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5" r:id="rId3"/>
    <p:sldId id="297" r:id="rId4"/>
    <p:sldId id="298" r:id="rId5"/>
    <p:sldId id="302" r:id="rId6"/>
    <p:sldId id="299" r:id="rId7"/>
    <p:sldId id="300" r:id="rId8"/>
    <p:sldId id="303" r:id="rId9"/>
    <p:sldId id="304" r:id="rId10"/>
    <p:sldId id="301" r:id="rId11"/>
    <p:sldId id="296" r:id="rId12"/>
    <p:sldId id="294" r:id="rId13"/>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D23AA-4527-46DE-8139-F14E3486617E}" v="10" dt="2024-05-14T06:51:3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vSBGCf5hqDE?feature=shared" TargetMode="External"/><Relationship Id="rId2" Type="http://schemas.openxmlformats.org/officeDocument/2006/relationships/hyperlink" Target="https://github.com/boris-quagmire/Loan-Approval-Prediction-Model-with-GUI"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loan-png/download/18738"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chemeClr val="accent2">
                    <a:lumMod val="50000"/>
                  </a:schemeClr>
                </a:solidFill>
                <a:latin typeface="Candara"/>
                <a:ea typeface="Candara"/>
                <a:cs typeface="Candara"/>
                <a:sym typeface="Candara"/>
              </a:rPr>
              <a:t>Project Title</a:t>
            </a:r>
          </a:p>
          <a:p>
            <a:pPr algn="ctr"/>
            <a:endParaRPr lang="en-IN" sz="3200" b="1" dirty="0">
              <a:solidFill>
                <a:srgbClr val="FF0000"/>
              </a:solidFill>
              <a:latin typeface="Candara"/>
              <a:ea typeface="Candara"/>
              <a:cs typeface="Candara"/>
              <a:sym typeface="Candara"/>
            </a:endParaRPr>
          </a:p>
          <a:p>
            <a:pPr algn="ctr"/>
            <a:r>
              <a:rPr lang="en-IN" sz="3200" b="1" i="0" u="none" strike="noStrike" cap="none" dirty="0">
                <a:solidFill>
                  <a:schemeClr val="accent2">
                    <a:lumMod val="50000"/>
                  </a:schemeClr>
                </a:solidFill>
                <a:latin typeface="Candara"/>
                <a:ea typeface="Candara"/>
                <a:cs typeface="Candara"/>
                <a:sym typeface="Candara"/>
              </a:rPr>
              <a:t>LOAN-PREDICTION </a:t>
            </a:r>
            <a:endParaRPr sz="3200" b="1" i="0" u="none" strike="noStrike" cap="none" dirty="0">
              <a:solidFill>
                <a:schemeClr val="accent2">
                  <a:lumMod val="50000"/>
                </a:schemeClr>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i="0" u="none" strike="noStrike" cap="none" dirty="0">
                <a:solidFill>
                  <a:srgbClr val="FF0000"/>
                </a:solidFill>
                <a:latin typeface="Candara"/>
                <a:ea typeface="Candara"/>
                <a:cs typeface="Candara"/>
                <a:sym typeface="Candara"/>
              </a:rPr>
              <a:t>Team Member and Roll No.</a:t>
            </a:r>
          </a:p>
          <a:p>
            <a:pPr marL="0" marR="0" lvl="0" indent="0" algn="ctr" rtl="0">
              <a:spcBef>
                <a:spcPts val="0"/>
              </a:spcBef>
              <a:spcAft>
                <a:spcPts val="0"/>
              </a:spcAft>
              <a:buNone/>
            </a:pPr>
            <a:r>
              <a:rPr lang="en-IN" sz="4000" b="1" i="0" u="none" strike="noStrike" cap="none" dirty="0">
                <a:solidFill>
                  <a:schemeClr val="dk1"/>
                </a:solidFill>
                <a:latin typeface="Candara"/>
                <a:ea typeface="Candara"/>
                <a:cs typeface="Candara"/>
                <a:sym typeface="Candara"/>
              </a:rPr>
              <a:t>Monu Kumar(2210990583)</a:t>
            </a:r>
          </a:p>
          <a:p>
            <a:pPr marL="0" marR="0" lvl="0" indent="0" algn="ctr" rtl="0">
              <a:spcBef>
                <a:spcPts val="0"/>
              </a:spcBef>
              <a:spcAft>
                <a:spcPts val="0"/>
              </a:spcAft>
              <a:buNone/>
            </a:pPr>
            <a:r>
              <a:rPr lang="en-IN" sz="4000" b="1" dirty="0">
                <a:solidFill>
                  <a:schemeClr val="dk1"/>
                </a:solidFill>
                <a:latin typeface="Candara"/>
                <a:ea typeface="Candara"/>
                <a:cs typeface="Candara"/>
                <a:sym typeface="Candara"/>
              </a:rPr>
              <a:t>Muskan(2210990589)</a:t>
            </a:r>
          </a:p>
          <a:p>
            <a:pPr marL="0" marR="0" lvl="0" indent="0" algn="ctr" rtl="0">
              <a:spcBef>
                <a:spcPts val="0"/>
              </a:spcBef>
              <a:spcAft>
                <a:spcPts val="0"/>
              </a:spcAft>
              <a:buNone/>
            </a:pPr>
            <a:r>
              <a:rPr lang="en-IN" sz="4000" b="1" i="0" u="none" strike="noStrike" cap="none" dirty="0">
                <a:solidFill>
                  <a:schemeClr val="dk1"/>
                </a:solidFill>
                <a:latin typeface="Candara"/>
                <a:ea typeface="Candara"/>
                <a:cs typeface="Candara"/>
                <a:sym typeface="Candara"/>
              </a:rPr>
              <a:t>Muskan Rehni(2210990591)</a:t>
            </a:r>
          </a:p>
          <a:p>
            <a:pPr marL="0" marR="0" lvl="0" indent="0" algn="ctr" rtl="0">
              <a:spcBef>
                <a:spcPts val="0"/>
              </a:spcBef>
              <a:spcAft>
                <a:spcPts val="0"/>
              </a:spcAft>
              <a:buNone/>
            </a:pPr>
            <a:r>
              <a:rPr lang="en-IN" sz="4000" b="1" dirty="0">
                <a:solidFill>
                  <a:schemeClr val="dk1"/>
                </a:solidFill>
                <a:latin typeface="Candara"/>
                <a:ea typeface="Candara"/>
                <a:cs typeface="Candara"/>
                <a:sym typeface="Candara"/>
              </a:rPr>
              <a:t>Nikhil Verma(2210990612)</a:t>
            </a: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6314-503F-1A48-1661-D821EBCA9497}"/>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70587A9C-FCB1-86AB-B800-1292F6EC4677}"/>
              </a:ext>
            </a:extLst>
          </p:cNvPr>
          <p:cNvSpPr>
            <a:spLocks noGrp="1"/>
          </p:cNvSpPr>
          <p:nvPr>
            <p:ph type="body" idx="1"/>
          </p:nvPr>
        </p:nvSpPr>
        <p:spPr>
          <a:xfrm>
            <a:off x="457200" y="905070"/>
            <a:ext cx="8229600" cy="5451280"/>
          </a:xfrm>
        </p:spPr>
        <p:style>
          <a:lnRef idx="2">
            <a:schemeClr val="accent2"/>
          </a:lnRef>
          <a:fillRef idx="1">
            <a:schemeClr val="lt1"/>
          </a:fillRef>
          <a:effectRef idx="0">
            <a:schemeClr val="accent2"/>
          </a:effectRef>
          <a:fontRef idx="minor">
            <a:schemeClr val="dk1"/>
          </a:fontRef>
        </p:style>
        <p:txBody>
          <a:bodyPr/>
          <a:lstStyle/>
          <a:p>
            <a:pPr algn="l"/>
            <a:r>
              <a:rPr lang="en-US" sz="2400" b="0" i="0" dirty="0">
                <a:solidFill>
                  <a:schemeClr val="accent5">
                    <a:lumMod val="50000"/>
                  </a:schemeClr>
                </a:solidFill>
                <a:effectLst/>
                <a:highlight>
                  <a:srgbClr val="FFFFFF"/>
                </a:highlight>
                <a:latin typeface="Söhne"/>
              </a:rPr>
              <a:t>Through feature analysis, we identified the most influential factors affecting loan approval decisions, including credit history, income level, and loan amount. These insights can help financial institutions streamline their approval processes and make more informed decisions.</a:t>
            </a:r>
          </a:p>
          <a:p>
            <a:pPr algn="l"/>
            <a:r>
              <a:rPr lang="en-US" sz="2400" b="0" i="0" dirty="0">
                <a:solidFill>
                  <a:schemeClr val="accent5">
                    <a:lumMod val="50000"/>
                  </a:schemeClr>
                </a:solidFill>
                <a:effectLst/>
                <a:highlight>
                  <a:srgbClr val="FFFFFF"/>
                </a:highlight>
                <a:latin typeface="Söhne"/>
              </a:rPr>
              <a:t>While the model shows promise, there are limitations to consider, such as the need for more diverse and up-to-date data. Future improvements could involve incorporating additional features or exploring advanced machine learning techniques to enhance predictive performance.</a:t>
            </a:r>
          </a:p>
          <a:p>
            <a:pPr algn="l"/>
            <a:r>
              <a:rPr lang="en-US" sz="2400" b="0" i="0" dirty="0">
                <a:solidFill>
                  <a:schemeClr val="accent5">
                    <a:lumMod val="50000"/>
                  </a:schemeClr>
                </a:solidFill>
                <a:effectLst/>
                <a:highlight>
                  <a:srgbClr val="FFFFFF"/>
                </a:highlight>
                <a:latin typeface="Söhne"/>
              </a:rPr>
              <a:t>Overall, this project demonstrates the potential of machine learning in optimizing loan approval processes, ultimately benefiting both lenders and borrowers by improving efficiency and reducing the risk of default.</a:t>
            </a:r>
          </a:p>
          <a:p>
            <a:endParaRPr lang="en-IN" dirty="0"/>
          </a:p>
        </p:txBody>
      </p:sp>
      <p:sp>
        <p:nvSpPr>
          <p:cNvPr id="4" name="Date Placeholder 3">
            <a:extLst>
              <a:ext uri="{FF2B5EF4-FFF2-40B4-BE49-F238E27FC236}">
                <a16:creationId xmlns:a16="http://schemas.microsoft.com/office/drawing/2014/main" id="{43F450EF-57BC-1C01-FF2E-D830EEB7779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95B7E20-383F-3EFB-E39E-D6EC817ED6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66011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style>
          <a:lnRef idx="2">
            <a:schemeClr val="accent2"/>
          </a:lnRef>
          <a:fillRef idx="1">
            <a:schemeClr val="lt1"/>
          </a:fillRef>
          <a:effectRef idx="0">
            <a:schemeClr val="accent2"/>
          </a:effectRef>
          <a:fontRef idx="minor">
            <a:schemeClr val="dk1"/>
          </a:fontRef>
        </p:style>
        <p:txBody>
          <a:bodyPr/>
          <a:lstStyle/>
          <a:p>
            <a:pPr marL="114300" indent="0">
              <a:buNone/>
            </a:pPr>
            <a:r>
              <a:rPr lang="en-IN" sz="2000" dirty="0">
                <a:latin typeface="Times New Roman" panose="02020603050405020304" pitchFamily="18" charset="0"/>
                <a:cs typeface="Times New Roman" panose="02020603050405020304" pitchFamily="18" charset="0"/>
                <a:hlinkClick r:id="rId2"/>
              </a:rPr>
              <a:t>https://github.com/boris-quagmire/Loan-Approval-Prediction-Model-with-GUI</a:t>
            </a:r>
            <a:endParaRPr lang="en-IN" sz="2000" dirty="0">
              <a:latin typeface="Times New Roman" panose="02020603050405020304" pitchFamily="18" charset="0"/>
              <a:cs typeface="Times New Roman" panose="02020603050405020304" pitchFamily="18" charset="0"/>
            </a:endParaRPr>
          </a:p>
          <a:p>
            <a:pPr marL="114300" indent="0">
              <a:buNone/>
            </a:pPr>
            <a:r>
              <a:rPr lang="en-IN" sz="2000" dirty="0">
                <a:latin typeface="Times New Roman" panose="02020603050405020304" pitchFamily="18" charset="0"/>
                <a:cs typeface="Times New Roman" panose="02020603050405020304" pitchFamily="18" charset="0"/>
                <a:hlinkClick r:id="rId3"/>
              </a:rPr>
              <a:t>https://youtu.be/vSBGCf5hqDE?feature=shared</a:t>
            </a: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5950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65314" y="838200"/>
            <a:ext cx="8985380" cy="5883275"/>
          </a:xfrm>
          <a:ln/>
        </p:spPr>
        <p:style>
          <a:lnRef idx="2">
            <a:schemeClr val="accent2"/>
          </a:lnRef>
          <a:fillRef idx="1">
            <a:schemeClr val="lt1"/>
          </a:fillRef>
          <a:effectRef idx="0">
            <a:schemeClr val="accent2"/>
          </a:effectRef>
          <a:fontRef idx="minor">
            <a:schemeClr val="dk1"/>
          </a:fontRef>
        </p:style>
        <p:txBody>
          <a:bodyPr/>
          <a:lstStyle/>
          <a:p>
            <a:r>
              <a:rPr lang="en-IN" dirty="0"/>
              <a:t>Introduction</a:t>
            </a:r>
          </a:p>
          <a:p>
            <a:r>
              <a:rPr lang="en-IN" dirty="0"/>
              <a:t>Source Code (screenshots)</a:t>
            </a:r>
          </a:p>
          <a:p>
            <a:r>
              <a:rPr lang="en-IN" dirty="0"/>
              <a:t>Result</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7236-E2C7-2069-3BC6-DC362077C73A}"/>
              </a:ext>
            </a:extLst>
          </p:cNvPr>
          <p:cNvSpPr>
            <a:spLocks noGrp="1"/>
          </p:cNvSpPr>
          <p:nvPr>
            <p:ph type="title"/>
          </p:nvPr>
        </p:nvSpPr>
        <p:spPr/>
        <p:txBody>
          <a:bodyPr/>
          <a:lstStyle/>
          <a:p>
            <a:r>
              <a:rPr lang="en-IN" b="1" dirty="0"/>
              <a:t>INTRODUCTION</a:t>
            </a:r>
          </a:p>
        </p:txBody>
      </p:sp>
      <p:sp>
        <p:nvSpPr>
          <p:cNvPr id="3" name="Text Placeholder 2">
            <a:extLst>
              <a:ext uri="{FF2B5EF4-FFF2-40B4-BE49-F238E27FC236}">
                <a16:creationId xmlns:a16="http://schemas.microsoft.com/office/drawing/2014/main" id="{CD96A912-594B-ABCB-A6C4-214396F06AE0}"/>
              </a:ext>
            </a:extLst>
          </p:cNvPr>
          <p:cNvSpPr>
            <a:spLocks noGrp="1"/>
          </p:cNvSpPr>
          <p:nvPr>
            <p:ph type="body" idx="1"/>
          </p:nvPr>
        </p:nvSpPr>
        <p:spPr>
          <a:xfrm>
            <a:off x="0" y="838200"/>
            <a:ext cx="9144000" cy="5883275"/>
          </a:xfrm>
          <a:ln/>
        </p:spPr>
        <p:style>
          <a:lnRef idx="2">
            <a:schemeClr val="accent2"/>
          </a:lnRef>
          <a:fillRef idx="1">
            <a:schemeClr val="lt1"/>
          </a:fillRef>
          <a:effectRef idx="0">
            <a:schemeClr val="accent2"/>
          </a:effectRef>
          <a:fontRef idx="minor">
            <a:schemeClr val="dk1"/>
          </a:fontRef>
        </p:style>
        <p:txBody>
          <a:bodyPr/>
          <a:lstStyle/>
          <a:p>
            <a:pPr marL="628650" indent="-514350">
              <a:buFont typeface="+mj-lt"/>
              <a:buAutoNum type="arabicParenR"/>
            </a:pPr>
            <a:r>
              <a:rPr lang="en-US" sz="2800" b="0" i="0" dirty="0">
                <a:solidFill>
                  <a:schemeClr val="tx1"/>
                </a:solidFill>
                <a:effectLst/>
                <a:highlight>
                  <a:srgbClr val="FFFFFF"/>
                </a:highlight>
                <a:latin typeface="Söhne"/>
              </a:rPr>
              <a:t>The aim of a loan approval prediction project in machine learning is to develop a model that can predict whether a loan application should be approved or denied based on various factors. This project typically involves:</a:t>
            </a:r>
          </a:p>
          <a:p>
            <a:pPr marL="628650" indent="-514350">
              <a:buFont typeface="+mj-lt"/>
              <a:buAutoNum type="arabicParenR"/>
            </a:pPr>
            <a:r>
              <a:rPr lang="en-IN" b="1" i="0" dirty="0">
                <a:solidFill>
                  <a:srgbClr val="0D0D0D"/>
                </a:solidFill>
                <a:effectLst/>
                <a:highlight>
                  <a:srgbClr val="FFFFFF"/>
                </a:highlight>
                <a:latin typeface="Söhne"/>
              </a:rPr>
              <a:t>Data Collection</a:t>
            </a:r>
            <a:endParaRPr lang="en-IN" dirty="0">
              <a:solidFill>
                <a:srgbClr val="0D0D0D"/>
              </a:solidFill>
              <a:highlight>
                <a:srgbClr val="FFFFFF"/>
              </a:highlight>
              <a:latin typeface="Söhne"/>
            </a:endParaRPr>
          </a:p>
          <a:p>
            <a:pPr marL="628650" indent="-514350">
              <a:buFont typeface="+mj-lt"/>
              <a:buAutoNum type="arabicParenR"/>
            </a:pPr>
            <a:r>
              <a:rPr lang="en-IN" b="1" i="0" dirty="0">
                <a:solidFill>
                  <a:srgbClr val="0D0D0D"/>
                </a:solidFill>
                <a:effectLst/>
                <a:highlight>
                  <a:srgbClr val="FFFFFF"/>
                </a:highlight>
                <a:latin typeface="Söhne"/>
              </a:rPr>
              <a:t>Data Preprocessing</a:t>
            </a:r>
            <a:endParaRPr lang="en-IN" dirty="0">
              <a:solidFill>
                <a:srgbClr val="0D0D0D"/>
              </a:solidFill>
              <a:highlight>
                <a:srgbClr val="FFFFFF"/>
              </a:highlight>
              <a:latin typeface="Söhne"/>
            </a:endParaRPr>
          </a:p>
          <a:p>
            <a:pPr marL="628650" indent="-514350">
              <a:buFont typeface="+mj-lt"/>
              <a:buAutoNum type="arabicParenR"/>
            </a:pPr>
            <a:r>
              <a:rPr lang="en-IN" b="1" i="0" dirty="0">
                <a:solidFill>
                  <a:srgbClr val="0D0D0D"/>
                </a:solidFill>
                <a:effectLst/>
                <a:highlight>
                  <a:srgbClr val="FFFFFF"/>
                </a:highlight>
                <a:latin typeface="Söhne"/>
              </a:rPr>
              <a:t>Feature Selection/Engineering</a:t>
            </a:r>
          </a:p>
          <a:p>
            <a:pPr marL="628650" indent="-514350">
              <a:buFont typeface="+mj-lt"/>
              <a:buAutoNum type="arabicParenR"/>
            </a:pPr>
            <a:r>
              <a:rPr lang="en-IN" b="1" i="0" dirty="0">
                <a:solidFill>
                  <a:srgbClr val="0D0D0D"/>
                </a:solidFill>
                <a:effectLst/>
                <a:highlight>
                  <a:srgbClr val="FFFFFF"/>
                </a:highlight>
                <a:latin typeface="Söhne"/>
              </a:rPr>
              <a:t>Model Selection and Training</a:t>
            </a:r>
            <a:endParaRPr lang="en-IN" b="1" dirty="0">
              <a:solidFill>
                <a:srgbClr val="0D0D0D"/>
              </a:solidFill>
              <a:highlight>
                <a:srgbClr val="FFFFFF"/>
              </a:highlight>
              <a:latin typeface="Söhne"/>
            </a:endParaRPr>
          </a:p>
          <a:p>
            <a:pPr marL="628650" indent="-514350">
              <a:buFont typeface="+mj-lt"/>
              <a:buAutoNum type="arabicParenR"/>
            </a:pPr>
            <a:r>
              <a:rPr lang="en-IN" b="1" i="0" dirty="0">
                <a:solidFill>
                  <a:srgbClr val="0D0D0D"/>
                </a:solidFill>
                <a:effectLst/>
                <a:highlight>
                  <a:srgbClr val="FFFFFF"/>
                </a:highlight>
                <a:latin typeface="Söhne"/>
              </a:rPr>
              <a:t>Model Evaluation</a:t>
            </a:r>
            <a:r>
              <a:rPr lang="en-IN" b="0" i="0" dirty="0">
                <a:solidFill>
                  <a:srgbClr val="0D0D0D"/>
                </a:solidFill>
                <a:effectLst/>
                <a:highlight>
                  <a:srgbClr val="FFFFFF"/>
                </a:highlight>
                <a:latin typeface="Söhne"/>
              </a:rPr>
              <a:t>:</a:t>
            </a:r>
            <a:endParaRPr lang="en-IN" b="1" i="0" dirty="0">
              <a:solidFill>
                <a:srgbClr val="0D0D0D"/>
              </a:solidFill>
              <a:effectLst/>
              <a:highlight>
                <a:srgbClr val="FFFFFF"/>
              </a:highlight>
              <a:latin typeface="Söhne"/>
            </a:endParaRPr>
          </a:p>
          <a:p>
            <a:pPr marL="628650" indent="-514350">
              <a:buFont typeface="+mj-lt"/>
              <a:buAutoNum type="arabicParenR"/>
            </a:pPr>
            <a:r>
              <a:rPr lang="en-IN" b="1" i="0" dirty="0">
                <a:solidFill>
                  <a:srgbClr val="0D0D0D"/>
                </a:solidFill>
                <a:effectLst/>
                <a:highlight>
                  <a:srgbClr val="FFFFFF"/>
                </a:highlight>
                <a:latin typeface="Söhne"/>
              </a:rPr>
              <a:t>Deployment</a:t>
            </a:r>
            <a:r>
              <a:rPr lang="en-IN" b="0" i="0" dirty="0">
                <a:solidFill>
                  <a:srgbClr val="0D0D0D"/>
                </a:solidFill>
                <a:effectLst/>
                <a:highlight>
                  <a:srgbClr val="FFFFFF"/>
                </a:highlight>
                <a:latin typeface="Söhne"/>
              </a:rPr>
              <a:t>:</a:t>
            </a:r>
            <a:endParaRPr lang="en-IN" dirty="0"/>
          </a:p>
        </p:txBody>
      </p:sp>
      <p:sp>
        <p:nvSpPr>
          <p:cNvPr id="4" name="Date Placeholder 3">
            <a:extLst>
              <a:ext uri="{FF2B5EF4-FFF2-40B4-BE49-F238E27FC236}">
                <a16:creationId xmlns:a16="http://schemas.microsoft.com/office/drawing/2014/main" id="{45F284D2-95DA-77DA-DF57-57CE0413716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D788CDE-B9CB-2D3E-5A43-991CFC0C64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8D51BCC4-3F95-7566-5485-46DAFF0597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03004" y="2705878"/>
            <a:ext cx="2763713" cy="1838130"/>
          </a:xfrm>
          <a:prstGeom prst="rect">
            <a:avLst/>
          </a:prstGeom>
        </p:spPr>
      </p:pic>
    </p:spTree>
    <p:extLst>
      <p:ext uri="{BB962C8B-B14F-4D97-AF65-F5344CB8AC3E}">
        <p14:creationId xmlns:p14="http://schemas.microsoft.com/office/powerpoint/2010/main" val="28756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1300-4816-B880-AF08-EA1BBBB98980}"/>
              </a:ext>
            </a:extLst>
          </p:cNvPr>
          <p:cNvSpPr>
            <a:spLocks noGrp="1"/>
          </p:cNvSpPr>
          <p:nvPr>
            <p:ph type="title"/>
          </p:nvPr>
        </p:nvSpPr>
        <p:spPr/>
        <p:txBody>
          <a:bodyPr/>
          <a:lstStyle/>
          <a:p>
            <a:r>
              <a:rPr lang="en-IN" b="1" dirty="0"/>
              <a:t>SOURCE-CODE</a:t>
            </a:r>
          </a:p>
        </p:txBody>
      </p:sp>
      <p:sp>
        <p:nvSpPr>
          <p:cNvPr id="3" name="Text Placeholder 2">
            <a:extLst>
              <a:ext uri="{FF2B5EF4-FFF2-40B4-BE49-F238E27FC236}">
                <a16:creationId xmlns:a16="http://schemas.microsoft.com/office/drawing/2014/main" id="{9A9A5AC5-4958-3A1F-35C2-98E238A757BD}"/>
              </a:ext>
            </a:extLst>
          </p:cNvPr>
          <p:cNvSpPr>
            <a:spLocks noGrp="1"/>
          </p:cNvSpPr>
          <p:nvPr>
            <p:ph type="body" idx="1"/>
          </p:nvPr>
        </p:nvSpPr>
        <p:spPr>
          <a:xfrm>
            <a:off x="214603" y="1119673"/>
            <a:ext cx="8696131" cy="5318449"/>
          </a:xfrm>
        </p:spPr>
        <p:style>
          <a:lnRef idx="2">
            <a:schemeClr val="accent2"/>
          </a:lnRef>
          <a:fillRef idx="1">
            <a:schemeClr val="lt1"/>
          </a:fillRef>
          <a:effectRef idx="0">
            <a:schemeClr val="accent2"/>
          </a:effectRef>
          <a:fontRef idx="minor">
            <a:schemeClr val="dk1"/>
          </a:fontRef>
        </p:style>
        <p:txBody>
          <a:bodyPr/>
          <a:lstStyle/>
          <a:p>
            <a:r>
              <a:rPr lang="en-IN" dirty="0"/>
              <a:t>This is how out dataset looks:</a:t>
            </a:r>
          </a:p>
          <a:p>
            <a:pPr marL="114300" indent="0">
              <a:buNone/>
            </a:pPr>
            <a:endParaRPr lang="en-IN" dirty="0"/>
          </a:p>
          <a:p>
            <a:endParaRPr lang="en-IN" dirty="0"/>
          </a:p>
        </p:txBody>
      </p:sp>
      <p:sp>
        <p:nvSpPr>
          <p:cNvPr id="4" name="Date Placeholder 3">
            <a:extLst>
              <a:ext uri="{FF2B5EF4-FFF2-40B4-BE49-F238E27FC236}">
                <a16:creationId xmlns:a16="http://schemas.microsoft.com/office/drawing/2014/main" id="{721AF395-1FA6-099F-584D-6DF85967A85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56D8782-619C-A91A-E1D0-F6F3C6A4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 name="Picture 9">
            <a:extLst>
              <a:ext uri="{FF2B5EF4-FFF2-40B4-BE49-F238E27FC236}">
                <a16:creationId xmlns:a16="http://schemas.microsoft.com/office/drawing/2014/main" id="{D0137F40-32F4-8D3D-2370-CE8519E8C64C}"/>
              </a:ext>
            </a:extLst>
          </p:cNvPr>
          <p:cNvPicPr>
            <a:picLocks noChangeAspect="1"/>
          </p:cNvPicPr>
          <p:nvPr/>
        </p:nvPicPr>
        <p:blipFill>
          <a:blip r:embed="rId2"/>
          <a:stretch>
            <a:fillRect/>
          </a:stretch>
        </p:blipFill>
        <p:spPr>
          <a:xfrm>
            <a:off x="233266" y="1782148"/>
            <a:ext cx="8677468" cy="4404048"/>
          </a:xfrm>
          <a:prstGeom prst="rect">
            <a:avLst/>
          </a:prstGeom>
        </p:spPr>
      </p:pic>
    </p:spTree>
    <p:extLst>
      <p:ext uri="{BB962C8B-B14F-4D97-AF65-F5344CB8AC3E}">
        <p14:creationId xmlns:p14="http://schemas.microsoft.com/office/powerpoint/2010/main" val="393144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6EEF-FEA8-620F-BDC2-A54CEC3B9216}"/>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8C4669BE-51D3-F493-1461-C7F4A9F53ECF}"/>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FA0C4766-3646-E79A-AA9B-58AE9244447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705B916-D467-EC5A-0E02-6668283F7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7" name="Picture 6">
            <a:extLst>
              <a:ext uri="{FF2B5EF4-FFF2-40B4-BE49-F238E27FC236}">
                <a16:creationId xmlns:a16="http://schemas.microsoft.com/office/drawing/2014/main" id="{FE4B09E9-0643-0778-5694-5E1E47BF04EA}"/>
              </a:ext>
            </a:extLst>
          </p:cNvPr>
          <p:cNvPicPr>
            <a:picLocks noChangeAspect="1"/>
          </p:cNvPicPr>
          <p:nvPr/>
        </p:nvPicPr>
        <p:blipFill>
          <a:blip r:embed="rId2"/>
          <a:stretch>
            <a:fillRect/>
          </a:stretch>
        </p:blipFill>
        <p:spPr>
          <a:xfrm>
            <a:off x="0" y="1035698"/>
            <a:ext cx="4823927" cy="4861864"/>
          </a:xfrm>
          <a:prstGeom prst="rect">
            <a:avLst/>
          </a:prstGeom>
        </p:spPr>
      </p:pic>
      <p:pic>
        <p:nvPicPr>
          <p:cNvPr id="9" name="Picture 8">
            <a:extLst>
              <a:ext uri="{FF2B5EF4-FFF2-40B4-BE49-F238E27FC236}">
                <a16:creationId xmlns:a16="http://schemas.microsoft.com/office/drawing/2014/main" id="{B9C94223-F813-42DF-FC18-0689DFAB504E}"/>
              </a:ext>
            </a:extLst>
          </p:cNvPr>
          <p:cNvPicPr>
            <a:picLocks noChangeAspect="1"/>
          </p:cNvPicPr>
          <p:nvPr/>
        </p:nvPicPr>
        <p:blipFill>
          <a:blip r:embed="rId3"/>
          <a:stretch>
            <a:fillRect/>
          </a:stretch>
        </p:blipFill>
        <p:spPr>
          <a:xfrm>
            <a:off x="4404049" y="960437"/>
            <a:ext cx="4646645" cy="4924801"/>
          </a:xfrm>
          <a:prstGeom prst="rect">
            <a:avLst/>
          </a:prstGeom>
        </p:spPr>
      </p:pic>
    </p:spTree>
    <p:extLst>
      <p:ext uri="{BB962C8B-B14F-4D97-AF65-F5344CB8AC3E}">
        <p14:creationId xmlns:p14="http://schemas.microsoft.com/office/powerpoint/2010/main" val="27805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BAF4A6D4-9DAF-92A8-FD22-295C0A47501C}"/>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8" name="Picture 7">
            <a:extLst>
              <a:ext uri="{FF2B5EF4-FFF2-40B4-BE49-F238E27FC236}">
                <a16:creationId xmlns:a16="http://schemas.microsoft.com/office/drawing/2014/main" id="{672C22C5-639C-55CE-817B-E8D7D65ED856}"/>
              </a:ext>
            </a:extLst>
          </p:cNvPr>
          <p:cNvPicPr>
            <a:picLocks noChangeAspect="1"/>
          </p:cNvPicPr>
          <p:nvPr/>
        </p:nvPicPr>
        <p:blipFill>
          <a:blip r:embed="rId2"/>
          <a:stretch>
            <a:fillRect/>
          </a:stretch>
        </p:blipFill>
        <p:spPr>
          <a:xfrm>
            <a:off x="337457" y="1184987"/>
            <a:ext cx="4506685" cy="4712576"/>
          </a:xfrm>
          <a:prstGeom prst="rect">
            <a:avLst/>
          </a:prstGeom>
        </p:spPr>
      </p:pic>
      <p:pic>
        <p:nvPicPr>
          <p:cNvPr id="11" name="Picture 10">
            <a:extLst>
              <a:ext uri="{FF2B5EF4-FFF2-40B4-BE49-F238E27FC236}">
                <a16:creationId xmlns:a16="http://schemas.microsoft.com/office/drawing/2014/main" id="{FEEAA168-958E-6478-A1B8-B1587CBF10C6}"/>
              </a:ext>
            </a:extLst>
          </p:cNvPr>
          <p:cNvPicPr>
            <a:picLocks noChangeAspect="1"/>
          </p:cNvPicPr>
          <p:nvPr/>
        </p:nvPicPr>
        <p:blipFill>
          <a:blip r:embed="rId3"/>
          <a:stretch>
            <a:fillRect/>
          </a:stretch>
        </p:blipFill>
        <p:spPr>
          <a:xfrm>
            <a:off x="4572000" y="1319903"/>
            <a:ext cx="4506685" cy="4577660"/>
          </a:xfrm>
          <a:prstGeom prst="rect">
            <a:avLst/>
          </a:prstGeom>
        </p:spPr>
      </p:pic>
    </p:spTree>
    <p:extLst>
      <p:ext uri="{BB962C8B-B14F-4D97-AF65-F5344CB8AC3E}">
        <p14:creationId xmlns:p14="http://schemas.microsoft.com/office/powerpoint/2010/main" val="962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B0E9-F5ED-DA2C-F602-B0A178513FCF}"/>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79A3216A-C21F-7FFD-51CA-2CF8F89E3239}"/>
              </a:ext>
            </a:extLst>
          </p:cNvPr>
          <p:cNvSpPr>
            <a:spLocks noGrp="1"/>
          </p:cNvSpPr>
          <p:nvPr>
            <p:ph type="body" idx="1"/>
          </p:nvPr>
        </p:nvSpPr>
        <p:spPr>
          <a:xfrm>
            <a:off x="0" y="1058247"/>
            <a:ext cx="9144000" cy="5078056"/>
          </a:xfrm>
        </p:spPr>
        <p:style>
          <a:lnRef idx="2">
            <a:schemeClr val="accent2"/>
          </a:lnRef>
          <a:fillRef idx="1">
            <a:schemeClr val="lt1"/>
          </a:fillRef>
          <a:effectRef idx="0">
            <a:schemeClr val="accent2"/>
          </a:effectRef>
          <a:fontRef idx="minor">
            <a:schemeClr val="dk1"/>
          </a:fontRef>
        </p:style>
        <p:txBody>
          <a:bodyPr/>
          <a:lstStyle/>
          <a:p>
            <a:endParaRPr lang="en-IN" dirty="0"/>
          </a:p>
        </p:txBody>
      </p:sp>
      <p:sp>
        <p:nvSpPr>
          <p:cNvPr id="4" name="Date Placeholder 3">
            <a:extLst>
              <a:ext uri="{FF2B5EF4-FFF2-40B4-BE49-F238E27FC236}">
                <a16:creationId xmlns:a16="http://schemas.microsoft.com/office/drawing/2014/main" id="{B9177B62-3676-47F7-6A8F-B87FDDC752E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7FD2CE2-8813-A918-AC93-6C5D53F2C8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55E82ABD-CE58-AA64-3A5B-CD0DA1DFFC93}"/>
              </a:ext>
            </a:extLst>
          </p:cNvPr>
          <p:cNvPicPr>
            <a:picLocks noChangeAspect="1"/>
          </p:cNvPicPr>
          <p:nvPr/>
        </p:nvPicPr>
        <p:blipFill>
          <a:blip r:embed="rId2"/>
          <a:stretch>
            <a:fillRect/>
          </a:stretch>
        </p:blipFill>
        <p:spPr>
          <a:xfrm>
            <a:off x="93306" y="1058247"/>
            <a:ext cx="4833257" cy="5174602"/>
          </a:xfrm>
          <a:prstGeom prst="rect">
            <a:avLst/>
          </a:prstGeom>
        </p:spPr>
      </p:pic>
      <p:pic>
        <p:nvPicPr>
          <p:cNvPr id="10" name="Picture 9">
            <a:extLst>
              <a:ext uri="{FF2B5EF4-FFF2-40B4-BE49-F238E27FC236}">
                <a16:creationId xmlns:a16="http://schemas.microsoft.com/office/drawing/2014/main" id="{7C3CFA43-7173-10FF-FB4D-FBB14E6B0A04}"/>
              </a:ext>
            </a:extLst>
          </p:cNvPr>
          <p:cNvPicPr>
            <a:picLocks noChangeAspect="1"/>
          </p:cNvPicPr>
          <p:nvPr/>
        </p:nvPicPr>
        <p:blipFill>
          <a:blip r:embed="rId3"/>
          <a:stretch>
            <a:fillRect/>
          </a:stretch>
        </p:blipFill>
        <p:spPr>
          <a:xfrm>
            <a:off x="4646646" y="1058247"/>
            <a:ext cx="4497354" cy="5174602"/>
          </a:xfrm>
          <a:prstGeom prst="rect">
            <a:avLst/>
          </a:prstGeom>
        </p:spPr>
      </p:pic>
    </p:spTree>
    <p:extLst>
      <p:ext uri="{BB962C8B-B14F-4D97-AF65-F5344CB8AC3E}">
        <p14:creationId xmlns:p14="http://schemas.microsoft.com/office/powerpoint/2010/main" val="316073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73AD-42F8-DAE1-C46C-FAF3046C531D}"/>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F0734FC0-076B-3098-8652-7059902DB49E}"/>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9035F388-97FE-0339-A3C8-0CF143C49B3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7A27871-7325-231B-804F-DEF2DA127A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286EC342-8264-196D-72D8-E41B65A8880E}"/>
              </a:ext>
            </a:extLst>
          </p:cNvPr>
          <p:cNvPicPr>
            <a:picLocks noChangeAspect="1"/>
          </p:cNvPicPr>
          <p:nvPr/>
        </p:nvPicPr>
        <p:blipFill>
          <a:blip r:embed="rId2"/>
          <a:stretch>
            <a:fillRect/>
          </a:stretch>
        </p:blipFill>
        <p:spPr>
          <a:xfrm>
            <a:off x="0" y="965870"/>
            <a:ext cx="8873412" cy="5005721"/>
          </a:xfrm>
          <a:prstGeom prst="rect">
            <a:avLst/>
          </a:prstGeom>
        </p:spPr>
      </p:pic>
    </p:spTree>
    <p:extLst>
      <p:ext uri="{BB962C8B-B14F-4D97-AF65-F5344CB8AC3E}">
        <p14:creationId xmlns:p14="http://schemas.microsoft.com/office/powerpoint/2010/main" val="29168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0289-0B25-0D8A-8D45-84E79760EB95}"/>
              </a:ext>
            </a:extLst>
          </p:cNvPr>
          <p:cNvSpPr>
            <a:spLocks noGrp="1"/>
          </p:cNvSpPr>
          <p:nvPr>
            <p:ph type="title"/>
          </p:nvPr>
        </p:nvSpPr>
        <p:spPr/>
        <p:txBody>
          <a:bodyPr/>
          <a:lstStyle/>
          <a:p>
            <a:r>
              <a:rPr lang="en-IN" b="1" dirty="0"/>
              <a:t>RESULT/OUTPUT</a:t>
            </a:r>
          </a:p>
        </p:txBody>
      </p:sp>
      <p:sp>
        <p:nvSpPr>
          <p:cNvPr id="3" name="Text Placeholder 2">
            <a:extLst>
              <a:ext uri="{FF2B5EF4-FFF2-40B4-BE49-F238E27FC236}">
                <a16:creationId xmlns:a16="http://schemas.microsoft.com/office/drawing/2014/main" id="{D848F80B-152E-50A5-3056-ECBE6CD411E4}"/>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034F0D52-A82B-8B21-B060-B80622346AD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F0A613D-ABF0-55D2-79BE-714D612DCB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617C9043-76FF-2F7B-1CB0-E66039F5BCD1}"/>
              </a:ext>
            </a:extLst>
          </p:cNvPr>
          <p:cNvPicPr>
            <a:picLocks noChangeAspect="1"/>
          </p:cNvPicPr>
          <p:nvPr/>
        </p:nvPicPr>
        <p:blipFill>
          <a:blip r:embed="rId2"/>
          <a:stretch>
            <a:fillRect/>
          </a:stretch>
        </p:blipFill>
        <p:spPr>
          <a:xfrm>
            <a:off x="158620" y="960437"/>
            <a:ext cx="8696132" cy="5395913"/>
          </a:xfrm>
          <a:prstGeom prst="rect">
            <a:avLst/>
          </a:prstGeom>
        </p:spPr>
      </p:pic>
    </p:spTree>
    <p:extLst>
      <p:ext uri="{BB962C8B-B14F-4D97-AF65-F5344CB8AC3E}">
        <p14:creationId xmlns:p14="http://schemas.microsoft.com/office/powerpoint/2010/main" val="39786726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966</TotalTime>
  <Words>276</Words>
  <Application>Microsoft Office PowerPoint</Application>
  <PresentationFormat>On-screen Show (4:3)</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Candara</vt:lpstr>
      <vt:lpstr>Times New Roman</vt:lpstr>
      <vt:lpstr>Arial</vt:lpstr>
      <vt:lpstr>Calibri</vt:lpstr>
      <vt:lpstr>Söhne</vt:lpstr>
      <vt:lpstr>Office Theme</vt:lpstr>
      <vt:lpstr>PowerPoint Presentation</vt:lpstr>
      <vt:lpstr>Index</vt:lpstr>
      <vt:lpstr>INTRODUCTION</vt:lpstr>
      <vt:lpstr>SOURCE-CODE</vt:lpstr>
      <vt:lpstr>Continue..</vt:lpstr>
      <vt:lpstr>Continue…</vt:lpstr>
      <vt:lpstr>Continue…</vt:lpstr>
      <vt:lpstr>Continue..</vt:lpstr>
      <vt:lpstr>RESULT/OUTPUT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Muskan Rehni</cp:lastModifiedBy>
  <cp:revision>67</cp:revision>
  <dcterms:created xsi:type="dcterms:W3CDTF">2010-04-09T07:36:15Z</dcterms:created>
  <dcterms:modified xsi:type="dcterms:W3CDTF">2024-05-17T13:09:26Z</dcterms:modified>
</cp:coreProperties>
</file>