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95" r:id="rId3"/>
    <p:sldId id="299" r:id="rId4"/>
    <p:sldId id="297" r:id="rId5"/>
    <p:sldId id="300" r:id="rId6"/>
    <p:sldId id="315" r:id="rId7"/>
    <p:sldId id="301" r:id="rId8"/>
    <p:sldId id="309" r:id="rId9"/>
    <p:sldId id="314" r:id="rId10"/>
    <p:sldId id="306" r:id="rId11"/>
    <p:sldId id="313" r:id="rId12"/>
    <p:sldId id="294" r:id="rId13"/>
  </p:sldIdLst>
  <p:sldSz cx="9144000" cy="6858000" type="screen4x3"/>
  <p:notesSz cx="6858000" cy="9144000"/>
  <p:embeddedFontLst>
    <p:embeddedFont>
      <p:font typeface="Candara" panose="020E05020303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09:24:42.331"/>
    </inkml:context>
    <inkml:brush xml:id="br0">
      <inkml:brushProperty name="width" value="0.035" units="cm"/>
      <inkml:brushProperty name="height" value="0.035" units="cm"/>
    </inkml:brush>
  </inkml:definitions>
  <inkml:trace contextRef="#ctx0" brushRef="#br0">0 195 24575,'5'0'0,"7"0"0,1-5 0,4-6 0,-2-7 0,-3-10 0,-3-5 0,-4-2 0,-2 0 0,-2 6-8191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FkF2jhaRJI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22CS015</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9755"/>
            <a:ext cx="9144000" cy="5881719"/>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SMS SPAM CLASSIFIER </a:t>
            </a:r>
            <a:endParaRPr sz="4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r>
              <a:rPr lang="en-IN" sz="2000" dirty="0">
                <a:latin typeface="Times New Roman" panose="02020603050405020304" pitchFamily="18" charset="0"/>
                <a:cs typeface="Times New Roman" panose="02020603050405020304" pitchFamily="18" charset="0"/>
              </a:rPr>
              <a:t>Team No: 18</a:t>
            </a:r>
          </a:p>
          <a:p>
            <a:pPr marL="0" marR="0" lvl="0" indent="0" algn="ctr" rtl="0">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2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rPr>
              <a:t>Team Member and Roll No</a:t>
            </a:r>
            <a:r>
              <a:rPr lang="en-IN" sz="2000" b="1" dirty="0">
                <a:solidFill>
                  <a:srgbClr val="FF0000"/>
                </a:solidFill>
                <a:latin typeface="Times New Roman" panose="02020603050405020304" pitchFamily="18" charset="0"/>
                <a:ea typeface="Candara"/>
                <a:cs typeface="Times New Roman" panose="02020603050405020304" pitchFamily="18" charset="0"/>
                <a:sym typeface="Candara"/>
              </a:rPr>
              <a:t>:</a:t>
            </a:r>
            <a:endParaRPr lang="en-IN" sz="2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r>
              <a:rPr lang="en-IN" sz="2000" b="1" dirty="0" err="1">
                <a:solidFill>
                  <a:schemeClr val="tx1"/>
                </a:solidFill>
                <a:latin typeface="Times New Roman" panose="02020603050405020304" pitchFamily="18" charset="0"/>
                <a:ea typeface="Candara"/>
                <a:cs typeface="Times New Roman" panose="02020603050405020304" pitchFamily="18" charset="0"/>
                <a:sym typeface="Candara"/>
              </a:rPr>
              <a:t>Monalika</a:t>
            </a:r>
            <a:r>
              <a:rPr lang="en-IN" sz="2000" b="1" dirty="0">
                <a:solidFill>
                  <a:schemeClr val="tx1"/>
                </a:solidFill>
                <a:latin typeface="Times New Roman" panose="02020603050405020304" pitchFamily="18" charset="0"/>
                <a:ea typeface="Candara"/>
                <a:cs typeface="Times New Roman" panose="02020603050405020304" pitchFamily="18" charset="0"/>
                <a:sym typeface="Candara"/>
              </a:rPr>
              <a:t> (2210990582)</a:t>
            </a:r>
          </a:p>
          <a:p>
            <a:pPr marL="0" marR="0" lvl="0" indent="0" algn="ctr" rtl="0">
              <a:spcBef>
                <a:spcPts val="0"/>
              </a:spcBef>
              <a:spcAft>
                <a:spcPts val="0"/>
              </a:spcAft>
              <a:buNone/>
            </a:pPr>
            <a:r>
              <a:rPr lang="en-IN" sz="2000" b="1" i="0" u="none" strike="noStrike" cap="none" dirty="0" err="1">
                <a:solidFill>
                  <a:schemeClr val="tx1"/>
                </a:solidFill>
                <a:latin typeface="Times New Roman" panose="02020603050405020304" pitchFamily="18" charset="0"/>
                <a:ea typeface="Candara"/>
                <a:cs typeface="Times New Roman" panose="02020603050405020304" pitchFamily="18" charset="0"/>
                <a:sym typeface="Candara"/>
              </a:rPr>
              <a:t>Na</a:t>
            </a:r>
            <a:r>
              <a:rPr lang="en-IN" sz="2000" b="1" dirty="0" err="1">
                <a:solidFill>
                  <a:schemeClr val="tx1"/>
                </a:solidFill>
                <a:latin typeface="Times New Roman" panose="02020603050405020304" pitchFamily="18" charset="0"/>
                <a:ea typeface="Candara"/>
                <a:cs typeface="Times New Roman" panose="02020603050405020304" pitchFamily="18" charset="0"/>
                <a:sym typeface="Candara"/>
              </a:rPr>
              <a:t>vpreet</a:t>
            </a:r>
            <a:r>
              <a:rPr lang="en-IN" sz="2000" b="1" dirty="0">
                <a:solidFill>
                  <a:schemeClr val="tx1"/>
                </a:solidFill>
                <a:latin typeface="Times New Roman" panose="02020603050405020304" pitchFamily="18" charset="0"/>
                <a:ea typeface="Candara"/>
                <a:cs typeface="Times New Roman" panose="02020603050405020304" pitchFamily="18" charset="0"/>
                <a:sym typeface="Candara"/>
              </a:rPr>
              <a:t> (2210990601)</a:t>
            </a:r>
          </a:p>
          <a:p>
            <a:pPr marL="0" marR="0" lvl="0" indent="0" algn="ctr" rtl="0">
              <a:spcBef>
                <a:spcPts val="0"/>
              </a:spcBef>
              <a:spcAft>
                <a:spcPts val="0"/>
              </a:spcAft>
              <a:buNone/>
            </a:pPr>
            <a:r>
              <a:rPr lang="en-IN" sz="2000" b="1" i="0" u="none" strike="noStrike" cap="none" dirty="0">
                <a:solidFill>
                  <a:schemeClr val="tx1"/>
                </a:solidFill>
                <a:latin typeface="Times New Roman" panose="02020603050405020304" pitchFamily="18" charset="0"/>
                <a:ea typeface="Candara"/>
                <a:cs typeface="Times New Roman" panose="02020603050405020304" pitchFamily="18" charset="0"/>
                <a:sym typeface="Candara"/>
              </a:rPr>
              <a:t>Navya (2210990602)</a:t>
            </a:r>
          </a:p>
          <a:p>
            <a:pPr marL="0" marR="0" lvl="0" indent="0" algn="ctr" rtl="0">
              <a:spcBef>
                <a:spcPts val="0"/>
              </a:spcBef>
              <a:spcAft>
                <a:spcPts val="0"/>
              </a:spcAft>
              <a:buNone/>
            </a:pPr>
            <a:r>
              <a:rPr lang="en-IN" sz="2000" b="1" dirty="0">
                <a:solidFill>
                  <a:schemeClr val="tx1"/>
                </a:solidFill>
                <a:latin typeface="Times New Roman" panose="02020603050405020304" pitchFamily="18" charset="0"/>
                <a:ea typeface="Candara"/>
                <a:cs typeface="Times New Roman" panose="02020603050405020304" pitchFamily="18" charset="0"/>
                <a:sym typeface="Candara"/>
              </a:rPr>
              <a:t>Neharika (2210990605)</a:t>
            </a:r>
            <a:endParaRPr lang="en-IN" sz="2000" b="1" i="0" u="none" strike="noStrike" cap="none" dirty="0">
              <a:solidFill>
                <a:schemeClr val="tx1"/>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05F8-9CA9-563B-EEBF-CDC50C4865AC}"/>
              </a:ext>
            </a:extLst>
          </p:cNvPr>
          <p:cNvSpPr>
            <a:spLocks noGrp="1"/>
          </p:cNvSpPr>
          <p:nvPr>
            <p:ph type="title"/>
          </p:nvPr>
        </p:nvSpPr>
        <p:spPr/>
        <p:txBody>
          <a:bodyPr/>
          <a:lstStyle/>
          <a:p>
            <a:br>
              <a:rPr lang="en-IN" dirty="0"/>
            </a:br>
            <a:r>
              <a:rPr lang="en-IN"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Text Placeholder 2">
            <a:extLst>
              <a:ext uri="{FF2B5EF4-FFF2-40B4-BE49-F238E27FC236}">
                <a16:creationId xmlns:a16="http://schemas.microsoft.com/office/drawing/2014/main" id="{EFBB74AC-C2DB-53AD-841B-49BB2758D500}"/>
              </a:ext>
            </a:extLst>
          </p:cNvPr>
          <p:cNvSpPr>
            <a:spLocks noGrp="1"/>
          </p:cNvSpPr>
          <p:nvPr>
            <p:ph type="body" idx="1"/>
          </p:nvPr>
        </p:nvSpPr>
        <p:spPr>
          <a:xfrm>
            <a:off x="988828" y="1841242"/>
            <a:ext cx="6964326" cy="4697670"/>
          </a:xfrm>
        </p:spPr>
        <p:txBody>
          <a:bodyPr/>
          <a:lstStyle/>
          <a:p>
            <a:r>
              <a:rPr lang="en-US" sz="2400" dirty="0"/>
              <a:t>In conclusion, the SMS Spam Classifier is a valuable application of AI technology that offers practical benefits. It showcases how machine learning can be used to solve real-world problems, making our digital interactions safer and more efficient. As technology continues to evolve, such intelligent systems will become increasingly important in managing and securing our communications.</a:t>
            </a:r>
          </a:p>
          <a:p>
            <a:endParaRPr lang="en-US" dirty="0"/>
          </a:p>
          <a:p>
            <a:endParaRPr lang="en-IN" dirty="0"/>
          </a:p>
        </p:txBody>
      </p:sp>
      <p:sp>
        <p:nvSpPr>
          <p:cNvPr id="4" name="Date Placeholder 3">
            <a:extLst>
              <a:ext uri="{FF2B5EF4-FFF2-40B4-BE49-F238E27FC236}">
                <a16:creationId xmlns:a16="http://schemas.microsoft.com/office/drawing/2014/main" id="{1856BD2D-B94D-BA06-7A53-E814C4C65996}"/>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17464120-E101-DCB4-A7E3-69C1D109CD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36322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00D4-E481-2589-C167-E344627C36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3F9BFB-69AC-0901-662F-42CFC54D3715}"/>
              </a:ext>
            </a:extLst>
          </p:cNvPr>
          <p:cNvSpPr>
            <a:spLocks noGrp="1"/>
          </p:cNvSpPr>
          <p:nvPr>
            <p:ph type="body" idx="1"/>
          </p:nvPr>
        </p:nvSpPr>
        <p:spPr/>
        <p:txBody>
          <a:bodyPr/>
          <a:lstStyle/>
          <a:p>
            <a:r>
              <a:rPr lang="en-IN" sz="2400" dirty="0">
                <a:latin typeface="Times New Roman" panose="02020603050405020304" pitchFamily="18" charset="0"/>
                <a:cs typeface="Times New Roman" panose="02020603050405020304" pitchFamily="18" charset="0"/>
                <a:hlinkClick r:id="rId2"/>
              </a:rPr>
              <a:t>https://www.youtube.com/watch?v=FkF2jhaRJIs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https://www.kaggle.com/datasets/uciml/sms-spam-collection-dataset</a:t>
            </a:r>
          </a:p>
          <a:p>
            <a:endParaRPr lang="en-IN" dirty="0"/>
          </a:p>
        </p:txBody>
      </p:sp>
      <p:sp>
        <p:nvSpPr>
          <p:cNvPr id="4" name="Date Placeholder 3">
            <a:extLst>
              <a:ext uri="{FF2B5EF4-FFF2-40B4-BE49-F238E27FC236}">
                <a16:creationId xmlns:a16="http://schemas.microsoft.com/office/drawing/2014/main" id="{553B5E1A-4EB0-AA6F-129A-A0A288A6A4FF}"/>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F6BF7BB5-78D9-7D7E-231D-2C8D3A659D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22257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a:xfrm>
            <a:off x="335902" y="968829"/>
            <a:ext cx="8229600" cy="3107094"/>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414130"/>
            <a:ext cx="8229600" cy="4781397"/>
          </a:xfrm>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Methodology and Approach </a:t>
            </a:r>
          </a:p>
          <a:p>
            <a:r>
              <a:rPr lang="en-IN" dirty="0">
                <a:latin typeface="Times New Roman" panose="02020603050405020304" pitchFamily="18" charset="0"/>
                <a:cs typeface="Times New Roman" panose="02020603050405020304" pitchFamily="18" charset="0"/>
              </a:rPr>
              <a:t>Source Code </a:t>
            </a:r>
          </a:p>
          <a:p>
            <a:r>
              <a:rPr lang="en-IN"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Picture 5">
            <a:extLst>
              <a:ext uri="{FF2B5EF4-FFF2-40B4-BE49-F238E27FC236}">
                <a16:creationId xmlns:a16="http://schemas.microsoft.com/office/drawing/2014/main" id="{883805AD-F89C-EDE6-7475-60321ABEBFD5}"/>
              </a:ext>
            </a:extLst>
          </p:cNvPr>
          <p:cNvPicPr>
            <a:picLocks noChangeAspect="1"/>
          </p:cNvPicPr>
          <p:nvPr/>
        </p:nvPicPr>
        <p:blipFill>
          <a:blip r:embed="rId2"/>
          <a:stretch>
            <a:fillRect/>
          </a:stretch>
        </p:blipFill>
        <p:spPr>
          <a:xfrm>
            <a:off x="2976465" y="3310520"/>
            <a:ext cx="6232849" cy="3228392"/>
          </a:xfrm>
          <a:prstGeom prst="rect">
            <a:avLst/>
          </a:prstGeom>
        </p:spPr>
      </p:pic>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A445-9053-FDF9-8781-D923DC2E19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F3EBC49-BC9C-F969-4806-ED52BF5A2F89}"/>
              </a:ext>
            </a:extLst>
          </p:cNvPr>
          <p:cNvSpPr>
            <a:spLocks noGrp="1"/>
          </p:cNvSpPr>
          <p:nvPr>
            <p:ph type="body" idx="1"/>
          </p:nvPr>
        </p:nvSpPr>
        <p:spPr>
          <a:xfrm>
            <a:off x="617340" y="1403498"/>
            <a:ext cx="7549116" cy="4831047"/>
          </a:xfrm>
        </p:spPr>
        <p:txBody>
          <a:bodyPr/>
          <a:lstStyle/>
          <a:p>
            <a:r>
              <a:rPr lang="en-US" sz="2400" dirty="0"/>
              <a:t>With the increasing use of mobile phones, spam messages have become a common annoyance. An SMS Spam Classifier is a tool that detects unwanted spam messages, ensuring that users only receive legitimate texts.</a:t>
            </a:r>
          </a:p>
          <a:p>
            <a:endParaRPr lang="en-US" sz="2400" dirty="0"/>
          </a:p>
          <a:p>
            <a:r>
              <a:rPr lang="en-US" sz="2400" dirty="0"/>
              <a:t> The main goal of this project is to create a machine learning model that can accurately classify incoming SMS messages as either "spam" or "ham" (not spam). By doing so, it helps improve user experience and security.</a:t>
            </a:r>
            <a:endParaRPr lang="en-IN" sz="2400" dirty="0"/>
          </a:p>
        </p:txBody>
      </p:sp>
      <p:sp>
        <p:nvSpPr>
          <p:cNvPr id="4" name="Date Placeholder 3">
            <a:extLst>
              <a:ext uri="{FF2B5EF4-FFF2-40B4-BE49-F238E27FC236}">
                <a16:creationId xmlns:a16="http://schemas.microsoft.com/office/drawing/2014/main" id="{2E2BB572-7399-4F59-F97F-78B14EE42E4E}"/>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B7A66B84-A1B1-F609-D1D9-7E08F9EBB8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49685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a:xfrm>
            <a:off x="0" y="0"/>
            <a:ext cx="6477000" cy="838200"/>
          </a:xfrm>
        </p:spPr>
        <p:txBody>
          <a:bodyPr/>
          <a:lstStyle/>
          <a:p>
            <a:r>
              <a:rPr lang="en-US" sz="2800" dirty="0">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403498"/>
            <a:ext cx="8126963" cy="5223015"/>
          </a:xfrm>
        </p:spPr>
        <p:txBody>
          <a:bodyPr/>
          <a:lstStyle/>
          <a:p>
            <a:pPr marL="571500" indent="-457200">
              <a:lnSpc>
                <a:spcPct val="107000"/>
              </a:lnSpc>
              <a:spcAft>
                <a:spcPts val="800"/>
              </a:spcAft>
              <a:buFont typeface="+mj-lt"/>
              <a:buAutoNum type="arabicPeriod"/>
            </a:pPr>
            <a:r>
              <a:rPr lang="en-US" sz="2300" b="1" kern="100" dirty="0">
                <a:solidFill>
                  <a:srgbClr val="000000"/>
                </a:solidFill>
                <a:latin typeface="Calibri" panose="020F0502020204030204" pitchFamily="34" charset="0"/>
                <a:ea typeface="Calibri" panose="020F0502020204030204" pitchFamily="34" charset="0"/>
              </a:rPr>
              <a:t>Develop a Spam Detection System</a:t>
            </a:r>
            <a:r>
              <a:rPr lang="en-US" sz="2300" kern="100" dirty="0">
                <a:solidFill>
                  <a:srgbClr val="000000"/>
                </a:solidFill>
                <a:latin typeface="Calibri" panose="020F0502020204030204" pitchFamily="34" charset="0"/>
                <a:ea typeface="Calibri" panose="020F0502020204030204" pitchFamily="34" charset="0"/>
              </a:rPr>
              <a:t>:</a:t>
            </a:r>
          </a:p>
          <a:p>
            <a:pPr marL="114300" indent="0">
              <a:lnSpc>
                <a:spcPct val="107000"/>
              </a:lnSpc>
              <a:spcAft>
                <a:spcPts val="800"/>
              </a:spcAft>
              <a:buNone/>
            </a:pPr>
            <a:r>
              <a:rPr lang="en-US" sz="2300" kern="100" dirty="0">
                <a:solidFill>
                  <a:srgbClr val="000000"/>
                </a:solidFill>
                <a:latin typeface="Calibri" panose="020F0502020204030204" pitchFamily="34" charset="0"/>
                <a:ea typeface="Calibri" panose="020F0502020204030204" pitchFamily="34" charset="0"/>
              </a:rPr>
              <a:t>	To create a model that can reliably distinguish between 	spam and non- spam messages with high accuracy.</a:t>
            </a:r>
          </a:p>
          <a:p>
            <a:pPr marL="114300" indent="0">
              <a:lnSpc>
                <a:spcPct val="107000"/>
              </a:lnSpc>
              <a:spcAft>
                <a:spcPts val="800"/>
              </a:spcAft>
              <a:buNone/>
            </a:pPr>
            <a:r>
              <a:rPr lang="en-US" sz="2300" kern="100" dirty="0">
                <a:solidFill>
                  <a:srgbClr val="000000"/>
                </a:solidFill>
                <a:latin typeface="Calibri" panose="020F0502020204030204" pitchFamily="34" charset="0"/>
                <a:ea typeface="Calibri" panose="020F0502020204030204" pitchFamily="34" charset="0"/>
              </a:rPr>
              <a:t>2.    </a:t>
            </a:r>
            <a:r>
              <a:rPr lang="en-US" sz="2300" b="1" kern="100" dirty="0">
                <a:solidFill>
                  <a:srgbClr val="000000"/>
                </a:solidFill>
                <a:latin typeface="Calibri" panose="020F0502020204030204" pitchFamily="34" charset="0"/>
                <a:ea typeface="Calibri" panose="020F0502020204030204" pitchFamily="34" charset="0"/>
              </a:rPr>
              <a:t>Enhance User Experience</a:t>
            </a:r>
            <a:r>
              <a:rPr lang="en-US" sz="2300" kern="100" dirty="0">
                <a:solidFill>
                  <a:srgbClr val="000000"/>
                </a:solidFill>
                <a:latin typeface="Calibri" panose="020F0502020204030204" pitchFamily="34" charset="0"/>
                <a:ea typeface="Calibri" panose="020F0502020204030204" pitchFamily="34" charset="0"/>
              </a:rPr>
              <a:t>:</a:t>
            </a:r>
          </a:p>
          <a:p>
            <a:pPr marL="114300" indent="0">
              <a:lnSpc>
                <a:spcPct val="107000"/>
              </a:lnSpc>
              <a:spcAft>
                <a:spcPts val="800"/>
              </a:spcAft>
              <a:buNone/>
            </a:pPr>
            <a:r>
              <a:rPr lang="en-US" sz="2300" kern="100" dirty="0">
                <a:solidFill>
                  <a:srgbClr val="000000"/>
                </a:solidFill>
                <a:latin typeface="Calibri" panose="020F0502020204030204" pitchFamily="34" charset="0"/>
                <a:ea typeface="Calibri" panose="020F0502020204030204" pitchFamily="34" charset="0"/>
              </a:rPr>
              <a:t>	To reduce the amount of harmful messages that users 	receive, thereby improving their overall communication 	experience.</a:t>
            </a:r>
          </a:p>
          <a:p>
            <a:pPr marL="114300" indent="0">
              <a:lnSpc>
                <a:spcPct val="107000"/>
              </a:lnSpc>
              <a:spcAft>
                <a:spcPts val="800"/>
              </a:spcAft>
              <a:buNone/>
            </a:pPr>
            <a:r>
              <a:rPr lang="en-US" sz="2300" kern="100" dirty="0">
                <a:solidFill>
                  <a:srgbClr val="000000"/>
                </a:solidFill>
                <a:latin typeface="Calibri" panose="020F0502020204030204" pitchFamily="34" charset="0"/>
                <a:ea typeface="Calibri" panose="020F0502020204030204" pitchFamily="34" charset="0"/>
              </a:rPr>
              <a:t>3.    </a:t>
            </a:r>
            <a:r>
              <a:rPr lang="en-US" sz="2300" b="1" kern="100" dirty="0">
                <a:solidFill>
                  <a:srgbClr val="000000"/>
                </a:solidFill>
                <a:latin typeface="Calibri" panose="020F0502020204030204" pitchFamily="34" charset="0"/>
                <a:ea typeface="Calibri" panose="020F0502020204030204" pitchFamily="34" charset="0"/>
              </a:rPr>
              <a:t>Improve Security and Privacy</a:t>
            </a:r>
            <a:r>
              <a:rPr lang="en-US" sz="2300" kern="100" dirty="0">
                <a:solidFill>
                  <a:srgbClr val="000000"/>
                </a:solidFill>
                <a:latin typeface="Calibri" panose="020F0502020204030204" pitchFamily="34" charset="0"/>
                <a:ea typeface="Calibri" panose="020F0502020204030204" pitchFamily="34" charset="0"/>
              </a:rPr>
              <a:t>:</a:t>
            </a:r>
          </a:p>
          <a:p>
            <a:pPr marL="114300" indent="0">
              <a:lnSpc>
                <a:spcPct val="107000"/>
              </a:lnSpc>
              <a:spcAft>
                <a:spcPts val="800"/>
              </a:spcAft>
              <a:buNone/>
            </a:pPr>
            <a:r>
              <a:rPr lang="en-US" sz="2300" kern="100" dirty="0">
                <a:solidFill>
                  <a:srgbClr val="000000"/>
                </a:solidFill>
                <a:latin typeface="Calibri" panose="020F0502020204030204" pitchFamily="34" charset="0"/>
                <a:ea typeface="Calibri" panose="020F0502020204030204" pitchFamily="34" charset="0"/>
              </a:rPr>
              <a:t>	To protect users from scams, and other malicious activities  	often associated with spam messages.</a:t>
            </a:r>
          </a:p>
          <a:p>
            <a:pPr marL="114300" indent="0">
              <a:lnSpc>
                <a:spcPct val="107000"/>
              </a:lnSpc>
              <a:spcAft>
                <a:spcPts val="800"/>
              </a:spcAft>
              <a:buNone/>
            </a:pPr>
            <a:endParaRPr lang="en-IN" sz="1600" kern="100" dirty="0">
              <a:solidFill>
                <a:srgbClr val="000000"/>
              </a:solidFill>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2278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8B11-C260-6897-1F6B-9E6C69D51927}"/>
              </a:ext>
            </a:extLst>
          </p:cNvPr>
          <p:cNvSpPr>
            <a:spLocks noGrp="1"/>
          </p:cNvSpPr>
          <p:nvPr>
            <p:ph type="title"/>
          </p:nvPr>
        </p:nvSpPr>
        <p:spPr>
          <a:xfrm>
            <a:off x="0" y="136525"/>
            <a:ext cx="6477000" cy="577850"/>
          </a:xfrm>
        </p:spPr>
        <p:txBody>
          <a:bodyPr/>
          <a:lstStyle/>
          <a:p>
            <a:r>
              <a:rPr lang="en-US" dirty="0">
                <a:latin typeface="Times New Roman" panose="02020603050405020304" pitchFamily="18" charset="0"/>
                <a:cs typeface="Times New Roman" panose="02020603050405020304" pitchFamily="18" charset="0"/>
              </a:rPr>
              <a:t>METHODOLOGY &amp; APPROACH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AEABEB-9EAC-B6E4-8D98-07D320690994}"/>
              </a:ext>
            </a:extLst>
          </p:cNvPr>
          <p:cNvSpPr>
            <a:spLocks noGrp="1"/>
          </p:cNvSpPr>
          <p:nvPr>
            <p:ph type="body" idx="1"/>
          </p:nvPr>
        </p:nvSpPr>
        <p:spPr>
          <a:xfrm>
            <a:off x="457200" y="1190847"/>
            <a:ext cx="8229600" cy="5029200"/>
          </a:xfrm>
        </p:spPr>
        <p:txBody>
          <a:bodyPr/>
          <a:lstStyle/>
          <a:p>
            <a:pPr marL="114300" indent="0">
              <a:buNone/>
            </a:pPr>
            <a:r>
              <a:rPr lang="en-US" sz="1800" b="1" dirty="0">
                <a:solidFill>
                  <a:schemeClr val="tx1"/>
                </a:solidFill>
              </a:rPr>
              <a:t>D</a:t>
            </a:r>
            <a:r>
              <a:rPr lang="en-IN" sz="1800" b="1" dirty="0">
                <a:solidFill>
                  <a:schemeClr val="tx1"/>
                </a:solidFill>
              </a:rPr>
              <a:t>ATA CLEANING</a:t>
            </a:r>
            <a:r>
              <a:rPr lang="en-IN" sz="1800" dirty="0">
                <a:solidFill>
                  <a:schemeClr val="tx1"/>
                </a:solidFill>
              </a:rPr>
              <a:t>: </a:t>
            </a:r>
            <a:r>
              <a:rPr lang="en-US" sz="1800" dirty="0">
                <a:solidFill>
                  <a:schemeClr val="tx1"/>
                </a:solidFill>
              </a:rPr>
              <a:t>In the data cleaning process, we removed unnecessary columns, converted categorical data to numeric formats, identified and removed missing and duplicate values. This ensures the dataset is accurate, consistent, and ready for effective model training.</a:t>
            </a:r>
          </a:p>
          <a:p>
            <a:pPr marL="114300" indent="0">
              <a:buNone/>
            </a:pPr>
            <a:endParaRPr lang="en-US" sz="1800" dirty="0">
              <a:solidFill>
                <a:schemeClr val="tx1"/>
              </a:solidFill>
            </a:endParaRPr>
          </a:p>
          <a:p>
            <a:pPr marL="114300" indent="0">
              <a:buNone/>
            </a:pPr>
            <a:r>
              <a:rPr lang="en-US" sz="1800" b="1" dirty="0">
                <a:solidFill>
                  <a:schemeClr val="tx1"/>
                </a:solidFill>
              </a:rPr>
              <a:t>EDA</a:t>
            </a:r>
            <a:r>
              <a:rPr lang="en-US" sz="1800" dirty="0">
                <a:solidFill>
                  <a:schemeClr val="tx1"/>
                </a:solidFill>
              </a:rPr>
              <a:t>: We analyzed the data by counting the number of characters, words, and tokenizing the SMS messages. We compared ham and spam messages, discovering that spam messages generally contain more characters, words, and sentences. For better clarity, we visualized these findings through plots and examined the relationships between columns to understand collinearity.</a:t>
            </a:r>
          </a:p>
          <a:p>
            <a:pPr marL="114300" indent="0">
              <a:buNone/>
            </a:pPr>
            <a:endParaRPr lang="en-US" sz="1800" dirty="0">
              <a:solidFill>
                <a:schemeClr val="tx1"/>
              </a:solidFill>
            </a:endParaRPr>
          </a:p>
          <a:p>
            <a:pPr marL="114300" indent="0">
              <a:buNone/>
            </a:pPr>
            <a:r>
              <a:rPr lang="en-US" sz="1800" b="1" dirty="0">
                <a:solidFill>
                  <a:schemeClr val="tx1"/>
                </a:solidFill>
              </a:rPr>
              <a:t>DATA PREPROCESSING</a:t>
            </a:r>
            <a:r>
              <a:rPr lang="en-US" sz="1800" dirty="0">
                <a:solidFill>
                  <a:schemeClr val="tx1"/>
                </a:solidFill>
              </a:rPr>
              <a:t>: In the data preprocessing stage, we converted all text to lowercase, tokenized the messages into individual words, and removed special characters and stop words. We also removed punctuation and applied stemming to convert words into their root form. These steps ensure the text data is clean and uniform for model training.</a:t>
            </a:r>
          </a:p>
          <a:p>
            <a:pPr marL="114300" indent="0">
              <a:buNone/>
            </a:pPr>
            <a:endParaRPr lang="en-US" sz="1800" dirty="0">
              <a:solidFill>
                <a:schemeClr val="tx1"/>
              </a:solidFill>
            </a:endParaRPr>
          </a:p>
          <a:p>
            <a:pPr marL="114300" indent="0">
              <a:buNone/>
            </a:pPr>
            <a:endParaRPr lang="en-US" sz="1800" dirty="0">
              <a:solidFill>
                <a:schemeClr val="tx1"/>
              </a:solidFill>
            </a:endParaRPr>
          </a:p>
        </p:txBody>
      </p:sp>
      <p:sp>
        <p:nvSpPr>
          <p:cNvPr id="4" name="Date Placeholder 3">
            <a:extLst>
              <a:ext uri="{FF2B5EF4-FFF2-40B4-BE49-F238E27FC236}">
                <a16:creationId xmlns:a16="http://schemas.microsoft.com/office/drawing/2014/main" id="{A100115B-06A3-A0D9-EE32-97325A439129}"/>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3B1C5BA6-0133-4310-C2B6-3056CE357E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07087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CD4-5FFC-617D-5273-52C6C3CCF9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&amp; APPROACH</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41FDB09-B91E-5693-86C4-05531D3F971D}"/>
              </a:ext>
            </a:extLst>
          </p:cNvPr>
          <p:cNvSpPr>
            <a:spLocks noGrp="1"/>
          </p:cNvSpPr>
          <p:nvPr>
            <p:ph type="body" idx="1"/>
          </p:nvPr>
        </p:nvSpPr>
        <p:spPr>
          <a:xfrm>
            <a:off x="457200" y="1287624"/>
            <a:ext cx="8229600" cy="5068726"/>
          </a:xfrm>
        </p:spPr>
        <p:txBody>
          <a:bodyPr/>
          <a:lstStyle/>
          <a:p>
            <a:pPr marL="114300" indent="0">
              <a:buNone/>
            </a:pPr>
            <a:r>
              <a:rPr lang="en-US" sz="1800" b="1" dirty="0">
                <a:latin typeface="Calibri" panose="020F0502020204030204" pitchFamily="34" charset="0"/>
                <a:ea typeface="Calibri" panose="020F0502020204030204" pitchFamily="34" charset="0"/>
                <a:cs typeface="Calibri" panose="020F0502020204030204" pitchFamily="34" charset="0"/>
              </a:rPr>
              <a:t>MODEL BUILDING: </a:t>
            </a:r>
          </a:p>
          <a:p>
            <a:pPr marL="11430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TF-IDF Vectorizer: Transform text data into numerical features for machine learning models.</a:t>
            </a:r>
          </a:p>
          <a:p>
            <a:pPr>
              <a:buAutoNum type="arabicPeriod"/>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IN" sz="1800" dirty="0">
                <a:latin typeface="Calibri" panose="020F0502020204030204" pitchFamily="34" charset="0"/>
                <a:ea typeface="Calibri" panose="020F0502020204030204" pitchFamily="34" charset="0"/>
                <a:cs typeface="Calibri" panose="020F0502020204030204" pitchFamily="34" charset="0"/>
              </a:rPr>
              <a:t>2. Logistic Regression: Predict binary outcomes (e.g., yes/no, spam/ham).</a:t>
            </a:r>
          </a:p>
          <a:p>
            <a:pPr marL="11430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IN" sz="1800" dirty="0">
                <a:latin typeface="Calibri" panose="020F0502020204030204" pitchFamily="34" charset="0"/>
                <a:ea typeface="Calibri" panose="020F0502020204030204" pitchFamily="34" charset="0"/>
                <a:cs typeface="Calibri" panose="020F0502020204030204" pitchFamily="34" charset="0"/>
              </a:rPr>
              <a:t> 3. Support Vector Machine (SVM) : Classify data by finding the optimal separating hyperplane. </a:t>
            </a:r>
          </a:p>
          <a:p>
            <a:pPr marL="11430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IN" sz="1800" dirty="0">
                <a:latin typeface="Calibri" panose="020F0502020204030204" pitchFamily="34" charset="0"/>
                <a:ea typeface="Calibri" panose="020F0502020204030204" pitchFamily="34" charset="0"/>
                <a:cs typeface="Calibri" panose="020F0502020204030204" pitchFamily="34" charset="0"/>
              </a:rPr>
              <a:t>4. Decision Tree: Model decisions and their possible consequences. It is a Tree-like model with nodes representing decisions, branches representing outcomes.</a:t>
            </a:r>
          </a:p>
        </p:txBody>
      </p:sp>
      <p:sp>
        <p:nvSpPr>
          <p:cNvPr id="4" name="Date Placeholder 3">
            <a:extLst>
              <a:ext uri="{FF2B5EF4-FFF2-40B4-BE49-F238E27FC236}">
                <a16:creationId xmlns:a16="http://schemas.microsoft.com/office/drawing/2014/main" id="{5AD097A4-D35B-65D9-8F27-00F33FEE91B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B9602A2-1CD5-E1F3-B4AE-48CE5A8180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99908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20F1-BD9A-4FB1-1CD2-FB63189CAA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SOURCE CODE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D42BEF-2F64-6A1C-AC67-3E2D99804670}"/>
              </a:ext>
            </a:extLst>
          </p:cNvPr>
          <p:cNvSpPr>
            <a:spLocks noGrp="1"/>
          </p:cNvSpPr>
          <p:nvPr>
            <p:ph type="body" idx="1"/>
          </p:nvPr>
        </p:nvSpPr>
        <p:spPr/>
        <p:txBody>
          <a:bodyPr/>
          <a:lstStyle/>
          <a:p>
            <a:pPr marL="457200" lvl="1" indent="0">
              <a:lnSpc>
                <a:spcPct val="107000"/>
              </a:lnSpc>
              <a:spcAft>
                <a:spcPts val="66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marL="114300" indent="0">
              <a:lnSpc>
                <a:spcPct val="107000"/>
              </a:lnSpc>
              <a:spcAft>
                <a:spcPts val="66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sz="1600" dirty="0"/>
          </a:p>
        </p:txBody>
      </p:sp>
      <p:sp>
        <p:nvSpPr>
          <p:cNvPr id="4" name="Date Placeholder 3">
            <a:extLst>
              <a:ext uri="{FF2B5EF4-FFF2-40B4-BE49-F238E27FC236}">
                <a16:creationId xmlns:a16="http://schemas.microsoft.com/office/drawing/2014/main" id="{710AE0D5-018F-1388-4F29-8D7BED10F284}"/>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503868BE-00C9-8598-5D9E-E8D45B6253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89BF4CF9-3788-A5BD-E64C-80B2F53EF198}"/>
              </a:ext>
            </a:extLst>
          </p:cNvPr>
          <p:cNvPicPr>
            <a:picLocks noChangeAspect="1"/>
          </p:cNvPicPr>
          <p:nvPr/>
        </p:nvPicPr>
        <p:blipFill rotWithShape="1">
          <a:blip r:embed="rId2"/>
          <a:srcRect l="3276" t="14464" r="37180"/>
          <a:stretch/>
        </p:blipFill>
        <p:spPr>
          <a:xfrm>
            <a:off x="0" y="960436"/>
            <a:ext cx="4039565" cy="5217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D42400C7-97A6-1584-8ED9-5DD155794887}"/>
              </a:ext>
            </a:extLst>
          </p:cNvPr>
          <p:cNvPicPr>
            <a:picLocks noChangeAspect="1"/>
          </p:cNvPicPr>
          <p:nvPr/>
        </p:nvPicPr>
        <p:blipFill>
          <a:blip r:embed="rId3"/>
          <a:stretch>
            <a:fillRect/>
          </a:stretch>
        </p:blipFill>
        <p:spPr>
          <a:xfrm>
            <a:off x="4397828" y="960436"/>
            <a:ext cx="4746171" cy="2269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70AE3E1A-5ED4-8CBE-47FB-532F86A5C21A}"/>
              </a:ext>
            </a:extLst>
          </p:cNvPr>
          <p:cNvPicPr>
            <a:picLocks noChangeAspect="1"/>
          </p:cNvPicPr>
          <p:nvPr/>
        </p:nvPicPr>
        <p:blipFill rotWithShape="1">
          <a:blip r:embed="rId4"/>
          <a:srcRect l="9721" t="16271" r="2202" b="9058"/>
          <a:stretch/>
        </p:blipFill>
        <p:spPr>
          <a:xfrm>
            <a:off x="4397828" y="3509836"/>
            <a:ext cx="4746172" cy="2667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77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57A5-9275-2562-B4DA-19A8868246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790BBA-3D4B-06F5-2F8C-E16B0839D640}"/>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E9018527-33CD-ACA9-7E84-AABDA605E3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784C7CE6-AE14-C452-7714-732F0C44A895}"/>
              </a:ext>
            </a:extLst>
          </p:cNvPr>
          <p:cNvPicPr>
            <a:picLocks noChangeAspect="1"/>
          </p:cNvPicPr>
          <p:nvPr/>
        </p:nvPicPr>
        <p:blipFill rotWithShape="1">
          <a:blip r:embed="rId2"/>
          <a:srcRect l="9524" t="24472" r="2523" b="5485"/>
          <a:stretch/>
        </p:blipFill>
        <p:spPr>
          <a:xfrm>
            <a:off x="111512" y="1037649"/>
            <a:ext cx="4027990" cy="2474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3228E28D-1FF5-5081-E564-F535D6D36CFF}"/>
              </a:ext>
            </a:extLst>
          </p:cNvPr>
          <p:cNvPicPr>
            <a:picLocks noChangeAspect="1"/>
          </p:cNvPicPr>
          <p:nvPr/>
        </p:nvPicPr>
        <p:blipFill>
          <a:blip r:embed="rId3"/>
          <a:stretch>
            <a:fillRect/>
          </a:stretch>
        </p:blipFill>
        <p:spPr>
          <a:xfrm>
            <a:off x="4415882" y="1037649"/>
            <a:ext cx="4616605" cy="2474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9FCABBF5-2FC0-3895-F9FD-014626A96B7A}"/>
              </a:ext>
            </a:extLst>
          </p:cNvPr>
          <p:cNvPicPr>
            <a:picLocks noChangeAspect="1"/>
          </p:cNvPicPr>
          <p:nvPr/>
        </p:nvPicPr>
        <p:blipFill>
          <a:blip r:embed="rId4"/>
          <a:stretch>
            <a:fillRect/>
          </a:stretch>
        </p:blipFill>
        <p:spPr>
          <a:xfrm>
            <a:off x="111512" y="3712083"/>
            <a:ext cx="4027990" cy="2644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74C67C0-86CC-B84C-79B2-7EB0B2C467DE}"/>
              </a:ext>
            </a:extLst>
          </p:cNvPr>
          <p:cNvPicPr>
            <a:picLocks noChangeAspect="1"/>
          </p:cNvPicPr>
          <p:nvPr/>
        </p:nvPicPr>
        <p:blipFill>
          <a:blip r:embed="rId5"/>
          <a:stretch>
            <a:fillRect/>
          </a:stretch>
        </p:blipFill>
        <p:spPr>
          <a:xfrm>
            <a:off x="4415882" y="3681916"/>
            <a:ext cx="4616605" cy="2674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159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6AF6-AF7E-B620-6F68-7346EC80E0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1F42D0-334F-0406-5B21-58715F2C9771}"/>
              </a:ext>
            </a:extLst>
          </p:cNvPr>
          <p:cNvSpPr>
            <a:spLocks noGrp="1"/>
          </p:cNvSpPr>
          <p:nvPr>
            <p:ph type="dt" idx="10"/>
          </p:nvPr>
        </p:nvSpPr>
        <p:spPr/>
        <p:txBody>
          <a:bodyPr/>
          <a:lstStyle/>
          <a:p>
            <a:r>
              <a:rPr lang="en-US" dirty="0"/>
              <a:t>22CS015</a:t>
            </a:r>
          </a:p>
        </p:txBody>
      </p:sp>
      <p:sp>
        <p:nvSpPr>
          <p:cNvPr id="5" name="Slide Number Placeholder 4">
            <a:extLst>
              <a:ext uri="{FF2B5EF4-FFF2-40B4-BE49-F238E27FC236}">
                <a16:creationId xmlns:a16="http://schemas.microsoft.com/office/drawing/2014/main" id="{B193A5A4-4488-D035-58B4-EE853507F8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4C0211D8-670D-F20E-ACCD-11D6F161D694}"/>
                  </a:ext>
                </a:extLst>
              </p14:cNvPr>
              <p14:cNvContentPartPr/>
              <p14:nvPr/>
            </p14:nvContentPartPr>
            <p14:xfrm>
              <a:off x="914222" y="1506190"/>
              <a:ext cx="33120" cy="70200"/>
            </p14:xfrm>
          </p:contentPart>
        </mc:Choice>
        <mc:Fallback xmlns="">
          <p:pic>
            <p:nvPicPr>
              <p:cNvPr id="14" name="Ink 13">
                <a:extLst>
                  <a:ext uri="{FF2B5EF4-FFF2-40B4-BE49-F238E27FC236}">
                    <a16:creationId xmlns:a16="http://schemas.microsoft.com/office/drawing/2014/main" id="{4C0211D8-670D-F20E-ACCD-11D6F161D694}"/>
                  </a:ext>
                </a:extLst>
              </p:cNvPr>
              <p:cNvPicPr/>
              <p:nvPr/>
            </p:nvPicPr>
            <p:blipFill>
              <a:blip r:embed="rId3"/>
              <a:stretch>
                <a:fillRect/>
              </a:stretch>
            </p:blipFill>
            <p:spPr>
              <a:xfrm>
                <a:off x="908102" y="1500070"/>
                <a:ext cx="45360" cy="82440"/>
              </a:xfrm>
              <a:prstGeom prst="rect">
                <a:avLst/>
              </a:prstGeom>
            </p:spPr>
          </p:pic>
        </mc:Fallback>
      </mc:AlternateContent>
      <p:pic>
        <p:nvPicPr>
          <p:cNvPr id="6" name="Picture 5">
            <a:extLst>
              <a:ext uri="{FF2B5EF4-FFF2-40B4-BE49-F238E27FC236}">
                <a16:creationId xmlns:a16="http://schemas.microsoft.com/office/drawing/2014/main" id="{47AFB309-02C8-3CC7-6F9B-9E49DD3E429D}"/>
              </a:ext>
            </a:extLst>
          </p:cNvPr>
          <p:cNvPicPr>
            <a:picLocks noChangeAspect="1"/>
          </p:cNvPicPr>
          <p:nvPr/>
        </p:nvPicPr>
        <p:blipFill>
          <a:blip r:embed="rId4"/>
          <a:stretch>
            <a:fillRect/>
          </a:stretch>
        </p:blipFill>
        <p:spPr>
          <a:xfrm>
            <a:off x="130706" y="1022323"/>
            <a:ext cx="5962184" cy="2625945"/>
          </a:xfrm>
          <a:prstGeom prst="rect">
            <a:avLst/>
          </a:prstGeom>
        </p:spPr>
      </p:pic>
      <p:pic>
        <p:nvPicPr>
          <p:cNvPr id="10" name="Picture 9">
            <a:extLst>
              <a:ext uri="{FF2B5EF4-FFF2-40B4-BE49-F238E27FC236}">
                <a16:creationId xmlns:a16="http://schemas.microsoft.com/office/drawing/2014/main" id="{335DBDBF-6F99-DAAB-7679-C71D38CE74D1}"/>
              </a:ext>
            </a:extLst>
          </p:cNvPr>
          <p:cNvPicPr>
            <a:picLocks noChangeAspect="1"/>
          </p:cNvPicPr>
          <p:nvPr/>
        </p:nvPicPr>
        <p:blipFill>
          <a:blip r:embed="rId5"/>
          <a:stretch>
            <a:fillRect/>
          </a:stretch>
        </p:blipFill>
        <p:spPr>
          <a:xfrm>
            <a:off x="2763494" y="3748418"/>
            <a:ext cx="6212555" cy="2790494"/>
          </a:xfrm>
          <a:prstGeom prst="rect">
            <a:avLst/>
          </a:prstGeom>
        </p:spPr>
      </p:pic>
    </p:spTree>
    <p:extLst>
      <p:ext uri="{BB962C8B-B14F-4D97-AF65-F5344CB8AC3E}">
        <p14:creationId xmlns:p14="http://schemas.microsoft.com/office/powerpoint/2010/main" val="34724589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583</Words>
  <Application>Microsoft Office PowerPoint</Application>
  <PresentationFormat>On-screen Show (4:3)</PresentationFormat>
  <Paragraphs>84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Arial</vt:lpstr>
      <vt:lpstr>Candara</vt:lpstr>
      <vt:lpstr>Times New Roman</vt:lpstr>
      <vt:lpstr>Office Theme</vt:lpstr>
      <vt:lpstr>PowerPoint Presentation</vt:lpstr>
      <vt:lpstr>INDEX</vt:lpstr>
      <vt:lpstr>INTRODUCTION</vt:lpstr>
      <vt:lpstr>OBJECTIVE</vt:lpstr>
      <vt:lpstr>METHODOLOGY &amp; APPROACH  </vt:lpstr>
      <vt:lpstr>METHODOLOGY &amp; APPROACH</vt:lpstr>
      <vt:lpstr>SOURCE CODE      </vt:lpstr>
      <vt:lpstr>SOURCE CODE</vt:lpstr>
      <vt:lpstr>RESULT </vt:lpstr>
      <vt:lpstr> CONCLUSION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Navya Sharma</cp:lastModifiedBy>
  <cp:revision>71</cp:revision>
  <dcterms:created xsi:type="dcterms:W3CDTF">2010-04-09T07:36:15Z</dcterms:created>
  <dcterms:modified xsi:type="dcterms:W3CDTF">2024-05-15T05:07:44Z</dcterms:modified>
</cp:coreProperties>
</file>