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26"/>
  </p:notesMasterIdLst>
  <p:handoutMasterIdLst>
    <p:handoutMasterId r:id="rId27"/>
  </p:handoutMasterIdLst>
  <p:sldIdLst>
    <p:sldId id="1373" r:id="rId2"/>
    <p:sldId id="1357" r:id="rId3"/>
    <p:sldId id="1304" r:id="rId4"/>
    <p:sldId id="1359" r:id="rId5"/>
    <p:sldId id="1307" r:id="rId6"/>
    <p:sldId id="1360" r:id="rId7"/>
    <p:sldId id="1305" r:id="rId8"/>
    <p:sldId id="898" r:id="rId9"/>
    <p:sldId id="1361" r:id="rId10"/>
    <p:sldId id="1374" r:id="rId11"/>
    <p:sldId id="1375" r:id="rId12"/>
    <p:sldId id="900" r:id="rId13"/>
    <p:sldId id="1362" r:id="rId14"/>
    <p:sldId id="1363" r:id="rId15"/>
    <p:sldId id="1376" r:id="rId16"/>
    <p:sldId id="1364" r:id="rId17"/>
    <p:sldId id="1365" r:id="rId18"/>
    <p:sldId id="1366" r:id="rId19"/>
    <p:sldId id="1367" r:id="rId20"/>
    <p:sldId id="1368" r:id="rId21"/>
    <p:sldId id="1369" r:id="rId22"/>
    <p:sldId id="1370" r:id="rId23"/>
    <p:sldId id="1371" r:id="rId24"/>
    <p:sldId id="1372" r:id="rId25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42" autoAdjust="0"/>
    <p:restoredTop sz="96925" autoAdjust="0"/>
  </p:normalViewPr>
  <p:slideViewPr>
    <p:cSldViewPr snapToGrid="0">
      <p:cViewPr varScale="1">
        <p:scale>
          <a:sx n="120" d="100"/>
          <a:sy n="120" d="100"/>
        </p:scale>
        <p:origin x="216" y="1512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40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9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9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With the advent of CIDR, the classful restrictions no longer exist. Address space may be allocated and assigned on bit boundaries, and routers may use one aggregated route (like 194.145.96.0/20) instead of advertising 16 class C addresses [RFC-1518].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 represents the number of addresses available; note that the number of addressable hosts normally is 2 less than this number because the host parts with all equal bits (all 0s and all 1s) are reserved.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'bits' represents the size of the allocation/assignment in bits of address space.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'prefix' represents the length of the route prefix covering this address space. This is sometimes used to indicate the size of an allocation/assignment.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'class' represents the size of the address space in terms of classful network numbers. 'mask' represents the network mask defining the routing prefix in dotted decimal notation.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e.uwa.edu.a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AD1B-5BBF-EE41-B0F9-161AB3EA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84F65-D0E6-2F4E-986A-B6BF36AE0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CITS5503 </a:t>
            </a:r>
            <a:r>
              <a:rPr lang="en-US" sz="1800" dirty="0" err="1"/>
              <a:t>Dr</a:t>
            </a:r>
            <a:r>
              <a:rPr lang="en-US" sz="1800" dirty="0"/>
              <a:t> David Glance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3C038-FDEE-8648-B4F9-871407FE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20686-32C3-094B-800E-7329B39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1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DD00-3E89-8B4B-8936-0AF2D65B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TCP/UDP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D26-E36C-BA42-A291-C24C109C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IPv4 or IPv6 addresses will get a network packet to a machine but machine needs to know what application to pass this to</a:t>
            </a:r>
          </a:p>
          <a:p>
            <a:r>
              <a:rPr lang="en-US" dirty="0"/>
              <a:t>Ports are used for this</a:t>
            </a:r>
          </a:p>
          <a:p>
            <a:pPr lvl="1"/>
            <a:r>
              <a:rPr lang="en-US" dirty="0"/>
              <a:t>TCP and UDP have 65,534 ports each</a:t>
            </a:r>
          </a:p>
          <a:p>
            <a:pPr lvl="1"/>
            <a:r>
              <a:rPr lang="en-US" dirty="0"/>
              <a:t>Ports (0 – 1,023) are system ports</a:t>
            </a:r>
          </a:p>
          <a:p>
            <a:pPr lvl="1"/>
            <a:r>
              <a:rPr lang="en-US" dirty="0"/>
              <a:t>Ports (1,024 – 49,151) are user ports</a:t>
            </a:r>
          </a:p>
          <a:p>
            <a:pPr lvl="1"/>
            <a:r>
              <a:rPr lang="en-US" dirty="0"/>
              <a:t>Ports (49,152 – 65,535) are dynamic and/or private ports</a:t>
            </a:r>
          </a:p>
          <a:p>
            <a:pPr lvl="1"/>
            <a:r>
              <a:rPr lang="en-US" dirty="0"/>
              <a:t>Defined in Service Name and Transport Protocol Port Number Registry (https://</a:t>
            </a:r>
            <a:r>
              <a:rPr lang="en-US" dirty="0" err="1"/>
              <a:t>www.iana.org</a:t>
            </a:r>
            <a:r>
              <a:rPr lang="en-US" dirty="0"/>
              <a:t>/assignments/service-names-port-numbers/service-names-port-</a:t>
            </a:r>
            <a:r>
              <a:rPr lang="en-US" dirty="0" err="1"/>
              <a:t>numbers.xhtml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583B2-F1B4-E64E-8C74-1650C616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C08F-C341-904B-AE46-43BBD661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66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DD00-3E89-8B4B-8936-0AF2D65B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known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D26-E36C-BA42-A291-C24C109C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ones we are interested in: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TCP/UDP Port 22</a:t>
            </a:r>
          </a:p>
          <a:p>
            <a:pPr lvl="1"/>
            <a:r>
              <a:rPr lang="en-US" dirty="0"/>
              <a:t>http TCP Port 80</a:t>
            </a:r>
          </a:p>
          <a:p>
            <a:pPr lvl="1"/>
            <a:r>
              <a:rPr lang="en-US" dirty="0"/>
              <a:t>https TCP Port 443</a:t>
            </a:r>
          </a:p>
          <a:p>
            <a:r>
              <a:rPr lang="en-US" dirty="0"/>
              <a:t>Applications use sockets to listen and receive packets and to send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583B2-F1B4-E64E-8C74-1650C616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C08F-C341-904B-AE46-43BBD661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03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161A43-DFEE-A142-B071-2EA17980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Network Address Translation (NAT)</a:t>
            </a:r>
          </a:p>
        </p:txBody>
      </p:sp>
      <p:sp>
        <p:nvSpPr>
          <p:cNvPr id="47107" name="Content Placeholder 3">
            <a:extLst>
              <a:ext uri="{FF2B5EF4-FFF2-40B4-BE49-F238E27FC236}">
                <a16:creationId xmlns:a16="http://schemas.microsoft.com/office/drawing/2014/main" id="{D8B1C2B1-1025-934B-8FAB-DAE1129AF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Benefits</a:t>
            </a:r>
          </a:p>
          <a:p>
            <a:pPr lvl="1"/>
            <a:r>
              <a:rPr lang="en-US" altLang="en-US" dirty="0"/>
              <a:t>Use of a single IP address among many devices in a network</a:t>
            </a:r>
          </a:p>
          <a:p>
            <a:pPr lvl="1"/>
            <a:r>
              <a:rPr lang="en-US" altLang="en-US" dirty="0"/>
              <a:t>Use of a dynamic IP address for home user for sharing</a:t>
            </a:r>
          </a:p>
          <a:p>
            <a:r>
              <a:rPr lang="en-US" altLang="en-US" dirty="0"/>
              <a:t>Private Addresses 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E45732-1804-0246-8A41-35A4BCF1B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85456"/>
              </p:ext>
            </p:extLst>
          </p:nvPr>
        </p:nvGraphicFramePr>
        <p:xfrm>
          <a:off x="1681622" y="4112346"/>
          <a:ext cx="65907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223">
                  <a:extLst>
                    <a:ext uri="{9D8B030D-6E8A-4147-A177-3AD203B41FA5}">
                      <a16:colId xmlns:a16="http://schemas.microsoft.com/office/drawing/2014/main" val="282059214"/>
                    </a:ext>
                  </a:extLst>
                </a:gridCol>
                <a:gridCol w="1939484">
                  <a:extLst>
                    <a:ext uri="{9D8B030D-6E8A-4147-A177-3AD203B41FA5}">
                      <a16:colId xmlns:a16="http://schemas.microsoft.com/office/drawing/2014/main" val="3637154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10.0.0.0         to     10.255.255.255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3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172.16.0.0     to    172.31.255.255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121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192.168.0.0   to    192.168.255.255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05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86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0484D06-A614-984F-B123-632BD358E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3467" y="2481930"/>
            <a:ext cx="10905066" cy="278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1C698-2A92-4E45-971C-D27B5AC9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NAT Configuration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FC514-85F5-794A-841B-0564DB1D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05072F42-4DFA-4725-86F9-7594E4AB4EB5}" type="slidenum">
              <a:rPr lang="en-US">
                <a:latin typeface="+mn-lt"/>
              </a:rPr>
              <a:pPr/>
              <a:t>13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0974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9144341B-1215-2A41-A127-B319F483AE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7" y="2454668"/>
            <a:ext cx="10905066" cy="283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CFC05-CDAE-3347-8579-9DC6412B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Address Translation</a:t>
            </a:r>
          </a:p>
        </p:txBody>
      </p:sp>
    </p:spTree>
    <p:extLst>
      <p:ext uri="{BB962C8B-B14F-4D97-AF65-F5344CB8AC3E}">
        <p14:creationId xmlns:p14="http://schemas.microsoft.com/office/powerpoint/2010/main" val="852768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DD00-3E89-8B4B-8936-0AF2D65B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6D26-E36C-BA42-A291-C24C109C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 works by keeping a table of private sender IP addresses and ports that map to a port and IP address on its public interface</a:t>
            </a:r>
          </a:p>
          <a:p>
            <a:r>
              <a:rPr lang="en-US" dirty="0"/>
              <a:t>When the reply comes back from the external IP address, it looks up the table and knows where to send it to</a:t>
            </a:r>
          </a:p>
          <a:p>
            <a:r>
              <a:rPr lang="en-US" dirty="0"/>
              <a:t>For inbound traffic, external ports need to be explicitly mapped to an </a:t>
            </a:r>
            <a:r>
              <a:rPr lang="en-US" dirty="0" err="1"/>
              <a:t>ip</a:t>
            </a:r>
            <a:r>
              <a:rPr lang="en-US" dirty="0"/>
              <a:t> address and port on the private network</a:t>
            </a:r>
          </a:p>
          <a:p>
            <a:pPr lvl="1"/>
            <a:r>
              <a:rPr lang="en-US" dirty="0"/>
              <a:t>They don’t have to be the same port – so 80 externally can map to </a:t>
            </a:r>
            <a:r>
              <a:rPr lang="en-US"/>
              <a:t>8080 internally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583B2-F1B4-E64E-8C74-1650C616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C08F-C341-904B-AE46-43BBD661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22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D7F2-6A76-134B-95EA-51CA2480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1FA9-EF0A-7047-96E4-3469E5F85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need to be launched into a Virtual Private Cloud (VPC)</a:t>
            </a:r>
          </a:p>
          <a:p>
            <a:r>
              <a:rPr lang="en-US" dirty="0"/>
              <a:t>Default VPC defines:</a:t>
            </a:r>
          </a:p>
          <a:p>
            <a:pPr lvl="1"/>
            <a:r>
              <a:rPr lang="en-US" dirty="0"/>
              <a:t> An address space (IPv4 and IPv6): 172.31.0.0/16 (65,536 addresses)</a:t>
            </a:r>
          </a:p>
          <a:p>
            <a:pPr lvl="1"/>
            <a:r>
              <a:rPr lang="en-US" dirty="0"/>
              <a:t>Subnet in each availability zone: e.g. 172.31.0.0/20 and 172.31.16.0/20</a:t>
            </a:r>
          </a:p>
          <a:p>
            <a:pPr lvl="1"/>
            <a:r>
              <a:rPr lang="en-US" dirty="0"/>
              <a:t>Internet Gateway </a:t>
            </a:r>
          </a:p>
          <a:p>
            <a:pPr lvl="1"/>
            <a:r>
              <a:rPr lang="en-US" dirty="0"/>
              <a:t>Main Route Table</a:t>
            </a:r>
          </a:p>
          <a:p>
            <a:pPr lvl="1"/>
            <a:r>
              <a:rPr lang="en-US" dirty="0"/>
              <a:t>Default Security Group</a:t>
            </a:r>
          </a:p>
          <a:p>
            <a:pPr lvl="1"/>
            <a:r>
              <a:rPr lang="en-US" dirty="0"/>
              <a:t>Default Network Access Control List (ACL)</a:t>
            </a:r>
          </a:p>
          <a:p>
            <a:pPr lvl="1"/>
            <a:r>
              <a:rPr lang="en-US" dirty="0"/>
              <a:t>Default DHCP settings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DD990-1C19-9649-AC8A-09E677F0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50D01-9AEF-F04E-996F-9B6D12E0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981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D7F2-6A76-134B-95EA-51CA2480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9136006" cy="618420"/>
          </a:xfrm>
        </p:spPr>
        <p:txBody>
          <a:bodyPr>
            <a:normAutofit fontScale="90000"/>
          </a:bodyPr>
          <a:lstStyle/>
          <a:p>
            <a:r>
              <a:rPr lang="en-US" dirty="0"/>
              <a:t>AWS Default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1FA9-EF0A-7047-96E4-3469E5F8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lvl="1"/>
            <a:endParaRPr lang="en-US" sz="1800"/>
          </a:p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DD990-1C19-9649-AC8A-09E677F0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3651466" cy="365125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Courtesy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50D01-9AEF-F04E-996F-9B6D12E0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/>
            <a:fld id="{05072F42-4DFA-4725-86F9-7594E4AB4EB5}" type="slidenum">
              <a:rPr lang="en-GB">
                <a:solidFill>
                  <a:srgbClr val="FFFFFF"/>
                </a:solidFill>
              </a:rPr>
              <a:pPr algn="l"/>
              <a:t>17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262DC-93E8-6A4E-A71A-C3238BFC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31" y="629267"/>
            <a:ext cx="6820219" cy="57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92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D7F2-6A76-134B-95EA-51CA2480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9136006" cy="618420"/>
          </a:xfrm>
        </p:spPr>
        <p:txBody>
          <a:bodyPr>
            <a:normAutofit fontScale="90000"/>
          </a:bodyPr>
          <a:lstStyle/>
          <a:p>
            <a:r>
              <a:rPr lang="en-US" dirty="0"/>
              <a:t>AWS Default VPC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1FA9-EF0A-7047-96E4-3469E5F85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lvl="1"/>
            <a:endParaRPr lang="en-US" sz="1800"/>
          </a:p>
          <a:p>
            <a:pPr lvl="1"/>
            <a:endParaRPr lang="en-US" sz="1800"/>
          </a:p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DD990-1C19-9649-AC8A-09E677F07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29" y="6356350"/>
            <a:ext cx="3651466" cy="365125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Courtesy AWS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50D01-9AEF-F04E-996F-9B6D12E0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6350"/>
            <a:ext cx="685800" cy="365125"/>
          </a:xfrm>
        </p:spPr>
        <p:txBody>
          <a:bodyPr>
            <a:normAutofit/>
          </a:bodyPr>
          <a:lstStyle/>
          <a:p>
            <a:pPr algn="l"/>
            <a:fld id="{05072F42-4DFA-4725-86F9-7594E4AB4EB5}" type="slidenum">
              <a:rPr lang="en-GB">
                <a:solidFill>
                  <a:srgbClr val="FFFFFF"/>
                </a:solidFill>
              </a:rPr>
              <a:pPr algn="l"/>
              <a:t>18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262DC-93E8-6A4E-A71A-C3238BFC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131" y="629267"/>
            <a:ext cx="6820219" cy="57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7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DC1-DC08-9C41-B415-AB60C5C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0B3-F906-6C42-8950-949F3DD9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VPC associated </a:t>
            </a:r>
          </a:p>
          <a:p>
            <a:pPr lvl="1"/>
            <a:r>
              <a:rPr lang="en-US" dirty="0"/>
              <a:t>Availability Zone</a:t>
            </a:r>
          </a:p>
          <a:p>
            <a:pPr lvl="1"/>
            <a:r>
              <a:rPr lang="en-US" dirty="0"/>
              <a:t>IPv4 CIDR block</a:t>
            </a:r>
          </a:p>
          <a:p>
            <a:pPr lvl="1"/>
            <a:r>
              <a:rPr lang="en-US" dirty="0"/>
              <a:t>IPv6 CIDR block (optional)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3D0E-1830-1747-836D-CBCF155F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A464-1572-254B-B285-0ABB8E9B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14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76EF-16F6-0343-93E1-BDA3293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F28A-05A6-B241-A132-267BC8402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cloud resources requires some knowledge of networks</a:t>
            </a:r>
          </a:p>
          <a:p>
            <a:r>
              <a:rPr lang="en-US" dirty="0"/>
              <a:t>Major focus is on TCP/IP (UDP not so much) as this is the basis for HTTP(S)/TLS</a:t>
            </a:r>
          </a:p>
          <a:p>
            <a:r>
              <a:rPr lang="en-US" dirty="0"/>
              <a:t>Focus on IPv4 addressing rather than IPv6 as the latter still not significantly supported (in Australia)</a:t>
            </a:r>
          </a:p>
          <a:p>
            <a:r>
              <a:rPr lang="en-US" dirty="0"/>
              <a:t>Need a basic understanding of concepts like:</a:t>
            </a:r>
          </a:p>
          <a:p>
            <a:pPr lvl="1"/>
            <a:r>
              <a:rPr lang="en-US" dirty="0"/>
              <a:t>Routing</a:t>
            </a:r>
          </a:p>
          <a:p>
            <a:pPr lvl="1"/>
            <a:r>
              <a:rPr lang="en-US" dirty="0"/>
              <a:t>Private and public networks</a:t>
            </a:r>
          </a:p>
          <a:p>
            <a:pPr lvl="1"/>
            <a:r>
              <a:rPr lang="en-US" dirty="0"/>
              <a:t>Network latency and throughput</a:t>
            </a:r>
          </a:p>
        </p:txBody>
      </p:sp>
    </p:spTree>
    <p:extLst>
      <p:ext uri="{BB962C8B-B14F-4D97-AF65-F5344CB8AC3E}">
        <p14:creationId xmlns:p14="http://schemas.microsoft.com/office/powerpoint/2010/main" val="155097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DC1-DC08-9C41-B415-AB60C5C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B0B3-F906-6C42-8950-949F3DD9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Groups can be associated with a VPC but they act at the instance level. </a:t>
            </a:r>
          </a:p>
          <a:p>
            <a:r>
              <a:rPr lang="en-US" dirty="0"/>
              <a:t>If a security group is not specified for an instance, it takes the one assigned to the VPC</a:t>
            </a:r>
          </a:p>
          <a:p>
            <a:r>
              <a:rPr lang="en-US" dirty="0"/>
              <a:t>ACLs act on a subnet and have different characteristics than a security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3D0E-1830-1747-836D-CBCF155F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A464-1572-254B-B285-0ABB8E9B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2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DDC1-DC08-9C41-B415-AB60C5C7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3D0E-1830-1747-836D-CBCF155F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224" y="6356350"/>
            <a:ext cx="9238004" cy="365125"/>
          </a:xfrm>
        </p:spPr>
        <p:txBody>
          <a:bodyPr/>
          <a:lstStyle/>
          <a:p>
            <a:r>
              <a:rPr lang="en-GB" dirty="0"/>
              <a:t>Source: AWS https://</a:t>
            </a:r>
            <a:r>
              <a:rPr lang="en-GB" dirty="0" err="1"/>
              <a:t>docs.aws.amazon.com</a:t>
            </a:r>
            <a:r>
              <a:rPr lang="en-GB" dirty="0"/>
              <a:t>/</a:t>
            </a:r>
            <a:r>
              <a:rPr lang="en-GB" dirty="0" err="1"/>
              <a:t>AmazonVPC</a:t>
            </a:r>
            <a:r>
              <a:rPr lang="en-GB" dirty="0"/>
              <a:t>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VPC_Security.html#VPC_Security_Comparison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9619-6CB3-2948-AE13-D51111AE2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88882"/>
              </p:ext>
            </p:extLst>
          </p:nvPr>
        </p:nvGraphicFramePr>
        <p:xfrm>
          <a:off x="838200" y="1690688"/>
          <a:ext cx="10515600" cy="396795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781410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66196359"/>
                    </a:ext>
                  </a:extLst>
                </a:gridCol>
              </a:tblGrid>
              <a:tr h="442404">
                <a:tc>
                  <a:txBody>
                    <a:bodyPr/>
                    <a:lstStyle/>
                    <a:p>
                      <a:pPr algn="l" fontAlgn="t"/>
                      <a:r>
                        <a:rPr lang="en-AU" b="1" dirty="0">
                          <a:solidFill>
                            <a:srgbClr val="333333"/>
                          </a:solidFill>
                          <a:effectLst/>
                        </a:rPr>
                        <a:t>Security Group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00C5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5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2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7D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b="1">
                          <a:solidFill>
                            <a:srgbClr val="333333"/>
                          </a:solidFill>
                          <a:effectLst/>
                        </a:rPr>
                        <a:t>Network ACL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205B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F1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B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494788"/>
                  </a:ext>
                </a:extLst>
              </a:tr>
              <a:tr h="442404"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Operates at the instance level (first layer of defense)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01D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B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D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18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Operates at the subnet level (second layer of defense)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0B6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BF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98502"/>
                  </a:ext>
                </a:extLst>
              </a:tr>
              <a:tr h="442404"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Supports allow rules only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C08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2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18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A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Supports allow rules and deny rules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02A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3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F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160434"/>
                  </a:ext>
                </a:extLst>
              </a:tr>
              <a:tr h="770787"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Is stateful: Return traffic is automatically allowed, regardless of any rules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20D6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A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A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34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Is stateless: Return traffic must be explicitly allowed by rules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A0AC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F5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BA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926101"/>
                  </a:ext>
                </a:extLst>
              </a:tr>
              <a:tr h="770787"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We evaluate all rules before deciding whether to allow traffic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00B08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4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A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We process rules in number order when deciding whether to allow traffic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808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BA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D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03675"/>
                  </a:ext>
                </a:extLst>
              </a:tr>
              <a:tr h="1099169">
                <a:tc>
                  <a:txBody>
                    <a:bodyPr/>
                    <a:lstStyle/>
                    <a:p>
                      <a:pPr fontAlgn="t"/>
                      <a:r>
                        <a:rPr lang="en-AU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Applies to an instance only if someone specifies the security group when launching the instance, or associates the security group with the instance later 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4071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7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AU" dirty="0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Automatically applies to all instances in the subnets it's associated with (backup layer of </a:t>
                      </a:r>
                      <a:r>
                        <a:rPr lang="en-AU" dirty="0" err="1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defense</a:t>
                      </a:r>
                      <a:r>
                        <a:rPr lang="en-AU" dirty="0">
                          <a:solidFill>
                            <a:srgbClr val="444444"/>
                          </a:solidFill>
                          <a:effectLst/>
                          <a:latin typeface="Open Sans"/>
                        </a:rPr>
                        <a:t>, so you don't have to rely on someone specifying the security group)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000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DB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05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6189E5-8A3E-4CFD-B71B-CCD0F8495E5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96367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54B5C-77A8-6844-B998-500489F0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386" y="643467"/>
            <a:ext cx="5196725" cy="55710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29DDC1-DC08-9C41-B415-AB60C5C7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1120285"/>
            <a:ext cx="3348227" cy="2809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bg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23D0E-1830-1747-836D-CBCF155FE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0" y="6356350"/>
            <a:ext cx="62507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AWS https://docs.aws.amazon.com/AmazonVPC/latest/UserGuide/VPC_Security.html#VPC_Security_Comparison</a:t>
            </a:r>
          </a:p>
        </p:txBody>
      </p:sp>
    </p:spTree>
    <p:extLst>
      <p:ext uri="{BB962C8B-B14F-4D97-AF65-F5344CB8AC3E}">
        <p14:creationId xmlns:p14="http://schemas.microsoft.com/office/powerpoint/2010/main" val="99698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663B-AE88-4642-89CD-5F0CCCAC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NAT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4AE6-11CA-AE4E-8D62-F12A3D8CA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a private network</a:t>
            </a:r>
          </a:p>
          <a:p>
            <a:r>
              <a:rPr lang="en-US" dirty="0"/>
              <a:t>Remember that there are multiple ways to isolate instances</a:t>
            </a:r>
          </a:p>
          <a:p>
            <a:pPr lvl="1"/>
            <a:r>
              <a:rPr lang="en-US" dirty="0"/>
              <a:t>Through security groups and ACLs</a:t>
            </a:r>
          </a:p>
          <a:p>
            <a:pPr lvl="1"/>
            <a:r>
              <a:rPr lang="en-US" dirty="0"/>
              <a:t>Putting instances behind a load balancer</a:t>
            </a:r>
          </a:p>
          <a:p>
            <a:r>
              <a:rPr lang="en-US" dirty="0"/>
              <a:t>NAT Gateway needs to be part of a public network</a:t>
            </a:r>
          </a:p>
          <a:p>
            <a:r>
              <a:rPr lang="en-US" dirty="0"/>
              <a:t>Private subnet has a custom route table that points all default traffic to the NAT Gateway</a:t>
            </a:r>
          </a:p>
          <a:p>
            <a:r>
              <a:rPr lang="en-US" dirty="0"/>
              <a:t>NAT Gateways can not be configured to map ports for inbound traffic (unlike home NAT routers)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98512-3D76-484F-99B7-E64A87A8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3F8CE-DC22-5A4A-9971-F93D27A2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68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4B1031BB-5E2C-1A47-9555-654AB10F0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693" y="429302"/>
            <a:ext cx="7742488" cy="5864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1EC82-FDC3-574C-A293-31ACB637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Configuring a NAT Gateway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D0342-B236-BB48-BEB2-9FAA9C3A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Source: AWS </a:t>
            </a:r>
          </a:p>
        </p:txBody>
      </p:sp>
    </p:spTree>
    <p:extLst>
      <p:ext uri="{BB962C8B-B14F-4D97-AF65-F5344CB8AC3E}">
        <p14:creationId xmlns:p14="http://schemas.microsoft.com/office/powerpoint/2010/main" val="1748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5" y="326756"/>
            <a:ext cx="10923813" cy="822116"/>
          </a:xfrm>
        </p:spPr>
        <p:txBody>
          <a:bodyPr>
            <a:normAutofit/>
          </a:bodyPr>
          <a:lstStyle/>
          <a:p>
            <a:r>
              <a:rPr lang="en-US" sz="2800" dirty="0"/>
              <a:t>TCP/IP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5" y="1148872"/>
            <a:ext cx="10605407" cy="5015130"/>
          </a:xfrm>
        </p:spPr>
        <p:txBody>
          <a:bodyPr>
            <a:normAutofit/>
          </a:bodyPr>
          <a:lstStyle/>
          <a:p>
            <a:r>
              <a:rPr lang="en-AU" dirty="0"/>
              <a:t>IPv4 (where IP is used it implies IPv4) address is made up of 4 bytes and represented as: </a:t>
            </a:r>
          </a:p>
          <a:p>
            <a:pPr lvl="1"/>
            <a:r>
              <a:rPr lang="en-AU" dirty="0" err="1"/>
              <a:t>nnn.nnn.nnn.nnn</a:t>
            </a:r>
            <a:endParaRPr lang="en-AU" dirty="0"/>
          </a:p>
          <a:p>
            <a:pPr lvl="1"/>
            <a:r>
              <a:rPr lang="en-AU" dirty="0"/>
              <a:t>130.95.172.57 (</a:t>
            </a:r>
            <a:r>
              <a:rPr lang="en-AU" dirty="0">
                <a:hlinkClick r:id="rId3"/>
              </a:rPr>
              <a:t>www.csse.uwa.edu.au</a:t>
            </a:r>
            <a:r>
              <a:rPr lang="en-AU" dirty="0"/>
              <a:t>)</a:t>
            </a:r>
          </a:p>
          <a:p>
            <a:r>
              <a:rPr lang="en-AU" dirty="0"/>
              <a:t>Translation between name and IP address done by Domain Name System (DNS)</a:t>
            </a:r>
            <a:endParaRPr lang="en-US" dirty="0"/>
          </a:p>
          <a:p>
            <a:r>
              <a:rPr lang="en-US" dirty="0"/>
              <a:t>Specific ranges of IP addresses reserved as </a:t>
            </a:r>
            <a:r>
              <a:rPr lang="en-US" b="1" i="1" dirty="0"/>
              <a:t>Private Addresses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07992"/>
              </p:ext>
            </p:extLst>
          </p:nvPr>
        </p:nvGraphicFramePr>
        <p:xfrm>
          <a:off x="2468330" y="4285498"/>
          <a:ext cx="6945548" cy="22534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4681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RFC1918 name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IP address range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Number of addresses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Largest</a:t>
                      </a:r>
                      <a:r>
                        <a:rPr lang="en-GB" sz="1000" b="0" i="0" u="none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CIDR b</a:t>
                      </a:r>
                      <a:r>
                        <a:rPr lang="en-GB" sz="1000" b="0" dirty="0">
                          <a:solidFill>
                            <a:schemeClr val="bg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lock (subnet mask)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894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24-bit block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10.0.0.0 – 10.255.255.255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16,777,216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10.0.0.0/8 (255.0.0.0)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47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20-bit block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172.16.0.0 – 172.31.255.255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1,048,576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172.16.0.0/12 (255.240.0.0)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32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16-bit block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192.168.0.0 – 192.168.255.255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65,536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192.168.0.0/16 (255.255.0.0)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3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Carrier-Grade NAT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mr-IN" sz="1000" b="0" i="0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100.64.0.0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</a:t>
                      </a:r>
                      <a:r>
                        <a:rPr lang="mr-IN" sz="1000" b="0" i="0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–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100.127.255.255</a:t>
                      </a:r>
                      <a:endParaRPr lang="en-GB" sz="1000" b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GB" sz="1000" b="0" dirty="0"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4,194,304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mr-IN" sz="1000" b="0" i="0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100.64.0.0/10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Century Gothic" charset="0"/>
                          <a:ea typeface="Century Gothic" charset="0"/>
                          <a:cs typeface="Century Gothic" charset="0"/>
                        </a:rPr>
                        <a:t> (255.192.0.0)</a:t>
                      </a:r>
                      <a:endParaRPr lang="en-GB" sz="1000" b="0" dirty="0">
                        <a:effectLst/>
                        <a:latin typeface="Century Gothic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8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1870-E52E-EB49-9B2E-542CF645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9712D-45BE-6B4B-B49D-164298B3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07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route a TCP/IP packet on the Internet, need to know its destination</a:t>
            </a:r>
          </a:p>
          <a:p>
            <a:r>
              <a:rPr lang="en-US" dirty="0"/>
              <a:t>Determined by its network address and host address on that network</a:t>
            </a:r>
          </a:p>
          <a:p>
            <a:r>
              <a:rPr lang="en-US" dirty="0"/>
              <a:t>Configuration of network interface is done with an IP address and Subnet mask</a:t>
            </a:r>
          </a:p>
          <a:p>
            <a:pPr lvl="1"/>
            <a:r>
              <a:rPr lang="en-AU" dirty="0"/>
              <a:t>130.95.172.57 with Mask 255.255.255.0 </a:t>
            </a:r>
          </a:p>
          <a:p>
            <a:pPr lvl="1"/>
            <a:r>
              <a:rPr lang="en-AU" dirty="0"/>
              <a:t>Network address is 130.95.172.57 AND 255.255.255.0 </a:t>
            </a:r>
            <a:r>
              <a:rPr lang="en-AU" dirty="0">
                <a:sym typeface="Wingdings" pitchFamily="2" charset="2"/>
              </a:rPr>
              <a:t> 130.95.172.0</a:t>
            </a:r>
          </a:p>
          <a:p>
            <a:pPr lvl="1"/>
            <a:r>
              <a:rPr lang="en-AU" dirty="0">
                <a:sym typeface="Wingdings" pitchFamily="2" charset="2"/>
              </a:rPr>
              <a:t>Host address is </a:t>
            </a:r>
            <a:r>
              <a:rPr lang="en-AU" dirty="0"/>
              <a:t>130.95.172.57 AND complement of 255.255.255.0</a:t>
            </a:r>
          </a:p>
          <a:p>
            <a:pPr lvl="2"/>
            <a:r>
              <a:rPr lang="en-AU" dirty="0"/>
              <a:t>130.95.172.57 AND 0.0.0.255 </a:t>
            </a:r>
            <a:r>
              <a:rPr lang="en-AU" dirty="0">
                <a:sym typeface="Wingdings" pitchFamily="2" charset="2"/>
              </a:rPr>
              <a:t> 0.0.0.57</a:t>
            </a:r>
          </a:p>
          <a:p>
            <a:r>
              <a:rPr lang="en-AU" dirty="0">
                <a:sym typeface="Wingdings" pitchFamily="2" charset="2"/>
              </a:rPr>
              <a:t>Network addressing is done using Classless Inter-Domain Routing (CIDR)</a:t>
            </a:r>
          </a:p>
          <a:p>
            <a:r>
              <a:rPr lang="en-AU" dirty="0">
                <a:sym typeface="Wingdings" pitchFamily="2" charset="2"/>
              </a:rPr>
              <a:t>Special addresses: First address is </a:t>
            </a:r>
            <a:r>
              <a:rPr lang="en-AU" b="1" dirty="0">
                <a:sym typeface="Wingdings" pitchFamily="2" charset="2"/>
              </a:rPr>
              <a:t>network address</a:t>
            </a:r>
            <a:r>
              <a:rPr lang="en-AU" dirty="0">
                <a:sym typeface="Wingdings" pitchFamily="2" charset="2"/>
              </a:rPr>
              <a:t>, Last address is </a:t>
            </a:r>
            <a:r>
              <a:rPr lang="en-AU" b="1" dirty="0">
                <a:sym typeface="Wingdings" pitchFamily="2" charset="2"/>
              </a:rPr>
              <a:t>broadcast (all hosts)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8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22" y="16533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CIDR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222" y="1446226"/>
            <a:ext cx="10398578" cy="4867025"/>
          </a:xfrm>
        </p:spPr>
        <p:txBody>
          <a:bodyPr>
            <a:normAutofit/>
          </a:bodyPr>
          <a:lstStyle/>
          <a:p>
            <a:r>
              <a:rPr lang="en-US" dirty="0"/>
              <a:t>CIDR allows us to subnet IP addresses for: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administration e.g. An </a:t>
            </a:r>
            <a:r>
              <a:rPr lang="en-US" dirty="0" err="1"/>
              <a:t>organisation</a:t>
            </a:r>
            <a:r>
              <a:rPr lang="en-US" dirty="0"/>
              <a:t> is given a subnet:</a:t>
            </a:r>
          </a:p>
          <a:p>
            <a:pPr lvl="2"/>
            <a:r>
              <a:rPr lang="pt-BR" dirty="0"/>
              <a:t>130.95.141.192 </a:t>
            </a:r>
            <a:r>
              <a:rPr lang="pt-BR" dirty="0" err="1"/>
              <a:t>Netmask</a:t>
            </a:r>
            <a:r>
              <a:rPr lang="pt-BR" dirty="0"/>
              <a:t>: 255.255.255.192 </a:t>
            </a:r>
          </a:p>
          <a:p>
            <a:pPr lvl="2"/>
            <a:r>
              <a:rPr lang="pt-BR" dirty="0"/>
              <a:t>192 </a:t>
            </a:r>
            <a:r>
              <a:rPr lang="pt-BR" dirty="0" err="1"/>
              <a:t>is</a:t>
            </a:r>
            <a:r>
              <a:rPr lang="pt-BR" dirty="0"/>
              <a:t> 1100 0000</a:t>
            </a:r>
          </a:p>
          <a:p>
            <a:pPr lvl="2"/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works</a:t>
            </a:r>
            <a:r>
              <a:rPr lang="pt-BR" dirty="0"/>
              <a:t> out as 130.95.141.192/26 = 64 hosts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9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22" y="165336"/>
            <a:ext cx="7301345" cy="1280890"/>
          </a:xfrm>
        </p:spPr>
        <p:txBody>
          <a:bodyPr>
            <a:normAutofit/>
          </a:bodyPr>
          <a:lstStyle/>
          <a:p>
            <a:r>
              <a:rPr lang="en-US" sz="2800" dirty="0"/>
              <a:t>CIDR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222" y="1446226"/>
            <a:ext cx="10398578" cy="4867025"/>
          </a:xfrm>
        </p:spPr>
        <p:txBody>
          <a:bodyPr>
            <a:normAutofit/>
          </a:bodyPr>
          <a:lstStyle/>
          <a:p>
            <a:pPr lvl="1"/>
            <a:r>
              <a:rPr lang="hr-HR" dirty="0"/>
              <a:t>A: 172.16.17.30/20 </a:t>
            </a:r>
          </a:p>
          <a:p>
            <a:pPr lvl="1"/>
            <a:r>
              <a:rPr lang="hr-HR" dirty="0"/>
              <a:t>B: 172.16.28.15/20</a:t>
            </a:r>
            <a:endParaRPr lang="en-US" dirty="0"/>
          </a:p>
          <a:p>
            <a:pPr lvl="1"/>
            <a:r>
              <a:rPr lang="en-US" dirty="0"/>
              <a:t>Are they on the same subnet? </a:t>
            </a:r>
          </a:p>
          <a:p>
            <a:pPr lvl="2"/>
            <a:r>
              <a:rPr lang="en-US" dirty="0"/>
              <a:t>First address is done using a bitwise AND on the address and subnet mask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172.16.17.30 - 	10101100.00010000.00010001.00011110 </a:t>
            </a:r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255.255.240.0 - 	11111111.11111111.11110000.00000000 </a:t>
            </a:r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-----------------|AND|------------- </a:t>
            </a:r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subnet = 	10101100.00010000.00010000.00000000 = 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172.16.16.0</a:t>
            </a:r>
          </a:p>
          <a:p>
            <a:pPr marL="457200" lvl="1" indent="0">
              <a:buNone/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dirty="0"/>
              <a:t>Last address is done using a bitwise OR on the address and the complement of the  mask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172.16.17.30 - 	10101100.00010000.00010001.00011110 </a:t>
            </a:r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255.255.240.0 - 	00000000.00000000.00001111.11111111 </a:t>
            </a:r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		-----------------|OR|-------------- </a:t>
            </a:r>
          </a:p>
          <a:p>
            <a:pPr marL="457200" lvl="1" indent="0">
              <a:buNone/>
            </a:pPr>
            <a:r>
              <a:rPr lang="en-US" sz="1100" dirty="0">
                <a:latin typeface="Courier" charset="0"/>
                <a:ea typeface="Courier" charset="0"/>
                <a:cs typeface="Courier" charset="0"/>
              </a:rPr>
              <a:t>subnet = 	10101100.00010000.00011111.11111111 = </a:t>
            </a:r>
            <a:r>
              <a:rPr lang="en-US" sz="1100" b="1" dirty="0">
                <a:latin typeface="Courier" charset="0"/>
                <a:ea typeface="Courier" charset="0"/>
                <a:cs typeface="Courier" charset="0"/>
              </a:rPr>
              <a:t>172.16.32.255</a:t>
            </a:r>
          </a:p>
          <a:p>
            <a:pPr marL="457200" lvl="1" indent="0">
              <a:buNone/>
            </a:pPr>
            <a:endParaRPr lang="en-US" sz="1100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52" y="395510"/>
            <a:ext cx="7301345" cy="485107"/>
          </a:xfrm>
        </p:spPr>
        <p:txBody>
          <a:bodyPr>
            <a:normAutofit/>
          </a:bodyPr>
          <a:lstStyle/>
          <a:p>
            <a:r>
              <a:rPr lang="en-US" sz="2800" dirty="0"/>
              <a:t>Classless Inter-Domain Routing (CIDR)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618632"/>
              </p:ext>
            </p:extLst>
          </p:nvPr>
        </p:nvGraphicFramePr>
        <p:xfrm>
          <a:off x="2481942" y="955221"/>
          <a:ext cx="7633608" cy="56109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3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 dirty="0">
                          <a:effectLst/>
                          <a:latin typeface="+mn-lt"/>
                          <a:ea typeface="+mn-ea"/>
                          <a:cs typeface="+mn-cs"/>
                        </a:rPr>
                        <a:t>Addresses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bits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prefix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class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 dirty="0">
                          <a:effectLst/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en-GB" sz="105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net Mask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/32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-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255.255.255.255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 dirty="0">
                          <a:effectLst/>
                        </a:rPr>
                        <a:t>/31 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-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255.255.255.254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4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/30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-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255.255.255.252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8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3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/29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-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255.255.255.248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16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4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/28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-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255.255.255.240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512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9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/23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2C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255.255.254.0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1K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/22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4C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255.255.252.0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 dirty="0">
                          <a:effectLst/>
                        </a:rPr>
                        <a:t>.. 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64K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16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/16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1B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255.255.0.0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128K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17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/15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2B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255.254.0.0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256K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18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/14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4B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255.252.0.0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512K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19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/13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8B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255.248.0.0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1M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/12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16B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255.240.0.0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2M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21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/11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32B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255.224.0.0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4M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/10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64B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255.192.0.0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..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128M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27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/5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8A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248.0.0.0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256M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28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/4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16A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240.0.0.0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512M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29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/3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32A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224.0.0.0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5504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1024M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30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/2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>
                          <a:effectLst/>
                        </a:rPr>
                        <a:t>64A </a:t>
                      </a:r>
                      <a:endParaRPr lang="en-GB" sz="120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1200"/>
                        </a:spcAft>
                      </a:pPr>
                      <a:r>
                        <a:rPr lang="en-GB" sz="1050" dirty="0">
                          <a:effectLst/>
                        </a:rPr>
                        <a:t>192.0.0.0 </a:t>
                      </a:r>
                      <a:endParaRPr lang="en-GB" sz="1200" dirty="0">
                        <a:effectLst/>
                        <a:latin typeface="Calibri" charset="0"/>
                        <a:ea typeface="Calibri" charset="0"/>
                        <a:cs typeface="Angsana New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01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31CB-7334-694D-A2AA-1248BA84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Routing in IPv4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A71D5C3-DA39-4C4E-A89F-A78EE1773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router has two addresses</a:t>
            </a:r>
          </a:p>
          <a:p>
            <a:pPr lvl="1"/>
            <a:r>
              <a:rPr lang="en-US" altLang="en-US" dirty="0"/>
              <a:t>An address through which the device inside of the router can be accessed. </a:t>
            </a:r>
          </a:p>
          <a:p>
            <a:pPr lvl="1"/>
            <a:r>
              <a:rPr lang="en-US" altLang="en-US" dirty="0"/>
              <a:t>Another address belongs to the granted block (subnetwork).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grpSp>
        <p:nvGrpSpPr>
          <p:cNvPr id="36869" name="Group 14">
            <a:extLst>
              <a:ext uri="{FF2B5EF4-FFF2-40B4-BE49-F238E27FC236}">
                <a16:creationId xmlns:a16="http://schemas.microsoft.com/office/drawing/2014/main" id="{F9B58994-A3CB-E741-ADA8-812BEC5824A1}"/>
              </a:ext>
            </a:extLst>
          </p:cNvPr>
          <p:cNvGrpSpPr>
            <a:grpSpLocks/>
          </p:cNvGrpSpPr>
          <p:nvPr/>
        </p:nvGrpSpPr>
        <p:grpSpPr bwMode="auto">
          <a:xfrm>
            <a:off x="1658596" y="4275033"/>
            <a:ext cx="7854785" cy="1510470"/>
            <a:chOff x="1143000" y="4343400"/>
            <a:chExt cx="7855242" cy="1510470"/>
          </a:xfrm>
        </p:grpSpPr>
        <p:pic>
          <p:nvPicPr>
            <p:cNvPr id="36870" name="Picture 3">
              <a:extLst>
                <a:ext uri="{FF2B5EF4-FFF2-40B4-BE49-F238E27FC236}">
                  <a16:creationId xmlns:a16="http://schemas.microsoft.com/office/drawing/2014/main" id="{2C7FC342-4C88-F749-8633-9B1E30C9B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599" y="4800600"/>
              <a:ext cx="1588024" cy="876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220" name="Cloud">
              <a:extLst>
                <a:ext uri="{FF2B5EF4-FFF2-40B4-BE49-F238E27FC236}">
                  <a16:creationId xmlns:a16="http://schemas.microsoft.com/office/drawing/2014/main" id="{BF2C0F01-1856-2640-B513-EEEB084F7EE2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1143000" y="4343400"/>
              <a:ext cx="2253599" cy="151047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latin typeface="Arial" charset="0"/>
                </a:rPr>
                <a:t>Internet</a:t>
              </a:r>
            </a:p>
          </p:txBody>
        </p:sp>
        <p:sp>
          <p:nvSpPr>
            <p:cNvPr id="8" name="Cloud">
              <a:extLst>
                <a:ext uri="{FF2B5EF4-FFF2-40B4-BE49-F238E27FC236}">
                  <a16:creationId xmlns:a16="http://schemas.microsoft.com/office/drawing/2014/main" id="{DAE32CFB-E25A-5547-856A-09B3F8BF7D8D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6858332" y="4419600"/>
              <a:ext cx="2139910" cy="143427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Arial" charset="0"/>
                </a:rPr>
                <a:t>Public  Subnet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2AA334-00E0-EC43-9132-CCD06D55BB4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5791472" y="5136735"/>
              <a:ext cx="1073496" cy="448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A48B00-9700-AB44-BD9B-AE9871E4E3DC}"/>
                </a:ext>
              </a:extLst>
            </p:cNvPr>
            <p:cNvCxnSpPr>
              <a:cxnSpLocks/>
              <a:stCxn id="137220" idx="2"/>
            </p:cNvCxnSpPr>
            <p:nvPr/>
          </p:nvCxnSpPr>
          <p:spPr>
            <a:xfrm>
              <a:off x="3394721" y="5098635"/>
              <a:ext cx="1025070" cy="67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1F6463-8D5A-624D-8FDE-6667C9B53D6B}"/>
              </a:ext>
            </a:extLst>
          </p:cNvPr>
          <p:cNvSpPr txBox="1"/>
          <p:nvPr/>
        </p:nvSpPr>
        <p:spPr>
          <a:xfrm>
            <a:off x="5728970" y="438776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123.35.0.0/28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B9CD0-A09B-6444-B06E-9D48C7CD6643}"/>
              </a:ext>
            </a:extLst>
          </p:cNvPr>
          <p:cNvSpPr txBox="1"/>
          <p:nvPr/>
        </p:nvSpPr>
        <p:spPr>
          <a:xfrm>
            <a:off x="4275069" y="5421078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200.4.25.8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1D6DD9-FFC8-1441-A1F6-68308ED46795}"/>
              </a:ext>
            </a:extLst>
          </p:cNvPr>
          <p:cNvCxnSpPr/>
          <p:nvPr/>
        </p:nvCxnSpPr>
        <p:spPr>
          <a:xfrm flipH="1">
            <a:off x="6522936" y="3592303"/>
            <a:ext cx="715352" cy="689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B8FA56-AA87-884B-AB13-4147D557FBCC}"/>
              </a:ext>
            </a:extLst>
          </p:cNvPr>
          <p:cNvSpPr txBox="1"/>
          <p:nvPr/>
        </p:nvSpPr>
        <p:spPr>
          <a:xfrm>
            <a:off x="4738659" y="3239620"/>
            <a:ext cx="5471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If this network is public it is advertised to route traffic to it</a:t>
            </a:r>
          </a:p>
        </p:txBody>
      </p:sp>
    </p:spTree>
    <p:extLst>
      <p:ext uri="{BB962C8B-B14F-4D97-AF65-F5344CB8AC3E}">
        <p14:creationId xmlns:p14="http://schemas.microsoft.com/office/powerpoint/2010/main" val="50393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2594-78D2-784B-8B90-FA427299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exhaustion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77D0-80A8-F749-9EC2-1A99A200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only 4.3 billion IP addresses and they have been officially exhausted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IPv6 which has 3.4*10</a:t>
            </a:r>
            <a:r>
              <a:rPr lang="en-US" baseline="30000" dirty="0"/>
              <a:t>38</a:t>
            </a:r>
            <a:r>
              <a:rPr lang="en-US" dirty="0"/>
              <a:t> addresses</a:t>
            </a:r>
          </a:p>
          <a:p>
            <a:pPr lvl="1"/>
            <a:r>
              <a:rPr lang="en-US" dirty="0"/>
              <a:t>Network Address Translation</a:t>
            </a:r>
          </a:p>
          <a:p>
            <a:pPr lvl="1"/>
            <a:r>
              <a:rPr lang="en-US" dirty="0"/>
              <a:t>CIDR which allowed smaller chunks of IP addresses to be handed out</a:t>
            </a:r>
          </a:p>
          <a:p>
            <a:r>
              <a:rPr lang="en-US" dirty="0"/>
              <a:t>IPv6 is progressing but Australia slow to adopt</a:t>
            </a:r>
          </a:p>
          <a:p>
            <a:r>
              <a:rPr lang="en-US" dirty="0"/>
              <a:t>NAT and carrier-grade NAT more common</a:t>
            </a:r>
          </a:p>
          <a:p>
            <a:r>
              <a:rPr lang="en-US" dirty="0"/>
              <a:t>NAT also provides other benefits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35326-414B-9044-881F-4CF6AB2F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D8BC-971D-5A4D-AE84-DA766162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8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54003</TotalTime>
  <Words>1403</Words>
  <Application>Microsoft Macintosh PowerPoint</Application>
  <PresentationFormat>Widescreen</PresentationFormat>
  <Paragraphs>311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Angsana New</vt:lpstr>
      <vt:lpstr>Arial</vt:lpstr>
      <vt:lpstr>Calibri</vt:lpstr>
      <vt:lpstr>Calibri Light</vt:lpstr>
      <vt:lpstr>Century Gothic</vt:lpstr>
      <vt:lpstr>Courier</vt:lpstr>
      <vt:lpstr>Open Sans</vt:lpstr>
      <vt:lpstr>Tahoma</vt:lpstr>
      <vt:lpstr>Times New Roman</vt:lpstr>
      <vt:lpstr>Wingdings</vt:lpstr>
      <vt:lpstr>Office Theme</vt:lpstr>
      <vt:lpstr>Networking</vt:lpstr>
      <vt:lpstr>Networking</vt:lpstr>
      <vt:lpstr>TCP/IP Addressing</vt:lpstr>
      <vt:lpstr>Networks and Hosts</vt:lpstr>
      <vt:lpstr>CIDR Examples</vt:lpstr>
      <vt:lpstr>CIDR Examples</vt:lpstr>
      <vt:lpstr>Classless Inter-Domain Routing (CIDR)</vt:lpstr>
      <vt:lpstr>Routing in IPv4</vt:lpstr>
      <vt:lpstr>IPv4 exhaustion</vt:lpstr>
      <vt:lpstr>TCP/UDP Ports</vt:lpstr>
      <vt:lpstr>Well known ports</vt:lpstr>
      <vt:lpstr>Network Address Translation (NAT)</vt:lpstr>
      <vt:lpstr>NAT Configuration</vt:lpstr>
      <vt:lpstr>Address Translation</vt:lpstr>
      <vt:lpstr>Port mapping</vt:lpstr>
      <vt:lpstr>AWS Network</vt:lpstr>
      <vt:lpstr>AWS Default VPC</vt:lpstr>
      <vt:lpstr>AWS Default VPC</vt:lpstr>
      <vt:lpstr>Subnet</vt:lpstr>
      <vt:lpstr>Security</vt:lpstr>
      <vt:lpstr>Security</vt:lpstr>
      <vt:lpstr>Security</vt:lpstr>
      <vt:lpstr>Setting up a NAT Gateway</vt:lpstr>
      <vt:lpstr>Configuring a NAT Gateway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Microsoft Office User</cp:lastModifiedBy>
  <cp:revision>4148</cp:revision>
  <dcterms:created xsi:type="dcterms:W3CDTF">1999-05-23T11:18:07Z</dcterms:created>
  <dcterms:modified xsi:type="dcterms:W3CDTF">2018-04-21T04:57:18Z</dcterms:modified>
  <cp:category>Lecture</cp:category>
</cp:coreProperties>
</file>