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24"/>
  </p:notesMasterIdLst>
  <p:handoutMasterIdLst>
    <p:handoutMasterId r:id="rId25"/>
  </p:handoutMasterIdLst>
  <p:sldIdLst>
    <p:sldId id="1377" r:id="rId2"/>
    <p:sldId id="1357" r:id="rId3"/>
    <p:sldId id="1358" r:id="rId4"/>
    <p:sldId id="1359" r:id="rId5"/>
    <p:sldId id="1356" r:id="rId6"/>
    <p:sldId id="1360" r:id="rId7"/>
    <p:sldId id="1361" r:id="rId8"/>
    <p:sldId id="1362" r:id="rId9"/>
    <p:sldId id="1363" r:id="rId10"/>
    <p:sldId id="1364" r:id="rId11"/>
    <p:sldId id="1365" r:id="rId12"/>
    <p:sldId id="1366" r:id="rId13"/>
    <p:sldId id="1367" r:id="rId14"/>
    <p:sldId id="1368" r:id="rId15"/>
    <p:sldId id="1369" r:id="rId16"/>
    <p:sldId id="1370" r:id="rId17"/>
    <p:sldId id="1371" r:id="rId18"/>
    <p:sldId id="1372" r:id="rId19"/>
    <p:sldId id="1373" r:id="rId20"/>
    <p:sldId id="1374" r:id="rId21"/>
    <p:sldId id="1375" r:id="rId22"/>
    <p:sldId id="1376" r:id="rId23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9900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25" autoAdjust="0"/>
    <p:restoredTop sz="96925" autoAdjust="0"/>
  </p:normalViewPr>
  <p:slideViewPr>
    <p:cSldViewPr snapToGrid="0">
      <p:cViewPr varScale="1">
        <p:scale>
          <a:sx n="79" d="100"/>
          <a:sy n="79" d="100"/>
        </p:scale>
        <p:origin x="224" y="920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4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0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wacsp/helloworl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1FF62-44E1-B646-A747-BF5F5392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DevOps, </a:t>
            </a:r>
            <a:r>
              <a:rPr lang="en-US" sz="4000" dirty="0" err="1">
                <a:solidFill>
                  <a:schemeClr val="bg2"/>
                </a:solidFill>
              </a:rPr>
              <a:t>CodeBuild</a:t>
            </a:r>
            <a:r>
              <a:rPr lang="en-US" sz="4000" dirty="0">
                <a:solidFill>
                  <a:schemeClr val="bg2"/>
                </a:solidFill>
              </a:rPr>
              <a:t> and Continuous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18405-441D-084B-99F0-0660EFC77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</a:t>
            </a:r>
            <a:r>
              <a:rPr lang="en-US" sz="1800" dirty="0" err="1"/>
              <a:t>Dr</a:t>
            </a:r>
            <a:r>
              <a:rPr lang="en-US" sz="1800" dirty="0"/>
              <a:t> David Glance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C7D53-E673-204F-AE8F-F16F03C1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C219C-E595-6E4B-B6C3-9C8ECA24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  <a:pPr/>
              <a:t>2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096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update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normally kept in source code repository e.g. </a:t>
            </a:r>
            <a:r>
              <a:rPr lang="en-US" dirty="0" err="1"/>
              <a:t>bitbucket</a:t>
            </a:r>
            <a:r>
              <a:rPr lang="en-US" dirty="0"/>
              <a:t> or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Source code version control allows:</a:t>
            </a:r>
          </a:p>
          <a:p>
            <a:pPr lvl="1"/>
            <a:r>
              <a:rPr lang="en-US" dirty="0"/>
              <a:t>Collaborative development on same code</a:t>
            </a:r>
          </a:p>
          <a:p>
            <a:pPr lvl="1"/>
            <a:r>
              <a:rPr lang="en-US" dirty="0"/>
              <a:t>Managing branches of code for a variety of reasons</a:t>
            </a:r>
          </a:p>
          <a:p>
            <a:pPr lvl="2"/>
            <a:r>
              <a:rPr lang="en-US" dirty="0"/>
              <a:t>Testing new ideas</a:t>
            </a:r>
          </a:p>
          <a:p>
            <a:pPr lvl="2"/>
            <a:r>
              <a:rPr lang="en-US" dirty="0"/>
              <a:t>Developing new features</a:t>
            </a:r>
          </a:p>
          <a:p>
            <a:pPr lvl="2"/>
            <a:r>
              <a:rPr lang="en-US" dirty="0"/>
              <a:t>Developing new versions of code whilst maintaining the current version</a:t>
            </a:r>
          </a:p>
          <a:p>
            <a:pPr lvl="2"/>
            <a:r>
              <a:rPr lang="en-US" dirty="0"/>
              <a:t>Audit trail and blame for who did what when</a:t>
            </a:r>
          </a:p>
          <a:p>
            <a:pPr lvl="2"/>
            <a:r>
              <a:rPr lang="en-US" dirty="0"/>
              <a:t>Allows mistakes to be corrected with reverting back</a:t>
            </a:r>
          </a:p>
          <a:p>
            <a:r>
              <a:rPr lang="en-US" dirty="0" err="1"/>
              <a:t>git</a:t>
            </a:r>
            <a:r>
              <a:rPr lang="en-US" dirty="0"/>
              <a:t> allows code deployment and ”continuous integration”</a:t>
            </a:r>
          </a:p>
        </p:txBody>
      </p:sp>
    </p:spTree>
    <p:extLst>
      <p:ext uri="{BB962C8B-B14F-4D97-AF65-F5344CB8AC3E}">
        <p14:creationId xmlns:p14="http://schemas.microsoft.com/office/powerpoint/2010/main" val="287857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and GitHub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is kept in a “repository” or “repo”</a:t>
            </a:r>
          </a:p>
          <a:p>
            <a:r>
              <a:rPr lang="en-US" dirty="0"/>
              <a:t>Copying repo from GitHub or other remote server to local disk is called “cloning”</a:t>
            </a:r>
          </a:p>
          <a:p>
            <a:r>
              <a:rPr lang="en-US" dirty="0"/>
              <a:t>Updating local files from repo involves a “pull” from remote repo</a:t>
            </a:r>
          </a:p>
          <a:p>
            <a:r>
              <a:rPr lang="en-US" dirty="0"/>
              <a:t>Updating remote repo from working directory involves a “push”</a:t>
            </a:r>
          </a:p>
          <a:p>
            <a:r>
              <a:rPr lang="en-US" dirty="0"/>
              <a:t>Main branch of repo is called “master” branch</a:t>
            </a:r>
          </a:p>
          <a:p>
            <a:r>
              <a:rPr lang="en-US" dirty="0"/>
              <a:t>When a branch is merged into master the process is called a “merge"</a:t>
            </a:r>
          </a:p>
        </p:txBody>
      </p:sp>
    </p:spTree>
    <p:extLst>
      <p:ext uri="{BB962C8B-B14F-4D97-AF65-F5344CB8AC3E}">
        <p14:creationId xmlns:p14="http://schemas.microsoft.com/office/powerpoint/2010/main" val="4236117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init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Create new directory and </a:t>
            </a:r>
            <a:r>
              <a:rPr lang="en-US" dirty="0" err="1"/>
              <a:t>initialise</a:t>
            </a:r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remote add origin /path/to/repository </a:t>
            </a:r>
            <a:r>
              <a:rPr lang="en-US" dirty="0"/>
              <a:t>– say where the remote repo is (usually on somewhere like GitHub)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add .  </a:t>
            </a:r>
            <a:r>
              <a:rPr lang="en-US" dirty="0"/>
              <a:t>- register files with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commit –m “commit message” </a:t>
            </a:r>
            <a:r>
              <a:rPr lang="en-US" dirty="0"/>
              <a:t>– commits files that have been added 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push origin master </a:t>
            </a:r>
            <a:r>
              <a:rPr lang="en-US" dirty="0"/>
              <a:t>– “origin” the path to repository “master” the branch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9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commands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clone /path/to/repository </a:t>
            </a:r>
            <a:r>
              <a:rPr lang="en-US" dirty="0"/>
              <a:t>- 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creates a working directory with a copy of the repo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branch </a:t>
            </a:r>
            <a:r>
              <a:rPr lang="en-US" dirty="0" err="1">
                <a:solidFill>
                  <a:schemeClr val="accent1"/>
                </a:solidFill>
              </a:rPr>
              <a:t>new_branch_name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create a branch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checkout </a:t>
            </a:r>
            <a:r>
              <a:rPr lang="en-US" dirty="0" err="1">
                <a:solidFill>
                  <a:schemeClr val="accent1"/>
                </a:solidFill>
              </a:rPr>
              <a:t>other_branch_name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checkout code using a specific branch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30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integration/Continuous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CI: Process of constantly merging development with a master branch for testing (e.g. on a daily basis)</a:t>
            </a:r>
          </a:p>
          <a:p>
            <a:r>
              <a:rPr lang="en-US" dirty="0"/>
              <a:t>CD: Automatic deployment of code to internal systems for further testing as soon as committed changes have passed automated tests</a:t>
            </a:r>
          </a:p>
          <a:p>
            <a:r>
              <a:rPr lang="en-US" dirty="0"/>
              <a:t>Advantages of CI/CD:</a:t>
            </a:r>
          </a:p>
          <a:p>
            <a:pPr lvl="1">
              <a:buFontTx/>
              <a:buChar char="•"/>
            </a:pPr>
            <a:r>
              <a:rPr lang="en-US" altLang="ja-JP" dirty="0">
                <a:ea typeface="ＭＳ Ｐゴシック" panose="020B0600070205080204" pitchFamily="34" charset="-128"/>
              </a:rPr>
              <a:t>Commit frequently to reduce merge issues</a:t>
            </a:r>
          </a:p>
          <a:p>
            <a:pPr lvl="1">
              <a:buFontTx/>
              <a:buChar char="•"/>
            </a:pPr>
            <a:r>
              <a:rPr lang="en-US" altLang="ja-JP" dirty="0">
                <a:ea typeface="ＭＳ Ｐゴシック" panose="020B0600070205080204" pitchFamily="34" charset="-128"/>
              </a:rPr>
              <a:t>Automatically test each commit</a:t>
            </a:r>
          </a:p>
          <a:p>
            <a:pPr lvl="1">
              <a:buFontTx/>
              <a:buChar char="•"/>
            </a:pPr>
            <a:r>
              <a:rPr lang="en-US" altLang="ja-JP" dirty="0">
                <a:ea typeface="ＭＳ Ｐゴシック" panose="020B0600070205080204" pitchFamily="34" charset="-128"/>
              </a:rPr>
              <a:t>Automatically create a production candidate build for each successfully tested commit</a:t>
            </a:r>
          </a:p>
          <a:p>
            <a:pPr lvl="1">
              <a:buFontTx/>
              <a:buChar char="•"/>
            </a:pPr>
            <a:r>
              <a:rPr lang="en-US" altLang="ja-JP" dirty="0">
                <a:ea typeface="ＭＳ Ｐゴシック" panose="020B0600070205080204" pitchFamily="34" charset="-128"/>
              </a:rPr>
              <a:t>Deploy that build to necessary environments for manual testing</a:t>
            </a:r>
          </a:p>
          <a:p>
            <a:pPr lvl="1">
              <a:buFontTx/>
              <a:buChar char="•"/>
            </a:pPr>
            <a:r>
              <a:rPr lang="en-US" altLang="ja-JP" dirty="0">
                <a:ea typeface="ＭＳ Ｐゴシック" panose="020B0600070205080204" pitchFamily="34" charset="-128"/>
              </a:rPr>
              <a:t>Deploy builds that pass manual testing to production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1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that automate CI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Jenkins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Travis CI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Bamboo</a:t>
            </a:r>
          </a:p>
          <a:p>
            <a:pPr lvl="1"/>
            <a:r>
              <a:rPr lang="en-US" altLang="ja-JP" dirty="0" err="1">
                <a:ea typeface="ＭＳ Ｐゴシック" panose="020B0600070205080204" pitchFamily="34" charset="-128"/>
              </a:rPr>
              <a:t>GitLab</a:t>
            </a:r>
            <a:r>
              <a:rPr lang="en-US" altLang="ja-JP" dirty="0">
                <a:ea typeface="ＭＳ Ｐゴシック" panose="020B0600070205080204" pitchFamily="34" charset="-128"/>
              </a:rPr>
              <a:t> etc.</a:t>
            </a:r>
          </a:p>
          <a:p>
            <a:r>
              <a:rPr lang="en-US" altLang="ja-JP" dirty="0">
                <a:ea typeface="ＭＳ Ｐゴシック" panose="020B0600070205080204" pitchFamily="34" charset="-128"/>
              </a:rPr>
              <a:t>AWS has various versions of to manage source, build, test and deploy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AWS </a:t>
            </a:r>
            <a:r>
              <a:rPr lang="en-US" altLang="ja-JP" dirty="0" err="1">
                <a:ea typeface="ＭＳ Ｐゴシック" panose="020B0600070205080204" pitchFamily="34" charset="-128"/>
              </a:rPr>
              <a:t>CodeCommit</a:t>
            </a:r>
            <a:r>
              <a:rPr lang="en-US" altLang="ja-JP" dirty="0">
                <a:ea typeface="ＭＳ Ｐゴシック" panose="020B0600070205080204" pitchFamily="34" charset="-128"/>
              </a:rPr>
              <a:t>: </a:t>
            </a:r>
            <a:r>
              <a:rPr lang="en-US" altLang="ja-JP" dirty="0" err="1">
                <a:ea typeface="ＭＳ Ｐゴシック" panose="020B0600070205080204" pitchFamily="34" charset="-128"/>
              </a:rPr>
              <a:t>Git</a:t>
            </a:r>
            <a:r>
              <a:rPr lang="en-US" altLang="ja-JP" dirty="0">
                <a:ea typeface="ＭＳ Ｐゴシック" panose="020B0600070205080204" pitchFamily="34" charset="-128"/>
              </a:rPr>
              <a:t> repositories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AWS </a:t>
            </a:r>
            <a:r>
              <a:rPr lang="en-US" altLang="ja-JP" dirty="0" err="1">
                <a:ea typeface="ＭＳ Ｐゴシック" panose="020B0600070205080204" pitchFamily="34" charset="-128"/>
              </a:rPr>
              <a:t>CodeBuild</a:t>
            </a:r>
            <a:r>
              <a:rPr lang="en-US" altLang="ja-JP" dirty="0">
                <a:ea typeface="ＭＳ Ｐゴシック" panose="020B0600070205080204" pitchFamily="34" charset="-128"/>
              </a:rPr>
              <a:t>: Build, test and package for deployment uses Docker 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AWS </a:t>
            </a:r>
            <a:r>
              <a:rPr lang="en-US" altLang="ja-JP" dirty="0" err="1">
                <a:ea typeface="ＭＳ Ｐゴシック" panose="020B0600070205080204" pitchFamily="34" charset="-128"/>
              </a:rPr>
              <a:t>CodeDeploy</a:t>
            </a:r>
            <a:r>
              <a:rPr lang="en-US" altLang="ja-JP" dirty="0">
                <a:ea typeface="ＭＳ Ｐゴシック" panose="020B0600070205080204" pitchFamily="34" charset="-128"/>
              </a:rPr>
              <a:t>: 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AWS </a:t>
            </a:r>
            <a:r>
              <a:rPr lang="en-US" altLang="ja-JP" dirty="0" err="1">
                <a:ea typeface="ＭＳ Ｐゴシック" panose="020B0600070205080204" pitchFamily="34" charset="-128"/>
              </a:rPr>
              <a:t>CodePipeline</a:t>
            </a:r>
            <a:r>
              <a:rPr lang="en-US" altLang="ja-JP" dirty="0">
                <a:ea typeface="ＭＳ Ｐゴシック" panose="020B0600070205080204" pitchFamily="34" charset="-128"/>
              </a:rPr>
              <a:t> integrates products for CI/CD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80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CodeBuild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project HelloWorld</a:t>
            </a:r>
          </a:p>
          <a:p>
            <a:r>
              <a:rPr lang="en-US" dirty="0" err="1"/>
              <a:t>HelloWorld.py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283237-32A9-E942-9B71-E4AECF9C5A2D}"/>
              </a:ext>
            </a:extLst>
          </p:cNvPr>
          <p:cNvSpPr/>
          <p:nvPr/>
        </p:nvSpPr>
        <p:spPr>
          <a:xfrm>
            <a:off x="6921910" y="528399"/>
            <a:ext cx="5093110" cy="5648564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import 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numbers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class 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HelloWorld: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200" b="1" dirty="0" err="1">
                <a:solidFill>
                  <a:schemeClr val="tx1"/>
                </a:solidFill>
                <a:latin typeface="Courier" pitchFamily="2" charset="0"/>
              </a:rPr>
              <a:t>def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__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init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__(self):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self.message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'Hello world!'</a:t>
            </a: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   '''</a:t>
            </a: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   Given two numbers return True if a &gt; b</a:t>
            </a: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   '''</a:t>
            </a: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200" b="1" dirty="0" err="1">
                <a:solidFill>
                  <a:schemeClr val="tx1"/>
                </a:solidFill>
                <a:latin typeface="Courier" pitchFamily="2" charset="0"/>
              </a:rPr>
              <a:t>def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isgt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(self, a, b):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if not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isinstance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(a,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numbers.Number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):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    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raise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ValueError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if not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isinstance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(b,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numbers.Number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):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    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raise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ValueError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if 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a &gt; b: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    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return True</a:t>
            </a: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       else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: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    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return False</a:t>
            </a: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825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HelloWorld_test.py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283237-32A9-E942-9B71-E4AECF9C5A2D}"/>
              </a:ext>
            </a:extLst>
          </p:cNvPr>
          <p:cNvSpPr/>
          <p:nvPr/>
        </p:nvSpPr>
        <p:spPr>
          <a:xfrm>
            <a:off x="5673214" y="528398"/>
            <a:ext cx="6341806" cy="6177201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import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unittest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from 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HelloWorld 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import 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HelloWorld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class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MyTestCase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unittest.TestCase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):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200" b="1" dirty="0" err="1">
                <a:solidFill>
                  <a:schemeClr val="tx1"/>
                </a:solidFill>
                <a:latin typeface="Courier" pitchFamily="2" charset="0"/>
              </a:rPr>
              <a:t>def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test_default_greeting_set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(self):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hw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= HelloWorld()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self.assertEqual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hw.message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'Hello world!'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)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200" b="1" dirty="0" err="1">
                <a:solidFill>
                  <a:schemeClr val="tx1"/>
                </a:solidFill>
                <a:latin typeface="Courier" pitchFamily="2" charset="0"/>
              </a:rPr>
              <a:t>def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test_isgt_lt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(self):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hw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= HelloWorld()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self.assertFalse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hw.isgt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(3, 4))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200" b="1" dirty="0" err="1">
                <a:solidFill>
                  <a:schemeClr val="tx1"/>
                </a:solidFill>
                <a:latin typeface="Courier" pitchFamily="2" charset="0"/>
              </a:rPr>
              <a:t>def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test_isgt_gt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(self):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hw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= HelloWorld()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self.assertTrue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hw.isgt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(4, 3))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200" b="1" dirty="0" err="1">
                <a:solidFill>
                  <a:schemeClr val="tx1"/>
                </a:solidFill>
                <a:latin typeface="Courier" pitchFamily="2" charset="0"/>
              </a:rPr>
              <a:t>def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test_isgt_notnumber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(self):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hw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= HelloWorld()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self.assertRaises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ValueError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hw.isgt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"4"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"5"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)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200" i="1" dirty="0">
                <a:solidFill>
                  <a:schemeClr val="tx1"/>
                </a:solidFill>
                <a:latin typeface="Courier" pitchFamily="2" charset="0"/>
              </a:rPr>
              <a:t># </a:t>
            </a:r>
            <a:r>
              <a:rPr lang="en-AU" sz="1200" i="1" dirty="0" err="1">
                <a:solidFill>
                  <a:schemeClr val="tx1"/>
                </a:solidFill>
                <a:latin typeface="Courier" pitchFamily="2" charset="0"/>
              </a:rPr>
              <a:t>def</a:t>
            </a:r>
            <a:r>
              <a:rPr lang="en-AU" sz="1200" i="1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200" i="1" dirty="0" err="1">
                <a:solidFill>
                  <a:schemeClr val="tx1"/>
                </a:solidFill>
                <a:latin typeface="Courier" pitchFamily="2" charset="0"/>
              </a:rPr>
              <a:t>test_demo</a:t>
            </a:r>
            <a:r>
              <a:rPr lang="en-AU" sz="1200" i="1" dirty="0">
                <a:solidFill>
                  <a:schemeClr val="tx1"/>
                </a:solidFill>
                <a:latin typeface="Courier" pitchFamily="2" charset="0"/>
              </a:rPr>
              <a:t>(self):</a:t>
            </a:r>
            <a:br>
              <a:rPr lang="en-AU" sz="1200" i="1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i="1" dirty="0">
                <a:solidFill>
                  <a:schemeClr val="tx1"/>
                </a:solidFill>
                <a:latin typeface="Courier" pitchFamily="2" charset="0"/>
              </a:rPr>
              <a:t>    #    </a:t>
            </a:r>
            <a:r>
              <a:rPr lang="en-AU" sz="1200" i="1" dirty="0" err="1">
                <a:solidFill>
                  <a:schemeClr val="tx1"/>
                </a:solidFill>
                <a:latin typeface="Courier" pitchFamily="2" charset="0"/>
              </a:rPr>
              <a:t>self.fail</a:t>
            </a:r>
            <a:r>
              <a:rPr lang="en-AU" sz="1200" i="1" dirty="0">
                <a:solidFill>
                  <a:schemeClr val="tx1"/>
                </a:solidFill>
                <a:latin typeface="Courier" pitchFamily="2" charset="0"/>
              </a:rPr>
              <a:t>()</a:t>
            </a:r>
            <a:br>
              <a:rPr lang="en-AU" sz="1200" i="1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i="1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if 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__name__ == 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'__main__'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: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unittest.main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()</a:t>
            </a: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315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buildspec.yml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283237-32A9-E942-9B71-E4AECF9C5A2D}"/>
              </a:ext>
            </a:extLst>
          </p:cNvPr>
          <p:cNvSpPr/>
          <p:nvPr/>
        </p:nvSpPr>
        <p:spPr>
          <a:xfrm>
            <a:off x="5673214" y="528398"/>
            <a:ext cx="6341806" cy="6177201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version: 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0.2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phases:</a:t>
            </a: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 build:</a:t>
            </a: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   commands:</a:t>
            </a: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     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- echo Build started on `date`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- echo Compiling the Python code...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- python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HelloWorld_test.py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AU" sz="1200" b="1" dirty="0" err="1">
                <a:solidFill>
                  <a:schemeClr val="tx1"/>
                </a:solidFill>
                <a:latin typeface="Courier" pitchFamily="2" charset="0"/>
              </a:rPr>
              <a:t>post_build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:</a:t>
            </a: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   commands:</a:t>
            </a: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     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- echo Build completed on `date`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 err="1">
                <a:solidFill>
                  <a:schemeClr val="tx1"/>
                </a:solidFill>
                <a:latin typeface="Courier" pitchFamily="2" charset="0"/>
              </a:rPr>
              <a:t>artifacts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:</a:t>
            </a: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 files:</a:t>
            </a: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-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HelloWorld.py</a:t>
            </a:r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879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Code is put on GitHub – could be elsewhere – S3, </a:t>
            </a:r>
            <a:r>
              <a:rPr lang="en-US" dirty="0" err="1"/>
              <a:t>Bitbucket</a:t>
            </a:r>
            <a:r>
              <a:rPr lang="en-US" dirty="0"/>
              <a:t> etc.</a:t>
            </a:r>
          </a:p>
          <a:p>
            <a:pPr lvl="1"/>
            <a:r>
              <a:rPr lang="en-AU" dirty="0">
                <a:hlinkClick r:id="rId2"/>
              </a:rPr>
              <a:t>https://github.com/uwacsp/helloworld</a:t>
            </a:r>
            <a:endParaRPr lang="en-AU" dirty="0"/>
          </a:p>
          <a:p>
            <a:pPr lvl="1"/>
            <a:r>
              <a:rPr lang="en-AU" dirty="0"/>
              <a:t>Configured to run each time code change is pushed to repository</a:t>
            </a:r>
          </a:p>
          <a:p>
            <a:r>
              <a:rPr lang="en-AU" dirty="0"/>
              <a:t>Build environment</a:t>
            </a:r>
          </a:p>
          <a:p>
            <a:pPr lvl="1"/>
            <a:r>
              <a:rPr lang="en-AU" dirty="0" err="1"/>
              <a:t>aws</a:t>
            </a:r>
            <a:r>
              <a:rPr lang="en-AU" dirty="0"/>
              <a:t>/</a:t>
            </a:r>
            <a:r>
              <a:rPr lang="en-AU" dirty="0" err="1"/>
              <a:t>codebuild</a:t>
            </a:r>
            <a:r>
              <a:rPr lang="en-AU" dirty="0"/>
              <a:t>/python:3.5.2</a:t>
            </a:r>
          </a:p>
          <a:p>
            <a:pPr lvl="1"/>
            <a:r>
              <a:rPr lang="en-AU" dirty="0" err="1"/>
              <a:t>buildspec.yml</a:t>
            </a:r>
            <a:r>
              <a:rPr lang="en-AU" dirty="0"/>
              <a:t> is in root directory of source code</a:t>
            </a:r>
          </a:p>
          <a:p>
            <a:r>
              <a:rPr lang="en-AU" dirty="0"/>
              <a:t>Can configure machines and environment to run the build and test – useful if testing databases </a:t>
            </a:r>
            <a:r>
              <a:rPr lang="en-AU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2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automation for the entire build/test/release cycle</a:t>
            </a:r>
          </a:p>
          <a:p>
            <a:r>
              <a:rPr lang="en-US" dirty="0"/>
              <a:t>Allows Development, Test and Production environments to be built, tested and deployed easily and systematically</a:t>
            </a:r>
          </a:p>
          <a:p>
            <a:r>
              <a:rPr lang="en-US" dirty="0"/>
              <a:t>Allows new components to be added automatically </a:t>
            </a:r>
          </a:p>
          <a:p>
            <a:r>
              <a:rPr lang="en-US" dirty="0"/>
              <a:t>Could be done manually with the help of scripts but there are software environments that manage remote communication and execution of resource creation, software installation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550977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EEB79FF-2A3D-1349-BC68-810B05898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758162"/>
            <a:ext cx="6542117" cy="51846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Run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Run gives details of build and tests run</a:t>
            </a:r>
          </a:p>
        </p:txBody>
      </p:sp>
    </p:spTree>
    <p:extLst>
      <p:ext uri="{BB962C8B-B14F-4D97-AF65-F5344CB8AC3E}">
        <p14:creationId xmlns:p14="http://schemas.microsoft.com/office/powerpoint/2010/main" val="1490061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Mechanism for handling the testing and deployment of new code</a:t>
            </a:r>
          </a:p>
          <a:p>
            <a:r>
              <a:rPr lang="en-US" altLang="ja-JP" dirty="0">
                <a:ea typeface="ＭＳ Ｐゴシック" panose="020B0600070205080204" pitchFamily="34" charset="-128"/>
              </a:rPr>
              <a:t>In-place deployment</a:t>
            </a:r>
          </a:p>
          <a:p>
            <a:r>
              <a:rPr lang="en-US" altLang="ja-JP" dirty="0">
                <a:ea typeface="ＭＳ Ｐゴシック" panose="020B0600070205080204" pitchFamily="34" charset="-128"/>
              </a:rPr>
              <a:t>Blue/Green Deployment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Blue is active live environment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Green is the new version that can act as a system test environment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Switching between green and blue environments easy and no disruption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Can roll-back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78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CodeDeploy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involves defining an application using a particular deployment type</a:t>
            </a:r>
          </a:p>
          <a:p>
            <a:r>
              <a:rPr lang="en-US" altLang="ja-JP" dirty="0">
                <a:ea typeface="ＭＳ Ｐゴシック" panose="020B0600070205080204" pitchFamily="34" charset="-128"/>
              </a:rPr>
              <a:t>Environment configuration: Auto Scaling group, EC2 instances or On-premises instances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Depends on </a:t>
            </a:r>
            <a:r>
              <a:rPr lang="en-US" altLang="ja-JP" dirty="0" err="1">
                <a:ea typeface="ＭＳ Ｐゴシック" panose="020B0600070205080204" pitchFamily="34" charset="-128"/>
              </a:rPr>
              <a:t>CloudFormation</a:t>
            </a:r>
            <a:r>
              <a:rPr lang="en-US" altLang="ja-JP" dirty="0">
                <a:ea typeface="ＭＳ Ｐゴシック" panose="020B0600070205080204" pitchFamily="34" charset="-128"/>
              </a:rPr>
              <a:t> template for full configuration</a:t>
            </a:r>
          </a:p>
          <a:p>
            <a:r>
              <a:rPr lang="en-US" altLang="ja-JP" dirty="0">
                <a:ea typeface="ＭＳ Ｐゴシック" panose="020B0600070205080204" pitchFamily="34" charset="-128"/>
              </a:rPr>
              <a:t>Code source: S3 or GitHub</a:t>
            </a:r>
          </a:p>
          <a:p>
            <a:r>
              <a:rPr lang="en-US" altLang="ja-JP" dirty="0">
                <a:ea typeface="ＭＳ Ｐゴシック" panose="020B0600070205080204" pitchFamily="34" charset="-128"/>
              </a:rPr>
              <a:t>Can send notifications in event of success/</a:t>
            </a:r>
            <a:r>
              <a:rPr lang="en-US" altLang="ja-JP">
                <a:ea typeface="ＭＳ Ｐゴシック" panose="020B0600070205080204" pitchFamily="34" charset="-128"/>
              </a:rPr>
              <a:t>failure 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6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OpsWorks</a:t>
            </a:r>
            <a:r>
              <a:rPr lang="en-US" dirty="0"/>
              <a:t> and Chef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environments and approaches</a:t>
            </a:r>
          </a:p>
          <a:p>
            <a:r>
              <a:rPr lang="en-US" dirty="0"/>
              <a:t>AWS </a:t>
            </a:r>
            <a:r>
              <a:rPr lang="en-US" dirty="0" err="1"/>
              <a:t>OpsWorks</a:t>
            </a:r>
            <a:r>
              <a:rPr lang="en-US" dirty="0"/>
              <a:t> uses Chef or Puppet (there are others like </a:t>
            </a:r>
            <a:r>
              <a:rPr lang="en-US" dirty="0" err="1"/>
              <a:t>Ansible</a:t>
            </a:r>
            <a:r>
              <a:rPr lang="en-US" dirty="0"/>
              <a:t>)</a:t>
            </a:r>
          </a:p>
          <a:p>
            <a:r>
              <a:rPr lang="en-US" dirty="0"/>
              <a:t>We will focus on Chef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41F2F-6180-9142-9E1B-6822E07CA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3405715"/>
            <a:ext cx="6807820" cy="3006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7E7792-961F-B44C-BEE8-1216A83D7887}"/>
              </a:ext>
            </a:extLst>
          </p:cNvPr>
          <p:cNvSpPr txBox="1"/>
          <p:nvPr/>
        </p:nvSpPr>
        <p:spPr>
          <a:xfrm>
            <a:off x="938763" y="6502400"/>
            <a:ext cx="5708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Courtesy: </a:t>
            </a:r>
            <a:r>
              <a:rPr lang="en-US" sz="1000" dirty="0" err="1"/>
              <a:t>RightScale</a:t>
            </a:r>
            <a:r>
              <a:rPr lang="en-US" sz="1000" dirty="0"/>
              <a:t> http://</a:t>
            </a:r>
            <a:r>
              <a:rPr lang="en-US" sz="1000" dirty="0" err="1"/>
              <a:t>docs.rightscale.com</a:t>
            </a:r>
            <a:r>
              <a:rPr lang="en-US" sz="1000" dirty="0"/>
              <a:t>/</a:t>
            </a:r>
            <a:r>
              <a:rPr lang="en-US" sz="1000" dirty="0" err="1"/>
              <a:t>st</a:t>
            </a:r>
            <a:r>
              <a:rPr lang="en-US" sz="1000" dirty="0"/>
              <a:t>/chef-dev/</a:t>
            </a:r>
            <a:r>
              <a:rPr lang="en-US" sz="1000" dirty="0" err="1"/>
              <a:t>how_does_rightscale_use_chef.html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23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Chef uses a client/server architecture</a:t>
            </a:r>
          </a:p>
          <a:p>
            <a:r>
              <a:rPr lang="en-US" dirty="0"/>
              <a:t>The details of what you want to configure are stored in “cookbooks”</a:t>
            </a:r>
          </a:p>
          <a:p>
            <a:r>
              <a:rPr lang="en-US" dirty="0"/>
              <a:t>A command called “knife” is used to create and manage cookbooks</a:t>
            </a:r>
          </a:p>
          <a:p>
            <a:r>
              <a:rPr lang="en-US" dirty="0"/>
              <a:t>Syntax of cookbooks is based on the language Ruby</a:t>
            </a:r>
          </a:p>
          <a:p>
            <a:pPr lvl="1"/>
            <a:r>
              <a:rPr lang="en-US" dirty="0"/>
              <a:t>Recipes</a:t>
            </a:r>
          </a:p>
          <a:p>
            <a:pPr lvl="1"/>
            <a:r>
              <a:rPr lang="en-US" dirty="0"/>
              <a:t>Resources</a:t>
            </a:r>
          </a:p>
          <a:p>
            <a:pPr lvl="1"/>
            <a:r>
              <a:rPr lang="en-US" dirty="0"/>
              <a:t>Attributes</a:t>
            </a:r>
          </a:p>
          <a:p>
            <a:r>
              <a:rPr lang="en-US" dirty="0"/>
              <a:t>Chef client – agent that runs on managed nodes responsible for:</a:t>
            </a:r>
          </a:p>
          <a:p>
            <a:pPr lvl="1"/>
            <a:r>
              <a:rPr lang="en-US" dirty="0"/>
              <a:t>Registering and authenticating node with Chef server</a:t>
            </a:r>
          </a:p>
          <a:p>
            <a:pPr lvl="1"/>
            <a:r>
              <a:rPr lang="en-US" dirty="0"/>
              <a:t>Synchronizing cookbooks</a:t>
            </a:r>
          </a:p>
          <a:p>
            <a:pPr lvl="1"/>
            <a:r>
              <a:rPr lang="en-US" dirty="0"/>
              <a:t>Enacting instructions</a:t>
            </a:r>
          </a:p>
          <a:p>
            <a:pPr lvl="1"/>
            <a:r>
              <a:rPr lang="en-US" dirty="0"/>
              <a:t>Handling exceptions</a:t>
            </a:r>
          </a:p>
          <a:p>
            <a:r>
              <a:rPr lang="en-US" dirty="0" err="1"/>
              <a:t>Ohai</a:t>
            </a:r>
            <a:r>
              <a:rPr lang="en-US" dirty="0"/>
              <a:t>: tool that scans the node and returns system configuration data</a:t>
            </a:r>
          </a:p>
        </p:txBody>
      </p:sp>
    </p:spTree>
    <p:extLst>
      <p:ext uri="{BB962C8B-B14F-4D97-AF65-F5344CB8AC3E}">
        <p14:creationId xmlns:p14="http://schemas.microsoft.com/office/powerpoint/2010/main" val="280334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57059A7-E233-4E4D-A24B-327CACCED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880" y="467256"/>
            <a:ext cx="4915890" cy="5766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AWS OpsWorks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AU" sz="2000" dirty="0" err="1">
                <a:solidFill>
                  <a:schemeClr val="bg1"/>
                </a:solidFill>
              </a:rPr>
              <a:t>OpsWorks</a:t>
            </a:r>
            <a:r>
              <a:rPr lang="en-AU" sz="2000" dirty="0">
                <a:solidFill>
                  <a:schemeClr val="bg1"/>
                </a:solidFill>
              </a:rPr>
              <a:t> uses stacks, layers and applications</a:t>
            </a:r>
          </a:p>
          <a:p>
            <a:pPr>
              <a:defRPr/>
            </a:pPr>
            <a:r>
              <a:rPr lang="en-AU" sz="2000" dirty="0">
                <a:solidFill>
                  <a:schemeClr val="bg1"/>
                </a:solidFill>
              </a:rPr>
              <a:t>Add stack</a:t>
            </a:r>
          </a:p>
          <a:p>
            <a:pPr>
              <a:defRPr/>
            </a:pPr>
            <a:r>
              <a:rPr lang="en-AU" sz="2000" dirty="0">
                <a:solidFill>
                  <a:schemeClr val="bg1"/>
                </a:solidFill>
              </a:rPr>
              <a:t>need to set custom chef cookbooks</a:t>
            </a:r>
          </a:p>
          <a:p>
            <a:pPr>
              <a:defRPr/>
            </a:pPr>
            <a:r>
              <a:rPr lang="en-AU" sz="1500" dirty="0">
                <a:solidFill>
                  <a:schemeClr val="bg1"/>
                </a:solidFill>
              </a:rPr>
              <a:t>http repository https://s3.amazonaws.com/</a:t>
            </a:r>
            <a:r>
              <a:rPr lang="en-AU" sz="1500" dirty="0" err="1">
                <a:solidFill>
                  <a:schemeClr val="bg1"/>
                </a:solidFill>
              </a:rPr>
              <a:t>opsworks</a:t>
            </a:r>
            <a:r>
              <a:rPr lang="en-AU" sz="1500" dirty="0">
                <a:solidFill>
                  <a:schemeClr val="bg1"/>
                </a:solidFill>
              </a:rPr>
              <a:t>-demo-assets/</a:t>
            </a:r>
            <a:r>
              <a:rPr lang="en-AU" sz="1500" dirty="0" err="1">
                <a:solidFill>
                  <a:schemeClr val="bg1"/>
                </a:solidFill>
              </a:rPr>
              <a:t>opsworks</a:t>
            </a:r>
            <a:r>
              <a:rPr lang="en-AU" sz="1500" dirty="0">
                <a:solidFill>
                  <a:schemeClr val="bg1"/>
                </a:solidFill>
              </a:rPr>
              <a:t>-</a:t>
            </a:r>
            <a:r>
              <a:rPr lang="en-AU" sz="1500" dirty="0" err="1">
                <a:solidFill>
                  <a:schemeClr val="bg1"/>
                </a:solidFill>
              </a:rPr>
              <a:t>linux</a:t>
            </a:r>
            <a:r>
              <a:rPr lang="en-AU" sz="1500" dirty="0">
                <a:solidFill>
                  <a:schemeClr val="bg1"/>
                </a:solidFill>
              </a:rPr>
              <a:t>-demo-cookbooks-</a:t>
            </a:r>
            <a:r>
              <a:rPr lang="en-AU" sz="1500" dirty="0" err="1">
                <a:solidFill>
                  <a:schemeClr val="bg1"/>
                </a:solidFill>
              </a:rPr>
              <a:t>nodejs.tar.gz</a:t>
            </a:r>
            <a:endParaRPr lang="en-AU" sz="1500" dirty="0">
              <a:solidFill>
                <a:schemeClr val="bg1"/>
              </a:solidFill>
            </a:endParaRPr>
          </a:p>
          <a:p>
            <a:pPr lvl="1">
              <a:defRPr/>
            </a:pPr>
            <a:endParaRPr lang="en-A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0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7FB7D-B138-9D49-870D-976003E2A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78" y="296075"/>
            <a:ext cx="10089876" cy="2940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 dirty="0"/>
              <a:t>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121" y="3467930"/>
            <a:ext cx="10858251" cy="1646979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AU" sz="2000" dirty="0"/>
              <a:t>Add a layer to stack</a:t>
            </a:r>
          </a:p>
          <a:p>
            <a:pPr>
              <a:defRPr/>
            </a:pPr>
            <a:r>
              <a:rPr lang="en-AU" sz="2000" dirty="0"/>
              <a:t>Defines configuration of instances</a:t>
            </a:r>
          </a:p>
          <a:p>
            <a:pPr>
              <a:defRPr/>
            </a:pPr>
            <a:r>
              <a:rPr lang="en-AU" sz="2000" dirty="0"/>
              <a:t>Add stack</a:t>
            </a:r>
          </a:p>
          <a:p>
            <a:pPr>
              <a:defRPr/>
            </a:pPr>
            <a:r>
              <a:rPr lang="en-AU" sz="2000" dirty="0"/>
              <a:t>Under Recipes going to add deploy of </a:t>
            </a:r>
            <a:r>
              <a:rPr lang="en-AU" sz="2000" dirty="0" err="1"/>
              <a:t>nodejs_demo</a:t>
            </a:r>
            <a:endParaRPr lang="en-AU" sz="2000" dirty="0"/>
          </a:p>
          <a:p>
            <a:pPr lvl="1">
              <a:defRPr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16167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13D172-8B6A-47F5-9813-DE455773F3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2F3A7-BFE7-E94B-AD1E-560C7C2AF6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"/>
          <a:stretch/>
        </p:blipFill>
        <p:spPr>
          <a:xfrm>
            <a:off x="7737635" y="-1"/>
            <a:ext cx="3555205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05575" cy="1325563"/>
          </a:xfrm>
        </p:spPr>
        <p:txBody>
          <a:bodyPr>
            <a:normAutofit/>
          </a:bodyPr>
          <a:lstStyle/>
          <a:p>
            <a:r>
              <a:rPr lang="en-US" dirty="0"/>
              <a:t>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557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Instance takes it configuration from process of adding and Layer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42744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22C8EB-905C-4545-BC54-7D6A9052FD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8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Add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Configure application – takes deploy recipe from Layer</a:t>
            </a:r>
          </a:p>
          <a:p>
            <a:r>
              <a:rPr lang="en-US" sz="2000" dirty="0"/>
              <a:t>Can add source code repository</a:t>
            </a:r>
          </a:p>
          <a:p>
            <a:r>
              <a:rPr lang="en-US" sz="2000" dirty="0"/>
              <a:t>Once set up – can deploy which will install all necessary libraries, code </a:t>
            </a:r>
            <a:r>
              <a:rPr lang="en-US" sz="2000" dirty="0" err="1"/>
              <a:t>etc</a:t>
            </a:r>
            <a:r>
              <a:rPr lang="en-US" sz="2000" dirty="0"/>
              <a:t> and configure it to run</a:t>
            </a:r>
          </a:p>
        </p:txBody>
      </p:sp>
    </p:spTree>
    <p:extLst>
      <p:ext uri="{BB962C8B-B14F-4D97-AF65-F5344CB8AC3E}">
        <p14:creationId xmlns:p14="http://schemas.microsoft.com/office/powerpoint/2010/main" val="78155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Demo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14" y="2438400"/>
            <a:ext cx="4847302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In the </a:t>
            </a:r>
            <a:r>
              <a:rPr lang="en-US" sz="2000" dirty="0" err="1"/>
              <a:t>nodejs_demo</a:t>
            </a:r>
            <a:r>
              <a:rPr lang="en-US" sz="2000" dirty="0"/>
              <a:t> cookbook there are several files</a:t>
            </a:r>
          </a:p>
          <a:p>
            <a:r>
              <a:rPr lang="en-US" sz="2000" dirty="0" err="1"/>
              <a:t>nodejs_demo</a:t>
            </a:r>
            <a:r>
              <a:rPr lang="en-US" sz="2000" dirty="0"/>
              <a:t>/recipes/</a:t>
            </a:r>
            <a:r>
              <a:rPr lang="en-US" sz="2000" dirty="0" err="1"/>
              <a:t>default.rb</a:t>
            </a:r>
            <a:endParaRPr lang="en-US" sz="2000" dirty="0"/>
          </a:p>
          <a:p>
            <a:r>
              <a:rPr lang="en-US" sz="2000" dirty="0" err="1"/>
              <a:t>nodejs_demo</a:t>
            </a:r>
            <a:r>
              <a:rPr lang="en-US" sz="2000" dirty="0"/>
              <a:t>/</a:t>
            </a:r>
            <a:r>
              <a:rPr lang="en-US" sz="2000" dirty="0" err="1"/>
              <a:t>metadata.json</a:t>
            </a:r>
            <a:endParaRPr lang="en-US" sz="2000" dirty="0"/>
          </a:p>
          <a:p>
            <a:pPr lvl="1"/>
            <a:r>
              <a:rPr lang="en-US" sz="1600" dirty="0"/>
              <a:t>brings in dependencies:</a:t>
            </a:r>
          </a:p>
          <a:p>
            <a:pPr lvl="2"/>
            <a:r>
              <a:rPr lang="en-US" sz="1200" dirty="0" err="1"/>
              <a:t>application_javascript</a:t>
            </a:r>
            <a:endParaRPr lang="en-US" sz="1200" dirty="0"/>
          </a:p>
          <a:p>
            <a:pPr lvl="2"/>
            <a:r>
              <a:rPr lang="en-US" sz="1200" dirty="0"/>
              <a:t>poise</a:t>
            </a:r>
          </a:p>
          <a:p>
            <a:pPr lvl="2"/>
            <a:r>
              <a:rPr lang="en-US" sz="1200" dirty="0"/>
              <a:t>poise-</a:t>
            </a:r>
            <a:r>
              <a:rPr lang="en-US" sz="1200" dirty="0" err="1"/>
              <a:t>javascript</a:t>
            </a:r>
            <a:endParaRPr lang="en-US" sz="1200" dirty="0"/>
          </a:p>
          <a:p>
            <a:pPr lvl="2"/>
            <a:r>
              <a:rPr lang="en-US" sz="1200" dirty="0"/>
              <a:t>poise-languages</a:t>
            </a:r>
          </a:p>
          <a:p>
            <a:pPr lvl="2"/>
            <a:r>
              <a:rPr lang="en-US" sz="1200" dirty="0"/>
              <a:t>poise-service</a:t>
            </a:r>
          </a:p>
          <a:p>
            <a:pPr lvl="1"/>
            <a:r>
              <a:rPr lang="en-US" sz="1600" dirty="0"/>
              <a:t>These are further cookbooks for installing server-side </a:t>
            </a:r>
            <a:r>
              <a:rPr lang="en-US" sz="1600" dirty="0" err="1"/>
              <a:t>javascript</a:t>
            </a:r>
            <a:r>
              <a:rPr lang="en-US" sz="1600" dirty="0"/>
              <a:t> like </a:t>
            </a:r>
            <a:r>
              <a:rPr lang="en-US" sz="1600" dirty="0" err="1"/>
              <a:t>Node.js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81ADB-B5D3-4741-86EA-B25BC1133D65}"/>
              </a:ext>
            </a:extLst>
          </p:cNvPr>
          <p:cNvSpPr txBox="1"/>
          <p:nvPr/>
        </p:nvSpPr>
        <p:spPr>
          <a:xfrm>
            <a:off x="5447071" y="196646"/>
            <a:ext cx="6518788" cy="6494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Courier" pitchFamily="2" charset="0"/>
              </a:rPr>
              <a:t>app = search(:</a:t>
            </a:r>
            <a:r>
              <a:rPr lang="en-US" sz="1000" dirty="0" err="1">
                <a:latin typeface="Courier" pitchFamily="2" charset="0"/>
              </a:rPr>
              <a:t>aws_opsworks_app</a:t>
            </a:r>
            <a:r>
              <a:rPr lang="en-US" sz="1000" dirty="0">
                <a:latin typeface="Courier" pitchFamily="2" charset="0"/>
              </a:rPr>
              <a:t>).first</a:t>
            </a:r>
          </a:p>
          <a:p>
            <a:pPr algn="l"/>
            <a:r>
              <a:rPr lang="en-US" sz="1000" dirty="0" err="1">
                <a:latin typeface="Courier" pitchFamily="2" charset="0"/>
              </a:rPr>
              <a:t>app_path</a:t>
            </a:r>
            <a:r>
              <a:rPr lang="en-US" sz="1000" dirty="0">
                <a:latin typeface="Courier" pitchFamily="2" charset="0"/>
              </a:rPr>
              <a:t> = "/</a:t>
            </a:r>
            <a:r>
              <a:rPr lang="en-US" sz="1000" dirty="0" err="1">
                <a:latin typeface="Courier" pitchFamily="2" charset="0"/>
              </a:rPr>
              <a:t>srv</a:t>
            </a:r>
            <a:r>
              <a:rPr lang="en-US" sz="1000" dirty="0">
                <a:latin typeface="Courier" pitchFamily="2" charset="0"/>
              </a:rPr>
              <a:t>/#{app['</a:t>
            </a:r>
            <a:r>
              <a:rPr lang="en-US" sz="1000" dirty="0" err="1">
                <a:latin typeface="Courier" pitchFamily="2" charset="0"/>
              </a:rPr>
              <a:t>shortname</a:t>
            </a:r>
            <a:r>
              <a:rPr lang="en-US" sz="1000" dirty="0">
                <a:latin typeface="Courier" pitchFamily="2" charset="0"/>
              </a:rPr>
              <a:t>']}"</a:t>
            </a:r>
          </a:p>
          <a:p>
            <a:pPr algn="l"/>
            <a:endParaRPr lang="en-US" sz="1000" dirty="0">
              <a:latin typeface="Courier" pitchFamily="2" charset="0"/>
            </a:endParaRPr>
          </a:p>
          <a:p>
            <a:pPr algn="l"/>
            <a:r>
              <a:rPr lang="en-US" sz="1000" dirty="0">
                <a:latin typeface="Courier" pitchFamily="2" charset="0"/>
              </a:rPr>
              <a:t>package "</a:t>
            </a:r>
            <a:r>
              <a:rPr lang="en-US" sz="1000" dirty="0" err="1">
                <a:latin typeface="Courier" pitchFamily="2" charset="0"/>
              </a:rPr>
              <a:t>git</a:t>
            </a:r>
            <a:r>
              <a:rPr lang="en-US" sz="1000" dirty="0">
                <a:latin typeface="Courier" pitchFamily="2" charset="0"/>
              </a:rPr>
              <a:t>" do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# workaround for: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# WARNING: The following packages cannot be authenticated!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# </a:t>
            </a:r>
            <a:r>
              <a:rPr lang="en-US" sz="1000" dirty="0" err="1">
                <a:latin typeface="Courier" pitchFamily="2" charset="0"/>
              </a:rPr>
              <a:t>liberror-perl</a:t>
            </a:r>
            <a:endParaRPr lang="en-US" sz="1000" dirty="0">
              <a:latin typeface="Courier" pitchFamily="2" charset="0"/>
            </a:endParaRPr>
          </a:p>
          <a:p>
            <a:pPr algn="l"/>
            <a:r>
              <a:rPr lang="en-US" sz="1000" dirty="0">
                <a:latin typeface="Courier" pitchFamily="2" charset="0"/>
              </a:rPr>
              <a:t>  # STDERR: E: There are problems and -y was used without --force-yes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options "--force-yes" if node["platform"] == "</a:t>
            </a:r>
            <a:r>
              <a:rPr lang="en-US" sz="1000" dirty="0" err="1">
                <a:latin typeface="Courier" pitchFamily="2" charset="0"/>
              </a:rPr>
              <a:t>ubuntu</a:t>
            </a:r>
            <a:r>
              <a:rPr lang="en-US" sz="1000" dirty="0">
                <a:latin typeface="Courier" pitchFamily="2" charset="0"/>
              </a:rPr>
              <a:t>" &amp;&amp; node["</a:t>
            </a:r>
            <a:r>
              <a:rPr lang="en-US" sz="1000" dirty="0" err="1">
                <a:latin typeface="Courier" pitchFamily="2" charset="0"/>
              </a:rPr>
              <a:t>platform_version</a:t>
            </a:r>
            <a:r>
              <a:rPr lang="en-US" sz="1000" dirty="0">
                <a:latin typeface="Courier" pitchFamily="2" charset="0"/>
              </a:rPr>
              <a:t>"] == "14.04"</a:t>
            </a:r>
          </a:p>
          <a:p>
            <a:pPr algn="l"/>
            <a:r>
              <a:rPr lang="en-US" sz="1000" dirty="0">
                <a:latin typeface="Courier" pitchFamily="2" charset="0"/>
              </a:rPr>
              <a:t>end</a:t>
            </a:r>
          </a:p>
          <a:p>
            <a:pPr algn="l"/>
            <a:endParaRPr lang="en-US" sz="1000" dirty="0">
              <a:latin typeface="Courier" pitchFamily="2" charset="0"/>
            </a:endParaRPr>
          </a:p>
          <a:p>
            <a:pPr algn="l"/>
            <a:r>
              <a:rPr lang="en-US" sz="1000" dirty="0">
                <a:latin typeface="Courier" pitchFamily="2" charset="0"/>
              </a:rPr>
              <a:t>application </a:t>
            </a:r>
            <a:r>
              <a:rPr lang="en-US" sz="1000" dirty="0" err="1">
                <a:latin typeface="Courier" pitchFamily="2" charset="0"/>
              </a:rPr>
              <a:t>app_path</a:t>
            </a:r>
            <a:r>
              <a:rPr lang="en-US" sz="1000" dirty="0">
                <a:latin typeface="Courier" pitchFamily="2" charset="0"/>
              </a:rPr>
              <a:t> do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</a:t>
            </a:r>
            <a:r>
              <a:rPr lang="en-US" sz="1000" dirty="0" err="1">
                <a:latin typeface="Courier" pitchFamily="2" charset="0"/>
              </a:rPr>
              <a:t>javascript</a:t>
            </a:r>
            <a:r>
              <a:rPr lang="en-US" sz="1000" dirty="0">
                <a:latin typeface="Courier" pitchFamily="2" charset="0"/>
              </a:rPr>
              <a:t> "4"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</a:t>
            </a:r>
            <a:r>
              <a:rPr lang="en-US" sz="1000" dirty="0" err="1">
                <a:latin typeface="Courier" pitchFamily="2" charset="0"/>
              </a:rPr>
              <a:t>environment.update</a:t>
            </a:r>
            <a:r>
              <a:rPr lang="en-US" sz="1000" dirty="0">
                <a:latin typeface="Courier" pitchFamily="2" charset="0"/>
              </a:rPr>
              <a:t>("PORT" =&gt; "80")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</a:t>
            </a:r>
            <a:r>
              <a:rPr lang="en-US" sz="1000" dirty="0" err="1">
                <a:latin typeface="Courier" pitchFamily="2" charset="0"/>
              </a:rPr>
              <a:t>environment.update</a:t>
            </a:r>
            <a:r>
              <a:rPr lang="en-US" sz="1000" dirty="0">
                <a:latin typeface="Courier" pitchFamily="2" charset="0"/>
              </a:rPr>
              <a:t>(app["environment"])</a:t>
            </a:r>
          </a:p>
          <a:p>
            <a:pPr algn="l"/>
            <a:endParaRPr lang="en-US" sz="1000" dirty="0">
              <a:latin typeface="Courier" pitchFamily="2" charset="0"/>
            </a:endParaRPr>
          </a:p>
          <a:p>
            <a:pPr algn="l"/>
            <a:r>
              <a:rPr lang="en-US" sz="1000" dirty="0">
                <a:latin typeface="Courier" pitchFamily="2" charset="0"/>
              </a:rPr>
              <a:t>  </a:t>
            </a:r>
            <a:r>
              <a:rPr lang="en-US" sz="1000" dirty="0" err="1">
                <a:latin typeface="Courier" pitchFamily="2" charset="0"/>
              </a:rPr>
              <a:t>git</a:t>
            </a:r>
            <a:r>
              <a:rPr lang="en-US" sz="1000" dirty="0">
                <a:latin typeface="Courier" pitchFamily="2" charset="0"/>
              </a:rPr>
              <a:t> </a:t>
            </a:r>
            <a:r>
              <a:rPr lang="en-US" sz="1000" dirty="0" err="1">
                <a:latin typeface="Courier" pitchFamily="2" charset="0"/>
              </a:rPr>
              <a:t>app_path</a:t>
            </a:r>
            <a:r>
              <a:rPr lang="en-US" sz="1000" dirty="0">
                <a:latin typeface="Courier" pitchFamily="2" charset="0"/>
              </a:rPr>
              <a:t> do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  repository app["</a:t>
            </a:r>
            <a:r>
              <a:rPr lang="en-US" sz="1000" dirty="0" err="1">
                <a:latin typeface="Courier" pitchFamily="2" charset="0"/>
              </a:rPr>
              <a:t>app_source</a:t>
            </a:r>
            <a:r>
              <a:rPr lang="en-US" sz="1000" dirty="0">
                <a:latin typeface="Courier" pitchFamily="2" charset="0"/>
              </a:rPr>
              <a:t>"]["</a:t>
            </a:r>
            <a:r>
              <a:rPr lang="en-US" sz="1000" dirty="0" err="1">
                <a:latin typeface="Courier" pitchFamily="2" charset="0"/>
              </a:rPr>
              <a:t>url</a:t>
            </a:r>
            <a:r>
              <a:rPr lang="en-US" sz="1000" dirty="0">
                <a:latin typeface="Courier" pitchFamily="2" charset="0"/>
              </a:rPr>
              <a:t>"]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  revision app["</a:t>
            </a:r>
            <a:r>
              <a:rPr lang="en-US" sz="1000" dirty="0" err="1">
                <a:latin typeface="Courier" pitchFamily="2" charset="0"/>
              </a:rPr>
              <a:t>app_source</a:t>
            </a:r>
            <a:r>
              <a:rPr lang="en-US" sz="1000" dirty="0">
                <a:latin typeface="Courier" pitchFamily="2" charset="0"/>
              </a:rPr>
              <a:t>"]["revision"]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end</a:t>
            </a:r>
          </a:p>
          <a:p>
            <a:pPr algn="l"/>
            <a:endParaRPr lang="en-US" sz="1000" dirty="0">
              <a:latin typeface="Courier" pitchFamily="2" charset="0"/>
            </a:endParaRPr>
          </a:p>
          <a:p>
            <a:pPr algn="l"/>
            <a:r>
              <a:rPr lang="en-US" sz="1000" dirty="0">
                <a:latin typeface="Courier" pitchFamily="2" charset="0"/>
              </a:rPr>
              <a:t>  link "#{</a:t>
            </a:r>
            <a:r>
              <a:rPr lang="en-US" sz="1000" dirty="0" err="1">
                <a:latin typeface="Courier" pitchFamily="2" charset="0"/>
              </a:rPr>
              <a:t>app_path</a:t>
            </a:r>
            <a:r>
              <a:rPr lang="en-US" sz="1000" dirty="0">
                <a:latin typeface="Courier" pitchFamily="2" charset="0"/>
              </a:rPr>
              <a:t>}/</a:t>
            </a:r>
            <a:r>
              <a:rPr lang="en-US" sz="1000" dirty="0" err="1">
                <a:latin typeface="Courier" pitchFamily="2" charset="0"/>
              </a:rPr>
              <a:t>server.js</a:t>
            </a:r>
            <a:r>
              <a:rPr lang="en-US" sz="1000" dirty="0">
                <a:latin typeface="Courier" pitchFamily="2" charset="0"/>
              </a:rPr>
              <a:t>" do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  to "#{</a:t>
            </a:r>
            <a:r>
              <a:rPr lang="en-US" sz="1000" dirty="0" err="1">
                <a:latin typeface="Courier" pitchFamily="2" charset="0"/>
              </a:rPr>
              <a:t>app_path</a:t>
            </a:r>
            <a:r>
              <a:rPr lang="en-US" sz="1000" dirty="0">
                <a:latin typeface="Courier" pitchFamily="2" charset="0"/>
              </a:rPr>
              <a:t>}/</a:t>
            </a:r>
            <a:r>
              <a:rPr lang="en-US" sz="1000" dirty="0" err="1">
                <a:latin typeface="Courier" pitchFamily="2" charset="0"/>
              </a:rPr>
              <a:t>index.js</a:t>
            </a:r>
            <a:r>
              <a:rPr lang="en-US" sz="1000" dirty="0">
                <a:latin typeface="Courier" pitchFamily="2" charset="0"/>
              </a:rPr>
              <a:t>"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end</a:t>
            </a:r>
          </a:p>
          <a:p>
            <a:pPr algn="l"/>
            <a:endParaRPr lang="en-US" sz="1000" dirty="0">
              <a:latin typeface="Courier" pitchFamily="2" charset="0"/>
            </a:endParaRPr>
          </a:p>
          <a:p>
            <a:pPr algn="l"/>
            <a:r>
              <a:rPr lang="en-US" sz="1000" dirty="0">
                <a:latin typeface="Courier" pitchFamily="2" charset="0"/>
              </a:rPr>
              <a:t>  </a:t>
            </a:r>
            <a:r>
              <a:rPr lang="en-US" sz="1000" dirty="0" err="1">
                <a:latin typeface="Courier" pitchFamily="2" charset="0"/>
              </a:rPr>
              <a:t>npm_install</a:t>
            </a:r>
            <a:r>
              <a:rPr lang="en-US" sz="1000" dirty="0">
                <a:latin typeface="Courier" pitchFamily="2" charset="0"/>
              </a:rPr>
              <a:t> do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  retries 3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 err="1">
                <a:latin typeface="Courier" pitchFamily="2" charset="0"/>
              </a:rPr>
              <a:t>retry_delay</a:t>
            </a:r>
            <a:r>
              <a:rPr lang="en-US" sz="1000" dirty="0">
                <a:latin typeface="Courier" pitchFamily="2" charset="0"/>
              </a:rPr>
              <a:t> 10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end</a:t>
            </a:r>
          </a:p>
          <a:p>
            <a:pPr algn="l"/>
            <a:endParaRPr lang="en-US" sz="1000" dirty="0">
              <a:latin typeface="Courier" pitchFamily="2" charset="0"/>
            </a:endParaRPr>
          </a:p>
          <a:p>
            <a:pPr algn="l"/>
            <a:r>
              <a:rPr lang="en-US" sz="1000" dirty="0">
                <a:latin typeface="Courier" pitchFamily="2" charset="0"/>
              </a:rPr>
              <a:t>  </a:t>
            </a:r>
            <a:r>
              <a:rPr lang="en-US" sz="1000" dirty="0" err="1">
                <a:latin typeface="Courier" pitchFamily="2" charset="0"/>
              </a:rPr>
              <a:t>npm_start</a:t>
            </a:r>
            <a:r>
              <a:rPr lang="en-US" sz="1000" dirty="0">
                <a:latin typeface="Courier" pitchFamily="2" charset="0"/>
              </a:rPr>
              <a:t> do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  action [:stop, :enable, :start]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end</a:t>
            </a:r>
          </a:p>
          <a:p>
            <a:pPr algn="l"/>
            <a:r>
              <a:rPr lang="en-US" sz="1000" dirty="0">
                <a:latin typeface="Courier" pitchFamily="2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1966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51664</TotalTime>
  <Words>1222</Words>
  <Application>Microsoft Macintosh PowerPoint</Application>
  <PresentationFormat>Widescreen</PresentationFormat>
  <Paragraphs>181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ＭＳ Ｐゴシック</vt:lpstr>
      <vt:lpstr>Arial</vt:lpstr>
      <vt:lpstr>Calibri</vt:lpstr>
      <vt:lpstr>Calibri Light</vt:lpstr>
      <vt:lpstr>Courier</vt:lpstr>
      <vt:lpstr>Tahoma</vt:lpstr>
      <vt:lpstr>Times New Roman</vt:lpstr>
      <vt:lpstr>Wingdings</vt:lpstr>
      <vt:lpstr>Office Theme</vt:lpstr>
      <vt:lpstr>DevOps, CodeBuild and Continuous Integration</vt:lpstr>
      <vt:lpstr>What is DevOps?</vt:lpstr>
      <vt:lpstr>AWS OpsWorks and Chef</vt:lpstr>
      <vt:lpstr>Chef</vt:lpstr>
      <vt:lpstr>AWS OpsWorks Example</vt:lpstr>
      <vt:lpstr>Layers</vt:lpstr>
      <vt:lpstr>Instances</vt:lpstr>
      <vt:lpstr>Add application</vt:lpstr>
      <vt:lpstr>Demo Recipe</vt:lpstr>
      <vt:lpstr>How do you update code?</vt:lpstr>
      <vt:lpstr>Git and GitHub Basics</vt:lpstr>
      <vt:lpstr>Git commands</vt:lpstr>
      <vt:lpstr>Git commands 2</vt:lpstr>
      <vt:lpstr>Continuous integration/Continuous Delivery</vt:lpstr>
      <vt:lpstr>CI/CD How?</vt:lpstr>
      <vt:lpstr>AWS CodeBuild Example</vt:lpstr>
      <vt:lpstr>Unit Test</vt:lpstr>
      <vt:lpstr>Build Spec</vt:lpstr>
      <vt:lpstr>CodeBuild Configuration</vt:lpstr>
      <vt:lpstr>Run build</vt:lpstr>
      <vt:lpstr>AWS CodeDeploy</vt:lpstr>
      <vt:lpstr>AWS CodeDeploy Example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Microsoft Office User</cp:lastModifiedBy>
  <cp:revision>4126</cp:revision>
  <dcterms:created xsi:type="dcterms:W3CDTF">1999-05-23T11:18:07Z</dcterms:created>
  <dcterms:modified xsi:type="dcterms:W3CDTF">2018-04-09T13:33:24Z</dcterms:modified>
  <cp:category>Lecture</cp:category>
</cp:coreProperties>
</file>