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1337" r:id="rId2"/>
    <p:sldId id="1326" r:id="rId3"/>
    <p:sldId id="1327" r:id="rId4"/>
    <p:sldId id="1328" r:id="rId5"/>
    <p:sldId id="1329" r:id="rId6"/>
    <p:sldId id="1330" r:id="rId7"/>
    <p:sldId id="1331" r:id="rId8"/>
    <p:sldId id="1333" r:id="rId9"/>
    <p:sldId id="1334" r:id="rId10"/>
    <p:sldId id="1335" r:id="rId11"/>
    <p:sldId id="1332" r:id="rId12"/>
    <p:sldId id="1338" r:id="rId13"/>
    <p:sldId id="1339" r:id="rId14"/>
    <p:sldId id="1340" r:id="rId15"/>
    <p:sldId id="1341" r:id="rId16"/>
    <p:sldId id="1342" r:id="rId17"/>
    <p:sldId id="1343" r:id="rId18"/>
    <p:sldId id="1345" r:id="rId19"/>
    <p:sldId id="1344" r:id="rId20"/>
    <p:sldId id="1346" r:id="rId21"/>
    <p:sldId id="1347" r:id="rId22"/>
    <p:sldId id="1348" r:id="rId23"/>
    <p:sldId id="1349" r:id="rId24"/>
    <p:sldId id="1350" r:id="rId25"/>
    <p:sldId id="1351" r:id="rId26"/>
    <p:sldId id="1353" r:id="rId27"/>
    <p:sldId id="1354" r:id="rId28"/>
    <p:sldId id="1352" r:id="rId2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7" autoAdjust="0"/>
    <p:restoredTop sz="96925" autoAdjust="0"/>
  </p:normalViewPr>
  <p:slideViewPr>
    <p:cSldViewPr snapToGrid="0">
      <p:cViewPr varScale="1">
        <p:scale>
          <a:sx n="96" d="100"/>
          <a:sy n="96" d="100"/>
        </p:scale>
        <p:origin x="200" y="52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-mobile/latest/developerguide/tutorial-ios-aws-mobile-notes-setu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method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FDE89-03F8-5044-A6FD-E06CDFCC2551}"/>
              </a:ext>
            </a:extLst>
          </p:cNvPr>
          <p:cNvSpPr/>
          <p:nvPr/>
        </p:nvSpPr>
        <p:spPr>
          <a:xfrm>
            <a:off x="244929" y="1371600"/>
            <a:ext cx="11625942" cy="5349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$(document).ready(function()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$.ajax({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    type: “GET”,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“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”,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“http://helloworldapi.com/questions/”,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    success: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function(data) 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		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datalocalStorage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currentHealthTeamUser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JSON.stringify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(data);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window.open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('team-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manager.html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'_self');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},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     error: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function 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jqXHR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textStatus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errorThrown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console.log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textStatus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+ " " +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errorThrown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+ "\n");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}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});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8216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iOS App with 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2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Android, React Native, </a:t>
            </a:r>
            <a:r>
              <a:rPr lang="en-US" dirty="0" err="1"/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22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Pools allow you to manage user account lifecycle</a:t>
            </a:r>
          </a:p>
          <a:p>
            <a:r>
              <a:rPr lang="en-US" dirty="0"/>
              <a:t>Provides configuration and UI for mobile and web apps</a:t>
            </a:r>
          </a:p>
          <a:p>
            <a:r>
              <a:rPr lang="en-US" dirty="0"/>
              <a:t>Uses an Identity Pool to associate identities and roles with a user giving them access to certain resources</a:t>
            </a:r>
          </a:p>
          <a:p>
            <a:pPr lvl="1"/>
            <a:r>
              <a:rPr lang="en-US" dirty="0"/>
              <a:t>Can set this up for Unauthenticated as well as Authenticated users</a:t>
            </a:r>
          </a:p>
          <a:p>
            <a:r>
              <a:rPr lang="en-US" dirty="0"/>
              <a:t>Can monitor logins and other attributes of users</a:t>
            </a:r>
          </a:p>
          <a:p>
            <a:r>
              <a:rPr lang="en-US" dirty="0"/>
              <a:t>Alternatives to AWS </a:t>
            </a:r>
            <a:r>
              <a:rPr lang="en-US" dirty="0" err="1"/>
              <a:t>Cognito</a:t>
            </a:r>
            <a:r>
              <a:rPr lang="en-US" dirty="0"/>
              <a:t> are managing user authentication through application</a:t>
            </a:r>
          </a:p>
          <a:p>
            <a:r>
              <a:rPr lang="en-US" dirty="0"/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NoSQL </a:t>
            </a:r>
          </a:p>
          <a:p>
            <a:r>
              <a:rPr lang="en-US" dirty="0"/>
              <a:t>Choose example table or create one from scratch (using Notes example)</a:t>
            </a:r>
          </a:p>
          <a:p>
            <a:r>
              <a:rPr lang="en-US" dirty="0"/>
              <a:t>Can download Swift Models for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46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766218"/>
            <a:ext cx="3619500" cy="1325563"/>
          </a:xfrm>
        </p:spPr>
        <p:txBody>
          <a:bodyPr/>
          <a:lstStyle/>
          <a:p>
            <a:r>
              <a:rPr lang="en-US" dirty="0"/>
              <a:t>Swift NoSQL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5054601" y="0"/>
            <a:ext cx="71373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class Notes: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AWSDynamoDBObjectModel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AWSDynamoDBModeling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String?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String?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_content: String?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creationDate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NSNumber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_title: String?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updatedDate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NSNumber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?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dynamoDBTableName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 -&gt; String {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return "iosnotesapp-mobilehub-1310956729-Notes"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}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hashKeyAttribute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 -&gt; String {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return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}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rangeKeyAttribute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 -&gt; String {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return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}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override 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jsonKeyPathsByPropertyKey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 -&gt; [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AnyHashable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Any] {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return [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 : "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 : "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"_content" : "content",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creationDate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 : "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creationDate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"_title" : "title",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              "_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updatedDate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 : "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updatedDate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",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]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}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976B1-3F12-0246-8BE1-8470640BAAF3}"/>
              </a:ext>
            </a:extLst>
          </p:cNvPr>
          <p:cNvCxnSpPr/>
          <p:nvPr/>
        </p:nvCxnSpPr>
        <p:spPr>
          <a:xfrm>
            <a:off x="4635500" y="1104900"/>
            <a:ext cx="0" cy="41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6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64318"/>
            <a:ext cx="3619500" cy="1325563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0" y="1879600"/>
            <a:ext cx="12192001" cy="497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insertNoteDDB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noteTitle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noteContent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String) -&gt; String { </a:t>
            </a:r>
          </a:p>
          <a:p>
            <a:pPr algn="l"/>
            <a:endParaRPr lang="en-AU" sz="14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dynamoDbObjectMapper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AWSDynamoDBObjectMapper.default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endParaRPr lang="en-AU" sz="1400" i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400" i="1" dirty="0">
                <a:solidFill>
                  <a:schemeClr val="tx1"/>
                </a:solidFill>
                <a:latin typeface="Courier" pitchFamily="2" charset="0"/>
              </a:rPr>
              <a:t>	// Create a Note object using data model you downloaded from Mobile Hub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Notes = Notes()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AWSIdentityManager.default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identityId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._title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emptyTitle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._content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emptyContent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creationDate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NSDate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().timeIntervalSince1970 as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NSNumber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400" i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400" i="1" dirty="0">
                <a:solidFill>
                  <a:schemeClr val="tx1"/>
                </a:solidFill>
                <a:latin typeface="Courier" pitchFamily="2" charset="0"/>
              </a:rPr>
              <a:t>	//Save a new 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dynamoDbObjectMapper.save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{  (error: Error?) -&gt; Void in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    if let error = error { print("Amazon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Save Error on new note: \(error)") return }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	print("New note was saved to DDB.")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})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return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._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!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52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64318"/>
            <a:ext cx="3619500" cy="1325563"/>
          </a:xfrm>
        </p:spPr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0" y="1333500"/>
            <a:ext cx="12192001" cy="552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getNotesFromDDB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// 1) Configure the query looking for all the notes created by this user 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=&gt;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Cognito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identityId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queryExpression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AWSDynamoDBQueryExpression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queryExpression.keyConditionExpression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"#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: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queryExpression.expressionAttributeNames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["#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": "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",]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queryExpression.expressionAttributeValues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[":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userId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":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AWSIdentityManager.default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identityId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]</a:t>
            </a:r>
          </a:p>
          <a:p>
            <a:pPr algn="l"/>
            <a:endParaRPr lang="en-AU" sz="14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// 2) Make the query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dynamoDbObjectMapper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AWSDynamoDBObjectMapper.default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endParaRPr lang="en-AU" sz="14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dynamoDbObjectMapper.query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Notes.self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, expression: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queryExpression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 {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(output: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AWSDynamoDBPaginatedOutput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?, error: Error?) in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	if error != nil {print("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DynamoDB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query request failed. Error: \(String(describing: error))")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}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if output != nil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   print("Found [\(output!.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items.count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)] notes")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   for notes in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output!.items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      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notes as? Notes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       print("\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\(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!._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!)\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nTitle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                               \(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!._title!)\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nContent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\(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noteItem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!._content!)")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 } } } }   </a:t>
            </a:r>
          </a:p>
        </p:txBody>
      </p:sp>
    </p:spTree>
    <p:extLst>
      <p:ext uri="{BB962C8B-B14F-4D97-AF65-F5344CB8AC3E}">
        <p14:creationId xmlns:p14="http://schemas.microsoft.com/office/powerpoint/2010/main" val="305958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4D58-D6C8-854A-9432-114D87DB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If you wanted to call a REST function in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9C9A-73BB-CA41-A132-EC5C57C4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0885-68C0-7345-9FDE-2EE967E5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173F3-4385-B940-B9A1-2DD24E2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4FD3F-7252-DD41-9CE2-96CD3AFEBBB7}"/>
              </a:ext>
            </a:extLst>
          </p:cNvPr>
          <p:cNvSpPr/>
          <p:nvPr/>
        </p:nvSpPr>
        <p:spPr>
          <a:xfrm>
            <a:off x="0" y="1333500"/>
            <a:ext cx="12192001" cy="552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      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struct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QuestionText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Codable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String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: String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}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       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urlString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"http://54.66.139.113/questions/"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guard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= URL(string: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urlString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 else { return }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       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URLSession.shared.dataTask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 { (data, response, error) in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if error != nil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    print(error!.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localizedDescription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}         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guard let data = data else { return }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let decoder =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JSONDecoder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do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    let question = try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decoder.decode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([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QuestionText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].self, from: data)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    print("\(question[0].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)")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} catch let 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jsonError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    print(</a:t>
            </a:r>
            <a:r>
              <a:rPr lang="en-AU" sz="1400" dirty="0" err="1">
                <a:solidFill>
                  <a:schemeClr val="tx1"/>
                </a:solidFill>
                <a:latin typeface="Courier" pitchFamily="2" charset="0"/>
              </a:rPr>
              <a:t>jsonError</a:t>
            </a:r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  }    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          }.resume()</a:t>
            </a:r>
          </a:p>
          <a:p>
            <a:pPr algn="l"/>
            <a:r>
              <a:rPr lang="en-AU" sz="1400" dirty="0">
                <a:solidFill>
                  <a:schemeClr val="tx1"/>
                </a:solidFill>
                <a:latin typeface="Courier" pitchFamily="2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51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A813-5ACD-E246-905E-47F1E75D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DFB6-49D0-5A45-A9A1-73F5793E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Communicating with servers is now typically done through REST protocol (</a:t>
            </a:r>
            <a:r>
              <a:rPr lang="en-US" dirty="0" err="1"/>
              <a:t>REpresentational</a:t>
            </a:r>
            <a:r>
              <a:rPr lang="en-US" dirty="0"/>
              <a:t> State Transfer)</a:t>
            </a:r>
          </a:p>
          <a:p>
            <a:r>
              <a:rPr lang="en-US" dirty="0"/>
              <a:t>Clients can communicate directly with a database like </a:t>
            </a:r>
            <a:r>
              <a:rPr lang="en-US" dirty="0" err="1"/>
              <a:t>DynamoDB</a:t>
            </a:r>
            <a:r>
              <a:rPr lang="en-US" dirty="0"/>
              <a:t> but there are reasons this is not a great idea</a:t>
            </a:r>
          </a:p>
          <a:p>
            <a:r>
              <a:rPr lang="en-US" dirty="0"/>
              <a:t>There are other forms of communication – we will see that with </a:t>
            </a:r>
            <a:r>
              <a:rPr lang="en-US" dirty="0" err="1"/>
              <a:t>IoT</a:t>
            </a:r>
            <a:r>
              <a:rPr lang="en-US" dirty="0"/>
              <a:t> later</a:t>
            </a:r>
          </a:p>
          <a:p>
            <a:r>
              <a:rPr lang="en-US" dirty="0"/>
              <a:t>Other types of communication protocols: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XML RPC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Variety of security mechanisms can be used including authentication, </a:t>
            </a:r>
            <a:r>
              <a:rPr lang="en-US" dirty="0" err="1"/>
              <a:t>authorisation</a:t>
            </a:r>
            <a:r>
              <a:rPr lang="en-US" dirty="0"/>
              <a:t>, encryption of 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029D6-4520-AB46-9068-2F802D7E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23E7F-0D7A-9047-946E-C4D35D01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1CDD-F1A1-0147-9BD0-1B60C04E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713-F8A3-8449-81A1-586E9D67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Roy Fielding for PhD in 2000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Resource: anything that is addressable using a Uniform Resource Identifier (URI) on the web</a:t>
            </a:r>
          </a:p>
          <a:p>
            <a:pPr lvl="1"/>
            <a:r>
              <a:rPr lang="en-US" dirty="0"/>
              <a:t>Representations: resources are not sent back and forth over the web just representations (URLs) – this is not strictly true as we will see</a:t>
            </a:r>
          </a:p>
          <a:p>
            <a:pPr lvl="2"/>
            <a:r>
              <a:rPr lang="en-US" dirty="0"/>
              <a:t>Representation has a content-type (e.g. text/html, 	message/partial, video/mp4)</a:t>
            </a:r>
          </a:p>
          <a:p>
            <a:pPr lvl="2"/>
            <a:r>
              <a:rPr lang="en-US" dirty="0"/>
              <a:t>Representation usually in JSON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Actions that are used to operate on resources</a:t>
            </a:r>
          </a:p>
          <a:p>
            <a:pPr lvl="2"/>
            <a:r>
              <a:rPr lang="en-US" dirty="0"/>
              <a:t>HTTP actions GET, POST, PUT, 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5309-36F9-E14E-9E9D-6E94DFBC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18F4-13EE-684D-BE5D-0448AA5C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7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Django REST framework simple to create a web API</a:t>
            </a:r>
          </a:p>
          <a:p>
            <a:r>
              <a:rPr lang="en-US" dirty="0"/>
              <a:t>Main task is to handle actions, parameters and serialization</a:t>
            </a:r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Need a way to turn objects consisting of different datatypes into a string representation – usually JSON</a:t>
            </a:r>
          </a:p>
          <a:p>
            <a:r>
              <a:rPr lang="en-US" dirty="0"/>
              <a:t>Session state</a:t>
            </a:r>
          </a:p>
          <a:p>
            <a:pPr lvl="1"/>
            <a:r>
              <a:rPr lang="en-US" dirty="0"/>
              <a:t>Not unique to REST interfaces</a:t>
            </a:r>
          </a:p>
          <a:p>
            <a:pPr lvl="1"/>
            <a:r>
              <a:rPr lang="en-US" dirty="0"/>
              <a:t>Web applications usually handle this using cookies to record a session id that is used then to index session state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3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Django poll application with a model for questions and choices</a:t>
            </a:r>
          </a:p>
          <a:p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FDE89-03F8-5044-A6FD-E06CDFCC2551}"/>
              </a:ext>
            </a:extLst>
          </p:cNvPr>
          <p:cNvSpPr/>
          <p:nvPr/>
        </p:nvSpPr>
        <p:spPr>
          <a:xfrm>
            <a:off x="1913509" y="3215903"/>
            <a:ext cx="8364981" cy="20338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django.db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models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class Question(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=200)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models.DateTimeField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('date published')</a:t>
            </a:r>
          </a:p>
          <a:p>
            <a:pPr algn="l"/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FDE89-03F8-5044-A6FD-E06CDFCC2551}"/>
              </a:ext>
            </a:extLst>
          </p:cNvPr>
          <p:cNvSpPr/>
          <p:nvPr/>
        </p:nvSpPr>
        <p:spPr>
          <a:xfrm>
            <a:off x="326571" y="1632857"/>
            <a:ext cx="11538857" cy="4906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rest_framework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serializers</a:t>
            </a: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hw.models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Question, Choice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datetime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datetime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class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serializers.Serializer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serializers.CharField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(required=True,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=200)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serializers.DateTimeField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(default=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datetime.now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create(self,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validated_data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Question.objects.create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(**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validated_data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update(self, instance,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validated_data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instance.question_text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validated_data.get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instance.question_text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instance.pub_date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validated_data.get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instance.pub_date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instance.save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return instance</a:t>
            </a:r>
          </a:p>
        </p:txBody>
      </p:sp>
    </p:spTree>
    <p:extLst>
      <p:ext uri="{BB962C8B-B14F-4D97-AF65-F5344CB8AC3E}">
        <p14:creationId xmlns:p14="http://schemas.microsoft.com/office/powerpoint/2010/main" val="36326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FDE89-03F8-5044-A6FD-E06CDFCC2551}"/>
              </a:ext>
            </a:extLst>
          </p:cNvPr>
          <p:cNvSpPr/>
          <p:nvPr/>
        </p:nvSpPr>
        <p:spPr>
          <a:xfrm>
            <a:off x="326571" y="1632857"/>
            <a:ext cx="11538857" cy="4906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imports removed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@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csrf_exempt</a:t>
            </a: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question_list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(request):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if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request.method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== 'GET':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questions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Question.objects.all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(questions, many=True)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JsonResponse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serializer.data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safe=False)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elif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request.method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== 'POST':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data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JSONParser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().parse(request)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QuestionSerializer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(data=data)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if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serializer.is_valid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():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serializer.save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JsonResponse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serializer.data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status=201)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JsonResponse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serializer.errors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status=400)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FDE89-03F8-5044-A6FD-E06CDFCC2551}"/>
              </a:ext>
            </a:extLst>
          </p:cNvPr>
          <p:cNvSpPr/>
          <p:nvPr/>
        </p:nvSpPr>
        <p:spPr>
          <a:xfrm>
            <a:off x="326571" y="2188822"/>
            <a:ext cx="11538857" cy="36249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admin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import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include,path</a:t>
            </a: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hw.views</a:t>
            </a: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[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path('polls/',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hw.views.index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name='index'),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path('questions/',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hw.views.question_list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name='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question_list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'),    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path('admin/',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),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59204</TotalTime>
  <Words>1088</Words>
  <Application>Microsoft Macintosh PowerPoint</Application>
  <PresentationFormat>Widescreen</PresentationFormat>
  <Paragraphs>317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Client/Server Communication</vt:lpstr>
      <vt:lpstr>REST</vt:lpstr>
      <vt:lpstr>Web service interfaces</vt:lpstr>
      <vt:lpstr>Poll Example </vt:lpstr>
      <vt:lpstr>Serializing</vt:lpstr>
      <vt:lpstr>Methods</vt:lpstr>
      <vt:lpstr>urls</vt:lpstr>
      <vt:lpstr>Calling the method using JQuery</vt:lpstr>
      <vt:lpstr>Creating an iOS App with AWS Mobile Hub</vt:lpstr>
      <vt:lpstr>Create Mobile Hub App</vt:lpstr>
      <vt:lpstr>Pinpoint</vt:lpstr>
      <vt:lpstr>Custom events</vt:lpstr>
      <vt:lpstr>Custom events</vt:lpstr>
      <vt:lpstr>Tracking events in Pinpoint</vt:lpstr>
      <vt:lpstr>Other things you can do</vt:lpstr>
      <vt:lpstr>Other things you can do</vt:lpstr>
      <vt:lpstr>User login</vt:lpstr>
      <vt:lpstr>Code for User Auth</vt:lpstr>
      <vt:lpstr>UI for user auth</vt:lpstr>
      <vt:lpstr>Auth UI</vt:lpstr>
      <vt:lpstr>AWS Cognito</vt:lpstr>
      <vt:lpstr>Adding NoSQL</vt:lpstr>
      <vt:lpstr>Swift NoSQL  Model</vt:lpstr>
      <vt:lpstr>Insert</vt:lpstr>
      <vt:lpstr>Fetch</vt:lpstr>
      <vt:lpstr>If you wanted to call a REST function in iOS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4179</cp:revision>
  <dcterms:created xsi:type="dcterms:W3CDTF">1999-05-23T11:18:07Z</dcterms:created>
  <dcterms:modified xsi:type="dcterms:W3CDTF">2018-04-09T13:35:44Z</dcterms:modified>
  <cp:category>Lecture</cp:category>
</cp:coreProperties>
</file>