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19"/>
  </p:notesMasterIdLst>
  <p:handoutMasterIdLst>
    <p:handoutMasterId r:id="rId20"/>
  </p:handoutMasterIdLst>
  <p:sldIdLst>
    <p:sldId id="1344" r:id="rId2"/>
    <p:sldId id="1173" r:id="rId3"/>
    <p:sldId id="1326" r:id="rId4"/>
    <p:sldId id="1327" r:id="rId5"/>
    <p:sldId id="1329" r:id="rId6"/>
    <p:sldId id="1331" r:id="rId7"/>
    <p:sldId id="1340" r:id="rId8"/>
    <p:sldId id="1341" r:id="rId9"/>
    <p:sldId id="1332" r:id="rId10"/>
    <p:sldId id="1333" r:id="rId11"/>
    <p:sldId id="1334" r:id="rId12"/>
    <p:sldId id="1335" r:id="rId13"/>
    <p:sldId id="1336" r:id="rId14"/>
    <p:sldId id="1337" r:id="rId15"/>
    <p:sldId id="1339" r:id="rId16"/>
    <p:sldId id="1342" r:id="rId17"/>
    <p:sldId id="1343" r:id="rId18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82" autoAdjust="0"/>
    <p:restoredTop sz="78519" autoAdjust="0"/>
  </p:normalViewPr>
  <p:slideViewPr>
    <p:cSldViewPr snapToGrid="0">
      <p:cViewPr varScale="1">
        <p:scale>
          <a:sx n="75" d="100"/>
          <a:sy n="75" d="100"/>
        </p:scale>
        <p:origin x="160" y="408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7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6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4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48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3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64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4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40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1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01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07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84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2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7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rror.aarnet.edu.au/pub/ubuntu/releases/16.04.4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812FA-7938-534A-A788-A42161393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chemeClr val="bg2"/>
                </a:solidFill>
              </a:rPr>
              <a:t>Virtualisation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97D37-585A-944D-9149-54D6FAD95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</a:t>
            </a:r>
            <a:r>
              <a:rPr lang="en-US" sz="1800" dirty="0" err="1"/>
              <a:t>Dr</a:t>
            </a:r>
            <a:r>
              <a:rPr lang="en-US" sz="1800" dirty="0"/>
              <a:t> David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85B08-3FCD-6645-9469-462F8FC6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8E6CC-41E4-E24D-871D-6D9D509F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2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864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Hypervisor security</a:t>
            </a:r>
          </a:p>
          <a:p>
            <a:pPr lvl="1">
              <a:defRPr/>
            </a:pPr>
            <a:r>
              <a:rPr lang="en-US" dirty="0"/>
              <a:t>Hypervisor, applications, drivers and libraries are loaded in randomized memory locations to stop </a:t>
            </a:r>
            <a:r>
              <a:rPr lang="en-US" dirty="0" err="1"/>
              <a:t>exploites</a:t>
            </a:r>
            <a:endParaRPr lang="en-US" dirty="0"/>
          </a:p>
          <a:p>
            <a:pPr lvl="1">
              <a:defRPr/>
            </a:pPr>
            <a:r>
              <a:rPr lang="en-US" dirty="0"/>
              <a:t>VMWare uses digital signatures to verify modules drivers and applications – much as iOS and Android do</a:t>
            </a:r>
          </a:p>
          <a:p>
            <a:pPr lvl="1">
              <a:defRPr/>
            </a:pPr>
            <a:r>
              <a:rPr lang="en-US" dirty="0"/>
              <a:t>However – Hypervisor represents an “attack surface” not present in native OSs and so they are subject to vulnerabilities</a:t>
            </a:r>
          </a:p>
          <a:p>
            <a:pPr>
              <a:defRPr/>
            </a:pPr>
            <a:r>
              <a:rPr lang="en-US" dirty="0"/>
              <a:t>Virtualized OS</a:t>
            </a:r>
          </a:p>
          <a:p>
            <a:pPr lvl="1">
              <a:defRPr/>
            </a:pPr>
            <a:r>
              <a:rPr lang="en-US" dirty="0"/>
              <a:t>Same vulnerabilities as a non-virtualized OS </a:t>
            </a:r>
          </a:p>
          <a:p>
            <a:pPr>
              <a:defRPr/>
            </a:pPr>
            <a:r>
              <a:rPr lang="en-US" dirty="0"/>
              <a:t>VM to VM</a:t>
            </a:r>
          </a:p>
          <a:p>
            <a:pPr lvl="1">
              <a:defRPr/>
            </a:pPr>
            <a:r>
              <a:rPr lang="en-US" dirty="0"/>
              <a:t>Theoretically possible to access memory in one VM from another but very hard to do</a:t>
            </a:r>
          </a:p>
          <a:p>
            <a:pPr>
              <a:defRPr/>
            </a:pPr>
            <a:r>
              <a:rPr lang="en-US" dirty="0"/>
              <a:t>AWS itself introduces security vulnerabilities – e.g. access to keys, </a:t>
            </a:r>
            <a:r>
              <a:rPr lang="en-US" dirty="0" err="1"/>
              <a:t>uernames</a:t>
            </a:r>
            <a:r>
              <a:rPr lang="en-US" dirty="0"/>
              <a:t> and passwords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3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Web Server</a:t>
            </a:r>
          </a:p>
          <a:p>
            <a:pPr lvl="1">
              <a:defRPr/>
            </a:pPr>
            <a:r>
              <a:rPr lang="en-US" dirty="0"/>
              <a:t>Virtual hosts using a different hostname, configuration file</a:t>
            </a:r>
          </a:p>
          <a:p>
            <a:pPr>
              <a:defRPr/>
            </a:pPr>
            <a:r>
              <a:rPr lang="en-US" dirty="0"/>
              <a:t>Virtual Environments</a:t>
            </a:r>
          </a:p>
          <a:p>
            <a:pPr lvl="1">
              <a:defRPr/>
            </a:pPr>
            <a:r>
              <a:rPr lang="en-US" dirty="0"/>
              <a:t>Java, Python and Ruby amongst others have the ability to configure separate versions of language and libraries</a:t>
            </a:r>
          </a:p>
          <a:p>
            <a:pPr>
              <a:defRPr/>
            </a:pPr>
            <a:r>
              <a:rPr lang="en-US" dirty="0"/>
              <a:t>Containers</a:t>
            </a:r>
          </a:p>
          <a:p>
            <a:pPr lvl="1">
              <a:defRPr/>
            </a:pPr>
            <a:r>
              <a:rPr lang="en-US" dirty="0"/>
              <a:t>Like VMs but run in user space and packages binaries and libraries</a:t>
            </a:r>
          </a:p>
          <a:p>
            <a:pPr lvl="1">
              <a:defRPr/>
            </a:pPr>
            <a:r>
              <a:rPr lang="en-US" dirty="0"/>
              <a:t>Docker, Kubernetes, AWS Containers (Docker)</a:t>
            </a:r>
          </a:p>
          <a:p>
            <a:pPr>
              <a:defRPr/>
            </a:pPr>
            <a:r>
              <a:rPr lang="en-US" dirty="0" err="1"/>
              <a:t>Serverless</a:t>
            </a:r>
            <a:r>
              <a:rPr lang="en-US" dirty="0"/>
              <a:t> Environments</a:t>
            </a:r>
          </a:p>
          <a:p>
            <a:pPr lvl="1">
              <a:defRPr/>
            </a:pPr>
            <a:r>
              <a:rPr lang="en-US" dirty="0"/>
              <a:t>Code is executed in response to an event, including HTTP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8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Containers are cut down VMs used to execute code in a isolated environment </a:t>
            </a:r>
          </a:p>
          <a:p>
            <a:pPr>
              <a:defRPr/>
            </a:pPr>
            <a:r>
              <a:rPr lang="en-US" dirty="0"/>
              <a:t>Docker</a:t>
            </a:r>
          </a:p>
          <a:p>
            <a:pPr lvl="1">
              <a:defRPr/>
            </a:pPr>
            <a:r>
              <a:rPr lang="en-US" dirty="0"/>
              <a:t>Originally based on Linux Containers (LXC) but now on </a:t>
            </a:r>
            <a:r>
              <a:rPr lang="en-US" dirty="0" err="1"/>
              <a:t>runC</a:t>
            </a:r>
            <a:endParaRPr lang="en-US" dirty="0"/>
          </a:p>
          <a:p>
            <a:pPr lvl="1">
              <a:defRPr/>
            </a:pPr>
            <a:r>
              <a:rPr lang="en-US" dirty="0"/>
              <a:t>All Docker containers use the same underlying OS but present various parts of the OS as if they were dedicated to the running system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4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854EA-1890-F04F-9388-E52A80D18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2808"/>
            <a:ext cx="9912662" cy="50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7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Docker Registry</a:t>
            </a:r>
          </a:p>
          <a:p>
            <a:pPr lvl="1">
              <a:defRPr/>
            </a:pPr>
            <a:r>
              <a:rPr lang="en-US" dirty="0"/>
              <a:t>Contains Docker Images</a:t>
            </a:r>
          </a:p>
          <a:p>
            <a:pPr lvl="2">
              <a:defRPr/>
            </a:pPr>
            <a:r>
              <a:rPr lang="en-US" dirty="0"/>
              <a:t>Instructions to create a Docker Container</a:t>
            </a:r>
          </a:p>
          <a:p>
            <a:pPr lvl="2">
              <a:defRPr/>
            </a:pPr>
            <a:r>
              <a:rPr lang="en-US" dirty="0"/>
              <a:t>Images provide applications, libraries and operating system files </a:t>
            </a:r>
          </a:p>
          <a:p>
            <a:pPr lvl="1">
              <a:defRPr/>
            </a:pPr>
            <a:r>
              <a:rPr lang="en-US" dirty="0"/>
              <a:t>Docker Images can be pulled down to Docker Host</a:t>
            </a:r>
          </a:p>
          <a:p>
            <a:pPr>
              <a:defRPr/>
            </a:pPr>
            <a:r>
              <a:rPr lang="en-US" dirty="0"/>
              <a:t>Docker Host</a:t>
            </a:r>
          </a:p>
          <a:p>
            <a:pPr lvl="1">
              <a:defRPr/>
            </a:pPr>
            <a:r>
              <a:rPr lang="en-US" dirty="0"/>
              <a:t>Host running the containers</a:t>
            </a:r>
          </a:p>
          <a:p>
            <a:pPr lvl="1">
              <a:defRPr/>
            </a:pPr>
            <a:r>
              <a:rPr lang="en-US" dirty="0"/>
              <a:t>Docker daemon – server process that manages the Docker containers</a:t>
            </a:r>
          </a:p>
          <a:p>
            <a:pPr>
              <a:defRPr/>
            </a:pPr>
            <a:r>
              <a:rPr lang="en-US" dirty="0"/>
              <a:t>Docker Client</a:t>
            </a:r>
          </a:p>
          <a:p>
            <a:pPr lvl="1">
              <a:defRPr/>
            </a:pPr>
            <a:r>
              <a:rPr lang="en-US" dirty="0"/>
              <a:t>Client app that allows users to issue Docker commands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48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ECS (Elastic Container Service)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Although Docker can be run on a client machine like a Mac or Windows, it is easier to run it on a Linux VM or AWS</a:t>
            </a:r>
          </a:p>
          <a:p>
            <a:pPr>
              <a:defRPr/>
            </a:pPr>
            <a:r>
              <a:rPr lang="en-US" dirty="0"/>
              <a:t>Hello World example</a:t>
            </a:r>
          </a:p>
          <a:p>
            <a:pPr>
              <a:defRPr/>
            </a:pPr>
            <a:r>
              <a:rPr lang="en-US" dirty="0"/>
              <a:t>[1] Create an Ubuntu VM to run Docker</a:t>
            </a:r>
          </a:p>
          <a:p>
            <a:pPr lvl="1">
              <a:defRPr/>
            </a:pPr>
            <a:r>
              <a:rPr lang="en-US" dirty="0"/>
              <a:t>Download </a:t>
            </a:r>
            <a:r>
              <a:rPr lang="en-US" dirty="0" err="1"/>
              <a:t>VirtualBox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https://www.virtualbox.org/wiki/Downloads</a:t>
            </a:r>
            <a:endParaRPr lang="en-US" dirty="0"/>
          </a:p>
          <a:p>
            <a:pPr lvl="1">
              <a:defRPr/>
            </a:pPr>
            <a:r>
              <a:rPr lang="en-US" dirty="0"/>
              <a:t>Download Ubuntu image </a:t>
            </a:r>
            <a:r>
              <a:rPr lang="en-US" dirty="0">
                <a:hlinkClick r:id="rId4"/>
              </a:rPr>
              <a:t>https://mirror.aarnet.edu.au/pub/ubuntu/releases/16.04.4/</a:t>
            </a:r>
            <a:endParaRPr lang="en-US" dirty="0"/>
          </a:p>
          <a:p>
            <a:pPr lvl="1">
              <a:defRPr/>
            </a:pPr>
            <a:r>
              <a:rPr lang="en-US" dirty="0"/>
              <a:t>Start VM using defaults</a:t>
            </a:r>
          </a:p>
          <a:p>
            <a:pPr>
              <a:defRPr/>
            </a:pPr>
            <a:r>
              <a:rPr lang="en-US" dirty="0"/>
              <a:t>[2] Install Docker</a:t>
            </a:r>
          </a:p>
          <a:p>
            <a:pPr lvl="1">
              <a:defRPr/>
            </a:pPr>
            <a:r>
              <a:rPr lang="en-US" dirty="0"/>
              <a:t>Open Terminal then </a:t>
            </a:r>
          </a:p>
          <a:p>
            <a:pPr lvl="2">
              <a:defRPr/>
            </a:pPr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lvl="2">
              <a:defRPr/>
            </a:pP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docker-ce</a:t>
            </a: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89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Create a </a:t>
            </a:r>
            <a:r>
              <a:rPr lang="en-US" dirty="0" err="1"/>
              <a:t>Dockerfile</a:t>
            </a:r>
            <a:endParaRPr lang="en-US" dirty="0"/>
          </a:p>
          <a:p>
            <a:pPr lvl="1">
              <a:defRPr/>
            </a:pPr>
            <a:r>
              <a:rPr lang="en-US" dirty="0"/>
              <a:t>FROM httpd:2.4</a:t>
            </a:r>
          </a:p>
          <a:p>
            <a:pPr lvl="1">
              <a:defRPr/>
            </a:pPr>
            <a:r>
              <a:rPr lang="en-US" dirty="0"/>
              <a:t>COPY ./public-html/ /</a:t>
            </a:r>
            <a:r>
              <a:rPr lang="en-US" dirty="0" err="1"/>
              <a:t>usr</a:t>
            </a:r>
            <a:r>
              <a:rPr lang="en-US" dirty="0"/>
              <a:t>/local/apache2/</a:t>
            </a:r>
            <a:r>
              <a:rPr lang="en-US" dirty="0" err="1"/>
              <a:t>htdocs</a:t>
            </a:r>
            <a:r>
              <a:rPr lang="en-US" dirty="0"/>
              <a:t>/</a:t>
            </a:r>
          </a:p>
          <a:p>
            <a:pPr>
              <a:defRPr/>
            </a:pPr>
            <a:r>
              <a:rPr lang="en-US" dirty="0"/>
              <a:t>Create a file </a:t>
            </a:r>
            <a:r>
              <a:rPr lang="en-US" dirty="0" err="1"/>
              <a:t>index.html</a:t>
            </a:r>
            <a:r>
              <a:rPr lang="en-US" dirty="0"/>
              <a:t> in ./public-html and add “hello world”</a:t>
            </a:r>
          </a:p>
          <a:p>
            <a:pPr>
              <a:defRPr/>
            </a:pPr>
            <a:r>
              <a:rPr lang="en-US" dirty="0" err="1"/>
              <a:t>docker</a:t>
            </a:r>
            <a:r>
              <a:rPr lang="en-US" dirty="0"/>
              <a:t> build -t my-apache2 .</a:t>
            </a:r>
          </a:p>
          <a:p>
            <a:pPr>
              <a:defRPr/>
            </a:pPr>
            <a:r>
              <a:rPr lang="en-US" dirty="0" err="1"/>
              <a:t>docker</a:t>
            </a:r>
            <a:r>
              <a:rPr lang="en-US" dirty="0"/>
              <a:t> run -</a:t>
            </a:r>
            <a:r>
              <a:rPr lang="en-US" dirty="0" err="1"/>
              <a:t>dit</a:t>
            </a:r>
            <a:r>
              <a:rPr lang="en-US" dirty="0"/>
              <a:t> -p 8080:80 --name my-app my-apache2</a:t>
            </a:r>
          </a:p>
          <a:p>
            <a:pPr>
              <a:defRPr/>
            </a:pPr>
            <a:r>
              <a:rPr lang="en-US" dirty="0"/>
              <a:t>Open browser and check hell world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84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F41A-90EB-834D-8292-39E3753C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ECS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38FF-83C8-8247-A955-3486D1204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ECS</a:t>
            </a:r>
          </a:p>
          <a:p>
            <a:r>
              <a:rPr lang="en-US" dirty="0"/>
              <a:t>Create Cluster</a:t>
            </a:r>
          </a:p>
          <a:p>
            <a:r>
              <a:rPr lang="en-US" dirty="0"/>
              <a:t>Select EC2 Linux + Networking</a:t>
            </a:r>
          </a:p>
          <a:p>
            <a:pPr lvl="1"/>
            <a:r>
              <a:rPr lang="en-US" dirty="0"/>
              <a:t>Creates a Cluster</a:t>
            </a:r>
          </a:p>
          <a:p>
            <a:pPr lvl="1"/>
            <a:r>
              <a:rPr lang="en-US" dirty="0"/>
              <a:t>VPC</a:t>
            </a:r>
          </a:p>
          <a:p>
            <a:pPr lvl="1"/>
            <a:r>
              <a:rPr lang="en-US" dirty="0"/>
              <a:t>Subnets</a:t>
            </a:r>
          </a:p>
          <a:p>
            <a:pPr lvl="1"/>
            <a:r>
              <a:rPr lang="en-US" dirty="0"/>
              <a:t>Auto Scaling group</a:t>
            </a:r>
          </a:p>
          <a:p>
            <a:r>
              <a:rPr lang="en-US" dirty="0"/>
              <a:t>Default program Hello World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C8335-CEFE-5C44-A217-AB0FBB70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26B13-C263-444B-BF9B-C9588249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48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Term is somewhat ill-defined, generally</a:t>
            </a:r>
          </a:p>
          <a:p>
            <a:pPr lvl="1">
              <a:defRPr/>
            </a:pPr>
            <a:r>
              <a:rPr lang="en-US" dirty="0"/>
              <a:t>A machine that’s implemented in software, rather than hardware</a:t>
            </a:r>
          </a:p>
          <a:p>
            <a:pPr lvl="1">
              <a:defRPr/>
            </a:pPr>
            <a:r>
              <a:rPr lang="en-US" dirty="0"/>
              <a:t>A self-contained environment that acts like a computer</a:t>
            </a:r>
          </a:p>
          <a:p>
            <a:pPr lvl="1">
              <a:defRPr/>
            </a:pPr>
            <a:r>
              <a:rPr lang="en-US" dirty="0"/>
              <a:t>An abstract specification for a computing device (instruction set, etc.)</a:t>
            </a:r>
          </a:p>
          <a:p>
            <a:pPr>
              <a:defRPr/>
            </a:pPr>
            <a:r>
              <a:rPr lang="en-US" dirty="0"/>
              <a:t>Common distinction:</a:t>
            </a:r>
          </a:p>
          <a:p>
            <a:pPr lvl="1">
              <a:defRPr/>
            </a:pPr>
            <a:r>
              <a:rPr lang="en-US" dirty="0"/>
              <a:t>(language-based) virtual machines </a:t>
            </a:r>
          </a:p>
          <a:p>
            <a:pPr lvl="2">
              <a:defRPr/>
            </a:pPr>
            <a:r>
              <a:rPr lang="en-US" dirty="0"/>
              <a:t>Instruction set usually does not resemble any existing architecture</a:t>
            </a:r>
          </a:p>
          <a:p>
            <a:pPr lvl="2">
              <a:defRPr/>
            </a:pPr>
            <a:r>
              <a:rPr lang="en-US" dirty="0"/>
              <a:t>Java VM, </a:t>
            </a:r>
            <a:r>
              <a:rPr lang="en-US" dirty="0" err="1"/>
              <a:t>.Net</a:t>
            </a:r>
            <a:r>
              <a:rPr lang="en-US" dirty="0"/>
              <a:t> CLR, many others</a:t>
            </a:r>
          </a:p>
          <a:p>
            <a:pPr lvl="1">
              <a:defRPr/>
            </a:pPr>
            <a:r>
              <a:rPr lang="en-US" dirty="0"/>
              <a:t>Virtual Machine Monitors (VMM) or Hypervisor</a:t>
            </a:r>
          </a:p>
          <a:p>
            <a:pPr lvl="2">
              <a:defRPr/>
            </a:pPr>
            <a:r>
              <a:rPr lang="en-US" dirty="0"/>
              <a:t>instruction set fully or partially taken from a real architecture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Virtual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Partitioning</a:t>
            </a:r>
            <a:endParaRPr lang="en-AU" dirty="0"/>
          </a:p>
          <a:p>
            <a:pPr lvl="1"/>
            <a:r>
              <a:rPr lang="en-AU" dirty="0"/>
              <a:t>Run multiple operating systems on one physical machine.</a:t>
            </a:r>
          </a:p>
          <a:p>
            <a:pPr lvl="1"/>
            <a:r>
              <a:rPr lang="en-AU" dirty="0"/>
              <a:t>Divide system resources between virtual machines.</a:t>
            </a:r>
          </a:p>
          <a:p>
            <a:r>
              <a:rPr lang="en-AU" b="1" dirty="0"/>
              <a:t>Isolation</a:t>
            </a:r>
            <a:endParaRPr lang="en-AU" dirty="0"/>
          </a:p>
          <a:p>
            <a:pPr lvl="1"/>
            <a:r>
              <a:rPr lang="en-AU" dirty="0"/>
              <a:t>Provide fault and security isolation at the hardware level.</a:t>
            </a:r>
          </a:p>
          <a:p>
            <a:pPr lvl="1"/>
            <a:r>
              <a:rPr lang="en-AU" dirty="0"/>
              <a:t>Preserve performance with advanced resource controls.</a:t>
            </a:r>
          </a:p>
          <a:p>
            <a:r>
              <a:rPr lang="en-AU" b="1" dirty="0"/>
              <a:t>Encapsulation</a:t>
            </a:r>
            <a:endParaRPr lang="en-AU" dirty="0"/>
          </a:p>
          <a:p>
            <a:pPr lvl="1"/>
            <a:r>
              <a:rPr lang="en-AU" dirty="0"/>
              <a:t>Save the entire state of a virtual machine to files.</a:t>
            </a:r>
          </a:p>
          <a:p>
            <a:pPr lvl="1"/>
            <a:r>
              <a:rPr lang="en-AU" dirty="0"/>
              <a:t>Move and copy virtual machines as easily as moving and copying files.</a:t>
            </a:r>
          </a:p>
          <a:p>
            <a:r>
              <a:rPr lang="en-AU" b="1" dirty="0"/>
              <a:t>Hardware Independence</a:t>
            </a:r>
            <a:endParaRPr lang="en-AU" dirty="0"/>
          </a:p>
          <a:p>
            <a:pPr lvl="1"/>
            <a:r>
              <a:rPr lang="en-AU" dirty="0"/>
              <a:t>Provision or migrate any virtual machine to any physical server.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4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First VM architected by IBM in 1972 VM/370 to provide full VM of mainframe machine</a:t>
            </a:r>
          </a:p>
          <a:p>
            <a:pPr>
              <a:defRPr/>
            </a:pPr>
            <a:r>
              <a:rPr lang="en-US" dirty="0"/>
              <a:t>1997 Virtual PC for Mac by Connectix</a:t>
            </a:r>
          </a:p>
          <a:p>
            <a:pPr>
              <a:defRPr/>
            </a:pPr>
            <a:r>
              <a:rPr lang="en-US" dirty="0"/>
              <a:t>1999 VMware’s VMware Virtual Platform</a:t>
            </a:r>
          </a:p>
          <a:p>
            <a:pPr>
              <a:defRPr/>
            </a:pPr>
            <a:r>
              <a:rPr lang="en-US" dirty="0"/>
              <a:t>2003 Open Source hypervisor Xen</a:t>
            </a:r>
          </a:p>
          <a:p>
            <a:pPr>
              <a:defRPr/>
            </a:pPr>
            <a:r>
              <a:rPr lang="en-US" dirty="0"/>
              <a:t>2005 VMware Player – free VM player</a:t>
            </a:r>
          </a:p>
          <a:p>
            <a:pPr>
              <a:defRPr/>
            </a:pPr>
            <a:r>
              <a:rPr lang="en-US" dirty="0"/>
              <a:t>2007 </a:t>
            </a:r>
            <a:r>
              <a:rPr lang="en-US" dirty="0" err="1"/>
              <a:t>VirtualBox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6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23" y="245203"/>
            <a:ext cx="10515600" cy="1325563"/>
          </a:xfrm>
        </p:spPr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Virtualisation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38A610-4603-1647-8700-4240104B6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486634" y="-2619734"/>
            <a:ext cx="5023784" cy="12661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E55E1C-FF35-4A4F-908C-C1F018B44C3B}"/>
              </a:ext>
            </a:extLst>
          </p:cNvPr>
          <p:cNvSpPr txBox="1"/>
          <p:nvPr/>
        </p:nvSpPr>
        <p:spPr>
          <a:xfrm>
            <a:off x="360976" y="6498555"/>
            <a:ext cx="1391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Courtesy VMWare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D8DA7C-A7AD-914A-9AE6-ED8AC1972FA2}"/>
              </a:ext>
            </a:extLst>
          </p:cNvPr>
          <p:cNvSpPr txBox="1"/>
          <p:nvPr/>
        </p:nvSpPr>
        <p:spPr>
          <a:xfrm>
            <a:off x="8876326" y="5725465"/>
            <a:ext cx="2477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1 </a:t>
            </a:r>
            <a:r>
              <a:rPr lang="en-US" dirty="0" err="1"/>
              <a:t>Virtualisation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89569-017A-CC48-8381-83A5E4784706}"/>
              </a:ext>
            </a:extLst>
          </p:cNvPr>
          <p:cNvSpPr txBox="1"/>
          <p:nvPr/>
        </p:nvSpPr>
        <p:spPr>
          <a:xfrm>
            <a:off x="4759789" y="5760613"/>
            <a:ext cx="24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2 </a:t>
            </a:r>
            <a:r>
              <a:rPr lang="en-US" dirty="0" err="1"/>
              <a:t>Virtualisation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7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err="1"/>
              <a:t>Virtualise</a:t>
            </a:r>
            <a:r>
              <a:rPr lang="en-US" dirty="0"/>
              <a:t> hardware</a:t>
            </a:r>
          </a:p>
          <a:p>
            <a:pPr lvl="1">
              <a:defRPr/>
            </a:pPr>
            <a:r>
              <a:rPr lang="en-US" dirty="0"/>
              <a:t>CPU</a:t>
            </a:r>
          </a:p>
          <a:p>
            <a:pPr lvl="1">
              <a:defRPr/>
            </a:pPr>
            <a:r>
              <a:rPr lang="en-US" dirty="0"/>
              <a:t>Memory</a:t>
            </a:r>
          </a:p>
          <a:p>
            <a:pPr lvl="1">
              <a:defRPr/>
            </a:pPr>
            <a:r>
              <a:rPr lang="en-US" dirty="0"/>
              <a:t>Network interfaces</a:t>
            </a:r>
          </a:p>
          <a:p>
            <a:pPr lvl="1">
              <a:defRPr/>
            </a:pPr>
            <a:r>
              <a:rPr lang="en-US" dirty="0"/>
              <a:t>Disks</a:t>
            </a:r>
          </a:p>
          <a:p>
            <a:pPr>
              <a:defRPr/>
            </a:pPr>
            <a:r>
              <a:rPr lang="en-US" dirty="0"/>
              <a:t>VM is stored as a file and so can be saved and migrated along with apps and configuration information</a:t>
            </a:r>
          </a:p>
          <a:p>
            <a:pPr>
              <a:defRPr/>
            </a:pPr>
            <a:r>
              <a:rPr lang="en-US" dirty="0"/>
              <a:t>The aim is to run Operating Systems unchanged however, there is </a:t>
            </a:r>
            <a:r>
              <a:rPr lang="en-US" dirty="0" err="1"/>
              <a:t>Parvirtualization</a:t>
            </a:r>
            <a:endParaRPr lang="en-US" dirty="0"/>
          </a:p>
          <a:p>
            <a:pPr lvl="1">
              <a:defRPr/>
            </a:pPr>
            <a:r>
              <a:rPr lang="en-US" dirty="0"/>
              <a:t>VM OS knows about virtualization and makes specific calls (approach taken by Xen VM)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8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Operating systems normally run in privileged mode</a:t>
            </a:r>
          </a:p>
          <a:p>
            <a:pPr>
              <a:defRPr/>
            </a:pPr>
            <a:r>
              <a:rPr lang="en-US" dirty="0"/>
              <a:t>VM OSs run in user mode</a:t>
            </a:r>
          </a:p>
          <a:p>
            <a:pPr>
              <a:defRPr/>
            </a:pPr>
            <a:r>
              <a:rPr lang="en-US" dirty="0"/>
              <a:t>Most instructions can execute by hardware without hypervisor intervening</a:t>
            </a:r>
          </a:p>
          <a:p>
            <a:pPr>
              <a:defRPr/>
            </a:pPr>
            <a:r>
              <a:rPr lang="en-US" dirty="0"/>
              <a:t>Resource management (memory, peripherals) handled by hypervisor</a:t>
            </a:r>
          </a:p>
          <a:p>
            <a:pPr>
              <a:defRPr/>
            </a:pPr>
            <a:r>
              <a:rPr lang="en-US" dirty="0"/>
              <a:t>In VM privileged instructions are “trapped” by the hypervisor and emulated</a:t>
            </a:r>
          </a:p>
          <a:p>
            <a:pPr lvl="1">
              <a:defRPr/>
            </a:pPr>
            <a:r>
              <a:rPr lang="en-US" dirty="0"/>
              <a:t>Intel and AMD have added instructions to make this possible (not used by VMware)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8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594135-EA7A-FC49-8069-9A75C289F561}"/>
              </a:ext>
            </a:extLst>
          </p:cNvPr>
          <p:cNvCxnSpPr>
            <a:stCxn id="24" idx="3"/>
            <a:endCxn id="13" idx="1"/>
          </p:cNvCxnSpPr>
          <p:nvPr/>
        </p:nvCxnSpPr>
        <p:spPr>
          <a:xfrm>
            <a:off x="5362303" y="2714897"/>
            <a:ext cx="1371600" cy="158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213155-6F0F-954E-BB6E-0BB021D90DB4}"/>
              </a:ext>
            </a:extLst>
          </p:cNvPr>
          <p:cNvCxnSpPr>
            <a:stCxn id="26" idx="3"/>
            <a:endCxn id="14" idx="1"/>
          </p:cNvCxnSpPr>
          <p:nvPr/>
        </p:nvCxnSpPr>
        <p:spPr>
          <a:xfrm>
            <a:off x="5362303" y="3324497"/>
            <a:ext cx="1371600" cy="15240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6064B4-34E3-D743-81A2-899A2EC849DE}"/>
              </a:ext>
            </a:extLst>
          </p:cNvPr>
          <p:cNvCxnSpPr>
            <a:stCxn id="27" idx="3"/>
            <a:endCxn id="15" idx="1"/>
          </p:cNvCxnSpPr>
          <p:nvPr/>
        </p:nvCxnSpPr>
        <p:spPr>
          <a:xfrm>
            <a:off x="5362303" y="3629297"/>
            <a:ext cx="1371600" cy="76200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FB05B6-178D-BB48-870D-20751B9D6023}"/>
              </a:ext>
            </a:extLst>
          </p:cNvPr>
          <p:cNvCxnSpPr>
            <a:stCxn id="28" idx="3"/>
            <a:endCxn id="16" idx="1"/>
          </p:cNvCxnSpPr>
          <p:nvPr/>
        </p:nvCxnSpPr>
        <p:spPr>
          <a:xfrm>
            <a:off x="5362303" y="3934097"/>
            <a:ext cx="1371600" cy="121920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B4AAB2-2F18-4B42-8A58-DE4EA39A028D}"/>
              </a:ext>
            </a:extLst>
          </p:cNvPr>
          <p:cNvCxnSpPr>
            <a:stCxn id="23" idx="3"/>
            <a:endCxn id="17" idx="1"/>
          </p:cNvCxnSpPr>
          <p:nvPr/>
        </p:nvCxnSpPr>
        <p:spPr>
          <a:xfrm>
            <a:off x="5362303" y="2410097"/>
            <a:ext cx="1371600" cy="158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D722F573-D414-1D41-9752-B9EB4B3950F8}"/>
              </a:ext>
            </a:extLst>
          </p:cNvPr>
          <p:cNvSpPr/>
          <p:nvPr/>
        </p:nvSpPr>
        <p:spPr>
          <a:xfrm>
            <a:off x="6733903" y="2638697"/>
            <a:ext cx="76200" cy="1524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63CF05D0-14A2-0148-8F1E-18B3633BB2E1}"/>
              </a:ext>
            </a:extLst>
          </p:cNvPr>
          <p:cNvSpPr/>
          <p:nvPr/>
        </p:nvSpPr>
        <p:spPr>
          <a:xfrm>
            <a:off x="6733903" y="3248297"/>
            <a:ext cx="76200" cy="4572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995AF40-56FD-3541-AE98-EE0678DFA388}"/>
              </a:ext>
            </a:extLst>
          </p:cNvPr>
          <p:cNvSpPr/>
          <p:nvPr/>
        </p:nvSpPr>
        <p:spPr>
          <a:xfrm>
            <a:off x="6733903" y="3857897"/>
            <a:ext cx="76200" cy="10668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F973C831-6F4C-CA46-9D78-89FFDB6B3FC9}"/>
              </a:ext>
            </a:extLst>
          </p:cNvPr>
          <p:cNvSpPr/>
          <p:nvPr/>
        </p:nvSpPr>
        <p:spPr>
          <a:xfrm>
            <a:off x="6733903" y="5077097"/>
            <a:ext cx="76200" cy="1524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5FFB4081-EA46-4E46-891B-992184FC726B}"/>
              </a:ext>
            </a:extLst>
          </p:cNvPr>
          <p:cNvSpPr/>
          <p:nvPr/>
        </p:nvSpPr>
        <p:spPr>
          <a:xfrm>
            <a:off x="6733903" y="2333897"/>
            <a:ext cx="76200" cy="1524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F6745EC9-393A-0743-8C5F-BCAC32F543AF}"/>
              </a:ext>
            </a:extLst>
          </p:cNvPr>
          <p:cNvSpPr/>
          <p:nvPr/>
        </p:nvSpPr>
        <p:spPr>
          <a:xfrm>
            <a:off x="6733903" y="2943497"/>
            <a:ext cx="76200" cy="1524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8C5C0B-09C8-3146-88A8-FE02D49D0375}"/>
              </a:ext>
            </a:extLst>
          </p:cNvPr>
          <p:cNvCxnSpPr>
            <a:stCxn id="25" idx="3"/>
            <a:endCxn id="18" idx="1"/>
          </p:cNvCxnSpPr>
          <p:nvPr/>
        </p:nvCxnSpPr>
        <p:spPr>
          <a:xfrm>
            <a:off x="5362303" y="3019697"/>
            <a:ext cx="1371600" cy="158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6149E98A-B3C4-3740-B713-EB42DEEB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Dynamic Binary Translation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3F6F82-29CF-1F42-96E1-57CB4D42E37B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2923903" y="2410097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AE17D45-1A5B-1E46-918E-C4DD458BE834}"/>
              </a:ext>
            </a:extLst>
          </p:cNvPr>
          <p:cNvSpPr/>
          <p:nvPr/>
        </p:nvSpPr>
        <p:spPr>
          <a:xfrm>
            <a:off x="2238103" y="2257697"/>
            <a:ext cx="685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vPC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2FC2B7-329E-9040-9C96-654044857235}"/>
              </a:ext>
            </a:extLst>
          </p:cNvPr>
          <p:cNvSpPr/>
          <p:nvPr/>
        </p:nvSpPr>
        <p:spPr>
          <a:xfrm>
            <a:off x="3152503" y="22576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eax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1FAF80-9932-A447-979A-10C21279EE6A}"/>
              </a:ext>
            </a:extLst>
          </p:cNvPr>
          <p:cNvSpPr/>
          <p:nvPr/>
        </p:nvSpPr>
        <p:spPr>
          <a:xfrm>
            <a:off x="3152503" y="25624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cli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3A000E-3C7D-BA46-A96C-9DAF97B9D670}"/>
              </a:ext>
            </a:extLst>
          </p:cNvPr>
          <p:cNvSpPr/>
          <p:nvPr/>
        </p:nvSpPr>
        <p:spPr>
          <a:xfrm>
            <a:off x="3152503" y="28672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and  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~0xfff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6BB4D-47A5-3243-B5D4-D3F33D680E84}"/>
              </a:ext>
            </a:extLst>
          </p:cNvPr>
          <p:cNvSpPr/>
          <p:nvPr/>
        </p:nvSpPr>
        <p:spPr>
          <a:xfrm>
            <a:off x="3152503" y="31720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cr3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B6637E-8BBD-D749-B648-A472DE68C0D3}"/>
              </a:ext>
            </a:extLst>
          </p:cNvPr>
          <p:cNvSpPr/>
          <p:nvPr/>
        </p:nvSpPr>
        <p:spPr>
          <a:xfrm>
            <a:off x="3152503" y="34768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sti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12B5F2-F3F7-A041-8D35-620ADB723AB3}"/>
              </a:ext>
            </a:extLst>
          </p:cNvPr>
          <p:cNvSpPr/>
          <p:nvPr/>
        </p:nvSpPr>
        <p:spPr>
          <a:xfrm>
            <a:off x="3152503" y="37816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7CE36E-7A2C-3147-BE72-68850538ED1B}"/>
              </a:ext>
            </a:extLst>
          </p:cNvPr>
          <p:cNvCxnSpPr/>
          <p:nvPr/>
        </p:nvCxnSpPr>
        <p:spPr>
          <a:xfrm rot="5400000">
            <a:off x="1933303" y="3172097"/>
            <a:ext cx="2438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6A877E-6629-EF40-BE14-091096890F13}"/>
              </a:ext>
            </a:extLst>
          </p:cNvPr>
          <p:cNvCxnSpPr/>
          <p:nvPr/>
        </p:nvCxnSpPr>
        <p:spPr>
          <a:xfrm rot="5400000">
            <a:off x="4143897" y="3171303"/>
            <a:ext cx="2438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D75A20B-372A-4C4C-BF7A-CE179C387F72}"/>
              </a:ext>
            </a:extLst>
          </p:cNvPr>
          <p:cNvSpPr/>
          <p:nvPr/>
        </p:nvSpPr>
        <p:spPr>
          <a:xfrm>
            <a:off x="6886303" y="22576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eax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FF55B9-9032-A14A-BC9D-5760CE7D39B2}"/>
              </a:ext>
            </a:extLst>
          </p:cNvPr>
          <p:cNvSpPr/>
          <p:nvPr/>
        </p:nvSpPr>
        <p:spPr>
          <a:xfrm>
            <a:off x="6886303" y="2562497"/>
            <a:ext cx="2209800" cy="3048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[CPU_IE], 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029B01-BAB0-8643-9F55-CC798BF4BEF9}"/>
              </a:ext>
            </a:extLst>
          </p:cNvPr>
          <p:cNvSpPr/>
          <p:nvPr/>
        </p:nvSpPr>
        <p:spPr>
          <a:xfrm>
            <a:off x="6886303" y="28672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and  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~0xfff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2FF683-DF39-8B42-8490-D358CE33BB6B}"/>
              </a:ext>
            </a:extLst>
          </p:cNvPr>
          <p:cNvSpPr/>
          <p:nvPr/>
        </p:nvSpPr>
        <p:spPr>
          <a:xfrm>
            <a:off x="6886303" y="31720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[CO_ARG],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A19558-1596-2C4F-8753-A26E98ED414E}"/>
              </a:ext>
            </a:extLst>
          </p:cNvPr>
          <p:cNvSpPr/>
          <p:nvPr/>
        </p:nvSpPr>
        <p:spPr>
          <a:xfrm>
            <a:off x="6886303" y="34768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  HANDLE_CR3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C1513D-0AD2-DD43-803A-B7763A9119D7}"/>
              </a:ext>
            </a:extLst>
          </p:cNvPr>
          <p:cNvSpPr/>
          <p:nvPr/>
        </p:nvSpPr>
        <p:spPr>
          <a:xfrm>
            <a:off x="6886303" y="3781697"/>
            <a:ext cx="2209800" cy="3048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[CPU_IE], 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ACB4ED-B452-8C40-80D8-F7D0ADFBD935}"/>
              </a:ext>
            </a:extLst>
          </p:cNvPr>
          <p:cNvCxnSpPr/>
          <p:nvPr/>
        </p:nvCxnSpPr>
        <p:spPr>
          <a:xfrm rot="5400000">
            <a:off x="5058297" y="3781697"/>
            <a:ext cx="3656806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E3D6D2-8DC0-B84C-AA22-FE08A39B1A7D}"/>
              </a:ext>
            </a:extLst>
          </p:cNvPr>
          <p:cNvCxnSpPr/>
          <p:nvPr/>
        </p:nvCxnSpPr>
        <p:spPr>
          <a:xfrm rot="5400000">
            <a:off x="7268097" y="3780903"/>
            <a:ext cx="3657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8AD23A7-0697-4043-ADA5-46D1C6B35BC0}"/>
              </a:ext>
            </a:extLst>
          </p:cNvPr>
          <p:cNvSpPr/>
          <p:nvPr/>
        </p:nvSpPr>
        <p:spPr>
          <a:xfrm>
            <a:off x="6886303" y="4086497"/>
            <a:ext cx="2209800" cy="3048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  [CPU_IRQ],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D31AAB-C031-6E4C-A42A-164669EB92DE}"/>
              </a:ext>
            </a:extLst>
          </p:cNvPr>
          <p:cNvSpPr/>
          <p:nvPr/>
        </p:nvSpPr>
        <p:spPr>
          <a:xfrm>
            <a:off x="6886303" y="4391297"/>
            <a:ext cx="2209800" cy="3048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jne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8603E1-2BE5-4948-959D-AA28AA31A1B5}"/>
              </a:ext>
            </a:extLst>
          </p:cNvPr>
          <p:cNvSpPr/>
          <p:nvPr/>
        </p:nvSpPr>
        <p:spPr>
          <a:xfrm>
            <a:off x="6886303" y="4696097"/>
            <a:ext cx="2209800" cy="3048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  HANDLE_INTS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E47D95-75C5-C040-821E-72F29B832EB6}"/>
              </a:ext>
            </a:extLst>
          </p:cNvPr>
          <p:cNvSpPr/>
          <p:nvPr/>
        </p:nvSpPr>
        <p:spPr>
          <a:xfrm>
            <a:off x="6886303" y="50008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HANDLE_RET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7F1BF6-C714-4E4B-8B02-53FC1B94E01C}"/>
              </a:ext>
            </a:extLst>
          </p:cNvPr>
          <p:cNvSpPr/>
          <p:nvPr/>
        </p:nvSpPr>
        <p:spPr>
          <a:xfrm>
            <a:off x="9400903" y="2257697"/>
            <a:ext cx="685800" cy="30480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A6E6AE-F93E-C44E-AD9F-7B26EF60077C}"/>
              </a:ext>
            </a:extLst>
          </p:cNvPr>
          <p:cNvSpPr txBox="1"/>
          <p:nvPr/>
        </p:nvSpPr>
        <p:spPr>
          <a:xfrm>
            <a:off x="3618927" y="1495697"/>
            <a:ext cx="12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Guest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5B4D72-DFB0-9241-A8DD-1B9B494840B8}"/>
              </a:ext>
            </a:extLst>
          </p:cNvPr>
          <p:cNvSpPr txBox="1"/>
          <p:nvPr/>
        </p:nvSpPr>
        <p:spPr>
          <a:xfrm>
            <a:off x="7057999" y="1495697"/>
            <a:ext cx="186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Translation Cache</a:t>
            </a: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BE2DCB08-AED1-9642-97E2-AD72974D751D}"/>
              </a:ext>
            </a:extLst>
          </p:cNvPr>
          <p:cNvSpPr/>
          <p:nvPr/>
        </p:nvSpPr>
        <p:spPr>
          <a:xfrm>
            <a:off x="9096103" y="5077097"/>
            <a:ext cx="381000" cy="152400"/>
          </a:xfrm>
          <a:prstGeom prst="rightArrow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7" name="Left-Right Arrow 46">
            <a:extLst>
              <a:ext uri="{FF2B5EF4-FFF2-40B4-BE49-F238E27FC236}">
                <a16:creationId xmlns:a16="http://schemas.microsoft.com/office/drawing/2014/main" id="{3675DF01-BA23-F948-AFAE-00BFC22736B4}"/>
              </a:ext>
            </a:extLst>
          </p:cNvPr>
          <p:cNvSpPr/>
          <p:nvPr/>
        </p:nvSpPr>
        <p:spPr>
          <a:xfrm>
            <a:off x="9096103" y="4772297"/>
            <a:ext cx="381000" cy="152400"/>
          </a:xfrm>
          <a:prstGeom prst="leftRightArrow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8321CF38-EDCE-5344-8968-227C6F66B195}"/>
              </a:ext>
            </a:extLst>
          </p:cNvPr>
          <p:cNvSpPr/>
          <p:nvPr/>
        </p:nvSpPr>
        <p:spPr>
          <a:xfrm>
            <a:off x="9096103" y="3553097"/>
            <a:ext cx="381000" cy="152400"/>
          </a:xfrm>
          <a:prstGeom prst="leftRightArrow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6951C81E-D2A0-2F40-86D9-BEF5569842B8}"/>
              </a:ext>
            </a:extLst>
          </p:cNvPr>
          <p:cNvCxnSpPr/>
          <p:nvPr/>
        </p:nvCxnSpPr>
        <p:spPr>
          <a:xfrm>
            <a:off x="7648303" y="4543697"/>
            <a:ext cx="1219200" cy="457200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Arrow 49">
            <a:extLst>
              <a:ext uri="{FF2B5EF4-FFF2-40B4-BE49-F238E27FC236}">
                <a16:creationId xmlns:a16="http://schemas.microsoft.com/office/drawing/2014/main" id="{FEAF750D-1345-4B48-B800-547305362296}"/>
              </a:ext>
            </a:extLst>
          </p:cNvPr>
          <p:cNvSpPr/>
          <p:nvPr/>
        </p:nvSpPr>
        <p:spPr>
          <a:xfrm flipH="1">
            <a:off x="9074330" y="2333897"/>
            <a:ext cx="402772" cy="152400"/>
          </a:xfrm>
          <a:prstGeom prst="rightArrow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AB90E8-7528-B042-B729-3491FF21355D}"/>
              </a:ext>
            </a:extLst>
          </p:cNvPr>
          <p:cNvSpPr txBox="1"/>
          <p:nvPr/>
        </p:nvSpPr>
        <p:spPr>
          <a:xfrm>
            <a:off x="803963" y="6305005"/>
            <a:ext cx="21226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Courtesy Scott Define VMware </a:t>
            </a:r>
            <a:r>
              <a:rPr lang="en-US" sz="1000" dirty="0" err="1"/>
              <a:t>Inc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451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AWS uses different configurations that use Xen</a:t>
            </a:r>
          </a:p>
          <a:p>
            <a:pPr>
              <a:defRPr/>
            </a:pPr>
            <a:r>
              <a:rPr lang="en-US" dirty="0"/>
              <a:t>AWS Nitro – a hypervisor based on KVM</a:t>
            </a:r>
          </a:p>
          <a:p>
            <a:pPr>
              <a:defRPr/>
            </a:pPr>
            <a:r>
              <a:rPr lang="en-US" dirty="0"/>
              <a:t>AWS also offers actual ”bare metal” machines – with no virtualization</a:t>
            </a:r>
          </a:p>
          <a:p>
            <a:pPr>
              <a:defRPr/>
            </a:pPr>
            <a:r>
              <a:rPr lang="en-US" dirty="0"/>
              <a:t>Different VM types are represented by AMIs that are either</a:t>
            </a:r>
          </a:p>
          <a:p>
            <a:pPr lvl="1">
              <a:defRPr/>
            </a:pPr>
            <a:r>
              <a:rPr lang="en-US" dirty="0"/>
              <a:t>PV </a:t>
            </a:r>
            <a:r>
              <a:rPr lang="en-US" dirty="0" err="1"/>
              <a:t>paravirtual</a:t>
            </a:r>
            <a:r>
              <a:rPr lang="en-US" dirty="0"/>
              <a:t> (Linux only)</a:t>
            </a:r>
          </a:p>
          <a:p>
            <a:pPr lvl="1">
              <a:defRPr/>
            </a:pPr>
            <a:r>
              <a:rPr lang="en-US" dirty="0"/>
              <a:t>HVM hardware virtual machine (Linux and Windows)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7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38432</TotalTime>
  <Words>958</Words>
  <Application>Microsoft Macintosh PowerPoint</Application>
  <PresentationFormat>Widescreen</PresentationFormat>
  <Paragraphs>195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Virtualisation</vt:lpstr>
      <vt:lpstr>Virtualization</vt:lpstr>
      <vt:lpstr>Properties of Virtual Machines</vt:lpstr>
      <vt:lpstr>History</vt:lpstr>
      <vt:lpstr>Types of Virtualisation</vt:lpstr>
      <vt:lpstr>VM Components</vt:lpstr>
      <vt:lpstr>How it works</vt:lpstr>
      <vt:lpstr>Dynamic Binary Translation</vt:lpstr>
      <vt:lpstr>AWS VM</vt:lpstr>
      <vt:lpstr>VMs and Security</vt:lpstr>
      <vt:lpstr>Other types of virtualization</vt:lpstr>
      <vt:lpstr>Containers</vt:lpstr>
      <vt:lpstr>Docker</vt:lpstr>
      <vt:lpstr>Docker</vt:lpstr>
      <vt:lpstr>AWS ECS (Elastic Container Service)</vt:lpstr>
      <vt:lpstr>Docker example</vt:lpstr>
      <vt:lpstr>AWS ECS Example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Microsoft Office User</cp:lastModifiedBy>
  <cp:revision>4039</cp:revision>
  <dcterms:created xsi:type="dcterms:W3CDTF">1999-05-23T11:18:07Z</dcterms:created>
  <dcterms:modified xsi:type="dcterms:W3CDTF">2018-04-09T13:26:15Z</dcterms:modified>
  <cp:category>Lecture</cp:category>
</cp:coreProperties>
</file>