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1359" r:id="rId2"/>
    <p:sldId id="1330" r:id="rId3"/>
    <p:sldId id="1333" r:id="rId4"/>
    <p:sldId id="1332" r:id="rId5"/>
    <p:sldId id="1334" r:id="rId6"/>
    <p:sldId id="1335" r:id="rId7"/>
    <p:sldId id="1338" r:id="rId8"/>
    <p:sldId id="1339" r:id="rId9"/>
    <p:sldId id="1357" r:id="rId10"/>
    <p:sldId id="1340" r:id="rId11"/>
    <p:sldId id="1341" r:id="rId12"/>
    <p:sldId id="1342" r:id="rId13"/>
    <p:sldId id="1343" r:id="rId14"/>
    <p:sldId id="1336" r:id="rId15"/>
    <p:sldId id="1337" r:id="rId16"/>
    <p:sldId id="1345" r:id="rId17"/>
    <p:sldId id="1346" r:id="rId18"/>
    <p:sldId id="1347" r:id="rId19"/>
    <p:sldId id="1348" r:id="rId20"/>
    <p:sldId id="1349" r:id="rId21"/>
    <p:sldId id="1350" r:id="rId22"/>
    <p:sldId id="1351" r:id="rId23"/>
    <p:sldId id="1352" r:id="rId24"/>
    <p:sldId id="1358" r:id="rId25"/>
    <p:sldId id="1354" r:id="rId26"/>
    <p:sldId id="1353" r:id="rId27"/>
    <p:sldId id="1355" r:id="rId28"/>
    <p:sldId id="1356" r:id="rId2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5" autoAdjust="0"/>
    <p:restoredTop sz="96925" autoAdjust="0"/>
  </p:normalViewPr>
  <p:slideViewPr>
    <p:cSldViewPr snapToGrid="0">
      <p:cViewPr varScale="1">
        <p:scale>
          <a:sx n="79" d="100"/>
          <a:sy n="79" d="100"/>
        </p:scale>
        <p:origin x="224" y="92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/>
            <a:t>Meteor</a:t>
          </a:r>
          <a:endParaRPr lang="en-US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51536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Django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Ruby on Rails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Express.js (Node.js)</a:t>
          </a:r>
          <a:endParaRPr lang="en-US" sz="2900" kern="1200"/>
        </a:p>
      </dsp:txBody>
      <dsp:txXfrm>
        <a:off x="0" y="515362"/>
        <a:ext cx="6269038" cy="2192400"/>
      </dsp:txXfrm>
    </dsp:sp>
    <dsp:sp modelId="{B48E4403-0F1F-A54A-BBC3-1ADB1B85B425}">
      <dsp:nvSpPr>
        <dsp:cNvPr id="0" name=""/>
        <dsp:cNvSpPr/>
      </dsp:nvSpPr>
      <dsp:spPr>
        <a:xfrm>
          <a:off x="313451" y="8732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Back End Frameworks</a:t>
          </a:r>
          <a:endParaRPr lang="en-US" sz="2900" kern="1200"/>
        </a:p>
      </dsp:txBody>
      <dsp:txXfrm>
        <a:off x="355241" y="129112"/>
        <a:ext cx="4304746" cy="772500"/>
      </dsp:txXfrm>
    </dsp:sp>
    <dsp:sp modelId="{3F420FE0-23C5-3049-9BE4-3E5C7FB881B7}">
      <dsp:nvSpPr>
        <dsp:cNvPr id="0" name=""/>
        <dsp:cNvSpPr/>
      </dsp:nvSpPr>
      <dsp:spPr>
        <a:xfrm>
          <a:off x="0" y="329240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React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Vue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Meteor</a:t>
          </a:r>
          <a:endParaRPr lang="en-US" sz="2900" kern="1200"/>
        </a:p>
      </dsp:txBody>
      <dsp:txXfrm>
        <a:off x="0" y="3292402"/>
        <a:ext cx="6269038" cy="2192400"/>
      </dsp:txXfrm>
    </dsp:sp>
    <dsp:sp modelId="{AB1F6914-627F-D640-B7EE-E0A508475DEB}">
      <dsp:nvSpPr>
        <dsp:cNvPr id="0" name=""/>
        <dsp:cNvSpPr/>
      </dsp:nvSpPr>
      <dsp:spPr>
        <a:xfrm>
          <a:off x="313451" y="286436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Front End Frameworks</a:t>
          </a:r>
          <a:endParaRPr lang="en-US" sz="2900" kern="1200"/>
        </a:p>
      </dsp:txBody>
      <dsp:txXfrm>
        <a:off x="355241" y="2906152"/>
        <a:ext cx="4304746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7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8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01C9E-979A-C744-8131-04B416199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96" y="1675227"/>
            <a:ext cx="7385208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2002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F0719-C726-CD47-AFF5-1DDFA0D4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790414"/>
            <a:ext cx="6931571" cy="51293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1207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EB87A-ECDB-8D42-998B-1E33462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9" y="360784"/>
            <a:ext cx="4928461" cy="5973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Congiure Routing</a:t>
            </a:r>
          </a:p>
        </p:txBody>
      </p:sp>
    </p:spTree>
    <p:extLst>
      <p:ext uri="{BB962C8B-B14F-4D97-AF65-F5344CB8AC3E}">
        <p14:creationId xmlns:p14="http://schemas.microsoft.com/office/powerpoint/2010/main" val="29644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EB87A-ECDB-8D42-998B-1E33462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9" y="360784"/>
            <a:ext cx="4928461" cy="5973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Congiure Routing</a:t>
            </a:r>
          </a:p>
        </p:txBody>
      </p:sp>
    </p:spTree>
    <p:extLst>
      <p:ext uri="{BB962C8B-B14F-4D97-AF65-F5344CB8AC3E}">
        <p14:creationId xmlns:p14="http://schemas.microsoft.com/office/powerpoint/2010/main" val="2072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pythnon3-venv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Multitude of: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Network VPC and new subnet</a:t>
            </a:r>
          </a:p>
          <a:p>
            <a:pPr>
              <a:defRPr/>
            </a:pPr>
            <a:r>
              <a:rPr lang="en-AU" dirty="0"/>
              <a:t>Whether it is publicly accessible (not a good idea)</a:t>
            </a:r>
          </a:p>
          <a:p>
            <a:pPr>
              <a:defRPr/>
            </a:pPr>
            <a:r>
              <a:rPr lang="en-AU" dirty="0"/>
              <a:t>Create an initial database</a:t>
            </a:r>
          </a:p>
          <a:p>
            <a:pPr>
              <a:defRPr/>
            </a:pPr>
            <a:r>
              <a:rPr lang="en-AU" dirty="0"/>
              <a:t>Encryption (not available on all databases)</a:t>
            </a:r>
          </a:p>
          <a:p>
            <a:pPr>
              <a:defRPr/>
            </a:pPr>
            <a:r>
              <a:rPr lang="en-AU" dirty="0"/>
              <a:t>Backup options</a:t>
            </a:r>
          </a:p>
          <a:p>
            <a:pPr lvl="1">
              <a:defRPr/>
            </a:pPr>
            <a:r>
              <a:rPr lang="en-AU" dirty="0"/>
              <a:t>Retention</a:t>
            </a:r>
          </a:p>
          <a:p>
            <a:pPr lvl="1">
              <a:defRPr/>
            </a:pPr>
            <a:r>
              <a:rPr lang="en-AU" dirty="0"/>
              <a:t>Backup window</a:t>
            </a:r>
          </a:p>
          <a:p>
            <a:pPr>
              <a:defRPr/>
            </a:pPr>
            <a:r>
              <a:rPr lang="en-AU" dirty="0"/>
              <a:t>Monitoring</a:t>
            </a:r>
          </a:p>
          <a:p>
            <a:pPr>
              <a:defRPr/>
            </a:pPr>
            <a:r>
              <a:rPr lang="en-AU" dirty="0"/>
              <a:t>Log exports</a:t>
            </a:r>
          </a:p>
          <a:p>
            <a:pPr>
              <a:defRPr/>
            </a:pPr>
            <a:r>
              <a:rPr lang="en-AU" dirty="0"/>
              <a:t>Maintenance upgrades and maintenance window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on </a:t>
            </a:r>
            <a:r>
              <a:rPr lang="en-US" dirty="0" err="1"/>
              <a:t>ubuntu</a:t>
            </a:r>
            <a:r>
              <a:rPr lang="en-US" dirty="0"/>
              <a:t> for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mysql</a:t>
            </a:r>
            <a:r>
              <a:rPr lang="en-AU" dirty="0"/>
              <a:t>-client</a:t>
            </a:r>
          </a:p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libmysqlclient</a:t>
            </a:r>
            <a:r>
              <a:rPr lang="en-AU" dirty="0"/>
              <a:t>-dev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mysqlclient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14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database </a:t>
            </a:r>
            <a:r>
              <a:rPr lang="en-AU" dirty="0" err="1"/>
              <a:t>config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DATABASES =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'default':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'ENGINE': '</a:t>
            </a:r>
            <a:r>
              <a:rPr lang="en-AU" dirty="0" err="1">
                <a:solidFill>
                  <a:schemeClr val="tx1"/>
                </a:solidFill>
              </a:rPr>
              <a:t>django.db.backends.mysql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'NAME': 'HelloWorld',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'USER': 'root',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'PASSWORD': ‘</a:t>
            </a:r>
            <a:r>
              <a:rPr lang="en-AU" dirty="0" err="1">
                <a:solidFill>
                  <a:schemeClr val="tx1"/>
                </a:solidFill>
              </a:rPr>
              <a:t>apassword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'HOST': 'helloworlddb.czos0yk2hdv2.ap-southeast-2.rds.amazonaws.com',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polls/</a:t>
            </a:r>
            <a:r>
              <a:rPr lang="en-AU" dirty="0" err="1"/>
              <a:t>models.py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 err="1">
                <a:solidFill>
                  <a:schemeClr val="tx1"/>
                </a:solidFill>
                <a:latin typeface="Courier" pitchFamily="2" charset="0"/>
              </a:rPr>
              <a:t>django.db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models 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Question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models.DateTimeField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('date published’) </a:t>
            </a:r>
          </a:p>
          <a:p>
            <a:pPr algn="l"/>
            <a:endParaRPr lang="en-AU" sz="1800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Choice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question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models.ForeignKey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(Question,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on_delete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models.CASCADE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choice_text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votes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models.IntegerField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(default=0)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6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12708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INSTALLED_APPS </a:t>
            </a:r>
            <a:r>
              <a:rPr lang="en-AU" dirty="0">
                <a:solidFill>
                  <a:schemeClr val="tx1"/>
                </a:solidFill>
              </a:rPr>
              <a:t>=</a:t>
            </a:r>
            <a:r>
              <a:rPr lang="en-AU" sz="1800" dirty="0">
                <a:solidFill>
                  <a:schemeClr val="tx1"/>
                </a:solidFill>
              </a:rPr>
              <a:t> [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	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dirty="0" err="1">
                <a:solidFill>
                  <a:schemeClr val="tx1"/>
                </a:solidFill>
              </a:rPr>
              <a:t>polls.apps.PollsConfig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sz="1800" dirty="0">
                <a:solidFill>
                  <a:schemeClr val="tx1"/>
                </a:solidFill>
              </a:rPr>
              <a:t>,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D1D174-4260-D54E-A0D2-B66876DD3483}"/>
              </a:ext>
            </a:extLst>
          </p:cNvPr>
          <p:cNvSpPr/>
          <p:nvPr/>
        </p:nvSpPr>
        <p:spPr>
          <a:xfrm>
            <a:off x="838200" y="4003339"/>
            <a:ext cx="10515600" cy="22196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makemigrations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sqlmigrate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 0001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migrate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8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updated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90557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python </a:t>
            </a:r>
            <a:r>
              <a:rPr lang="en-AU" sz="1800" dirty="0" err="1">
                <a:solidFill>
                  <a:schemeClr val="tx1"/>
                </a:solidFill>
              </a:rPr>
              <a:t>manage.py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err="1">
                <a:solidFill>
                  <a:schemeClr val="tx1"/>
                </a:solidFill>
              </a:rPr>
              <a:t>createsuperuser</a:t>
            </a:r>
            <a:endParaRPr lang="en-AU" sz="1800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runserver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8000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Add to polls/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admin.py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AU" b="1" dirty="0">
              <a:solidFill>
                <a:schemeClr val="tx1"/>
              </a:solidFill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 err="1">
                <a:solidFill>
                  <a:schemeClr val="tx1"/>
                </a:solidFill>
              </a:rPr>
              <a:t>django.contrib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admin </a:t>
            </a: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.models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Question 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 err="1">
                <a:solidFill>
                  <a:schemeClr val="tx1"/>
                </a:solidFill>
              </a:rPr>
              <a:t>admin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site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register</a:t>
            </a:r>
            <a:r>
              <a:rPr lang="en-AU" sz="1800" dirty="0">
                <a:solidFill>
                  <a:schemeClr val="tx1"/>
                </a:solidFill>
              </a:rPr>
              <a:t>(Question)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286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dirty="0"/>
              <a:t>Model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dirty="0"/>
              <a:t>View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dirty="0"/>
              <a:t>Controller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HTTPS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3896869" y="187679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5638336" y="21946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7545314" y="13542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9888216" y="18767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7568074" y="242542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36900" y="2256808"/>
            <a:ext cx="601436" cy="317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778367" y="1734296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571489" y="1734296"/>
            <a:ext cx="1316727" cy="522513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1781E-9979-2741-B096-28687CB5D760}"/>
              </a:ext>
            </a:extLst>
          </p:cNvPr>
          <p:cNvCxnSpPr>
            <a:cxnSpLocks/>
          </p:cNvCxnSpPr>
          <p:nvPr/>
        </p:nvCxnSpPr>
        <p:spPr>
          <a:xfrm flipH="1">
            <a:off x="5036900" y="1542273"/>
            <a:ext cx="2508414" cy="5720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8ED2D9-9341-4D4E-A085-AE26EAD3FAA1}"/>
              </a:ext>
            </a:extLst>
          </p:cNvPr>
          <p:cNvCxnSpPr>
            <a:cxnSpLocks/>
          </p:cNvCxnSpPr>
          <p:nvPr/>
        </p:nvCxnSpPr>
        <p:spPr>
          <a:xfrm flipH="1" flipV="1">
            <a:off x="8636841" y="1565678"/>
            <a:ext cx="1228616" cy="522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9DAB39-A3A6-EB47-B827-B6C26F23FEC3}"/>
              </a:ext>
            </a:extLst>
          </p:cNvPr>
          <p:cNvSpPr/>
          <p:nvPr/>
        </p:nvSpPr>
        <p:spPr>
          <a:xfrm>
            <a:off x="4827981" y="432303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CDAF46F-055A-4C41-A336-AD3252281B41}"/>
              </a:ext>
            </a:extLst>
          </p:cNvPr>
          <p:cNvSpPr/>
          <p:nvPr/>
        </p:nvSpPr>
        <p:spPr>
          <a:xfrm>
            <a:off x="6569448" y="4306395"/>
            <a:ext cx="1327686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gunicorn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82FCB5B-2D83-F644-8F81-724215A9624F}"/>
              </a:ext>
            </a:extLst>
          </p:cNvPr>
          <p:cNvSpPr/>
          <p:nvPr/>
        </p:nvSpPr>
        <p:spPr>
          <a:xfrm>
            <a:off x="8561410" y="5155490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562A73-0A6D-8C4D-A9B4-9F8D12D33CFE}"/>
              </a:ext>
            </a:extLst>
          </p:cNvPr>
          <p:cNvSpPr/>
          <p:nvPr/>
        </p:nvSpPr>
        <p:spPr>
          <a:xfrm>
            <a:off x="2840620" y="558500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DAD37-AB3D-0741-9E41-65754B7AFAF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968012" y="4686406"/>
            <a:ext cx="601436" cy="16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601BE3-F5A0-364F-BE31-A470402E72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97134" y="4686406"/>
            <a:ext cx="664276" cy="8490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4A8054-E9EC-8D4B-BBF1-91F9DDA5CE6E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3410636" y="4703046"/>
            <a:ext cx="1417345" cy="881957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2D232-C57C-ED41-9247-9D08ED498F1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80652" y="5535501"/>
            <a:ext cx="4580758" cy="429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85982B-95A3-174D-8B8C-C160994F4875}"/>
              </a:ext>
            </a:extLst>
          </p:cNvPr>
          <p:cNvSpPr/>
          <p:nvPr/>
        </p:nvSpPr>
        <p:spPr>
          <a:xfrm>
            <a:off x="2179557" y="4059897"/>
            <a:ext cx="8246225" cy="2593571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7513651" y="861379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ELB (Elastic Load Balancer)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Load balancers do exactly what they say on the box – load balance</a:t>
            </a:r>
          </a:p>
          <a:p>
            <a:pPr>
              <a:defRPr/>
            </a:pPr>
            <a:r>
              <a:rPr lang="en-AU" dirty="0"/>
              <a:t>Requests are received and then distributed according to a configurable algorithm (</a:t>
            </a:r>
            <a:r>
              <a:rPr lang="en-AU" i="1" dirty="0"/>
              <a:t>Rule</a:t>
            </a:r>
            <a:r>
              <a:rPr lang="en-AU" dirty="0"/>
              <a:t>) to a destination IP address (an instance of a </a:t>
            </a:r>
            <a:r>
              <a:rPr lang="en-AU" i="1" dirty="0"/>
              <a:t>Target Group</a:t>
            </a:r>
            <a:r>
              <a:rPr lang="en-AU" dirty="0"/>
              <a:t>)</a:t>
            </a:r>
          </a:p>
          <a:p>
            <a:pPr lvl="1">
              <a:defRPr/>
            </a:pPr>
            <a:r>
              <a:rPr lang="en-AU" dirty="0"/>
              <a:t>Each Rule specifies a Target Group, Condition and Priority</a:t>
            </a:r>
          </a:p>
          <a:p>
            <a:pPr>
              <a:defRPr/>
            </a:pPr>
            <a:r>
              <a:rPr lang="en-AU" dirty="0"/>
              <a:t>Application load balancers load balance applications at Level 7 of the OSI model.</a:t>
            </a:r>
          </a:p>
          <a:p>
            <a:pPr>
              <a:defRPr/>
            </a:pPr>
            <a:r>
              <a:rPr lang="en-AU" dirty="0"/>
              <a:t>Load balancing rules can be based on URLs and host headers </a:t>
            </a:r>
          </a:p>
          <a:p>
            <a:pPr>
              <a:defRPr/>
            </a:pPr>
            <a:r>
              <a:rPr lang="en-AU" dirty="0"/>
              <a:t>Requests can be sent to multiple applications on a host </a:t>
            </a:r>
          </a:p>
        </p:txBody>
      </p:sp>
    </p:spTree>
    <p:extLst>
      <p:ext uri="{BB962C8B-B14F-4D97-AF65-F5344CB8AC3E}">
        <p14:creationId xmlns:p14="http://schemas.microsoft.com/office/powerpoint/2010/main" val="70194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Allows horizontal scale. Greater demand, add more instances</a:t>
            </a:r>
          </a:p>
          <a:p>
            <a:pPr>
              <a:defRPr/>
            </a:pPr>
            <a:r>
              <a:rPr lang="en-AU" dirty="0"/>
              <a:t>Allows for update of code on machines without interrupting service</a:t>
            </a:r>
          </a:p>
          <a:p>
            <a:pPr>
              <a:defRPr/>
            </a:pPr>
            <a:r>
              <a:rPr lang="en-AU" dirty="0"/>
              <a:t>Handles termination of SSL for simplified processing on machines</a:t>
            </a:r>
          </a:p>
          <a:p>
            <a:pPr>
              <a:defRPr/>
            </a:pPr>
            <a:r>
              <a:rPr lang="en-AU" dirty="0"/>
              <a:t>Adds a layer of security as ports on host machines don’t have to be open to the Internet</a:t>
            </a:r>
          </a:p>
          <a:p>
            <a:pPr>
              <a:defRPr/>
            </a:pPr>
            <a:r>
              <a:rPr lang="en-AU" dirty="0"/>
              <a:t>Can handle different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9033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ELB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3180-9D50-8447-98F1-D8FADF2A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8580" cy="4351338"/>
          </a:xfrm>
        </p:spPr>
        <p:txBody>
          <a:bodyPr/>
          <a:lstStyle/>
          <a:p>
            <a:r>
              <a:rPr lang="en-US" dirty="0"/>
              <a:t>An instance can be “drained” of connections and taken offline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373B8F-36ED-BD4B-88E6-9304F68BBA50}"/>
              </a:ext>
            </a:extLst>
          </p:cNvPr>
          <p:cNvSpPr/>
          <p:nvPr/>
        </p:nvSpPr>
        <p:spPr>
          <a:xfrm>
            <a:off x="8659893" y="156558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4569BD-3CBE-764F-ACA2-662DB9B51466}"/>
              </a:ext>
            </a:extLst>
          </p:cNvPr>
          <p:cNvSpPr/>
          <p:nvPr/>
        </p:nvSpPr>
        <p:spPr>
          <a:xfrm>
            <a:off x="10566871" y="725176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E1C5BA-9F44-9B4C-8FC6-E078DB46373E}"/>
              </a:ext>
            </a:extLst>
          </p:cNvPr>
          <p:cNvSpPr/>
          <p:nvPr/>
        </p:nvSpPr>
        <p:spPr>
          <a:xfrm>
            <a:off x="10589631" y="1796318"/>
            <a:ext cx="1140031" cy="7600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4A0F0-11F4-EB4D-8DE9-2F25FC8DF61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799924" y="1105187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897FD7-5C8C-8E44-94F0-20157EA5484B}"/>
              </a:ext>
            </a:extLst>
          </p:cNvPr>
          <p:cNvSpPr/>
          <p:nvPr/>
        </p:nvSpPr>
        <p:spPr>
          <a:xfrm>
            <a:off x="10535208" y="367206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B55512-1310-9147-952A-85932FF30C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99924" y="1945600"/>
            <a:ext cx="789707" cy="2775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F7159-E288-9A4A-BD8A-691D8278DE1E}"/>
              </a:ext>
            </a:extLst>
          </p:cNvPr>
          <p:cNvCxnSpPr>
            <a:cxnSpLocks/>
          </p:cNvCxnSpPr>
          <p:nvPr/>
        </p:nvCxnSpPr>
        <p:spPr>
          <a:xfrm>
            <a:off x="7436738" y="1945599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9E6B11-2EDA-3D47-8E6F-976FFA7A4F94}"/>
              </a:ext>
            </a:extLst>
          </p:cNvPr>
          <p:cNvSpPr/>
          <p:nvPr/>
        </p:nvSpPr>
        <p:spPr>
          <a:xfrm>
            <a:off x="1746137" y="49944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56A272-A4B1-1E4C-A95A-1A77BB508866}"/>
              </a:ext>
            </a:extLst>
          </p:cNvPr>
          <p:cNvSpPr/>
          <p:nvPr/>
        </p:nvSpPr>
        <p:spPr>
          <a:xfrm>
            <a:off x="3653115" y="41540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CD635B-5415-584F-AC65-5629C165D6EF}"/>
              </a:ext>
            </a:extLst>
          </p:cNvPr>
          <p:cNvSpPr/>
          <p:nvPr/>
        </p:nvSpPr>
        <p:spPr>
          <a:xfrm>
            <a:off x="3675875" y="5225227"/>
            <a:ext cx="1140031" cy="7600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C9D41-6947-0E41-A2C5-F6227997CF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86168" y="4534096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06F52BD-C758-3942-AAAC-033F70B6FAF7}"/>
              </a:ext>
            </a:extLst>
          </p:cNvPr>
          <p:cNvSpPr/>
          <p:nvPr/>
        </p:nvSpPr>
        <p:spPr>
          <a:xfrm>
            <a:off x="3621452" y="3796115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F911F-2A17-3741-938C-798F12865B01}"/>
              </a:ext>
            </a:extLst>
          </p:cNvPr>
          <p:cNvCxnSpPr>
            <a:cxnSpLocks/>
          </p:cNvCxnSpPr>
          <p:nvPr/>
        </p:nvCxnSpPr>
        <p:spPr>
          <a:xfrm>
            <a:off x="522982" y="5374508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F1728-26A4-2B49-AE7C-6A20EBD5A042}"/>
              </a:ext>
            </a:extLst>
          </p:cNvPr>
          <p:cNvSpPr/>
          <p:nvPr/>
        </p:nvSpPr>
        <p:spPr>
          <a:xfrm>
            <a:off x="8659893" y="481935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AA2E5A-60CB-964C-98A1-5263DB3D25AD}"/>
              </a:ext>
            </a:extLst>
          </p:cNvPr>
          <p:cNvSpPr/>
          <p:nvPr/>
        </p:nvSpPr>
        <p:spPr>
          <a:xfrm>
            <a:off x="10566871" y="3978942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A0F1C19-28A5-4541-A0D7-A2816141FCEC}"/>
              </a:ext>
            </a:extLst>
          </p:cNvPr>
          <p:cNvSpPr/>
          <p:nvPr/>
        </p:nvSpPr>
        <p:spPr>
          <a:xfrm>
            <a:off x="10589631" y="5050084"/>
            <a:ext cx="1140031" cy="760021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C3EC6-7CC1-954E-96A9-58FD28CAF39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9799924" y="4358953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87519-6AA2-1343-87D5-50E53D9B08E7}"/>
              </a:ext>
            </a:extLst>
          </p:cNvPr>
          <p:cNvSpPr/>
          <p:nvPr/>
        </p:nvSpPr>
        <p:spPr>
          <a:xfrm>
            <a:off x="10535208" y="3620972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8811C2-DD26-234B-B394-A966D5389713}"/>
              </a:ext>
            </a:extLst>
          </p:cNvPr>
          <p:cNvCxnSpPr>
            <a:cxnSpLocks/>
          </p:cNvCxnSpPr>
          <p:nvPr/>
        </p:nvCxnSpPr>
        <p:spPr>
          <a:xfrm>
            <a:off x="7436738" y="5199365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D7E73-0A90-C544-BA0C-D84EB75955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799924" y="5199366"/>
            <a:ext cx="789707" cy="1751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ptagon 35">
            <a:extLst>
              <a:ext uri="{FF2B5EF4-FFF2-40B4-BE49-F238E27FC236}">
                <a16:creationId xmlns:a16="http://schemas.microsoft.com/office/drawing/2014/main" id="{13541437-7B8E-3444-B473-51BFE306610B}"/>
              </a:ext>
            </a:extLst>
          </p:cNvPr>
          <p:cNvSpPr/>
          <p:nvPr/>
        </p:nvSpPr>
        <p:spPr>
          <a:xfrm>
            <a:off x="7436738" y="365125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Heptagon 36">
            <a:extLst>
              <a:ext uri="{FF2B5EF4-FFF2-40B4-BE49-F238E27FC236}">
                <a16:creationId xmlns:a16="http://schemas.microsoft.com/office/drawing/2014/main" id="{045B2168-D022-AE49-AEB1-E7267FBA0C58}"/>
              </a:ext>
            </a:extLst>
          </p:cNvPr>
          <p:cNvSpPr/>
          <p:nvPr/>
        </p:nvSpPr>
        <p:spPr>
          <a:xfrm>
            <a:off x="522982" y="3479282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4BD77FD1-38FC-634C-BCC4-9D5323C4B7CE}"/>
              </a:ext>
            </a:extLst>
          </p:cNvPr>
          <p:cNvSpPr/>
          <p:nvPr/>
        </p:nvSpPr>
        <p:spPr>
          <a:xfrm>
            <a:off x="7436738" y="3476699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81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46438</TotalTime>
  <Words>1137</Words>
  <Application>Microsoft Macintosh PowerPoint</Application>
  <PresentationFormat>Widescreen</PresentationFormat>
  <Paragraphs>239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Web application using Python Django</vt:lpstr>
      <vt:lpstr>It starts with an HTTPS Request</vt:lpstr>
      <vt:lpstr>Web application on AWS</vt:lpstr>
      <vt:lpstr>Start with ELB (Elastic Load Balancer)</vt:lpstr>
      <vt:lpstr>ELB Advantages</vt:lpstr>
      <vt:lpstr>ELB </vt:lpstr>
      <vt:lpstr>Creating a load balancer</vt:lpstr>
      <vt:lpstr>Configure Load Balancer</vt:lpstr>
      <vt:lpstr>Congiure Routing</vt:lpstr>
      <vt:lpstr>Congiure Routing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a Database</vt:lpstr>
      <vt:lpstr>Adding a Database</vt:lpstr>
      <vt:lpstr>Configuration</vt:lpstr>
      <vt:lpstr>Software on ubuntu for MySQL</vt:lpstr>
      <vt:lpstr>Adding data to django app</vt:lpstr>
      <vt:lpstr>Update models</vt:lpstr>
      <vt:lpstr>Update models</vt:lpstr>
      <vt:lpstr>Run updated app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4101</cp:revision>
  <dcterms:created xsi:type="dcterms:W3CDTF">1999-05-23T11:18:07Z</dcterms:created>
  <dcterms:modified xsi:type="dcterms:W3CDTF">2018-04-09T13:32:26Z</dcterms:modified>
  <cp:category>Lecture</cp:category>
</cp:coreProperties>
</file>