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1325" r:id="rId2"/>
    <p:sldId id="1326" r:id="rId3"/>
    <p:sldId id="1173" r:id="rId4"/>
    <p:sldId id="1327" r:id="rId5"/>
    <p:sldId id="1328" r:id="rId6"/>
    <p:sldId id="1329" r:id="rId7"/>
    <p:sldId id="1330" r:id="rId8"/>
    <p:sldId id="1331" r:id="rId9"/>
    <p:sldId id="1332" r:id="rId10"/>
    <p:sldId id="1333" r:id="rId11"/>
    <p:sldId id="1334" r:id="rId1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8" autoAdjust="0"/>
    <p:restoredTop sz="78566" autoAdjust="0"/>
  </p:normalViewPr>
  <p:slideViewPr>
    <p:cSldViewPr snapToGrid="0">
      <p:cViewPr varScale="1">
        <p:scale>
          <a:sx n="146" d="100"/>
          <a:sy n="146" d="100"/>
        </p:scale>
        <p:origin x="192" y="65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5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AWS CLI and </a:t>
            </a:r>
            <a:r>
              <a:rPr lang="en-US" sz="7000" dirty="0" err="1">
                <a:solidFill>
                  <a:srgbClr val="FFFFFF"/>
                </a:solidFill>
              </a:rPr>
              <a:t>Boto</a:t>
            </a:r>
            <a:endParaRPr lang="en-US" sz="7000" dirty="0">
              <a:solidFill>
                <a:srgbClr val="FFFFFF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14721" y="6356351"/>
            <a:ext cx="4236219" cy="3651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l"/>
            <a:r>
              <a:rPr lang="de-DE" dirty="0" err="1">
                <a:solidFill>
                  <a:srgbClr val="FFFFFF"/>
                </a:solidFill>
              </a:rPr>
              <a:t>Based</a:t>
            </a:r>
            <a:r>
              <a:rPr lang="de-DE" dirty="0">
                <a:solidFill>
                  <a:srgbClr val="FFFFFF"/>
                </a:solidFill>
              </a:rPr>
              <a:t> on University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Pennsylvania NETS212 </a:t>
            </a:r>
            <a:r>
              <a:rPr lang="de-DE" dirty="0" err="1">
                <a:solidFill>
                  <a:srgbClr val="FFFFFF"/>
                </a:solidFill>
              </a:rPr>
              <a:t>Haeberlen</a:t>
            </a:r>
            <a:r>
              <a:rPr lang="de-DE" dirty="0">
                <a:solidFill>
                  <a:srgbClr val="FFFFFF"/>
                </a:solidFill>
              </a:rPr>
              <a:t>, Z. Ives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Waiters:</a:t>
            </a:r>
          </a:p>
          <a:p>
            <a:pPr lvl="1"/>
            <a:r>
              <a:rPr lang="en-AU" sz="1800" dirty="0">
                <a:latin typeface="Courier" pitchFamily="2" charset="0"/>
              </a:rPr>
              <a:t>Operations that block until a certain state is achieved or a timeout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bucket.wait_until_exists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instance.wait_until_running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Collections:</a:t>
            </a:r>
          </a:p>
          <a:p>
            <a:pPr lvl="1"/>
            <a:r>
              <a:rPr lang="en-AU" sz="1800" dirty="0" err="1">
                <a:latin typeface="Courier" pitchFamily="2" charset="0"/>
              </a:rPr>
              <a:t>Iterable</a:t>
            </a:r>
            <a:r>
              <a:rPr lang="en-AU" sz="1800" dirty="0">
                <a:latin typeface="Courier" pitchFamily="2" charset="0"/>
              </a:rPr>
              <a:t> interface to a collection of objects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r>
              <a:rPr lang="en-US" sz="2200" dirty="0">
                <a:latin typeface="Courier" pitchFamily="2" charset="0"/>
              </a:rPr>
              <a:t>Filtering: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Filtering a collection of results</a:t>
            </a:r>
          </a:p>
          <a:p>
            <a:pPr marL="0" indent="0">
              <a:buNone/>
            </a:pPr>
            <a:endParaRPr lang="en-US" sz="22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import boto3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pitchFamily="2" charset="0"/>
              </a:rPr>
              <a:t>filtered_objects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bucket.objects.filter</a:t>
            </a:r>
            <a:r>
              <a:rPr lang="en-US" sz="1800" dirty="0">
                <a:latin typeface="Courier" pitchFamily="2" charset="0"/>
              </a:rPr>
              <a:t>(Prefix=‘photos/’)</a:t>
            </a:r>
          </a:p>
        </p:txBody>
      </p:sp>
    </p:spTree>
    <p:extLst>
      <p:ext uri="{BB962C8B-B14F-4D97-AF65-F5344CB8AC3E}">
        <p14:creationId xmlns:p14="http://schemas.microsoft.com/office/powerpoint/2010/main" val="24629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SDKs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Multiple languages</a:t>
            </a:r>
          </a:p>
          <a:p>
            <a:r>
              <a:rPr lang="en-AU" sz="2200" dirty="0">
                <a:latin typeface="Courier" pitchFamily="2" charset="0"/>
              </a:rPr>
              <a:t>iOS and Android mobile SDKs for </a:t>
            </a:r>
            <a:r>
              <a:rPr lang="en-AU" sz="2200">
                <a:latin typeface="Courier" pitchFamily="2" charset="0"/>
              </a:rPr>
              <a:t>native integration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Command Line Interface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Most of what you can do through the UI you can do using the CLI</a:t>
            </a:r>
          </a:p>
          <a:p>
            <a:pPr>
              <a:defRPr/>
            </a:pPr>
            <a:r>
              <a:rPr lang="en-US" dirty="0"/>
              <a:t>Python application installed by (Mac and Linux):</a:t>
            </a:r>
          </a:p>
          <a:p>
            <a:pPr lvl="1">
              <a:defRPr/>
            </a:pPr>
            <a:r>
              <a:rPr lang="en-US" dirty="0"/>
              <a:t>pip install </a:t>
            </a:r>
            <a:r>
              <a:rPr lang="en-US" dirty="0" err="1"/>
              <a:t>awscli</a:t>
            </a:r>
            <a:endParaRPr lang="en-US" dirty="0"/>
          </a:p>
          <a:p>
            <a:pPr>
              <a:defRPr/>
            </a:pPr>
            <a:r>
              <a:rPr lang="en-US" dirty="0"/>
              <a:t>Windows install using PowerShell</a:t>
            </a:r>
          </a:p>
          <a:p>
            <a:pPr>
              <a:defRPr/>
            </a:pPr>
            <a:r>
              <a:rPr lang="en-US" dirty="0"/>
              <a:t>Configuration files stored in ~/.</a:t>
            </a:r>
            <a:r>
              <a:rPr lang="en-US" dirty="0" err="1"/>
              <a:t>aws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/credentials</a:t>
            </a:r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 err="1"/>
              <a:t>aws_access_key_id</a:t>
            </a:r>
            <a:r>
              <a:rPr lang="en-AU" dirty="0"/>
              <a:t>=AKIAIOSFODNN7EXAMPLE </a:t>
            </a:r>
            <a:r>
              <a:rPr lang="en-AU" dirty="0" err="1"/>
              <a:t>aws_secret_access_key</a:t>
            </a:r>
            <a:r>
              <a:rPr lang="en-AU" dirty="0"/>
              <a:t>=</a:t>
            </a:r>
            <a:r>
              <a:rPr lang="en-AU" dirty="0" err="1"/>
              <a:t>wJalrXUtnFEMI</a:t>
            </a:r>
            <a:r>
              <a:rPr lang="en-AU" dirty="0"/>
              <a:t>/K7MDENG/</a:t>
            </a:r>
            <a:r>
              <a:rPr lang="en-AU" dirty="0" err="1"/>
              <a:t>bPxRfiCYEXAMPLEKEY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/>
              <a:t>region=ap-southeast-2 </a:t>
            </a:r>
          </a:p>
          <a:p>
            <a:pPr marL="914400" lvl="2" indent="0">
              <a:buNone/>
              <a:defRPr/>
            </a:pPr>
            <a:r>
              <a:rPr lang="en-AU" dirty="0"/>
              <a:t>output=</a:t>
            </a:r>
            <a:r>
              <a:rPr lang="en-AU" dirty="0" err="1"/>
              <a:t>json</a:t>
            </a:r>
            <a:endParaRPr lang="en-AU" dirty="0"/>
          </a:p>
          <a:p>
            <a:pPr>
              <a:defRPr/>
            </a:pPr>
            <a:r>
              <a:rPr lang="en-US" dirty="0"/>
              <a:t>Can do this through environment variables or through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0D85E-6D28-8D42-AB69-04E321D0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1690688"/>
            <a:ext cx="5359458" cy="4532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security group, key pair and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create-security-group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--description "security group for development environment in EC2" { "</a:t>
            </a:r>
            <a:r>
              <a:rPr lang="en-AU" sz="2400" dirty="0" err="1">
                <a:latin typeface="Courier" pitchFamily="2" charset="0"/>
              </a:rPr>
              <a:t>GroupId</a:t>
            </a:r>
            <a:r>
              <a:rPr lang="en-AU" sz="2400" dirty="0">
                <a:latin typeface="Courier" pitchFamily="2" charset="0"/>
              </a:rPr>
              <a:t>": "sg-b018ced5" } </a:t>
            </a:r>
          </a:p>
          <a:p>
            <a:pPr marL="0" indent="0">
              <a:buNone/>
            </a:pPr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authorize-security-group-ingress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--protocol </a:t>
            </a:r>
            <a:r>
              <a:rPr lang="en-AU" sz="2400" dirty="0" err="1">
                <a:latin typeface="Courier" pitchFamily="2" charset="0"/>
              </a:rPr>
              <a:t>tcp</a:t>
            </a:r>
            <a:r>
              <a:rPr lang="en-AU" sz="2400" dirty="0">
                <a:latin typeface="Courier" pitchFamily="2" charset="0"/>
              </a:rPr>
              <a:t> --port 22 --</a:t>
            </a:r>
            <a:r>
              <a:rPr lang="en-AU" sz="2400" dirty="0" err="1">
                <a:latin typeface="Courier" pitchFamily="2" charset="0"/>
              </a:rPr>
              <a:t>cidr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i="1" dirty="0">
                <a:latin typeface="Courier" pitchFamily="2" charset="0"/>
              </a:rPr>
              <a:t>0.0.0.0/0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create-key-pair --key-name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-key --query '</a:t>
            </a:r>
            <a:r>
              <a:rPr lang="en-AU" sz="2400" dirty="0" err="1">
                <a:latin typeface="Courier" pitchFamily="2" charset="0"/>
              </a:rPr>
              <a:t>KeyMaterial</a:t>
            </a:r>
            <a:r>
              <a:rPr lang="en-AU" sz="2400" dirty="0">
                <a:latin typeface="Courier" pitchFamily="2" charset="0"/>
              </a:rPr>
              <a:t>' --output text &gt; </a:t>
            </a:r>
            <a:r>
              <a:rPr lang="en-AU" sz="2400" dirty="0" err="1">
                <a:latin typeface="Courier" pitchFamily="2" charset="0"/>
              </a:rPr>
              <a:t>devenv-key.pem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chmod</a:t>
            </a:r>
            <a:r>
              <a:rPr lang="en-AU" sz="2400" dirty="0">
                <a:latin typeface="Courier" pitchFamily="2" charset="0"/>
              </a:rPr>
              <a:t> 400 </a:t>
            </a:r>
            <a:r>
              <a:rPr lang="en-AU" sz="2400" dirty="0" err="1">
                <a:latin typeface="Courier" pitchFamily="2" charset="0"/>
              </a:rPr>
              <a:t>devenv-key.pem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an instance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run-instances --image-id </a:t>
            </a:r>
            <a:r>
              <a:rPr lang="en-AU" sz="2200" i="1" dirty="0">
                <a:latin typeface="Courier" pitchFamily="2" charset="0"/>
              </a:rPr>
              <a:t>ami-6e1a0117</a:t>
            </a:r>
            <a:r>
              <a:rPr lang="en-AU" sz="2200" dirty="0">
                <a:latin typeface="Courier" pitchFamily="2" charset="0"/>
              </a:rPr>
              <a:t> --security-group-ids </a:t>
            </a:r>
            <a:r>
              <a:rPr lang="en-AU" sz="2200" i="1" dirty="0">
                <a:latin typeface="Courier" pitchFamily="2" charset="0"/>
              </a:rPr>
              <a:t>sg-b018ced5</a:t>
            </a:r>
            <a:r>
              <a:rPr lang="en-AU" sz="2200" dirty="0">
                <a:latin typeface="Courier" pitchFamily="2" charset="0"/>
              </a:rPr>
              <a:t> --count 1 --instance-type </a:t>
            </a:r>
            <a:r>
              <a:rPr lang="en-AU" sz="2200" i="1" dirty="0">
                <a:latin typeface="Courier" pitchFamily="2" charset="0"/>
              </a:rPr>
              <a:t>t2.micro</a:t>
            </a:r>
            <a:r>
              <a:rPr lang="en-AU" sz="2200" dirty="0">
                <a:latin typeface="Courier" pitchFamily="2" charset="0"/>
              </a:rPr>
              <a:t> --key-name </a:t>
            </a:r>
            <a:r>
              <a:rPr lang="en-AU" sz="2200" dirty="0" err="1">
                <a:latin typeface="Courier" pitchFamily="2" charset="0"/>
              </a:rPr>
              <a:t>devenv</a:t>
            </a:r>
            <a:r>
              <a:rPr lang="en-AU" sz="2200" dirty="0">
                <a:latin typeface="Courier" pitchFamily="2" charset="0"/>
              </a:rPr>
              <a:t>-key --query 'Instances[0].</a:t>
            </a:r>
            <a:r>
              <a:rPr lang="en-AU" sz="2200" dirty="0" err="1">
                <a:latin typeface="Courier" pitchFamily="2" charset="0"/>
              </a:rPr>
              <a:t>InstanceId</a:t>
            </a:r>
            <a:r>
              <a:rPr lang="en-AU" sz="2200" dirty="0">
                <a:latin typeface="Courier" pitchFamily="2" charset="0"/>
              </a:rPr>
              <a:t>’ 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lvl="1"/>
            <a:r>
              <a:rPr lang="en-AU" sz="1800" dirty="0">
                <a:latin typeface="Courier" pitchFamily="2" charset="0"/>
              </a:rPr>
              <a:t>"i-0787e4282810ef9cf"</a:t>
            </a:r>
            <a:br>
              <a:rPr lang="en-AU" dirty="0"/>
            </a:b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describe-instances --instance-ids </a:t>
            </a:r>
            <a:r>
              <a:rPr lang="en-AU" sz="2200" i="1" dirty="0">
                <a:latin typeface="Courier" pitchFamily="2" charset="0"/>
              </a:rPr>
              <a:t>"i-0787e4282810ef9cf"</a:t>
            </a:r>
            <a:r>
              <a:rPr lang="en-AU" sz="2200" dirty="0">
                <a:latin typeface="Courier" pitchFamily="2" charset="0"/>
              </a:rPr>
              <a:t> --query 'Reservations[0].Instances[0].</a:t>
            </a:r>
            <a:r>
              <a:rPr lang="en-AU" sz="2200" dirty="0" err="1">
                <a:latin typeface="Courier" pitchFamily="2" charset="0"/>
              </a:rPr>
              <a:t>PublicIpAddress</a:t>
            </a:r>
            <a:r>
              <a:rPr lang="en-AU" sz="2200" dirty="0">
                <a:latin typeface="Courier" pitchFamily="2" charset="0"/>
              </a:rPr>
              <a:t>’</a:t>
            </a:r>
          </a:p>
          <a:p>
            <a:pPr lvl="1"/>
            <a:r>
              <a:rPr lang="en-AU" dirty="0"/>
              <a:t>"54.183.22.255”	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ssh</a:t>
            </a:r>
            <a:r>
              <a:rPr lang="en-AU" sz="2200" dirty="0">
                <a:latin typeface="Courier" pitchFamily="2" charset="0"/>
              </a:rPr>
              <a:t> -</a:t>
            </a:r>
            <a:r>
              <a:rPr lang="en-AU" sz="2200" dirty="0" err="1">
                <a:latin typeface="Courier" pitchFamily="2" charset="0"/>
              </a:rPr>
              <a:t>i</a:t>
            </a:r>
            <a:r>
              <a:rPr lang="en-AU" sz="2200" dirty="0">
                <a:latin typeface="Courier" pitchFamily="2" charset="0"/>
              </a:rPr>
              <a:t> </a:t>
            </a:r>
            <a:r>
              <a:rPr lang="en-AU" sz="2200" dirty="0" err="1">
                <a:latin typeface="Courier" pitchFamily="2" charset="0"/>
              </a:rPr>
              <a:t>devenv-key.pem</a:t>
            </a:r>
            <a:r>
              <a:rPr lang="en-AU" sz="2200" dirty="0">
                <a:latin typeface="Courier" pitchFamily="2" charset="0"/>
              </a:rPr>
              <a:t> ubuntu@</a:t>
            </a:r>
            <a:r>
              <a:rPr lang="en-AU" sz="2200" i="1" dirty="0">
                <a:latin typeface="Courier" pitchFamily="2" charset="0"/>
              </a:rPr>
              <a:t>54.183.22.255</a:t>
            </a: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https://</a:t>
            </a:r>
            <a:r>
              <a:rPr lang="en-AU" sz="2200" dirty="0" err="1">
                <a:latin typeface="Courier" pitchFamily="2" charset="0"/>
              </a:rPr>
              <a:t>docs.aws.amazon.com</a:t>
            </a:r>
            <a:r>
              <a:rPr lang="en-AU" sz="2200" dirty="0">
                <a:latin typeface="Courier" pitchFamily="2" charset="0"/>
              </a:rPr>
              <a:t>/cli/latest/reference/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Uses same credentials and configuration files in ~/.</a:t>
            </a:r>
            <a:r>
              <a:rPr lang="en-AU" sz="2200" dirty="0" err="1">
                <a:latin typeface="Courier" pitchFamily="2" charset="0"/>
              </a:rPr>
              <a:t>aws</a:t>
            </a: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Boto3 connects to AWS Rest API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bucket in s3.buckets.all():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   print(</a:t>
            </a:r>
            <a:r>
              <a:rPr lang="en-AU" sz="2200" dirty="0" err="1">
                <a:latin typeface="Courier" pitchFamily="2" charset="0"/>
              </a:rPr>
              <a:t>bucket.name</a:t>
            </a:r>
            <a:r>
              <a:rPr lang="en-AU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data = open(‘</a:t>
            </a:r>
            <a:r>
              <a:rPr lang="en-AU" sz="2200" dirty="0" err="1">
                <a:latin typeface="Courier" pitchFamily="2" charset="0"/>
              </a:rPr>
              <a:t>test.jpg</a:t>
            </a:r>
            <a:r>
              <a:rPr lang="en-AU" sz="2200" dirty="0">
                <a:latin typeface="Courier" pitchFamily="2" charset="0"/>
              </a:rPr>
              <a:t>’, ‘</a:t>
            </a:r>
            <a:r>
              <a:rPr lang="en-AU" sz="2200" dirty="0" err="1">
                <a:latin typeface="Courier" pitchFamily="2" charset="0"/>
              </a:rPr>
              <a:t>rb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400" dirty="0">
                <a:effectLst/>
                <a:latin typeface="Courier" pitchFamily="2" charset="0"/>
              </a:rPr>
              <a:t>s3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>
                <a:effectLst/>
                <a:latin typeface="Courier" pitchFamily="2" charset="0"/>
              </a:rPr>
              <a:t>Bucket(</a:t>
            </a:r>
            <a:r>
              <a:rPr lang="en-AU" sz="2400" dirty="0">
                <a:latin typeface="Courier" pitchFamily="2" charset="0"/>
              </a:rPr>
              <a:t>'my-bucket'</a:t>
            </a:r>
            <a:r>
              <a:rPr lang="en-AU" sz="2400" dirty="0">
                <a:effectLst/>
                <a:latin typeface="Courier" pitchFamily="2" charset="0"/>
              </a:rPr>
              <a:t>)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 err="1">
                <a:effectLst/>
                <a:latin typeface="Courier" pitchFamily="2" charset="0"/>
              </a:rPr>
              <a:t>put_object</a:t>
            </a:r>
            <a:r>
              <a:rPr lang="en-AU" sz="2400" dirty="0">
                <a:effectLst/>
                <a:latin typeface="Courier" pitchFamily="2" charset="0"/>
              </a:rPr>
              <a:t>(Key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 err="1">
                <a:latin typeface="Courier" pitchFamily="2" charset="0"/>
              </a:rPr>
              <a:t>test.jpg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>
                <a:effectLst/>
                <a:latin typeface="Courier" pitchFamily="2" charset="0"/>
              </a:rPr>
              <a:t>,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>
                <a:effectLst/>
                <a:latin typeface="Courier" pitchFamily="2" charset="0"/>
              </a:rPr>
              <a:t>Body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effectLst/>
                <a:latin typeface="Courier" pitchFamily="2" charset="0"/>
              </a:rPr>
              <a:t>data)</a:t>
            </a:r>
            <a:endParaRPr lang="en-AU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200" dirty="0">
                <a:latin typeface="Courier" pitchFamily="2" charset="0"/>
              </a:rPr>
              <a:t>Some result sets are too large to return in one go, uses pagination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client = boto3.client(‘s3’)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paginator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client.get_paginator</a:t>
            </a:r>
            <a:r>
              <a:rPr lang="en-AU" sz="2200" dirty="0">
                <a:latin typeface="Courier" pitchFamily="2" charset="0"/>
              </a:rPr>
              <a:t>(‘</a:t>
            </a:r>
            <a:r>
              <a:rPr lang="en-AU" sz="2200" dirty="0" err="1">
                <a:latin typeface="Courier" pitchFamily="2" charset="0"/>
              </a:rPr>
              <a:t>list_objects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paginator.paginate</a:t>
            </a:r>
            <a:r>
              <a:rPr lang="en-AU" sz="2200" dirty="0">
                <a:latin typeface="Courier" pitchFamily="2" charset="0"/>
              </a:rPr>
              <a:t>(Bucket=‘my-bucket’)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page in </a:t>
            </a: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AU" sz="2400" dirty="0">
                <a:latin typeface="Courier" pitchFamily="2" charset="0"/>
              </a:rPr>
              <a:t>    print(page[‘Contents’])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Resources are high level object-oriented (abstraction) view of AWS objects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S3, SQS</a:t>
            </a: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obj</a:t>
            </a:r>
            <a:r>
              <a:rPr lang="en-AU" sz="2200" dirty="0">
                <a:latin typeface="Courier" pitchFamily="2" charset="0"/>
              </a:rPr>
              <a:t> = s3.Object(</a:t>
            </a:r>
            <a:r>
              <a:rPr lang="en-AU" sz="2200" dirty="0" err="1">
                <a:latin typeface="Courier" pitchFamily="2" charset="0"/>
              </a:rPr>
              <a:t>bucket_name</a:t>
            </a:r>
            <a:r>
              <a:rPr lang="en-AU" sz="2200" dirty="0">
                <a:latin typeface="Courier" pitchFamily="2" charset="0"/>
              </a:rPr>
              <a:t>=‘</a:t>
            </a:r>
            <a:r>
              <a:rPr lang="en-AU" sz="2200" dirty="0" err="1">
                <a:latin typeface="Courier" pitchFamily="2" charset="0"/>
              </a:rPr>
              <a:t>abucket</a:t>
            </a:r>
            <a:r>
              <a:rPr lang="en-AU" sz="2200" dirty="0">
                <a:latin typeface="Courier" pitchFamily="2" charset="0"/>
              </a:rPr>
              <a:t>’, key=‘</a:t>
            </a:r>
            <a:r>
              <a:rPr lang="en-AU" sz="2200" dirty="0" err="1">
                <a:latin typeface="Courier" pitchFamily="2" charset="0"/>
              </a:rPr>
              <a:t>afile.txt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 Actions are methods of the objects 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</a:t>
            </a:r>
            <a:r>
              <a:rPr lang="en-AU" sz="1800" dirty="0" err="1">
                <a:latin typeface="Courier" pitchFamily="2" charset="0"/>
              </a:rPr>
              <a:t>message.delete</a:t>
            </a:r>
            <a:r>
              <a:rPr lang="en-AU" sz="1800" dirty="0">
                <a:latin typeface="Courier" pitchFamily="2" charset="0"/>
              </a:rPr>
              <a:t>() # deletes an SQS message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38502</TotalTime>
  <Words>534</Words>
  <Application>Microsoft Macintosh PowerPoint</Application>
  <PresentationFormat>Widescreen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Lecture 5 AWS CLI and Boto</vt:lpstr>
      <vt:lpstr>AWS Command Line Interface CLI</vt:lpstr>
      <vt:lpstr>Using CLI</vt:lpstr>
      <vt:lpstr>Create a security group, key pair and role</vt:lpstr>
      <vt:lpstr>Launch an instance</vt:lpstr>
      <vt:lpstr>Reference</vt:lpstr>
      <vt:lpstr>Boto3</vt:lpstr>
      <vt:lpstr>Pagination</vt:lpstr>
      <vt:lpstr>Resources</vt:lpstr>
      <vt:lpstr>Resources continued</vt:lpstr>
      <vt:lpstr>Other SDKs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4046</cp:revision>
  <dcterms:created xsi:type="dcterms:W3CDTF">1999-05-23T11:18:07Z</dcterms:created>
  <dcterms:modified xsi:type="dcterms:W3CDTF">2018-03-13T07:18:40Z</dcterms:modified>
  <cp:category>Lecture</cp:category>
</cp:coreProperties>
</file>