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7"/>
  </p:notesMasterIdLst>
  <p:handoutMasterIdLst>
    <p:handoutMasterId r:id="rId28"/>
  </p:handoutMasterIdLst>
  <p:sldIdLst>
    <p:sldId id="1325" r:id="rId2"/>
    <p:sldId id="1326" r:id="rId3"/>
    <p:sldId id="1330" r:id="rId4"/>
    <p:sldId id="1331" r:id="rId5"/>
    <p:sldId id="1327" r:id="rId6"/>
    <p:sldId id="1328" r:id="rId7"/>
    <p:sldId id="1329" r:id="rId8"/>
    <p:sldId id="1332" r:id="rId9"/>
    <p:sldId id="1333" r:id="rId10"/>
    <p:sldId id="1334" r:id="rId11"/>
    <p:sldId id="1335" r:id="rId12"/>
    <p:sldId id="1336" r:id="rId13"/>
    <p:sldId id="1338" r:id="rId14"/>
    <p:sldId id="1337" r:id="rId15"/>
    <p:sldId id="1340" r:id="rId16"/>
    <p:sldId id="1341" r:id="rId17"/>
    <p:sldId id="1342" r:id="rId18"/>
    <p:sldId id="1339" r:id="rId19"/>
    <p:sldId id="1343" r:id="rId20"/>
    <p:sldId id="1344" r:id="rId21"/>
    <p:sldId id="1345" r:id="rId22"/>
    <p:sldId id="1346" r:id="rId23"/>
    <p:sldId id="1347" r:id="rId24"/>
    <p:sldId id="1349" r:id="rId25"/>
    <p:sldId id="1348" r:id="rId26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73" autoAdjust="0"/>
    <p:restoredTop sz="78341" autoAdjust="0"/>
  </p:normalViewPr>
  <p:slideViewPr>
    <p:cSldViewPr snapToGrid="0">
      <p:cViewPr varScale="1">
        <p:scale>
          <a:sx n="127" d="100"/>
          <a:sy n="127" d="100"/>
        </p:scale>
        <p:origin x="192" y="76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3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6</a:t>
            </a:r>
            <a:br>
              <a:rPr lang="en-US" sz="7000" dirty="0">
                <a:solidFill>
                  <a:srgbClr val="FFFFFF"/>
                </a:solidFill>
              </a:rPr>
            </a:br>
            <a:r>
              <a:rPr lang="en-US" sz="7000" dirty="0">
                <a:solidFill>
                  <a:srgbClr val="FFFFFF"/>
                </a:solidFill>
              </a:rPr>
              <a:t>AWS Storage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14721" y="6356351"/>
            <a:ext cx="4236219" cy="3651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l"/>
            <a:r>
              <a:rPr lang="de-DE" dirty="0" err="1">
                <a:solidFill>
                  <a:srgbClr val="FFFFFF"/>
                </a:solidFill>
              </a:rPr>
              <a:t>Based</a:t>
            </a:r>
            <a:r>
              <a:rPr lang="de-DE" dirty="0">
                <a:solidFill>
                  <a:srgbClr val="FFFFFF"/>
                </a:solidFill>
              </a:rPr>
              <a:t> on University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Pennsylvania NETS212 </a:t>
            </a:r>
            <a:r>
              <a:rPr lang="de-DE" dirty="0" err="1">
                <a:solidFill>
                  <a:srgbClr val="FFFFFF"/>
                </a:solidFill>
              </a:rPr>
              <a:t>Haeberlen</a:t>
            </a:r>
            <a:r>
              <a:rPr lang="de-DE" dirty="0">
                <a:solidFill>
                  <a:srgbClr val="FFFFFF"/>
                </a:solidFill>
              </a:rPr>
              <a:t>, Z. Ives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6E2112D-6A1F-4526-BC36-F7992501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</a:p>
          <a:p>
            <a:pPr>
              <a:defRPr/>
            </a:pPr>
            <a:r>
              <a:rPr lang="en-AU" dirty="0"/>
              <a:t>Client-side encryption handled by user</a:t>
            </a:r>
          </a:p>
          <a:p>
            <a:pPr>
              <a:defRPr/>
            </a:pPr>
            <a:r>
              <a:rPr lang="en-AU" dirty="0"/>
              <a:t>Server-Side</a:t>
            </a:r>
          </a:p>
          <a:p>
            <a:pPr lvl="1">
              <a:defRPr/>
            </a:pPr>
            <a:r>
              <a:rPr lang="en-AU" dirty="0"/>
              <a:t>Can use AWS Key Management Service (AWS KMS)</a:t>
            </a:r>
          </a:p>
          <a:p>
            <a:pPr lvl="1">
              <a:defRPr/>
            </a:pPr>
            <a:r>
              <a:rPr lang="en-AU" dirty="0"/>
              <a:t>Handles key generation, key lifecycle</a:t>
            </a:r>
          </a:p>
          <a:p>
            <a:pPr lvl="1">
              <a:defRPr/>
            </a:pPr>
            <a:r>
              <a:rPr lang="en-AU" dirty="0"/>
              <a:t>Audit key usage</a:t>
            </a:r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</a:p>
          <a:p>
            <a:pPr>
              <a:defRPr/>
            </a:pPr>
            <a:r>
              <a:rPr lang="en-AU" dirty="0"/>
              <a:t>More control if needed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86F8-30EB-5C4B-A1AB-0BCBFFF7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21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</a:t>
            </a:r>
            <a:r>
              <a:rPr lang="en-AU"/>
              <a:t>of access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90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E34C-F8B5-B440-BB9D-8680E75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056BB-3BC9-B04B-B817-FBD76F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3626-91FA-AD4A-8925-24A43214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3</a:t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97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</a:p>
          <a:p>
            <a:r>
              <a:rPr lang="en-US" dirty="0"/>
              <a:t>A highly scalable, non-relational data store</a:t>
            </a:r>
          </a:p>
          <a:p>
            <a:pPr lvl="1"/>
            <a:r>
              <a:rPr lang="en-US" dirty="0"/>
              <a:t>Despite its name, not really a database</a:t>
            </a:r>
          </a:p>
          <a:p>
            <a:pPr lvl="1"/>
            <a:r>
              <a:rPr lang="en-US" dirty="0"/>
              <a:t>Stronger consistency guarantees than S3</a:t>
            </a:r>
          </a:p>
          <a:p>
            <a:pPr lvl="1"/>
            <a:r>
              <a:rPr lang="en-US" dirty="0"/>
              <a:t>Highly scalable; built-in replication; automatic indexing</a:t>
            </a:r>
          </a:p>
          <a:p>
            <a:pPr lvl="1"/>
            <a:r>
              <a:rPr lang="en-US" dirty="0"/>
              <a:t>No 'real' transactions, just a conditional put/delete</a:t>
            </a:r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EE0F-6666-9840-86B2-B98A93A2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</a:p>
          <a:p>
            <a:pPr lvl="1"/>
            <a:r>
              <a:rPr lang="en-US" dirty="0"/>
              <a:t>Single primary key of one attribute</a:t>
            </a:r>
          </a:p>
          <a:p>
            <a:pPr lvl="1"/>
            <a:r>
              <a:rPr lang="en-US" dirty="0"/>
              <a:t>Key is unique and is hashed to determine physical partition data resides in</a:t>
            </a:r>
          </a:p>
          <a:p>
            <a:r>
              <a:rPr lang="en-US" dirty="0"/>
              <a:t>Partition key and sort key</a:t>
            </a:r>
          </a:p>
          <a:p>
            <a:pPr lvl="1"/>
            <a:r>
              <a:rPr lang="en-US" dirty="0"/>
              <a:t>Composite primary key composed of two attributes</a:t>
            </a:r>
          </a:p>
          <a:p>
            <a:pPr lvl="1"/>
            <a:r>
              <a:rPr lang="en-US" dirty="0"/>
              <a:t>First attribute is the partition key, the second is the sort key</a:t>
            </a:r>
          </a:p>
          <a:p>
            <a:pPr lvl="1"/>
            <a:r>
              <a:rPr lang="en-US" dirty="0"/>
              <a:t>Partition key is hashed </a:t>
            </a:r>
            <a:r>
              <a:rPr lang="en-US" dirty="0">
                <a:sym typeface="Wingdings" pitchFamily="2" charset="2"/>
              </a:rPr>
              <a:t> partition, data is stored sorted by the sort key</a:t>
            </a:r>
          </a:p>
          <a:p>
            <a:r>
              <a:rPr lang="en-US" dirty="0">
                <a:sym typeface="Wingdings" pitchFamily="2" charset="2"/>
              </a:rPr>
              <a:t>Global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Index with a partition key and sort key that is different to the table’s partition and sort keys</a:t>
            </a:r>
          </a:p>
          <a:p>
            <a:r>
              <a:rPr lang="en-US" dirty="0">
                <a:sym typeface="Wingdings" pitchFamily="2" charset="2"/>
              </a:rPr>
              <a:t>Local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53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Operations on tables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Create, Retrieve, Update and Delete operations</a:t>
            </a:r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</a:p>
          <a:p>
            <a:pPr lvl="1"/>
            <a:r>
              <a:rPr lang="en-US" dirty="0"/>
              <a:t>Query: Retrieve all items with partition key optionally sorted</a:t>
            </a:r>
          </a:p>
          <a:p>
            <a:pPr lvl="1"/>
            <a:r>
              <a:rPr lang="en-US" dirty="0"/>
              <a:t>Scan: Retrieves all items in a specified table</a:t>
            </a:r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FAB58-D156-604F-A5DD-CD5B2BA0F712}"/>
              </a:ext>
            </a:extLst>
          </p:cNvPr>
          <p:cNvSpPr txBox="1">
            <a:spLocks/>
          </p:cNvSpPr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8A71B-4151-5342-A5D7-6347E7E8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2335"/>
              </p:ext>
            </p:extLst>
          </p:nvPr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123 Main 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8F76EB-6A4B-6F45-93BD-474FA40A4B37}"/>
              </a:ext>
            </a:extLst>
          </p:cNvPr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8A37-FB6B-CD4D-9287-CB2982393E62}"/>
              </a:ext>
            </a:extLst>
          </p:cNvPr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BB7E-2911-2049-9FAA-C8A35FC21910}"/>
              </a:ext>
            </a:extLst>
          </p:cNvPr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96FB-5F4C-D142-BC4F-DF0BBB143831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B57DF9-194D-3646-9682-354BB99E18B9}"/>
              </a:ext>
            </a:extLst>
          </p:cNvPr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BC4F-3F2C-CD4D-A0E7-FE84C7D55143}"/>
              </a:ext>
            </a:extLst>
          </p:cNvPr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F9A42-43C9-B34F-9E91-0E18E8DE2F3E}"/>
              </a:ext>
            </a:extLst>
          </p:cNvPr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0C2CE-7D47-9047-A380-85AFC04B1E9F}"/>
              </a:ext>
            </a:extLst>
          </p:cNvPr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8C4F9-9E8A-044F-8077-53DA9601109F}"/>
              </a:ext>
            </a:extLst>
          </p:cNvPr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E16C8-5163-5B4C-B197-0446B39445F4}"/>
              </a:ext>
            </a:extLst>
          </p:cNvPr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42B86-E88C-A549-A6E7-02B49614CB39}"/>
              </a:ext>
            </a:extLst>
          </p:cNvPr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66AA4-B9ED-E145-AB47-5597568633C9}"/>
              </a:ext>
            </a:extLst>
          </p:cNvPr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5530A54-29AE-1F40-A502-3380353448D3}"/>
              </a:ext>
            </a:extLst>
          </p:cNvPr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</a:p>
          <a:p>
            <a:pPr lvl="1"/>
            <a:r>
              <a:rPr lang="en-US" dirty="0"/>
              <a:t>Scalar Types</a:t>
            </a:r>
          </a:p>
          <a:p>
            <a:pPr lvl="2"/>
            <a:r>
              <a:rPr lang="en-US" dirty="0"/>
              <a:t>Number, String, Binary, Boolean, null</a:t>
            </a:r>
          </a:p>
          <a:p>
            <a:pPr lvl="1"/>
            <a:r>
              <a:rPr lang="en-US" dirty="0"/>
              <a:t>Document Types</a:t>
            </a:r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</a:p>
          <a:p>
            <a:pPr lvl="1"/>
            <a:r>
              <a:rPr lang="en-US" dirty="0"/>
              <a:t>Set Types</a:t>
            </a:r>
          </a:p>
          <a:p>
            <a:pPr lvl="2"/>
            <a:r>
              <a:rPr lang="en-US" dirty="0"/>
              <a:t>Array of the same type</a:t>
            </a:r>
          </a:p>
          <a:p>
            <a:pPr lvl="3"/>
            <a:r>
              <a:rPr lang="en-AU" dirty="0"/>
              <a:t>["Black", "Green" ,"Red"] </a:t>
            </a:r>
          </a:p>
          <a:p>
            <a:pPr lvl="3"/>
            <a:r>
              <a:rPr lang="en-AU" dirty="0"/>
              <a:t>[42.2, -19, 7.5, 3.14]</a:t>
            </a:r>
          </a:p>
        </p:txBody>
      </p:sp>
    </p:spTree>
    <p:extLst>
      <p:ext uri="{BB962C8B-B14F-4D97-AF65-F5344CB8AC3E}">
        <p14:creationId xmlns:p14="http://schemas.microsoft.com/office/powerpoint/2010/main" val="8861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Simple Storage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in buckets that are arranged hierarchically</a:t>
            </a:r>
          </a:p>
          <a:p>
            <a:pPr lvl="1">
              <a:defRPr/>
            </a:pPr>
            <a:r>
              <a:rPr lang="en-AU" dirty="0"/>
              <a:t>Object is data + metadata</a:t>
            </a:r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</a:p>
          <a:p>
            <a:pPr>
              <a:defRPr/>
            </a:pPr>
            <a:r>
              <a:rPr lang="en-AU" dirty="0"/>
              <a:t>Buckets</a:t>
            </a:r>
          </a:p>
          <a:p>
            <a:pPr lvl="1">
              <a:defRPr/>
            </a:pPr>
            <a:r>
              <a:rPr lang="en-AU" dirty="0"/>
              <a:t>Organise the S3 namespace</a:t>
            </a:r>
          </a:p>
          <a:p>
            <a:pPr lvl="1">
              <a:defRPr/>
            </a:pPr>
            <a:r>
              <a:rPr lang="en-AU" dirty="0"/>
              <a:t>Allow for access control</a:t>
            </a:r>
          </a:p>
          <a:p>
            <a:pPr lvl="1">
              <a:defRPr/>
            </a:pPr>
            <a:r>
              <a:rPr lang="en-AU" dirty="0"/>
              <a:t>Unit of aggregation for usage reporting</a:t>
            </a:r>
          </a:p>
          <a:p>
            <a:pPr>
              <a:defRPr/>
            </a:pPr>
            <a:r>
              <a:rPr lang="en-AU" dirty="0"/>
              <a:t>Unique ID = bucket + key + version ID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</a:p>
          <a:p>
            <a:pPr lvl="1"/>
            <a:r>
              <a:rPr lang="en-AU" dirty="0"/>
              <a:t>Eventually Consistent Reads</a:t>
            </a:r>
          </a:p>
          <a:p>
            <a:pPr lvl="2"/>
            <a:r>
              <a:rPr lang="en-AU" dirty="0"/>
              <a:t>Data from a write may not be available straight away</a:t>
            </a:r>
          </a:p>
          <a:p>
            <a:pPr lvl="1"/>
            <a:r>
              <a:rPr lang="en-AU" dirty="0"/>
              <a:t>Strongly Consistent Reads</a:t>
            </a:r>
          </a:p>
          <a:p>
            <a:pPr lvl="2"/>
            <a:r>
              <a:rPr lang="en-AU" dirty="0"/>
              <a:t>Reads return most up-to-date information reflecting all updates from write operations</a:t>
            </a:r>
          </a:p>
          <a:p>
            <a:r>
              <a:rPr lang="en-AU" dirty="0"/>
              <a:t>Throughput capacity</a:t>
            </a:r>
          </a:p>
          <a:p>
            <a:pPr lvl="1"/>
            <a:r>
              <a:rPr lang="en-AU" dirty="0"/>
              <a:t>When creating a table, specify the </a:t>
            </a:r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</a:p>
          <a:p>
            <a:pPr lvl="2"/>
            <a:r>
              <a:rPr lang="en-AU" dirty="0"/>
              <a:t>Write capacity unit = number of writes of 1 KB in a second</a:t>
            </a:r>
          </a:p>
          <a:p>
            <a:pPr lvl="1"/>
            <a:r>
              <a:rPr lang="en-AU" dirty="0"/>
              <a:t>Can Auto Scale	</a:t>
            </a:r>
          </a:p>
        </p:txBody>
      </p:sp>
    </p:spTree>
    <p:extLst>
      <p:ext uri="{BB962C8B-B14F-4D97-AF65-F5344CB8AC3E}">
        <p14:creationId xmlns:p14="http://schemas.microsoft.com/office/powerpoint/2010/main" val="356588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</a:p>
          <a:p>
            <a:r>
              <a:rPr lang="en-AU" dirty="0"/>
              <a:t>Partitions are accessed through the partition key	</a:t>
            </a:r>
          </a:p>
        </p:txBody>
      </p:sp>
    </p:spTree>
    <p:extLst>
      <p:ext uri="{BB962C8B-B14F-4D97-AF65-F5344CB8AC3E}">
        <p14:creationId xmlns:p14="http://schemas.microsoft.com/office/powerpoint/2010/main" val="369833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3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</a:p>
          <a:p>
            <a:pPr>
              <a:defRPr/>
            </a:pPr>
            <a:r>
              <a:rPr lang="en-AU" dirty="0"/>
              <a:t>Select:</a:t>
            </a:r>
          </a:p>
          <a:p>
            <a:pPr lvl="1">
              <a:defRPr/>
            </a:pPr>
            <a:r>
              <a:rPr lang="en-AU" dirty="0"/>
              <a:t>Region</a:t>
            </a:r>
          </a:p>
          <a:p>
            <a:pPr lvl="1">
              <a:defRPr/>
            </a:pPr>
            <a:r>
              <a:rPr lang="en-AU" dirty="0"/>
              <a:t>Versioning</a:t>
            </a:r>
          </a:p>
          <a:p>
            <a:pPr lvl="1">
              <a:defRPr/>
            </a:pPr>
            <a:r>
              <a:rPr lang="en-AU" dirty="0"/>
              <a:t>Server access logging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dirty="0"/>
              <a:t>Object-level logging</a:t>
            </a:r>
          </a:p>
          <a:p>
            <a:pPr lvl="1">
              <a:defRPr/>
            </a:pPr>
            <a:r>
              <a:rPr lang="en-AU" dirty="0"/>
              <a:t>Encryption</a:t>
            </a:r>
          </a:p>
          <a:p>
            <a:pPr lvl="2">
              <a:defRPr/>
            </a:pPr>
            <a:r>
              <a:rPr lang="en-AU" dirty="0"/>
              <a:t>SSE-S3 (AES-256)</a:t>
            </a:r>
          </a:p>
          <a:p>
            <a:pPr lvl="2">
              <a:defRPr/>
            </a:pPr>
            <a:r>
              <a:rPr lang="en-AU" dirty="0"/>
              <a:t>SSE-KMS</a:t>
            </a:r>
          </a:p>
        </p:txBody>
      </p:sp>
    </p:spTree>
    <p:extLst>
      <p:ext uri="{BB962C8B-B14F-4D97-AF65-F5344CB8AC3E}">
        <p14:creationId xmlns:p14="http://schemas.microsoft.com/office/powerpoint/2010/main" val="33315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</a:p>
          <a:p>
            <a:pPr lvl="1">
              <a:defRPr/>
            </a:pPr>
            <a:r>
              <a:rPr lang="en-AU" dirty="0"/>
              <a:t>Users with special permissions of Read and Write</a:t>
            </a:r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</a:p>
          <a:p>
            <a:pPr>
              <a:defRPr/>
            </a:pPr>
            <a:r>
              <a:rPr lang="en-AU" dirty="0"/>
              <a:t>Once created can manage</a:t>
            </a:r>
          </a:p>
          <a:p>
            <a:pPr lvl="1">
              <a:defRPr/>
            </a:pPr>
            <a:r>
              <a:rPr lang="en-AU" dirty="0"/>
              <a:t>Lifecycle</a:t>
            </a:r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</a:p>
          <a:p>
            <a:pPr lvl="1">
              <a:defRPr/>
            </a:pPr>
            <a:r>
              <a:rPr lang="en-AU" dirty="0"/>
              <a:t>Replication</a:t>
            </a:r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</a:p>
          <a:p>
            <a:pPr lvl="1">
              <a:defRPr/>
            </a:pPr>
            <a:r>
              <a:rPr lang="en-AU" dirty="0"/>
              <a:t>Analytics</a:t>
            </a:r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</a:p>
          <a:p>
            <a:pPr lvl="1">
              <a:defRPr/>
            </a:pPr>
            <a:r>
              <a:rPr lang="en-AU" dirty="0"/>
              <a:t>Metrics </a:t>
            </a:r>
          </a:p>
          <a:p>
            <a:pPr lvl="2">
              <a:defRPr/>
            </a:pPr>
            <a:r>
              <a:rPr lang="en-AU" dirty="0"/>
              <a:t>Stats on operations on objects in the bucket</a:t>
            </a:r>
          </a:p>
          <a:p>
            <a:pPr lvl="1">
              <a:defRPr/>
            </a:pPr>
            <a:r>
              <a:rPr lang="en-AU" dirty="0"/>
              <a:t>Inventory</a:t>
            </a:r>
          </a:p>
          <a:p>
            <a:pPr lvl="2">
              <a:defRPr/>
            </a:pPr>
            <a:r>
              <a:rPr lang="en-AU" dirty="0"/>
              <a:t>Provide a regular snapshot of contents of bucket</a:t>
            </a:r>
          </a:p>
        </p:txBody>
      </p:sp>
    </p:spTree>
    <p:extLst>
      <p:ext uri="{BB962C8B-B14F-4D97-AF65-F5344CB8AC3E}">
        <p14:creationId xmlns:p14="http://schemas.microsoft.com/office/powerpoint/2010/main" val="30736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</a:p>
          <a:p>
            <a:pPr>
              <a:defRPr/>
            </a:pPr>
            <a:r>
              <a:rPr lang="en-AU" dirty="0"/>
              <a:t>New objects</a:t>
            </a:r>
          </a:p>
          <a:p>
            <a:pPr lvl="1">
              <a:defRPr/>
            </a:pPr>
            <a:r>
              <a:rPr lang="en-AU" b="1" i="1" dirty="0"/>
              <a:t>read-after-write</a:t>
            </a:r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9803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S3 handles consistency through versioning rather than locking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idea: every bucket + key maps to a list of versions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bucket+key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 [object v1] [object v2] [object v3] …</a:t>
            </a:r>
          </a:p>
          <a:p>
            <a:pPr lvl="1"/>
            <a:r>
              <a:rPr lang="en-US" sz="2000" dirty="0">
                <a:sym typeface="Wingdings" pitchFamily="2" charset="2"/>
              </a:rPr>
              <a:t>Each time we PUT an object, it gets a new version</a:t>
            </a:r>
          </a:p>
          <a:p>
            <a:pPr lvl="2"/>
            <a:r>
              <a:rPr lang="en-US" dirty="0">
                <a:sym typeface="Wingdings" pitchFamily="2" charset="2"/>
              </a:rPr>
              <a:t>The last-received PUT overwrites any previous ones!</a:t>
            </a:r>
          </a:p>
          <a:p>
            <a:pPr lvl="1"/>
            <a:r>
              <a:rPr lang="en-US" sz="2000" dirty="0">
                <a:sym typeface="Wingdings" pitchFamily="2" charset="2"/>
              </a:rPr>
              <a:t>When we GET:</a:t>
            </a:r>
          </a:p>
          <a:p>
            <a:pPr lvl="2"/>
            <a:r>
              <a:rPr lang="en-US" dirty="0">
                <a:sym typeface="Wingdings" pitchFamily="2" charset="2"/>
              </a:rPr>
              <a:t>An </a:t>
            </a:r>
            <a:r>
              <a:rPr lang="en-US" dirty="0" err="1">
                <a:sym typeface="Wingdings" pitchFamily="2" charset="2"/>
              </a:rPr>
              <a:t>unversioned</a:t>
            </a:r>
            <a:r>
              <a:rPr lang="en-US" dirty="0">
                <a:sym typeface="Wingdings" pitchFamily="2" charset="2"/>
              </a:rPr>
              <a:t> request </a:t>
            </a:r>
            <a:r>
              <a:rPr lang="en-US" u="sng" dirty="0">
                <a:sym typeface="Wingdings" pitchFamily="2" charset="2"/>
              </a:rPr>
              <a:t>likely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dirty="0">
                <a:sym typeface="Wingdings" pitchFamily="2" charset="2"/>
              </a:rPr>
              <a:t>A request for </a:t>
            </a:r>
            <a:r>
              <a:rPr lang="en-US" u="sng" dirty="0">
                <a:sym typeface="Wingdings" pitchFamily="2" charset="2"/>
              </a:rPr>
              <a:t>bucket + key + version</a:t>
            </a:r>
            <a:r>
              <a:rPr lang="en-US" dirty="0">
                <a:sym typeface="Wingdings" pitchFamily="2" charset="2"/>
              </a:rPr>
              <a:t> uniquely maps to a single object!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sz="2000" dirty="0">
                <a:sym typeface="Wingdings" pitchFamily="2" charset="2"/>
              </a:rPr>
              <a:t>Why would you (not) want versioning?</a:t>
            </a:r>
          </a:p>
          <a:p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</a:p>
          <a:p>
            <a:pPr lvl="1"/>
            <a:r>
              <a:rPr lang="en-US" dirty="0"/>
              <a:t>Nov 2017 Accenture leaked corporate information</a:t>
            </a:r>
          </a:p>
          <a:p>
            <a:pPr lvl="1"/>
            <a:r>
              <a:rPr lang="en-US" dirty="0"/>
              <a:t>Alteryx exposes data on 120 million US households</a:t>
            </a:r>
          </a:p>
          <a:p>
            <a:pPr lvl="1"/>
            <a:r>
              <a:rPr lang="en-US" dirty="0"/>
              <a:t>March 2018 Medical Data of 33,000 patients</a:t>
            </a:r>
          </a:p>
          <a:p>
            <a:r>
              <a:rPr lang="en-US" sz="2400"/>
              <a:t>Interesting to consider if this is a failure of the users or the system</a:t>
            </a:r>
          </a:p>
          <a:p>
            <a:r>
              <a:rPr lang="en-US" sz="2400">
                <a:sym typeface="Wingdings" pitchFamily="2" charset="2"/>
              </a:rPr>
              <a:t>Too complex?</a:t>
            </a: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  <a:pPr/>
              <a:t>7</a:t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0DE96-421A-C34C-A462-FE30C00F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</a:p>
          <a:p>
            <a:pPr lvl="1"/>
            <a:r>
              <a:rPr lang="en-US" sz="1600">
                <a:sym typeface="Wingdings" pitchFamily="2" charset="2"/>
              </a:rPr>
              <a:t>User policies</a:t>
            </a:r>
          </a:p>
          <a:p>
            <a:pPr lvl="1"/>
            <a:r>
              <a:rPr lang="en-US" sz="1600">
                <a:sym typeface="Wingdings" pitchFamily="2" charset="2"/>
              </a:rPr>
              <a:t>Bucket policy</a:t>
            </a:r>
          </a:p>
          <a:p>
            <a:pPr lvl="1"/>
            <a:r>
              <a:rPr lang="en-US" sz="1600">
                <a:sym typeface="Wingdings" pitchFamily="2" charset="2"/>
              </a:rPr>
              <a:t>Bucket ACL (Access Control List)</a:t>
            </a:r>
          </a:p>
          <a:p>
            <a:pPr lvl="1"/>
            <a:r>
              <a:rPr lang="en-US" sz="1600">
                <a:sym typeface="Wingdings" pitchFamily="2" charset="2"/>
              </a:rPr>
              <a:t>Object ACL</a:t>
            </a:r>
          </a:p>
          <a:p>
            <a:r>
              <a:rPr lang="en-US" sz="1600">
                <a:sym typeface="Wingdings" pitchFamily="2" charset="2"/>
              </a:rPr>
              <a:t>ACL</a:t>
            </a:r>
          </a:p>
          <a:p>
            <a:pPr lvl="1"/>
            <a:r>
              <a:rPr lang="en-US" sz="1600">
                <a:sym typeface="Wingdings" pitchFamily="2" charset="2"/>
              </a:rPr>
              <a:t>Buckets and Objects can have ACLs</a:t>
            </a:r>
          </a:p>
          <a:p>
            <a:pPr lvl="1"/>
            <a:r>
              <a:rPr lang="en-US" sz="1600">
                <a:sym typeface="Wingdings" pitchFamily="2" charset="2"/>
              </a:rPr>
              <a:t>ACLs grant Read/Write permissions to specific AWS users</a:t>
            </a:r>
          </a:p>
          <a:p>
            <a:r>
              <a:rPr lang="en-US" sz="1600">
                <a:sym typeface="Wingdings" pitchFamily="2" charset="2"/>
              </a:rPr>
              <a:t>Bucket and Object Policies</a:t>
            </a:r>
          </a:p>
          <a:p>
            <a:pPr lvl="1"/>
            <a:r>
              <a:rPr lang="en-US" sz="1600">
                <a:sym typeface="Wingdings" pitchFamily="2" charset="2"/>
              </a:rPr>
              <a:t>Specified in JSON</a:t>
            </a:r>
          </a:p>
          <a:p>
            <a:pPr lvl="1"/>
            <a:r>
              <a:rPr lang="en-US" sz="1600">
                <a:sym typeface="Wingdings" pitchFamily="2" charset="2"/>
              </a:rPr>
              <a:t>Applies to IAM and AWS users and Anonymous (Public) access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2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FD9BA3-D505-1744-8917-C64E134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</a:p>
          <a:p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Gives access of a particular kind to a particular resource</a:t>
            </a:r>
          </a:p>
          <a:p>
            <a:endParaRPr lang="en-US" sz="2000">
              <a:solidFill>
                <a:schemeClr val="bg1"/>
              </a:solidFill>
              <a:sym typeface="Wingdings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45155</TotalTime>
  <Words>1640</Words>
  <Application>Microsoft Macintosh PowerPoint</Application>
  <PresentationFormat>Widescreen</PresentationFormat>
  <Paragraphs>287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Lecture 6 AWS Storage</vt:lpstr>
      <vt:lpstr>AWS S3 Simple Storage Service</vt:lpstr>
      <vt:lpstr>Creating a bucket</vt:lpstr>
      <vt:lpstr>Creating a bucket (2)</vt:lpstr>
      <vt:lpstr>AWS S3 Regions</vt:lpstr>
      <vt:lpstr>S3: Versioning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4074</cp:revision>
  <dcterms:created xsi:type="dcterms:W3CDTF">1999-05-23T11:18:07Z</dcterms:created>
  <dcterms:modified xsi:type="dcterms:W3CDTF">2018-03-18T03:32:28Z</dcterms:modified>
  <cp:category>Lecture</cp:category>
</cp:coreProperties>
</file>