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4" r:id="rId1"/>
  </p:sldMasterIdLst>
  <p:notesMasterIdLst>
    <p:notesMasterId r:id="rId19"/>
  </p:notesMasterIdLst>
  <p:handoutMasterIdLst>
    <p:handoutMasterId r:id="rId20"/>
  </p:handoutMasterIdLst>
  <p:sldIdLst>
    <p:sldId id="1325" r:id="rId2"/>
    <p:sldId id="1173" r:id="rId3"/>
    <p:sldId id="1326" r:id="rId4"/>
    <p:sldId id="1327" r:id="rId5"/>
    <p:sldId id="1329" r:id="rId6"/>
    <p:sldId id="1331" r:id="rId7"/>
    <p:sldId id="1340" r:id="rId8"/>
    <p:sldId id="1341" r:id="rId9"/>
    <p:sldId id="1332" r:id="rId10"/>
    <p:sldId id="1333" r:id="rId11"/>
    <p:sldId id="1334" r:id="rId12"/>
    <p:sldId id="1335" r:id="rId13"/>
    <p:sldId id="1336" r:id="rId14"/>
    <p:sldId id="1337" r:id="rId15"/>
    <p:sldId id="1339" r:id="rId16"/>
    <p:sldId id="1342" r:id="rId17"/>
    <p:sldId id="1343" r:id="rId18"/>
  </p:sldIdLst>
  <p:sldSz cx="12192000" cy="6858000"/>
  <p:notesSz cx="9601200" cy="7315200"/>
  <p:defaultTextStyle>
    <a:defPPr>
      <a:defRPr lang="en-US"/>
    </a:defPPr>
    <a:lvl1pPr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8" userDrawn="1">
          <p15:clr>
            <a:srgbClr val="A4A3A4"/>
          </p15:clr>
        </p15:guide>
        <p15:guide id="2" pos="73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as Haeberlen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33CC33"/>
    <a:srgbClr val="66FFFF"/>
    <a:srgbClr val="00FFFF"/>
    <a:srgbClr val="00CC00"/>
    <a:srgbClr val="FF3399"/>
    <a:srgbClr val="66FF33"/>
    <a:srgbClr val="FFCC99"/>
    <a:srgbClr val="FF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95" autoAdjust="0"/>
    <p:restoredTop sz="78533" autoAdjust="0"/>
  </p:normalViewPr>
  <p:slideViewPr>
    <p:cSldViewPr snapToGrid="0">
      <p:cViewPr varScale="1">
        <p:scale>
          <a:sx n="69" d="100"/>
          <a:sy n="69" d="100"/>
        </p:scale>
        <p:origin x="928" y="184"/>
      </p:cViewPr>
      <p:guideLst>
        <p:guide orient="horz" pos="3888"/>
        <p:guide pos="73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2" d="100"/>
          <a:sy n="122" d="100"/>
        </p:scale>
        <p:origin x="-1344" y="-96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66017A74-8498-4425-B905-56B59BE89ABC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42088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9275"/>
            <a:ext cx="48768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256" y="3475660"/>
            <a:ext cx="7042689" cy="329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fld id="{D37F8DB4-A4FF-4A8B-9A85-9B1874A58F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116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570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164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345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9486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234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0643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04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740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61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01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07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184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12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7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12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BFC76-A687-7B4B-B7C4-626092A4E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7D0C56-5CE4-974A-9396-D3EB55B4D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DA849-C6BE-0D42-92BA-360B93EE9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B5C5E-AC5B-A14E-A301-AD633DC7D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D572F-30CF-9840-9A79-9226228BE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06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C5363-015D-7D4B-BAFF-135F6C4F8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1C766A-A719-2A44-9699-E3C404432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E4ADE-3ECD-8641-9FE0-CD597AA3D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53541-5822-2348-8881-F75DD26C0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F7EAC-E5FB-A241-A525-745F31899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443004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E3AC36-B8F3-904D-9D44-3800404FE9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B37D3E-B28E-E04C-B298-29CCA5D7C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93EA0-EACD-4649-BF69-F205284D4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7CA7A-55ED-7443-A196-4D2842C27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9D338-29CC-A549-9D40-63A8AB4F7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650622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2685" y="1990725"/>
            <a:ext cx="10390716" cy="990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5" name="Rectangle 111"/>
          <p:cNvSpPr>
            <a:spLocks noChangeArrowheads="1"/>
          </p:cNvSpPr>
          <p:nvPr userDrawn="1"/>
        </p:nvSpPr>
        <p:spPr bwMode="auto">
          <a:xfrm>
            <a:off x="406400" y="838200"/>
            <a:ext cx="1049867" cy="3429000"/>
          </a:xfrm>
          <a:prstGeom prst="rect">
            <a:avLst/>
          </a:prstGeom>
          <a:gradFill rotWithShape="0">
            <a:gsLst>
              <a:gs pos="0">
                <a:srgbClr val="708FE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6" name="Line 110"/>
          <p:cNvSpPr>
            <a:spLocks noChangeShapeType="1"/>
          </p:cNvSpPr>
          <p:nvPr userDrawn="1"/>
        </p:nvSpPr>
        <p:spPr bwMode="auto">
          <a:xfrm>
            <a:off x="1123951" y="1143000"/>
            <a:ext cx="0" cy="2895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18217" y="3944938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0" name="Rectangle 11"/>
          <p:cNvSpPr>
            <a:spLocks noChangeArrowheads="1"/>
          </p:cNvSpPr>
          <p:nvPr userDrawn="1"/>
        </p:nvSpPr>
        <p:spPr bwMode="auto">
          <a:xfrm flipV="1">
            <a:off x="268817" y="3011488"/>
            <a:ext cx="11590867" cy="555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pic>
        <p:nvPicPr>
          <p:cNvPr id="11" name="Picture 10" descr="Penn shield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01061" y="2612508"/>
            <a:ext cx="878809" cy="740196"/>
          </a:xfrm>
          <a:prstGeom prst="rect">
            <a:avLst/>
          </a:prstGeom>
        </p:spPr>
      </p:pic>
      <p:sp>
        <p:nvSpPr>
          <p:cNvPr id="12" name="Rectangle 32"/>
          <p:cNvSpPr>
            <a:spLocks noChangeArrowheads="1"/>
          </p:cNvSpPr>
          <p:nvPr userDrawn="1"/>
        </p:nvSpPr>
        <p:spPr bwMode="auto">
          <a:xfrm>
            <a:off x="1" y="6605588"/>
            <a:ext cx="2331217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/>
              <a:t>© 2013 A. Haeberlen, Z. Ives</a:t>
            </a:r>
            <a:endParaRPr lang="en-GB" sz="9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378CA-57F7-834F-A3B8-2F41FDE55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E7C3A-CA92-5142-9827-289275BFE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6E172-3480-524D-A4CE-62BEC772E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CCA29-E44B-4C43-BD55-3FCD251CD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14242-6B07-8543-919A-1FC4E1ADF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467007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ACDA5-F91D-D044-B783-1882CD742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242B5-90F0-4E4A-AAB6-B12084FC3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F56A0-C271-B245-A1C9-25A589EF5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6E697-8320-434A-86D9-AAC230922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B4B91-4A86-974C-8CCB-8A3EB058B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896112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B212B-8369-DA4C-BABB-1A078941E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90E38-4CB2-584D-B9E8-A2B2094BFE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6C5A60-5C7D-254F-9697-BF3AEA3A3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FB941-C882-CC41-A9CF-2E02FA3FC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EE5D5-3BD1-6B4E-B031-3D61A515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84497-F0E4-324C-96C4-4BDF38002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670515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9C25F-5F64-AB4A-BBF5-77AF58584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48DA2-5CA8-1F4E-9841-4BBF63574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3FFDB4-FED0-1C4F-8D7D-17B0867BD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BD7F3F-2DF5-3447-AAF3-1776599017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613463-9787-6941-B670-25EC1557F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10F4E8-78E2-3747-80C1-43D61721C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C262F4-0E96-6C4F-B0F2-DF033F911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80677-D036-7543-8C21-49D40D16F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045931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5E4D1-730E-504F-9683-098495A95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4C212F-EA7C-C045-BCB8-108319BCD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6530A-03A9-CA4D-B18F-9C4F56378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F73F1B-9FF0-8641-9282-74CC1E49A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63311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740EEF-C38B-144B-821E-4975E49F3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ABF87A-B408-1D4E-A728-89D503529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4A79A3-BC23-5049-AB5A-EEBEFC1DD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640783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8979A-65AB-B347-9E09-756CA6284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05E94-A13D-4147-89EB-2AE179F7E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5A8F7D-3AD4-1D43-A088-C33A03187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D2DD2C-19B1-0A43-9570-9A1842C00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A2C57-1FDB-C346-95CB-FA52DB28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96CB0-35B3-1D4E-8AD4-4B0E0C05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50557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DD222-4F45-014E-98B9-BC327CE71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ECB534-A460-C74C-B118-2356A474DA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56C72C-FBD3-8440-AED3-C06C44303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71F36-EF5A-5F46-9C28-6E6A7D47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FA358-451B-7942-B0C1-D0B7B9D6D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32310-9E80-224C-B30E-CC263F97C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30085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9D4BDC-9DBC-F647-991C-B00D6C38D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5DE1C-9DB9-0E43-B50B-973E8289E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81C8A-F206-BA43-8D7E-04234D39F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3/13/18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3EDD4-9495-C047-B664-F26C63648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8D715-2296-A64B-AA69-3A1F4CFB77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058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658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rtualbox.org/wiki/Download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irror.aarnet.edu.au/pub/ubuntu/releases/16.04.4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alphaModFix amt="6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7000" contrast="-22000"/>
                    </a14:imgEffect>
                  </a14:imgLayer>
                </a14:imgProps>
              </a:ext>
            </a:extLst>
          </a:blip>
          <a:srcRect l="25052" r="2" b="2"/>
          <a:stretch/>
        </p:blipFill>
        <p:spPr>
          <a:xfrm>
            <a:off x="1524020" y="10"/>
            <a:ext cx="9143980" cy="685799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814512" y="1200152"/>
            <a:ext cx="5172879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7000" dirty="0">
                <a:solidFill>
                  <a:srgbClr val="FFFFFF"/>
                </a:solidFill>
              </a:rPr>
              <a:t>Lecture 4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161473" y="1200152"/>
            <a:ext cx="2112401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CITS5503 Cloud Computing</a:t>
            </a:r>
          </a:p>
          <a:p>
            <a:pPr algn="r"/>
            <a:r>
              <a:rPr lang="en-US" dirty="0" err="1">
                <a:solidFill>
                  <a:srgbClr val="FFFFFF"/>
                </a:solidFill>
              </a:rPr>
              <a:t>Dr</a:t>
            </a:r>
            <a:r>
              <a:rPr lang="en-US" dirty="0">
                <a:solidFill>
                  <a:srgbClr val="FFFFFF"/>
                </a:solidFill>
              </a:rPr>
              <a:t> David Glance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14721" y="6356351"/>
            <a:ext cx="4236219" cy="365125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algn="l"/>
            <a:r>
              <a:rPr lang="de-DE" dirty="0" err="1">
                <a:solidFill>
                  <a:srgbClr val="FFFFFF"/>
                </a:solidFill>
              </a:rPr>
              <a:t>Based</a:t>
            </a:r>
            <a:r>
              <a:rPr lang="de-DE" dirty="0">
                <a:solidFill>
                  <a:srgbClr val="FFFFFF"/>
                </a:solidFill>
              </a:rPr>
              <a:t> on University </a:t>
            </a:r>
            <a:r>
              <a:rPr lang="de-DE" dirty="0" err="1">
                <a:solidFill>
                  <a:srgbClr val="FFFFFF"/>
                </a:solidFill>
              </a:rPr>
              <a:t>of</a:t>
            </a:r>
            <a:r>
              <a:rPr lang="de-DE" dirty="0">
                <a:solidFill>
                  <a:srgbClr val="FFFFFF"/>
                </a:solidFill>
              </a:rPr>
              <a:t> Pennsylvania NETS212 </a:t>
            </a:r>
            <a:r>
              <a:rPr lang="de-DE" dirty="0" err="1">
                <a:solidFill>
                  <a:srgbClr val="FFFFFF"/>
                </a:solidFill>
              </a:rPr>
              <a:t>Haeberlen</a:t>
            </a:r>
            <a:r>
              <a:rPr lang="de-DE" dirty="0">
                <a:solidFill>
                  <a:srgbClr val="FFFFFF"/>
                </a:solidFill>
              </a:rPr>
              <a:t>, Z. Ives</a:t>
            </a:r>
            <a:endParaRPr lang="en-GB" dirty="0">
              <a:solidFill>
                <a:srgbClr val="FFFFFF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3F56E3-8912-C249-BF8B-D1F5A43D2372}"/>
              </a:ext>
            </a:extLst>
          </p:cNvPr>
          <p:cNvCxnSpPr/>
          <p:nvPr/>
        </p:nvCxnSpPr>
        <p:spPr>
          <a:xfrm>
            <a:off x="4504765" y="2474259"/>
            <a:ext cx="0" cy="190948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459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VMs and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Hypervisor security</a:t>
            </a:r>
          </a:p>
          <a:p>
            <a:pPr lvl="1">
              <a:defRPr/>
            </a:pPr>
            <a:r>
              <a:rPr lang="en-US" dirty="0"/>
              <a:t>Hypervisor, applications, drivers and libraries are loaded in randomized memory locations to stop </a:t>
            </a:r>
            <a:r>
              <a:rPr lang="en-US" dirty="0" err="1"/>
              <a:t>exploites</a:t>
            </a:r>
            <a:endParaRPr lang="en-US" dirty="0"/>
          </a:p>
          <a:p>
            <a:pPr lvl="1">
              <a:defRPr/>
            </a:pPr>
            <a:r>
              <a:rPr lang="en-US" dirty="0"/>
              <a:t>VMWare uses digital signatures to verify modules drivers and applications – much as iOS and Android do</a:t>
            </a:r>
          </a:p>
          <a:p>
            <a:pPr lvl="1">
              <a:defRPr/>
            </a:pPr>
            <a:r>
              <a:rPr lang="en-US" dirty="0"/>
              <a:t>However – Hypervisor represents an “attack surface” not present in native OSs and so they are subject to vulnerabilities</a:t>
            </a:r>
          </a:p>
          <a:p>
            <a:pPr>
              <a:defRPr/>
            </a:pPr>
            <a:r>
              <a:rPr lang="en-US" dirty="0"/>
              <a:t>Virtualized OS</a:t>
            </a:r>
          </a:p>
          <a:p>
            <a:pPr lvl="1">
              <a:defRPr/>
            </a:pPr>
            <a:r>
              <a:rPr lang="en-US" dirty="0"/>
              <a:t>Same vulnerabilities as a non-virtualized OS </a:t>
            </a:r>
          </a:p>
          <a:p>
            <a:pPr>
              <a:defRPr/>
            </a:pPr>
            <a:r>
              <a:rPr lang="en-US" dirty="0"/>
              <a:t>VM to VM</a:t>
            </a:r>
          </a:p>
          <a:p>
            <a:pPr lvl="1">
              <a:defRPr/>
            </a:pPr>
            <a:r>
              <a:rPr lang="en-US" dirty="0"/>
              <a:t>Theoretically possible to access memory in one VM from another but very hard to do</a:t>
            </a:r>
          </a:p>
          <a:p>
            <a:pPr>
              <a:defRPr/>
            </a:pPr>
            <a:r>
              <a:rPr lang="en-US" dirty="0"/>
              <a:t>AWS itself introduces security vulnerabilities – e.g. access to keys, </a:t>
            </a:r>
            <a:r>
              <a:rPr lang="en-US" dirty="0" err="1"/>
              <a:t>uernames</a:t>
            </a:r>
            <a:r>
              <a:rPr lang="en-US" dirty="0"/>
              <a:t> and passwords</a:t>
            </a:r>
          </a:p>
          <a:p>
            <a:pPr marL="0" indent="0">
              <a:buNone/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433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types of virtualization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Web Server</a:t>
            </a:r>
          </a:p>
          <a:p>
            <a:pPr lvl="1">
              <a:defRPr/>
            </a:pPr>
            <a:r>
              <a:rPr lang="en-US" dirty="0"/>
              <a:t>Virtual hosts using a different hostname, configuration file</a:t>
            </a:r>
          </a:p>
          <a:p>
            <a:pPr>
              <a:defRPr/>
            </a:pPr>
            <a:r>
              <a:rPr lang="en-US" dirty="0"/>
              <a:t>Virtual Environments</a:t>
            </a:r>
          </a:p>
          <a:p>
            <a:pPr lvl="1">
              <a:defRPr/>
            </a:pPr>
            <a:r>
              <a:rPr lang="en-US" dirty="0"/>
              <a:t>Java, Python and Ruby amongst others have the ability to configure separate versions of language and libraries</a:t>
            </a:r>
          </a:p>
          <a:p>
            <a:pPr>
              <a:defRPr/>
            </a:pPr>
            <a:r>
              <a:rPr lang="en-US" dirty="0"/>
              <a:t>Containers</a:t>
            </a:r>
          </a:p>
          <a:p>
            <a:pPr lvl="1">
              <a:defRPr/>
            </a:pPr>
            <a:r>
              <a:rPr lang="en-US" dirty="0"/>
              <a:t>Like VMs but run in user space and packages binaries and libraries</a:t>
            </a:r>
          </a:p>
          <a:p>
            <a:pPr lvl="1">
              <a:defRPr/>
            </a:pPr>
            <a:r>
              <a:rPr lang="en-US" dirty="0"/>
              <a:t>Docker, Kubernetes, AWS Containers (Docker)</a:t>
            </a:r>
          </a:p>
          <a:p>
            <a:pPr>
              <a:defRPr/>
            </a:pPr>
            <a:r>
              <a:rPr lang="en-US" dirty="0" err="1"/>
              <a:t>Serverless</a:t>
            </a:r>
            <a:r>
              <a:rPr lang="en-US" dirty="0"/>
              <a:t> Environments</a:t>
            </a:r>
          </a:p>
          <a:p>
            <a:pPr lvl="1">
              <a:defRPr/>
            </a:pPr>
            <a:r>
              <a:rPr lang="en-US" dirty="0"/>
              <a:t>Code is executed in response to an event, including HTTP</a:t>
            </a:r>
          </a:p>
          <a:p>
            <a:pPr marL="0" indent="0">
              <a:buNone/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484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Containers are cut down VMs used to execute code in a isolated environment </a:t>
            </a:r>
          </a:p>
          <a:p>
            <a:pPr>
              <a:defRPr/>
            </a:pPr>
            <a:r>
              <a:rPr lang="en-US" dirty="0"/>
              <a:t>Docker</a:t>
            </a:r>
          </a:p>
          <a:p>
            <a:pPr lvl="1">
              <a:defRPr/>
            </a:pPr>
            <a:r>
              <a:rPr lang="en-US" dirty="0"/>
              <a:t>Originally based on Linux Containers (LXC) but now on </a:t>
            </a:r>
            <a:r>
              <a:rPr lang="en-US" dirty="0" err="1"/>
              <a:t>runC</a:t>
            </a:r>
            <a:endParaRPr lang="en-US" dirty="0"/>
          </a:p>
          <a:p>
            <a:pPr lvl="1">
              <a:defRPr/>
            </a:pPr>
            <a:r>
              <a:rPr lang="en-US" dirty="0"/>
              <a:t>All Docker containers use the same underlying OS but present various parts of the OS as if they were dedicated to the running system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041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4854EA-1890-F04F-9388-E52A80D188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22808"/>
            <a:ext cx="9912662" cy="500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477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Docker Registry</a:t>
            </a:r>
          </a:p>
          <a:p>
            <a:pPr lvl="1">
              <a:defRPr/>
            </a:pPr>
            <a:r>
              <a:rPr lang="en-US" dirty="0"/>
              <a:t>Contains Docker Images</a:t>
            </a:r>
          </a:p>
          <a:p>
            <a:pPr lvl="2">
              <a:defRPr/>
            </a:pPr>
            <a:r>
              <a:rPr lang="en-US" dirty="0"/>
              <a:t>Instructions to create a Docker Container</a:t>
            </a:r>
          </a:p>
          <a:p>
            <a:pPr lvl="2">
              <a:defRPr/>
            </a:pPr>
            <a:r>
              <a:rPr lang="en-US" dirty="0"/>
              <a:t>Images provide applications, libraries and operating system files </a:t>
            </a:r>
          </a:p>
          <a:p>
            <a:pPr lvl="1">
              <a:defRPr/>
            </a:pPr>
            <a:r>
              <a:rPr lang="en-US" dirty="0"/>
              <a:t>Docker Images can be pulled down to Docker Host</a:t>
            </a:r>
          </a:p>
          <a:p>
            <a:pPr>
              <a:defRPr/>
            </a:pPr>
            <a:r>
              <a:rPr lang="en-US" dirty="0"/>
              <a:t>Docker Host</a:t>
            </a:r>
          </a:p>
          <a:p>
            <a:pPr lvl="1">
              <a:defRPr/>
            </a:pPr>
            <a:r>
              <a:rPr lang="en-US" dirty="0"/>
              <a:t>Host running the containers</a:t>
            </a:r>
          </a:p>
          <a:p>
            <a:pPr lvl="1">
              <a:defRPr/>
            </a:pPr>
            <a:r>
              <a:rPr lang="en-US" dirty="0"/>
              <a:t>Docker daemon – server process that manages the Docker containers</a:t>
            </a:r>
          </a:p>
          <a:p>
            <a:pPr>
              <a:defRPr/>
            </a:pPr>
            <a:r>
              <a:rPr lang="en-US" dirty="0"/>
              <a:t>Docker Client</a:t>
            </a:r>
          </a:p>
          <a:p>
            <a:pPr lvl="1">
              <a:defRPr/>
            </a:pPr>
            <a:r>
              <a:rPr lang="en-US" dirty="0"/>
              <a:t>Client app that allows users to issue Docker commands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048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ECS (Elastic Container Service)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/>
              <a:t>Although Docker can be run on a client machine like a Mac or Windows, it is easier to run it on a Linux VM or AWS</a:t>
            </a:r>
          </a:p>
          <a:p>
            <a:pPr>
              <a:defRPr/>
            </a:pPr>
            <a:r>
              <a:rPr lang="en-US" dirty="0"/>
              <a:t>Hello World example</a:t>
            </a:r>
          </a:p>
          <a:p>
            <a:pPr>
              <a:defRPr/>
            </a:pPr>
            <a:r>
              <a:rPr lang="en-US" dirty="0"/>
              <a:t>[1] Create an Ubuntu VM to run Docker</a:t>
            </a:r>
          </a:p>
          <a:p>
            <a:pPr lvl="1">
              <a:defRPr/>
            </a:pPr>
            <a:r>
              <a:rPr lang="en-US" dirty="0"/>
              <a:t>Download </a:t>
            </a:r>
            <a:r>
              <a:rPr lang="en-US" dirty="0" err="1"/>
              <a:t>VirtualBox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https://www.virtualbox.org/wiki/Downloads</a:t>
            </a:r>
            <a:endParaRPr lang="en-US" dirty="0"/>
          </a:p>
          <a:p>
            <a:pPr lvl="1">
              <a:defRPr/>
            </a:pPr>
            <a:r>
              <a:rPr lang="en-US" dirty="0"/>
              <a:t>Download Ubuntu image </a:t>
            </a:r>
            <a:r>
              <a:rPr lang="en-US" dirty="0">
                <a:hlinkClick r:id="rId4"/>
              </a:rPr>
              <a:t>https://mirror.aarnet.edu.au/pub/ubuntu/releases/16.04.4/</a:t>
            </a:r>
            <a:endParaRPr lang="en-US" dirty="0"/>
          </a:p>
          <a:p>
            <a:pPr lvl="1">
              <a:defRPr/>
            </a:pPr>
            <a:r>
              <a:rPr lang="en-US" dirty="0"/>
              <a:t>Start VM using defaults</a:t>
            </a:r>
          </a:p>
          <a:p>
            <a:pPr>
              <a:defRPr/>
            </a:pPr>
            <a:r>
              <a:rPr lang="en-US" dirty="0"/>
              <a:t>[2] Install Docker</a:t>
            </a:r>
          </a:p>
          <a:p>
            <a:pPr lvl="1">
              <a:defRPr/>
            </a:pPr>
            <a:r>
              <a:rPr lang="en-US" dirty="0"/>
              <a:t>Open Terminal then </a:t>
            </a:r>
          </a:p>
          <a:p>
            <a:pPr lvl="2">
              <a:defRPr/>
            </a:pPr>
            <a:r>
              <a:rPr lang="en-US" dirty="0" err="1"/>
              <a:t>sudo</a:t>
            </a:r>
            <a:r>
              <a:rPr lang="en-US" dirty="0"/>
              <a:t> apt-get update</a:t>
            </a:r>
          </a:p>
          <a:p>
            <a:pPr lvl="2">
              <a:defRPr/>
            </a:pPr>
            <a:r>
              <a:rPr lang="en-US" dirty="0" err="1"/>
              <a:t>sudo</a:t>
            </a:r>
            <a:r>
              <a:rPr lang="en-US" dirty="0"/>
              <a:t> apt-get install </a:t>
            </a:r>
            <a:r>
              <a:rPr lang="en-US" dirty="0" err="1"/>
              <a:t>docker-ce</a:t>
            </a:r>
            <a:endParaRPr lang="en-US" dirty="0"/>
          </a:p>
          <a:p>
            <a:pPr lvl="1"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589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Create a </a:t>
            </a:r>
            <a:r>
              <a:rPr lang="en-US" dirty="0" err="1"/>
              <a:t>Dockerfile</a:t>
            </a:r>
            <a:endParaRPr lang="en-US" dirty="0"/>
          </a:p>
          <a:p>
            <a:pPr lvl="1">
              <a:defRPr/>
            </a:pPr>
            <a:r>
              <a:rPr lang="en-US" dirty="0"/>
              <a:t>FROM httpd:2.4</a:t>
            </a:r>
          </a:p>
          <a:p>
            <a:pPr lvl="1">
              <a:defRPr/>
            </a:pPr>
            <a:r>
              <a:rPr lang="en-US" dirty="0"/>
              <a:t>COPY ./public-html/ /</a:t>
            </a:r>
            <a:r>
              <a:rPr lang="en-US" dirty="0" err="1"/>
              <a:t>usr</a:t>
            </a:r>
            <a:r>
              <a:rPr lang="en-US" dirty="0"/>
              <a:t>/local/apache2/</a:t>
            </a:r>
            <a:r>
              <a:rPr lang="en-US" dirty="0" err="1"/>
              <a:t>htdocs</a:t>
            </a:r>
            <a:r>
              <a:rPr lang="en-US" dirty="0"/>
              <a:t>/</a:t>
            </a:r>
          </a:p>
          <a:p>
            <a:pPr>
              <a:defRPr/>
            </a:pPr>
            <a:r>
              <a:rPr lang="en-US" dirty="0"/>
              <a:t>Create a file </a:t>
            </a:r>
            <a:r>
              <a:rPr lang="en-US" dirty="0" err="1"/>
              <a:t>index.html</a:t>
            </a:r>
            <a:r>
              <a:rPr lang="en-US" dirty="0"/>
              <a:t> in ./public-html and add “hello world”</a:t>
            </a:r>
          </a:p>
          <a:p>
            <a:pPr>
              <a:defRPr/>
            </a:pPr>
            <a:r>
              <a:rPr lang="en-US" dirty="0" err="1"/>
              <a:t>docker</a:t>
            </a:r>
            <a:r>
              <a:rPr lang="en-US" dirty="0"/>
              <a:t> build -t my-apache2 .</a:t>
            </a:r>
          </a:p>
          <a:p>
            <a:pPr>
              <a:defRPr/>
            </a:pPr>
            <a:r>
              <a:rPr lang="en-US" dirty="0" err="1"/>
              <a:t>docker</a:t>
            </a:r>
            <a:r>
              <a:rPr lang="en-US" dirty="0"/>
              <a:t> run -</a:t>
            </a:r>
            <a:r>
              <a:rPr lang="en-US" dirty="0" err="1"/>
              <a:t>dit</a:t>
            </a:r>
            <a:r>
              <a:rPr lang="en-US" dirty="0"/>
              <a:t> -p 8080:80 --name my-app my-apache2</a:t>
            </a:r>
          </a:p>
          <a:p>
            <a:pPr>
              <a:defRPr/>
            </a:pPr>
            <a:r>
              <a:rPr lang="en-US" dirty="0"/>
              <a:t>Open browser and check hell world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884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4F41A-90EB-834D-8292-39E3753C2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ECS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638FF-83C8-8247-A955-3486D1204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Navigate to ECS</a:t>
            </a:r>
          </a:p>
          <a:p>
            <a:r>
              <a:rPr lang="en-US" dirty="0"/>
              <a:t>Create Cluster</a:t>
            </a:r>
          </a:p>
          <a:p>
            <a:r>
              <a:rPr lang="en-US" dirty="0"/>
              <a:t>Select EC2 Linux + Networking</a:t>
            </a:r>
          </a:p>
          <a:p>
            <a:pPr lvl="1"/>
            <a:r>
              <a:rPr lang="en-US" dirty="0"/>
              <a:t>Creates a Cluster</a:t>
            </a:r>
          </a:p>
          <a:p>
            <a:pPr lvl="1"/>
            <a:r>
              <a:rPr lang="en-US" dirty="0"/>
              <a:t>VPC</a:t>
            </a:r>
          </a:p>
          <a:p>
            <a:pPr lvl="1"/>
            <a:r>
              <a:rPr lang="en-US" dirty="0"/>
              <a:t>Subnets</a:t>
            </a:r>
          </a:p>
          <a:p>
            <a:pPr lvl="1"/>
            <a:r>
              <a:rPr lang="en-US" dirty="0"/>
              <a:t>Auto Scaling group</a:t>
            </a:r>
          </a:p>
          <a:p>
            <a:r>
              <a:rPr lang="en-US" dirty="0"/>
              <a:t>Default program Hello World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5C8335-CEFE-5C44-A217-AB0FBB70D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726B13-C263-444B-BF9B-C9588249D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489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Term is somewhat ill-defined, generally</a:t>
            </a:r>
          </a:p>
          <a:p>
            <a:pPr lvl="1">
              <a:defRPr/>
            </a:pPr>
            <a:r>
              <a:rPr lang="en-US" dirty="0"/>
              <a:t>A machine that’s implemented in software, rather than hardware</a:t>
            </a:r>
          </a:p>
          <a:p>
            <a:pPr lvl="1">
              <a:defRPr/>
            </a:pPr>
            <a:r>
              <a:rPr lang="en-US" dirty="0"/>
              <a:t>A self-contained environment that acts like a computer</a:t>
            </a:r>
          </a:p>
          <a:p>
            <a:pPr lvl="1">
              <a:defRPr/>
            </a:pPr>
            <a:r>
              <a:rPr lang="en-US" dirty="0"/>
              <a:t>An abstract specification for a computing device (instruction set, etc.)</a:t>
            </a:r>
          </a:p>
          <a:p>
            <a:pPr>
              <a:defRPr/>
            </a:pPr>
            <a:r>
              <a:rPr lang="en-US" dirty="0"/>
              <a:t>Common distinction:</a:t>
            </a:r>
          </a:p>
          <a:p>
            <a:pPr lvl="1">
              <a:defRPr/>
            </a:pPr>
            <a:r>
              <a:rPr lang="en-US" dirty="0"/>
              <a:t>(language-based) virtual machines </a:t>
            </a:r>
          </a:p>
          <a:p>
            <a:pPr lvl="2">
              <a:defRPr/>
            </a:pPr>
            <a:r>
              <a:rPr lang="en-US" dirty="0"/>
              <a:t>Instruction set usually does not resemble any existing architecture</a:t>
            </a:r>
          </a:p>
          <a:p>
            <a:pPr lvl="2">
              <a:defRPr/>
            </a:pPr>
            <a:r>
              <a:rPr lang="en-US" dirty="0"/>
              <a:t>Java VM, </a:t>
            </a:r>
            <a:r>
              <a:rPr lang="en-US" dirty="0" err="1"/>
              <a:t>.Net</a:t>
            </a:r>
            <a:r>
              <a:rPr lang="en-US" dirty="0"/>
              <a:t> CLR, many others</a:t>
            </a:r>
          </a:p>
          <a:p>
            <a:pPr lvl="1">
              <a:defRPr/>
            </a:pPr>
            <a:r>
              <a:rPr lang="en-US" dirty="0"/>
              <a:t>Virtual Machine Monitors (VMM) or Hypervisor</a:t>
            </a:r>
          </a:p>
          <a:p>
            <a:pPr lvl="2">
              <a:defRPr/>
            </a:pPr>
            <a:r>
              <a:rPr lang="en-US" dirty="0"/>
              <a:t>instruction set fully or partially taken from a real architecture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Virtual Machines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 lnSpcReduction="10000"/>
          </a:bodyPr>
          <a:lstStyle/>
          <a:p>
            <a:r>
              <a:rPr lang="en-AU" b="1" dirty="0"/>
              <a:t>Partitioning</a:t>
            </a:r>
            <a:endParaRPr lang="en-AU" dirty="0"/>
          </a:p>
          <a:p>
            <a:pPr lvl="1"/>
            <a:r>
              <a:rPr lang="en-AU" dirty="0"/>
              <a:t>Run multiple operating systems on one physical machine.</a:t>
            </a:r>
          </a:p>
          <a:p>
            <a:pPr lvl="1"/>
            <a:r>
              <a:rPr lang="en-AU" dirty="0"/>
              <a:t>Divide system resources between virtual machines.</a:t>
            </a:r>
          </a:p>
          <a:p>
            <a:r>
              <a:rPr lang="en-AU" b="1" dirty="0"/>
              <a:t>Isolation</a:t>
            </a:r>
            <a:endParaRPr lang="en-AU" dirty="0"/>
          </a:p>
          <a:p>
            <a:pPr lvl="1"/>
            <a:r>
              <a:rPr lang="en-AU" dirty="0"/>
              <a:t>Provide fault and security isolation at the hardware level.</a:t>
            </a:r>
          </a:p>
          <a:p>
            <a:pPr lvl="1"/>
            <a:r>
              <a:rPr lang="en-AU" dirty="0"/>
              <a:t>Preserve performance with advanced resource controls.</a:t>
            </a:r>
          </a:p>
          <a:p>
            <a:r>
              <a:rPr lang="en-AU" b="1" dirty="0"/>
              <a:t>Encapsulation</a:t>
            </a:r>
            <a:endParaRPr lang="en-AU" dirty="0"/>
          </a:p>
          <a:p>
            <a:pPr lvl="1"/>
            <a:r>
              <a:rPr lang="en-AU" dirty="0"/>
              <a:t>Save the entire state of a virtual machine to files.</a:t>
            </a:r>
          </a:p>
          <a:p>
            <a:pPr lvl="1"/>
            <a:r>
              <a:rPr lang="en-AU" dirty="0"/>
              <a:t>Move and copy virtual machines as easily as moving and copying files.</a:t>
            </a:r>
          </a:p>
          <a:p>
            <a:r>
              <a:rPr lang="en-AU" b="1" dirty="0"/>
              <a:t>Hardware Independence</a:t>
            </a:r>
            <a:endParaRPr lang="en-AU" dirty="0"/>
          </a:p>
          <a:p>
            <a:pPr lvl="1"/>
            <a:r>
              <a:rPr lang="en-AU" dirty="0"/>
              <a:t>Provision or migrate any virtual machine to any physical server.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148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First VM architected by IBM in 1972 VM/370 to provide full VM of mainframe machine</a:t>
            </a:r>
          </a:p>
          <a:p>
            <a:pPr>
              <a:defRPr/>
            </a:pPr>
            <a:r>
              <a:rPr lang="en-US" dirty="0"/>
              <a:t>1997 Virtual PC for Mac by Connectix</a:t>
            </a:r>
          </a:p>
          <a:p>
            <a:pPr>
              <a:defRPr/>
            </a:pPr>
            <a:r>
              <a:rPr lang="en-US" dirty="0"/>
              <a:t>1999 VMware’s VMware Virtual Platform</a:t>
            </a:r>
          </a:p>
          <a:p>
            <a:pPr>
              <a:defRPr/>
            </a:pPr>
            <a:r>
              <a:rPr lang="en-US" dirty="0"/>
              <a:t>2003 Open Source hypervisor Xen</a:t>
            </a:r>
          </a:p>
          <a:p>
            <a:pPr>
              <a:defRPr/>
            </a:pPr>
            <a:r>
              <a:rPr lang="en-US" dirty="0"/>
              <a:t>2005 VMware Player – free VM player</a:t>
            </a:r>
          </a:p>
          <a:p>
            <a:pPr>
              <a:defRPr/>
            </a:pPr>
            <a:r>
              <a:rPr lang="en-US" dirty="0"/>
              <a:t>2007 </a:t>
            </a:r>
            <a:r>
              <a:rPr lang="en-US" dirty="0" err="1"/>
              <a:t>VirtualBox</a:t>
            </a:r>
            <a:endParaRPr lang="en-US" dirty="0"/>
          </a:p>
          <a:p>
            <a:pPr marL="0" indent="0">
              <a:buNone/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065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623" y="245203"/>
            <a:ext cx="10515600" cy="1325563"/>
          </a:xfrm>
        </p:spPr>
        <p:txBody>
          <a:bodyPr/>
          <a:lstStyle/>
          <a:p>
            <a:r>
              <a:rPr lang="en-US" dirty="0"/>
              <a:t>Types of </a:t>
            </a:r>
            <a:r>
              <a:rPr lang="en-US" dirty="0" err="1"/>
              <a:t>Virtualisation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38A610-4603-1647-8700-4240104B6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3486634" y="-2619734"/>
            <a:ext cx="5023784" cy="126616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AE55E1C-FF35-4A4F-908C-C1F018B44C3B}"/>
              </a:ext>
            </a:extLst>
          </p:cNvPr>
          <p:cNvSpPr txBox="1"/>
          <p:nvPr/>
        </p:nvSpPr>
        <p:spPr>
          <a:xfrm>
            <a:off x="360976" y="6498555"/>
            <a:ext cx="1391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Courtesy VMWare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D8DA7C-A7AD-914A-9AE6-ED8AC1972FA2}"/>
              </a:ext>
            </a:extLst>
          </p:cNvPr>
          <p:cNvSpPr txBox="1"/>
          <p:nvPr/>
        </p:nvSpPr>
        <p:spPr>
          <a:xfrm>
            <a:off x="8876326" y="5725465"/>
            <a:ext cx="24774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 1 </a:t>
            </a:r>
            <a:r>
              <a:rPr lang="en-US" dirty="0" err="1"/>
              <a:t>Virtualisation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D89569-017A-CC48-8381-83A5E4784706}"/>
              </a:ext>
            </a:extLst>
          </p:cNvPr>
          <p:cNvSpPr txBox="1"/>
          <p:nvPr/>
        </p:nvSpPr>
        <p:spPr>
          <a:xfrm>
            <a:off x="4759789" y="5760613"/>
            <a:ext cx="2477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 2 </a:t>
            </a:r>
            <a:r>
              <a:rPr lang="en-US" dirty="0" err="1"/>
              <a:t>Virtualisation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271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err="1"/>
              <a:t>Virtualise</a:t>
            </a:r>
            <a:r>
              <a:rPr lang="en-US" dirty="0"/>
              <a:t> hardware</a:t>
            </a:r>
          </a:p>
          <a:p>
            <a:pPr lvl="1">
              <a:defRPr/>
            </a:pPr>
            <a:r>
              <a:rPr lang="en-US" dirty="0"/>
              <a:t>CPU</a:t>
            </a:r>
          </a:p>
          <a:p>
            <a:pPr lvl="1">
              <a:defRPr/>
            </a:pPr>
            <a:r>
              <a:rPr lang="en-US" dirty="0"/>
              <a:t>Memory</a:t>
            </a:r>
          </a:p>
          <a:p>
            <a:pPr lvl="1">
              <a:defRPr/>
            </a:pPr>
            <a:r>
              <a:rPr lang="en-US" dirty="0"/>
              <a:t>Network interfaces</a:t>
            </a:r>
          </a:p>
          <a:p>
            <a:pPr lvl="1">
              <a:defRPr/>
            </a:pPr>
            <a:r>
              <a:rPr lang="en-US" dirty="0"/>
              <a:t>Disks</a:t>
            </a:r>
          </a:p>
          <a:p>
            <a:pPr>
              <a:defRPr/>
            </a:pPr>
            <a:r>
              <a:rPr lang="en-US" dirty="0"/>
              <a:t>VM is stored as a file and so can be saved and migrated along with apps and configuration information</a:t>
            </a:r>
          </a:p>
          <a:p>
            <a:pPr>
              <a:defRPr/>
            </a:pPr>
            <a:r>
              <a:rPr lang="en-US" dirty="0"/>
              <a:t>The aim is to run Operating Systems unchanged however, there is </a:t>
            </a:r>
            <a:r>
              <a:rPr lang="en-US" dirty="0" err="1"/>
              <a:t>Parvirtualization</a:t>
            </a:r>
            <a:endParaRPr lang="en-US" dirty="0"/>
          </a:p>
          <a:p>
            <a:pPr lvl="1">
              <a:defRPr/>
            </a:pPr>
            <a:r>
              <a:rPr lang="en-US" dirty="0"/>
              <a:t>VM OS knows about virtualization and makes specific calls (approach taken by Xen VM)</a:t>
            </a:r>
          </a:p>
          <a:p>
            <a:pPr marL="0" indent="0">
              <a:buNone/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584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Operating systems normally run in privileged mode</a:t>
            </a:r>
          </a:p>
          <a:p>
            <a:pPr>
              <a:defRPr/>
            </a:pPr>
            <a:r>
              <a:rPr lang="en-US" dirty="0"/>
              <a:t>VM OSs run in user mode</a:t>
            </a:r>
          </a:p>
          <a:p>
            <a:pPr>
              <a:defRPr/>
            </a:pPr>
            <a:r>
              <a:rPr lang="en-US" dirty="0"/>
              <a:t>Most instructions can execute by hardware without hypervisor intervening</a:t>
            </a:r>
          </a:p>
          <a:p>
            <a:pPr>
              <a:defRPr/>
            </a:pPr>
            <a:r>
              <a:rPr lang="en-US" dirty="0"/>
              <a:t>Resource management (memory, peripherals) handled by hypervisor</a:t>
            </a:r>
          </a:p>
          <a:p>
            <a:pPr>
              <a:defRPr/>
            </a:pPr>
            <a:r>
              <a:rPr lang="en-US" dirty="0"/>
              <a:t>In VM privileged instructions are “trapped” by the hypervisor and emulated</a:t>
            </a:r>
          </a:p>
          <a:p>
            <a:pPr lvl="1">
              <a:defRPr/>
            </a:pPr>
            <a:r>
              <a:rPr lang="en-US" dirty="0"/>
              <a:t>Intel and AMD have added instructions to make this possible (not used by VMware)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483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4594135-EA7A-FC49-8069-9A75C289F561}"/>
              </a:ext>
            </a:extLst>
          </p:cNvPr>
          <p:cNvCxnSpPr>
            <a:stCxn id="24" idx="3"/>
            <a:endCxn id="13" idx="1"/>
          </p:cNvCxnSpPr>
          <p:nvPr/>
        </p:nvCxnSpPr>
        <p:spPr>
          <a:xfrm>
            <a:off x="5362303" y="2714897"/>
            <a:ext cx="1371600" cy="1588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C213155-6F0F-954E-BB6E-0BB021D90DB4}"/>
              </a:ext>
            </a:extLst>
          </p:cNvPr>
          <p:cNvCxnSpPr>
            <a:stCxn id="26" idx="3"/>
            <a:endCxn id="14" idx="1"/>
          </p:cNvCxnSpPr>
          <p:nvPr/>
        </p:nvCxnSpPr>
        <p:spPr>
          <a:xfrm>
            <a:off x="5362303" y="3324497"/>
            <a:ext cx="1371600" cy="15240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36064B4-34E3-D743-81A2-899A2EC849DE}"/>
              </a:ext>
            </a:extLst>
          </p:cNvPr>
          <p:cNvCxnSpPr>
            <a:stCxn id="27" idx="3"/>
            <a:endCxn id="15" idx="1"/>
          </p:cNvCxnSpPr>
          <p:nvPr/>
        </p:nvCxnSpPr>
        <p:spPr>
          <a:xfrm>
            <a:off x="5362303" y="3629297"/>
            <a:ext cx="1371600" cy="76200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BFB05B6-178D-BB48-870D-20751B9D6023}"/>
              </a:ext>
            </a:extLst>
          </p:cNvPr>
          <p:cNvCxnSpPr>
            <a:stCxn id="28" idx="3"/>
            <a:endCxn id="16" idx="1"/>
          </p:cNvCxnSpPr>
          <p:nvPr/>
        </p:nvCxnSpPr>
        <p:spPr>
          <a:xfrm>
            <a:off x="5362303" y="3934097"/>
            <a:ext cx="1371600" cy="121920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6B4AAB2-2F18-4B42-8A58-DE4EA39A028D}"/>
              </a:ext>
            </a:extLst>
          </p:cNvPr>
          <p:cNvCxnSpPr>
            <a:stCxn id="23" idx="3"/>
            <a:endCxn id="17" idx="1"/>
          </p:cNvCxnSpPr>
          <p:nvPr/>
        </p:nvCxnSpPr>
        <p:spPr>
          <a:xfrm>
            <a:off x="5362303" y="2410097"/>
            <a:ext cx="1371600" cy="1588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Left Brace 12">
            <a:extLst>
              <a:ext uri="{FF2B5EF4-FFF2-40B4-BE49-F238E27FC236}">
                <a16:creationId xmlns:a16="http://schemas.microsoft.com/office/drawing/2014/main" id="{D722F573-D414-1D41-9752-B9EB4B3950F8}"/>
              </a:ext>
            </a:extLst>
          </p:cNvPr>
          <p:cNvSpPr/>
          <p:nvPr/>
        </p:nvSpPr>
        <p:spPr>
          <a:xfrm>
            <a:off x="6733903" y="2638697"/>
            <a:ext cx="76200" cy="152400"/>
          </a:xfrm>
          <a:prstGeom prst="leftBrac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l"/>
            <a:endParaRPr lang="en-US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63CF05D0-14A2-0148-8F1E-18B3633BB2E1}"/>
              </a:ext>
            </a:extLst>
          </p:cNvPr>
          <p:cNvSpPr/>
          <p:nvPr/>
        </p:nvSpPr>
        <p:spPr>
          <a:xfrm>
            <a:off x="6733903" y="3248297"/>
            <a:ext cx="76200" cy="457200"/>
          </a:xfrm>
          <a:prstGeom prst="leftBrac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l"/>
            <a:endParaRPr lang="en-US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A995AF40-56FD-3541-AE98-EE0678DFA388}"/>
              </a:ext>
            </a:extLst>
          </p:cNvPr>
          <p:cNvSpPr/>
          <p:nvPr/>
        </p:nvSpPr>
        <p:spPr>
          <a:xfrm>
            <a:off x="6733903" y="3857897"/>
            <a:ext cx="76200" cy="1066800"/>
          </a:xfrm>
          <a:prstGeom prst="leftBrac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l"/>
            <a:endParaRPr lang="en-US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F973C831-6F4C-CA46-9D78-89FFDB6B3FC9}"/>
              </a:ext>
            </a:extLst>
          </p:cNvPr>
          <p:cNvSpPr/>
          <p:nvPr/>
        </p:nvSpPr>
        <p:spPr>
          <a:xfrm>
            <a:off x="6733903" y="5077097"/>
            <a:ext cx="76200" cy="152400"/>
          </a:xfrm>
          <a:prstGeom prst="leftBrac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l"/>
            <a:endParaRPr lang="en-US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5FFB4081-EA46-4E46-891B-992184FC726B}"/>
              </a:ext>
            </a:extLst>
          </p:cNvPr>
          <p:cNvSpPr/>
          <p:nvPr/>
        </p:nvSpPr>
        <p:spPr>
          <a:xfrm>
            <a:off x="6733903" y="2333897"/>
            <a:ext cx="76200" cy="152400"/>
          </a:xfrm>
          <a:prstGeom prst="leftBrac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l"/>
            <a:endParaRPr lang="en-US"/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F6745EC9-393A-0743-8C5F-BCAC32F543AF}"/>
              </a:ext>
            </a:extLst>
          </p:cNvPr>
          <p:cNvSpPr/>
          <p:nvPr/>
        </p:nvSpPr>
        <p:spPr>
          <a:xfrm>
            <a:off x="6733903" y="2943497"/>
            <a:ext cx="76200" cy="152400"/>
          </a:xfrm>
          <a:prstGeom prst="leftBrac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l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C8C5C0B-09C8-3146-88A8-FE02D49D0375}"/>
              </a:ext>
            </a:extLst>
          </p:cNvPr>
          <p:cNvCxnSpPr>
            <a:stCxn id="25" idx="3"/>
            <a:endCxn id="18" idx="1"/>
          </p:cNvCxnSpPr>
          <p:nvPr/>
        </p:nvCxnSpPr>
        <p:spPr>
          <a:xfrm>
            <a:off x="5362303" y="3019697"/>
            <a:ext cx="1371600" cy="1588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>
            <a:extLst>
              <a:ext uri="{FF2B5EF4-FFF2-40B4-BE49-F238E27FC236}">
                <a16:creationId xmlns:a16="http://schemas.microsoft.com/office/drawing/2014/main" id="{6149E98A-B3C4-3740-B713-EB42DEEB5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Dynamic Binary Translation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63F6F82-29CF-1F42-96E1-57CB4D42E37B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>
            <a:off x="2923903" y="2410097"/>
            <a:ext cx="2286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FAE17D45-1A5B-1E46-918E-C4DD458BE834}"/>
              </a:ext>
            </a:extLst>
          </p:cNvPr>
          <p:cNvSpPr/>
          <p:nvPr/>
        </p:nvSpPr>
        <p:spPr>
          <a:xfrm>
            <a:off x="2238103" y="2257697"/>
            <a:ext cx="685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600" b="1" dirty="0" err="1">
                <a:solidFill>
                  <a:schemeClr val="bg1"/>
                </a:solidFill>
              </a:rPr>
              <a:t>vPC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82FC2B7-329E-9040-9C96-654044857235}"/>
              </a:ext>
            </a:extLst>
          </p:cNvPr>
          <p:cNvSpPr/>
          <p:nvPr/>
        </p:nvSpPr>
        <p:spPr>
          <a:xfrm>
            <a:off x="3152503" y="2257697"/>
            <a:ext cx="2209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l"/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ebx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eax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21FAF80-9932-A447-979A-10C21279EE6A}"/>
              </a:ext>
            </a:extLst>
          </p:cNvPr>
          <p:cNvSpPr/>
          <p:nvPr/>
        </p:nvSpPr>
        <p:spPr>
          <a:xfrm>
            <a:off x="3152503" y="2562497"/>
            <a:ext cx="2209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l"/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cli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43A000E-3C7D-BA46-A96C-9DAF97B9D670}"/>
              </a:ext>
            </a:extLst>
          </p:cNvPr>
          <p:cNvSpPr/>
          <p:nvPr/>
        </p:nvSpPr>
        <p:spPr>
          <a:xfrm>
            <a:off x="3152503" y="2867297"/>
            <a:ext cx="2209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l"/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and   </a:t>
            </a: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ebx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~0xfff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E6BB4D-47A5-3243-B5D4-D3F33D680E84}"/>
              </a:ext>
            </a:extLst>
          </p:cNvPr>
          <p:cNvSpPr/>
          <p:nvPr/>
        </p:nvSpPr>
        <p:spPr>
          <a:xfrm>
            <a:off x="3152503" y="3172097"/>
            <a:ext cx="2209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l"/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ebx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cr3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5B6637E-8BBD-D749-B648-A472DE68C0D3}"/>
              </a:ext>
            </a:extLst>
          </p:cNvPr>
          <p:cNvSpPr/>
          <p:nvPr/>
        </p:nvSpPr>
        <p:spPr>
          <a:xfrm>
            <a:off x="3152503" y="3476897"/>
            <a:ext cx="2209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l"/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sti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512B5F2-F3F7-A041-8D35-620ADB723AB3}"/>
              </a:ext>
            </a:extLst>
          </p:cNvPr>
          <p:cNvSpPr/>
          <p:nvPr/>
        </p:nvSpPr>
        <p:spPr>
          <a:xfrm>
            <a:off x="3152503" y="3781697"/>
            <a:ext cx="2209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l"/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97CE36E-7A2C-3147-BE72-68850538ED1B}"/>
              </a:ext>
            </a:extLst>
          </p:cNvPr>
          <p:cNvCxnSpPr/>
          <p:nvPr/>
        </p:nvCxnSpPr>
        <p:spPr>
          <a:xfrm rot="5400000">
            <a:off x="1933303" y="3172097"/>
            <a:ext cx="24384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26A877E-6629-EF40-BE14-091096890F13}"/>
              </a:ext>
            </a:extLst>
          </p:cNvPr>
          <p:cNvCxnSpPr/>
          <p:nvPr/>
        </p:nvCxnSpPr>
        <p:spPr>
          <a:xfrm rot="5400000">
            <a:off x="4143897" y="3171303"/>
            <a:ext cx="24384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ED75A20B-372A-4C4C-BF7A-CE179C387F72}"/>
              </a:ext>
            </a:extLst>
          </p:cNvPr>
          <p:cNvSpPr/>
          <p:nvPr/>
        </p:nvSpPr>
        <p:spPr>
          <a:xfrm>
            <a:off x="6886303" y="2257697"/>
            <a:ext cx="2209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l"/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ebx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eax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7FF55B9-9032-A14A-BC9D-5760CE7D39B2}"/>
              </a:ext>
            </a:extLst>
          </p:cNvPr>
          <p:cNvSpPr/>
          <p:nvPr/>
        </p:nvSpPr>
        <p:spPr>
          <a:xfrm>
            <a:off x="6886303" y="2562497"/>
            <a:ext cx="2209800" cy="3048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l"/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[CPU_IE], 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6029B01-BAB0-8643-9F55-CC798BF4BEF9}"/>
              </a:ext>
            </a:extLst>
          </p:cNvPr>
          <p:cNvSpPr/>
          <p:nvPr/>
        </p:nvSpPr>
        <p:spPr>
          <a:xfrm>
            <a:off x="6886303" y="2867297"/>
            <a:ext cx="2209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l"/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and   </a:t>
            </a: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ebx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~0xfff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02FF683-DF39-8B42-8490-D358CE33BB6B}"/>
              </a:ext>
            </a:extLst>
          </p:cNvPr>
          <p:cNvSpPr/>
          <p:nvPr/>
        </p:nvSpPr>
        <p:spPr>
          <a:xfrm>
            <a:off x="6886303" y="3172097"/>
            <a:ext cx="2209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l"/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[CO_ARG], </a:t>
            </a: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ebx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EA19558-1596-2C4F-8753-A26E98ED414E}"/>
              </a:ext>
            </a:extLst>
          </p:cNvPr>
          <p:cNvSpPr/>
          <p:nvPr/>
        </p:nvSpPr>
        <p:spPr>
          <a:xfrm>
            <a:off x="6886303" y="3476897"/>
            <a:ext cx="2209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l"/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call  HANDLE_CR3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5C1513D-0AD2-DD43-803A-B7763A9119D7}"/>
              </a:ext>
            </a:extLst>
          </p:cNvPr>
          <p:cNvSpPr/>
          <p:nvPr/>
        </p:nvSpPr>
        <p:spPr>
          <a:xfrm>
            <a:off x="6886303" y="3781697"/>
            <a:ext cx="2209800" cy="3048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l"/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[CPU_IE], 1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4ACB4ED-B452-8C40-80D8-F7D0ADFBD935}"/>
              </a:ext>
            </a:extLst>
          </p:cNvPr>
          <p:cNvCxnSpPr/>
          <p:nvPr/>
        </p:nvCxnSpPr>
        <p:spPr>
          <a:xfrm rot="5400000">
            <a:off x="5058297" y="3781697"/>
            <a:ext cx="3656806" cy="7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9E3D6D2-8DC0-B84C-AA22-FE08A39B1A7D}"/>
              </a:ext>
            </a:extLst>
          </p:cNvPr>
          <p:cNvCxnSpPr/>
          <p:nvPr/>
        </p:nvCxnSpPr>
        <p:spPr>
          <a:xfrm rot="5400000">
            <a:off x="7268097" y="3780903"/>
            <a:ext cx="36576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28AD23A7-0697-4043-ADA5-46D1C6B35BC0}"/>
              </a:ext>
            </a:extLst>
          </p:cNvPr>
          <p:cNvSpPr/>
          <p:nvPr/>
        </p:nvSpPr>
        <p:spPr>
          <a:xfrm>
            <a:off x="6886303" y="4086497"/>
            <a:ext cx="2209800" cy="3048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l"/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test  [CPU_IRQ], 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8D31AAB-C031-6E4C-A42A-164669EB92DE}"/>
              </a:ext>
            </a:extLst>
          </p:cNvPr>
          <p:cNvSpPr/>
          <p:nvPr/>
        </p:nvSpPr>
        <p:spPr>
          <a:xfrm>
            <a:off x="6886303" y="4391297"/>
            <a:ext cx="2209800" cy="3048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l"/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jne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68603E1-2BE5-4948-959D-AA28AA31A1B5}"/>
              </a:ext>
            </a:extLst>
          </p:cNvPr>
          <p:cNvSpPr/>
          <p:nvPr/>
        </p:nvSpPr>
        <p:spPr>
          <a:xfrm>
            <a:off x="6886303" y="4696097"/>
            <a:ext cx="2209800" cy="3048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l"/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call  HANDLE_INTS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DE47D95-75C5-C040-821E-72F29B832EB6}"/>
              </a:ext>
            </a:extLst>
          </p:cNvPr>
          <p:cNvSpPr/>
          <p:nvPr/>
        </p:nvSpPr>
        <p:spPr>
          <a:xfrm>
            <a:off x="6886303" y="5000897"/>
            <a:ext cx="2209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l"/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HANDLE_RET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27F1BF6-C714-4E4B-8B02-53FC1B94E01C}"/>
              </a:ext>
            </a:extLst>
          </p:cNvPr>
          <p:cNvSpPr/>
          <p:nvPr/>
        </p:nvSpPr>
        <p:spPr>
          <a:xfrm>
            <a:off x="9400903" y="2257697"/>
            <a:ext cx="685800" cy="304800"/>
          </a:xfrm>
          <a:prstGeom prst="rect">
            <a:avLst/>
          </a:prstGeom>
          <a:solidFill>
            <a:srgbClr val="C0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CA6E6AE-F93E-C44E-AD9F-7B26EF60077C}"/>
              </a:ext>
            </a:extLst>
          </p:cNvPr>
          <p:cNvSpPr txBox="1"/>
          <p:nvPr/>
        </p:nvSpPr>
        <p:spPr>
          <a:xfrm>
            <a:off x="3618927" y="1495697"/>
            <a:ext cx="1276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Guest Code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C5B4D72-DFB0-9241-A8DD-1B9B494840B8}"/>
              </a:ext>
            </a:extLst>
          </p:cNvPr>
          <p:cNvSpPr txBox="1"/>
          <p:nvPr/>
        </p:nvSpPr>
        <p:spPr>
          <a:xfrm>
            <a:off x="7057999" y="1495697"/>
            <a:ext cx="1866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Translation Cache</a:t>
            </a:r>
          </a:p>
        </p:txBody>
      </p:sp>
      <p:sp>
        <p:nvSpPr>
          <p:cNvPr id="46" name="Right Arrow 45">
            <a:extLst>
              <a:ext uri="{FF2B5EF4-FFF2-40B4-BE49-F238E27FC236}">
                <a16:creationId xmlns:a16="http://schemas.microsoft.com/office/drawing/2014/main" id="{BE2DCB08-AED1-9642-97E2-AD72974D751D}"/>
              </a:ext>
            </a:extLst>
          </p:cNvPr>
          <p:cNvSpPr/>
          <p:nvPr/>
        </p:nvSpPr>
        <p:spPr>
          <a:xfrm>
            <a:off x="9096103" y="5077097"/>
            <a:ext cx="381000" cy="152400"/>
          </a:xfrm>
          <a:prstGeom prst="rightArrow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47" name="Left-Right Arrow 46">
            <a:extLst>
              <a:ext uri="{FF2B5EF4-FFF2-40B4-BE49-F238E27FC236}">
                <a16:creationId xmlns:a16="http://schemas.microsoft.com/office/drawing/2014/main" id="{3675DF01-BA23-F948-AFAE-00BFC22736B4}"/>
              </a:ext>
            </a:extLst>
          </p:cNvPr>
          <p:cNvSpPr/>
          <p:nvPr/>
        </p:nvSpPr>
        <p:spPr>
          <a:xfrm>
            <a:off x="9096103" y="4772297"/>
            <a:ext cx="381000" cy="152400"/>
          </a:xfrm>
          <a:prstGeom prst="leftRightArrow">
            <a:avLst/>
          </a:prstGeom>
          <a:solidFill>
            <a:srgbClr val="C0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48" name="Left-Right Arrow 47">
            <a:extLst>
              <a:ext uri="{FF2B5EF4-FFF2-40B4-BE49-F238E27FC236}">
                <a16:creationId xmlns:a16="http://schemas.microsoft.com/office/drawing/2014/main" id="{8321CF38-EDCE-5344-8968-227C6F66B195}"/>
              </a:ext>
            </a:extLst>
          </p:cNvPr>
          <p:cNvSpPr/>
          <p:nvPr/>
        </p:nvSpPr>
        <p:spPr>
          <a:xfrm>
            <a:off x="9096103" y="3553097"/>
            <a:ext cx="381000" cy="152400"/>
          </a:xfrm>
          <a:prstGeom prst="leftRightArrow">
            <a:avLst/>
          </a:prstGeom>
          <a:solidFill>
            <a:srgbClr val="C0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sz="1600" b="1">
              <a:solidFill>
                <a:schemeClr val="tx1"/>
              </a:solidFill>
            </a:endParaRP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6951C81E-D2A0-2F40-86D9-BEF5569842B8}"/>
              </a:ext>
            </a:extLst>
          </p:cNvPr>
          <p:cNvCxnSpPr/>
          <p:nvPr/>
        </p:nvCxnSpPr>
        <p:spPr>
          <a:xfrm>
            <a:off x="7648303" y="4543697"/>
            <a:ext cx="1219200" cy="457200"/>
          </a:xfrm>
          <a:prstGeom prst="bentConnector3">
            <a:avLst>
              <a:gd name="adj1" fmla="val 100000"/>
            </a:avLst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ight Arrow 49">
            <a:extLst>
              <a:ext uri="{FF2B5EF4-FFF2-40B4-BE49-F238E27FC236}">
                <a16:creationId xmlns:a16="http://schemas.microsoft.com/office/drawing/2014/main" id="{FEAF750D-1345-4B48-B800-547305362296}"/>
              </a:ext>
            </a:extLst>
          </p:cNvPr>
          <p:cNvSpPr/>
          <p:nvPr/>
        </p:nvSpPr>
        <p:spPr>
          <a:xfrm flipH="1">
            <a:off x="9074330" y="2333897"/>
            <a:ext cx="402772" cy="152400"/>
          </a:xfrm>
          <a:prstGeom prst="rightArrow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BAB90E8-7528-B042-B729-3491FF21355D}"/>
              </a:ext>
            </a:extLst>
          </p:cNvPr>
          <p:cNvSpPr txBox="1"/>
          <p:nvPr/>
        </p:nvSpPr>
        <p:spPr>
          <a:xfrm>
            <a:off x="803963" y="6305005"/>
            <a:ext cx="21226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Courtesy Scott Define VMware </a:t>
            </a:r>
            <a:r>
              <a:rPr lang="en-US" sz="1000" dirty="0" err="1"/>
              <a:t>Inc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64513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AWS uses different configurations that use Xen</a:t>
            </a:r>
          </a:p>
          <a:p>
            <a:pPr>
              <a:defRPr/>
            </a:pPr>
            <a:r>
              <a:rPr lang="en-US" dirty="0"/>
              <a:t>AWS Nitro – a hypervisor based on KVM</a:t>
            </a:r>
          </a:p>
          <a:p>
            <a:pPr>
              <a:defRPr/>
            </a:pPr>
            <a:r>
              <a:rPr lang="en-US" dirty="0"/>
              <a:t>AWS also offers actual ”bare metal” machines – with no virtualization</a:t>
            </a:r>
          </a:p>
          <a:p>
            <a:pPr>
              <a:defRPr/>
            </a:pPr>
            <a:r>
              <a:rPr lang="en-US" dirty="0"/>
              <a:t>Different VM types are represented by AMIs that are either</a:t>
            </a:r>
          </a:p>
          <a:p>
            <a:pPr lvl="1">
              <a:defRPr/>
            </a:pPr>
            <a:r>
              <a:rPr lang="en-US" dirty="0"/>
              <a:t>PV </a:t>
            </a:r>
            <a:r>
              <a:rPr lang="en-US" dirty="0" err="1"/>
              <a:t>paravirtual</a:t>
            </a:r>
            <a:r>
              <a:rPr lang="en-US" dirty="0"/>
              <a:t> (Linux only)</a:t>
            </a:r>
          </a:p>
          <a:p>
            <a:pPr lvl="1">
              <a:defRPr/>
            </a:pPr>
            <a:r>
              <a:rPr lang="en-US" dirty="0"/>
              <a:t>HVM hardware virtual machine (Linux and Windows)</a:t>
            </a:r>
          </a:p>
          <a:p>
            <a:pPr marL="0" indent="0">
              <a:buNone/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773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38432</TotalTime>
  <Words>971</Words>
  <Application>Microsoft Macintosh PowerPoint</Application>
  <PresentationFormat>Widescreen</PresentationFormat>
  <Paragraphs>196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Tahoma</vt:lpstr>
      <vt:lpstr>Times New Roman</vt:lpstr>
      <vt:lpstr>Wingdings</vt:lpstr>
      <vt:lpstr>Office Theme</vt:lpstr>
      <vt:lpstr>Lecture 4</vt:lpstr>
      <vt:lpstr>Virtualization</vt:lpstr>
      <vt:lpstr>Properties of Virtual Machines</vt:lpstr>
      <vt:lpstr>History</vt:lpstr>
      <vt:lpstr>Types of Virtualisation</vt:lpstr>
      <vt:lpstr>VM Components</vt:lpstr>
      <vt:lpstr>How it works</vt:lpstr>
      <vt:lpstr>Dynamic Binary Translation</vt:lpstr>
      <vt:lpstr>AWS VM</vt:lpstr>
      <vt:lpstr>VMs and Security</vt:lpstr>
      <vt:lpstr>Other types of virtualization</vt:lpstr>
      <vt:lpstr>Containers</vt:lpstr>
      <vt:lpstr>Docker</vt:lpstr>
      <vt:lpstr>Docker</vt:lpstr>
      <vt:lpstr>AWS ECS (Elastic Container Service)</vt:lpstr>
      <vt:lpstr>Docker example</vt:lpstr>
      <vt:lpstr>AWS ECS Example</vt:lpstr>
    </vt:vector>
  </TitlesOfParts>
  <Manager>Peter Druschel</Manager>
  <Company>Rice University / Max Planck Institute for Software Systems</Company>
  <LinksUpToDate>false</LinksUpToDate>
  <SharedDoc>false</SharedDoc>
  <HyperlinkBase>http://www.cs.rice.edu/~ahae/</HyperlinkBase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basics; Amazon AWS</dc:title>
  <dc:subject>Scalable and Cloud Computing</dc:subject>
  <dc:creator>Andreas Haeberlen</dc:creator>
  <cp:keywords>NETS 212</cp:keywords>
  <dc:description>http://www.cis.upenn.edu/~nets212/</dc:description>
  <cp:lastModifiedBy>David Glance</cp:lastModifiedBy>
  <cp:revision>4038</cp:revision>
  <dcterms:created xsi:type="dcterms:W3CDTF">1999-05-23T11:18:07Z</dcterms:created>
  <dcterms:modified xsi:type="dcterms:W3CDTF">2018-03-13T11:36:55Z</dcterms:modified>
  <cp:category>Lecture</cp:category>
</cp:coreProperties>
</file>