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1" r:id="rId7"/>
    <p:sldId id="296" r:id="rId8"/>
    <p:sldId id="297" r:id="rId9"/>
    <p:sldId id="298" r:id="rId10"/>
    <p:sldId id="299" r:id="rId11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2" r:id="rId20"/>
    <p:sldId id="267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95" r:id="rId42"/>
    <p:sldId id="279" r:id="rId43"/>
    <p:sldId id="327" r:id="rId44"/>
    <p:sldId id="328" r:id="rId45"/>
    <p:sldId id="291" r:id="rId46"/>
    <p:sldId id="26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E1467F-153B-47B9-AC02-8FF6F51E6D7D}">
          <p14:sldIdLst>
            <p14:sldId id="256"/>
            <p14:sldId id="257"/>
            <p14:sldId id="259"/>
          </p14:sldIdLst>
        </p14:section>
        <p14:section name="6.1" id="{AD62A3DA-08CE-44F6-9901-BFC7A2CCAAE4}">
          <p14:sldIdLst>
            <p14:sldId id="258"/>
            <p14:sldId id="261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6.2" id="{99618954-4565-4BDA-A859-69560D542E40}">
          <p14:sldIdLst>
            <p14:sldId id="292"/>
            <p14:sldId id="26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6.3" id="{21B01841-DCD4-4123-B17A-69C755E7F897}">
          <p14:sldIdLst>
            <p14:sldId id="295"/>
            <p14:sldId id="279"/>
            <p14:sldId id="327"/>
            <p14:sldId id="328"/>
          </p14:sldIdLst>
        </p14:section>
        <p14:section name="小结" id="{3F9E301C-7B34-42C3-8367-79EE08F8D6A6}">
          <p14:sldIdLst>
            <p14:sldId id="291"/>
            <p14:sldId id="260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4C6"/>
    <a:srgbClr val="2383C6"/>
    <a:srgbClr val="AED6EE"/>
    <a:srgbClr val="62B3E0"/>
    <a:srgbClr val="455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"/>
          <c:y val="0"/>
          <c:w val="0.586916666560294"/>
          <c:h val="0.9294044581312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A86E-F55A-4DEE-9A55-4B8D27B70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A716-A147-4E73-863D-D19024D79E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图片\1.png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44450"/>
            <a:ext cx="9144000" cy="6946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图片\2.png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图片\3.png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18" y="-96520"/>
            <a:ext cx="9143365" cy="7051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图片\4.png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图片\5.png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18" y="1270"/>
            <a:ext cx="9143365" cy="68548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35.xml"/><Relationship Id="rId8" Type="http://schemas.openxmlformats.org/officeDocument/2006/relationships/slide" Target="slide32.xml"/><Relationship Id="rId7" Type="http://schemas.openxmlformats.org/officeDocument/2006/relationships/slide" Target="slide29.xml"/><Relationship Id="rId6" Type="http://schemas.openxmlformats.org/officeDocument/2006/relationships/slide" Target="slide26.xml"/><Relationship Id="rId5" Type="http://schemas.openxmlformats.org/officeDocument/2006/relationships/slide" Target="slide2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3.xml"/><Relationship Id="rId1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.xml"/><Relationship Id="rId2" Type="http://schemas.openxmlformats.org/officeDocument/2006/relationships/slide" Target="slide39.xml"/><Relationship Id="rId1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emf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slide" Target="slide42.xml"/><Relationship Id="rId5" Type="http://schemas.openxmlformats.org/officeDocument/2006/relationships/slide" Target="slide4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2123728" y="2252100"/>
            <a:ext cx="5400600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字符串与数组</a:t>
            </a: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1907704" y="4221088"/>
            <a:ext cx="45720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5238328" y="4221088"/>
            <a:ext cx="45720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实际运用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查找字符串也是开发中经常需要使用的字符串方法，在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种查找字符串的方法，包括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charCodeAt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indexOf()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方法用于确定一个字符串在另外一个字符串中的位置，会返回一个数字，如果匹配成功则返回匹配到的字符位置，如果匹配不成功则返回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5271"/>
          <a:stretch>
            <a:fillRect/>
          </a:stretch>
        </p:blipFill>
        <p:spPr>
          <a:xfrm>
            <a:off x="827583" y="4914959"/>
            <a:ext cx="5040000" cy="846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当出现多个匹配到的字符串时，只会返回第一个满足条件的字符位置。可通过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方法的第二个参数去设置起始查找的位置，从而匹配到后面的字符位置。具体示例代码如下：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2529"/>
          <a:stretch>
            <a:fillRect/>
          </a:stretch>
        </p:blipFill>
        <p:spPr>
          <a:xfrm>
            <a:off x="827584" y="3223465"/>
            <a:ext cx="5040000" cy="877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09407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一般可以利用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方法判断查找的字符是否存在，也可以使用后面章节中讲到的正则表达式进行操作。具体示例代码如下：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15452"/>
          <a:stretch>
            <a:fillRect/>
          </a:stretch>
        </p:blipFill>
        <p:spPr>
          <a:xfrm>
            <a:off x="827584" y="4934101"/>
            <a:ext cx="5040000" cy="139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lastIndexOf()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方法相似，但是它从字符串的结束位置开始向前进行匹配，具体示例代码如下：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913993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charAt()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方法返回指定位置的字符，参数是从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开始编号的位置。具体示例代码如下：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30844"/>
          <a:stretch>
            <a:fillRect/>
          </a:stretch>
        </p:blipFill>
        <p:spPr>
          <a:xfrm>
            <a:off x="827584" y="3251529"/>
            <a:ext cx="5040000" cy="662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26362"/>
          <a:stretch>
            <a:fillRect/>
          </a:stretch>
        </p:blipFill>
        <p:spPr>
          <a:xfrm>
            <a:off x="827584" y="5290925"/>
            <a:ext cx="5040000" cy="7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下标方式查找指定字符，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方法性能更好，推荐使用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方式替代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下标方法的查找操作。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charCodeAt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charCodeAt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方法返回给定位置字符的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码点（十进制表示），具体示例代码如下：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5" y="4875153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码点，即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9540"/>
          <a:stretch>
            <a:fillRect/>
          </a:stretch>
        </p:blipFill>
        <p:spPr>
          <a:xfrm>
            <a:off x="827584" y="4173418"/>
            <a:ext cx="5040000" cy="674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除了截取和查找字符串外，还有一些对字符串进行转换的方法，下面分三种进行讲解。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toUpperCase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toLowerCase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toUpperCase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方法用于将一个字符串全部转为大写，而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toLowerCase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方法则全部转成小写，具体示例代码如下：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b="26625"/>
          <a:stretch>
            <a:fillRect/>
          </a:stretch>
        </p:blipFill>
        <p:spPr>
          <a:xfrm>
            <a:off x="823522" y="4140309"/>
            <a:ext cx="5040000" cy="830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利用这两个方法实现一个样式转驼峰的封装函数，具体示例代码如下：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5767"/>
          <a:stretch>
            <a:fillRect/>
          </a:stretch>
        </p:blipFill>
        <p:spPr>
          <a:xfrm>
            <a:off x="833937" y="2374015"/>
            <a:ext cx="5040000" cy="1687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12" y="4059659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trim()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trimLeft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trimRight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方法用于去掉字符串的前后空格，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trimLeft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trimRight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方法则分别是去掉字符串的左空格和右空格。具体示例代码如下：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2388"/>
          <a:stretch>
            <a:fillRect/>
          </a:stretch>
        </p:blipFill>
        <p:spPr>
          <a:xfrm>
            <a:off x="846100" y="5372153"/>
            <a:ext cx="5040000" cy="101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split()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方法会按照给定规则进行字符串分割处理，返回由分割出来的子字符串组成的数组集合。具体示例代码如下：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2" y="4271266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方法如果省略参数，则返回数组的唯一成员即原字符串。如果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方法内为空字符串，则原字符串的每个字符都会被分割处理。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字符串中还有一些方法，如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，都与正则表达式有关联，本节了解即可。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3700"/>
          <a:stretch>
            <a:fillRect/>
          </a:stretch>
        </p:blipFill>
        <p:spPr>
          <a:xfrm>
            <a:off x="854980" y="3274592"/>
            <a:ext cx="5040000" cy="996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76893" y="1202496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54379" y="1389306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200727" y="2385668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4055105" y="1601535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6.2  </a:t>
            </a:r>
            <a:r>
              <a:rPr lang="zh-CN" altLang="en-US" sz="2800" b="1" dirty="0"/>
              <a:t>数组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79442" y="250416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58334" y="2486354"/>
            <a:ext cx="2077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定义与使用数组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8125" y="1970003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rId2" action="ppaction://hlinksldjump"/>
          </p:cNvPr>
          <p:cNvSpPr/>
          <p:nvPr/>
        </p:nvSpPr>
        <p:spPr bwMode="auto">
          <a:xfrm>
            <a:off x="1111162" y="2001737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7" y="1948773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238709" y="3004668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90888" y="312261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6.2.2</a:t>
            </a:r>
            <a:endParaRPr lang="zh-CN" altLang="en-US" dirty="0"/>
          </a:p>
        </p:txBody>
      </p:sp>
      <p:sp>
        <p:nvSpPr>
          <p:cNvPr id="31" name="TextBox 16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396316" y="3108065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222569" y="3702755"/>
            <a:ext cx="6535740" cy="694675"/>
            <a:chOff x="1029300" y="5045322"/>
            <a:chExt cx="6535226" cy="652058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9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5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74748" y="386242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6.2.3</a:t>
            </a:r>
            <a:endParaRPr lang="zh-CN" alt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80176" y="3847875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/>
          <p:cNvGrpSpPr/>
          <p:nvPr/>
        </p:nvGrpSpPr>
        <p:grpSpPr bwMode="auto">
          <a:xfrm>
            <a:off x="1224508" y="4390633"/>
            <a:ext cx="6625480" cy="684212"/>
            <a:chOff x="1029300" y="5045322"/>
            <a:chExt cx="6624959" cy="683275"/>
          </a:xfrm>
        </p:grpSpPr>
        <p:grpSp>
          <p:nvGrpSpPr>
            <p:cNvPr id="4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5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5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5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5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4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4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54" name="TextBox 163"/>
          <p:cNvSpPr txBox="1">
            <a:spLocks noChangeArrowheads="1"/>
          </p:cNvSpPr>
          <p:nvPr/>
        </p:nvSpPr>
        <p:spPr bwMode="auto">
          <a:xfrm>
            <a:off x="1203223" y="4509129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6.2.4</a:t>
            </a:r>
            <a:endParaRPr lang="zh-CN" altLang="en-US" dirty="0"/>
          </a:p>
        </p:txBody>
      </p:sp>
      <p:sp>
        <p:nvSpPr>
          <p:cNvPr id="55" name="TextBox 16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382115" y="4491319"/>
            <a:ext cx="170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转换数组方法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153"/>
          <p:cNvGrpSpPr/>
          <p:nvPr/>
        </p:nvGrpSpPr>
        <p:grpSpPr bwMode="auto">
          <a:xfrm>
            <a:off x="1217547" y="5066312"/>
            <a:ext cx="6535740" cy="652952"/>
            <a:chOff x="1029300" y="5045322"/>
            <a:chExt cx="6535226" cy="652058"/>
          </a:xfrm>
        </p:grpSpPr>
        <p:grpSp>
          <p:nvGrpSpPr>
            <p:cNvPr id="57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62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63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64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65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58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5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6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6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66" name="TextBox 163"/>
          <p:cNvSpPr txBox="1">
            <a:spLocks noChangeArrowheads="1"/>
          </p:cNvSpPr>
          <p:nvPr/>
        </p:nvSpPr>
        <p:spPr bwMode="auto">
          <a:xfrm>
            <a:off x="1169726" y="5184261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6.2.5</a:t>
            </a:r>
            <a:endParaRPr lang="zh-CN" altLang="en-US" dirty="0"/>
          </a:p>
        </p:txBody>
      </p:sp>
      <p:sp>
        <p:nvSpPr>
          <p:cNvPr id="67" name="TextBox 168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3375154" y="5169709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153"/>
          <p:cNvGrpSpPr/>
          <p:nvPr/>
        </p:nvGrpSpPr>
        <p:grpSpPr bwMode="auto">
          <a:xfrm>
            <a:off x="1238709" y="5737903"/>
            <a:ext cx="6535740" cy="652952"/>
            <a:chOff x="1029300" y="5045322"/>
            <a:chExt cx="6535226" cy="652058"/>
          </a:xfrm>
        </p:grpSpPr>
        <p:grpSp>
          <p:nvGrpSpPr>
            <p:cNvPr id="69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75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7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70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1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73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78" name="TextBox 163"/>
          <p:cNvSpPr txBox="1">
            <a:spLocks noChangeArrowheads="1"/>
          </p:cNvSpPr>
          <p:nvPr/>
        </p:nvSpPr>
        <p:spPr bwMode="auto">
          <a:xfrm>
            <a:off x="1190888" y="5855852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6.2.6</a:t>
            </a:r>
            <a:endParaRPr lang="zh-CN" altLang="en-US" dirty="0"/>
          </a:p>
        </p:txBody>
      </p:sp>
      <p:sp>
        <p:nvSpPr>
          <p:cNvPr id="79" name="TextBox 16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396316" y="5841300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排序数组方法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879373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中的常见数据形式，其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。下面先了解什么是数组、数组的定义方式及数组相关的方法。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定义与使用数组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数组是按次序排列的一组值。每个值的位置都有编号（从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开始），整个数组用方括号表示。具体示代码例如下：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54008"/>
          <a:stretch>
            <a:fillRect/>
          </a:stretch>
        </p:blipFill>
        <p:spPr>
          <a:xfrm>
            <a:off x="827584" y="2481130"/>
            <a:ext cx="5040000" cy="2002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67" y="2681390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上面代码中的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就构成一个数组，两端的方括号是数组的标志。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号位置。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数组可以先定义再赋值，数组内的内容也没有类型限制。具体示例代码如下：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7572"/>
          <a:stretch>
            <a:fillRect/>
          </a:stretch>
        </p:blipFill>
        <p:spPr>
          <a:xfrm>
            <a:off x="827584" y="4148468"/>
            <a:ext cx="5040000" cy="10767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8762" y="5157192"/>
            <a:ext cx="911726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表示，返回数组内元素的个数，因此，可以对数组进行循环操作。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/>
          <p:cNvSpPr>
            <a:spLocks noChangeArrowheads="1"/>
          </p:cNvSpPr>
          <p:nvPr/>
        </p:nvSpPr>
        <p:spPr bwMode="auto">
          <a:xfrm>
            <a:off x="2713837" y="117366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5"/>
          <p:cNvGrpSpPr/>
          <p:nvPr/>
        </p:nvGrpSpPr>
        <p:grpSpPr bwMode="auto">
          <a:xfrm>
            <a:off x="3201327" y="2169493"/>
            <a:ext cx="4141720" cy="584665"/>
            <a:chOff x="1707622" y="1197695"/>
            <a:chExt cx="4045478" cy="656772"/>
          </a:xfrm>
        </p:grpSpPr>
        <p:sp>
          <p:nvSpPr>
            <p:cNvPr id="5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631312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126"/>
          <p:cNvSpPr txBox="1">
            <a:spLocks noChangeArrowheads="1"/>
          </p:cNvSpPr>
          <p:nvPr/>
        </p:nvSpPr>
        <p:spPr bwMode="auto">
          <a:xfrm>
            <a:off x="4206147" y="249064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95"/>
          <p:cNvGrpSpPr/>
          <p:nvPr/>
        </p:nvGrpSpPr>
        <p:grpSpPr bwMode="auto">
          <a:xfrm>
            <a:off x="1602816" y="3284300"/>
            <a:ext cx="4141722" cy="586850"/>
            <a:chOff x="1707620" y="1197029"/>
            <a:chExt cx="4045480" cy="657443"/>
          </a:xfrm>
        </p:grpSpPr>
        <p:sp>
          <p:nvSpPr>
            <p:cNvPr id="10" name="圆角矩形 5"/>
            <p:cNvSpPr/>
            <p:nvPr/>
          </p:nvSpPr>
          <p:spPr bwMode="auto">
            <a:xfrm rot="21587233">
              <a:off x="1707620" y="1534349"/>
              <a:ext cx="855938" cy="32012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810041" y="1569927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2" name="矩形 35"/>
            <p:cNvSpPr>
              <a:spLocks noChangeArrowheads="1"/>
            </p:cNvSpPr>
            <p:nvPr/>
          </p:nvSpPr>
          <p:spPr bwMode="auto">
            <a:xfrm>
              <a:off x="2750157" y="1197029"/>
              <a:ext cx="1082249" cy="41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实际运用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670155" y="3617590"/>
            <a:ext cx="2346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点击查看本小节知识架构 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29"/>
          <p:cNvGrpSpPr/>
          <p:nvPr/>
        </p:nvGrpSpPr>
        <p:grpSpPr bwMode="auto">
          <a:xfrm rot="-12767">
            <a:off x="3190699" y="2173965"/>
            <a:ext cx="1005156" cy="547688"/>
            <a:chOff x="1931297" y="1314359"/>
            <a:chExt cx="1319272" cy="1728192"/>
          </a:xfrm>
        </p:grpSpPr>
        <p:grpSp>
          <p:nvGrpSpPr>
            <p:cNvPr id="18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0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2" name="组合 29"/>
          <p:cNvGrpSpPr/>
          <p:nvPr/>
        </p:nvGrpSpPr>
        <p:grpSpPr bwMode="auto">
          <a:xfrm rot="-12767">
            <a:off x="1516319" y="3286165"/>
            <a:ext cx="1005156" cy="547688"/>
            <a:chOff x="1931297" y="1314356"/>
            <a:chExt cx="1319271" cy="1728193"/>
          </a:xfrm>
        </p:grpSpPr>
        <p:grpSp>
          <p:nvGrpSpPr>
            <p:cNvPr id="23" name="组合 31"/>
            <p:cNvGrpSpPr/>
            <p:nvPr/>
          </p:nvGrpSpPr>
          <p:grpSpPr bwMode="auto">
            <a:xfrm>
              <a:off x="1954424" y="1314356"/>
              <a:ext cx="1296144" cy="1728193"/>
              <a:chOff x="1925508" y="1314356"/>
              <a:chExt cx="1296144" cy="1728193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925508" y="1314356"/>
                <a:ext cx="1296144" cy="1728193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962134" y="1357334"/>
                <a:ext cx="1189293" cy="1577912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4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2" name="组合 29"/>
          <p:cNvGrpSpPr/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33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5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6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4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定义与使用数组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数组中还专门提供了一个操作循环的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循环相似，但只针对数组进行操作。接下来通过案例演示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方法，具体如例所示。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b="8845"/>
          <a:stretch>
            <a:fillRect/>
          </a:stretch>
        </p:blipFill>
        <p:spPr>
          <a:xfrm>
            <a:off x="899592" y="2537501"/>
            <a:ext cx="5040000" cy="2619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添加删除数组是数组中常见的操作方式，下面介绍五种相关的操作方法。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push()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方法用于在数组的末端添加一个或多个元素，并返回添加新元素后的数组长度。注意，该方法会改变原数组。具体示例代码如下：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194793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pop()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方法用于删除数组的最后一个元素，并返回该元素。注意，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方法会改变原数组。具体示例代码如下：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b="24294"/>
          <a:stretch>
            <a:fillRect/>
          </a:stretch>
        </p:blipFill>
        <p:spPr>
          <a:xfrm>
            <a:off x="899592" y="3479721"/>
            <a:ext cx="5040000" cy="7150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b="30911"/>
          <a:stretch>
            <a:fillRect/>
          </a:stretch>
        </p:blipFill>
        <p:spPr>
          <a:xfrm>
            <a:off x="899592" y="5567039"/>
            <a:ext cx="5040000" cy="652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unshift()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unshift()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方法用于在数组前添加一个或多个元素，并返回添加新元素后的数组长度。注意，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unshift()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方法会改变原数组。具体示例代码如下：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1094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shift()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方法用于删除数组的起始元素，并返回该元素。注意，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方法会改变原数组。具体示例代码如下：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7967"/>
          <a:stretch>
            <a:fillRect/>
          </a:stretch>
        </p:blipFill>
        <p:spPr>
          <a:xfrm>
            <a:off x="827584" y="2975908"/>
            <a:ext cx="5040000" cy="1071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4086"/>
          <a:stretch>
            <a:fillRect/>
          </a:stretch>
        </p:blipFill>
        <p:spPr>
          <a:xfrm>
            <a:off x="827584" y="5397389"/>
            <a:ext cx="5040000" cy="99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splice()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方法比较强大，可以在数组的任意位置进行添加、替换、删除数组项的操作。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方法可以接收多个参数，第一个参数为数组的起始位置，第二个参数为删除的个数，从第三个参数开始向数组中的添加项。返回删除的元素数组，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方法会改变原数组。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方法实现删除操作，具体示例代码如下：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b="20601"/>
          <a:stretch>
            <a:fillRect/>
          </a:stretch>
        </p:blipFill>
        <p:spPr>
          <a:xfrm>
            <a:off x="899592" y="4337490"/>
            <a:ext cx="5040000" cy="1037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方法实现替换数组项操作，具体示例代码如下：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1219"/>
          <a:stretch>
            <a:fillRect/>
          </a:stretch>
        </p:blipFill>
        <p:spPr>
          <a:xfrm>
            <a:off x="899592" y="2114417"/>
            <a:ext cx="5040000" cy="1029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34" y="3133708"/>
            <a:ext cx="91172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方法实现添加数组项操作，具体示例代码如下：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8407"/>
          <a:stretch>
            <a:fillRect/>
          </a:stretch>
        </p:blipFill>
        <p:spPr>
          <a:xfrm>
            <a:off x="899592" y="3728826"/>
            <a:ext cx="5040000" cy="1065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利用添加删除方法实现一个数组项进行循环切换的效果。具体示例代码如下：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b="12931"/>
          <a:stretch>
            <a:fillRect/>
          </a:stretch>
        </p:blipFill>
        <p:spPr>
          <a:xfrm>
            <a:off x="899592" y="2136913"/>
            <a:ext cx="5040000" cy="1895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查找数组与查找字符串类似，在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中提供了三种查找字符串的方法，下面分别进行讲解。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slice()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方法为截取数组，也可将其看作为查找数组的方法。第一个参数为数组的起始位置，第二个参数为数组的结束位置，且不包括结束位置。具体示例代码如下：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4368"/>
          <a:stretch>
            <a:fillRect/>
          </a:stretch>
        </p:blipFill>
        <p:spPr>
          <a:xfrm>
            <a:off x="827584" y="3895220"/>
            <a:ext cx="5040000" cy="856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2.indexOf()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方法用于确定一个数组项在当前数组中的位置，会返回一个数字，如果匹配成功则返回匹配到的数组项位置，如果匹配不成功则返回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34" y="4231776"/>
            <a:ext cx="911726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当出现多个匹配到的数组项时，只返回第一个满足条件的数组项位置通过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方法的第二个参数设置起始查找的位置，可以匹配到后面的数组项位置。具体示例代码如下：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5834"/>
          <a:stretch>
            <a:fillRect/>
          </a:stretch>
        </p:blipFill>
        <p:spPr>
          <a:xfrm>
            <a:off x="827584" y="3410039"/>
            <a:ext cx="5040000" cy="839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2684"/>
          <a:stretch>
            <a:fillRect/>
          </a:stretch>
        </p:blipFill>
        <p:spPr>
          <a:xfrm>
            <a:off x="827584" y="5457715"/>
            <a:ext cx="5040000" cy="875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lastIndexOf()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indexOf()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方法类似，但是从数组的结束位置开始向前进行匹配，具体示例代码如下：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1715"/>
          <a:stretch>
            <a:fillRect/>
          </a:stretch>
        </p:blipFill>
        <p:spPr>
          <a:xfrm>
            <a:off x="827584" y="3068960"/>
            <a:ext cx="5040000" cy="88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41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对原有数组进行变化，可得到改变后的数组，下面列出了相关的一些方法。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方法为连接多数组操作，返回连接后的新数组。具体示例代码如下：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7" y="3827710"/>
            <a:ext cx="9117266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join()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方法以参数作为分隔符，将所有数组成员组成一个字符串返回。如果不提供参数，默认用逗号分隔。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方法可以看做是字符串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方法的逆运算。具体示例代码如下：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b="27598"/>
          <a:stretch>
            <a:fillRect/>
          </a:stretch>
        </p:blipFill>
        <p:spPr>
          <a:xfrm>
            <a:off x="827584" y="3061401"/>
            <a:ext cx="5040000" cy="7663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b="28937"/>
          <a:stretch>
            <a:fillRect/>
          </a:stretch>
        </p:blipFill>
        <p:spPr>
          <a:xfrm>
            <a:off x="827584" y="5597233"/>
            <a:ext cx="5040000" cy="671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408013" y="165404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130"/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26"/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27"/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26"/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8"/>
          <p:cNvGrpSpPr/>
          <p:nvPr/>
        </p:nvGrpSpPr>
        <p:grpSpPr bwMode="auto">
          <a:xfrm>
            <a:off x="504865" y="1176077"/>
            <a:ext cx="3131030" cy="1481496"/>
            <a:chOff x="547807" y="2015821"/>
            <a:chExt cx="3130097" cy="1482112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1176708" y="2015821"/>
              <a:ext cx="2501196" cy="143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中字符串方法的操作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16"/>
            <p:cNvGrpSpPr/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组合 15"/>
            <p:cNvGrpSpPr/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TextBox 94"/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组合 17"/>
          <p:cNvGrpSpPr/>
          <p:nvPr/>
        </p:nvGrpSpPr>
        <p:grpSpPr bwMode="auto">
          <a:xfrm>
            <a:off x="681306" y="4708113"/>
            <a:ext cx="2943407" cy="1534907"/>
            <a:chOff x="547807" y="3950799"/>
            <a:chExt cx="2942901" cy="1534017"/>
          </a:xfrm>
        </p:grpSpPr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1187849" y="4050512"/>
              <a:ext cx="2302859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理解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实际运用数组方法的项目开发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8" name="组合 26"/>
            <p:cNvGrpSpPr/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2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组合 29"/>
            <p:cNvGrpSpPr/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20" name="椭圆 19"/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TextBox 102"/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5363454" y="1166821"/>
            <a:ext cx="2919243" cy="1435136"/>
            <a:chOff x="5777082" y="1784834"/>
            <a:chExt cx="2919243" cy="1434931"/>
          </a:xfrm>
        </p:grpSpPr>
        <p:grpSp>
          <p:nvGrpSpPr>
            <p:cNvPr id="25" name="组合 32"/>
            <p:cNvGrpSpPr/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3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组合 35"/>
            <p:cNvGrpSpPr/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9" name="TextBox 110"/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5777082" y="1784834"/>
              <a:ext cx="2403801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中数组方法的操作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5481070" y="4660871"/>
            <a:ext cx="2905092" cy="1519242"/>
            <a:chOff x="5813082" y="4225925"/>
            <a:chExt cx="2905092" cy="1520011"/>
          </a:xfrm>
        </p:grpSpPr>
        <p:grpSp>
          <p:nvGrpSpPr>
            <p:cNvPr id="33" name="组合 38"/>
            <p:cNvGrpSpPr/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8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组合 41"/>
            <p:cNvGrpSpPr/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TextBox 118"/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矩形 51"/>
            <p:cNvSpPr>
              <a:spLocks noChangeArrowheads="1"/>
            </p:cNvSpPr>
            <p:nvPr/>
          </p:nvSpPr>
          <p:spPr bwMode="auto">
            <a:xfrm>
              <a:off x="5813082" y="4310074"/>
              <a:ext cx="2403298" cy="143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实际运用字符串方法的项目开发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map()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方法对数组的所有成员依次调用一个函数，根据函数结果返回一个新数组。具体示例代码如下：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7" y="3763146"/>
            <a:ext cx="9117266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reduce()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方法会依次处理数组中的每一项，最终累计为一个值返回。第一个参数为数组的累积变量，默认为数组的第一个成员；第二个参数为数组的当前变量，默认为数组的第二个成员。具体示例代码如下：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2507"/>
          <a:stretch>
            <a:fillRect/>
          </a:stretch>
        </p:blipFill>
        <p:spPr>
          <a:xfrm>
            <a:off x="827584" y="3000103"/>
            <a:ext cx="5040000" cy="8201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1569"/>
          <a:stretch>
            <a:fillRect/>
          </a:stretch>
        </p:blipFill>
        <p:spPr>
          <a:xfrm>
            <a:off x="827584" y="5509092"/>
            <a:ext cx="5040000" cy="83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reduceRight()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reduceRight()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方法相似，但累计的方式是从后向前操作。在有些情况下从前向后累计与从后向前累计产生的结果可能不同。具体示例代码如下：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b="10684"/>
          <a:stretch>
            <a:fillRect/>
          </a:stretch>
        </p:blipFill>
        <p:spPr>
          <a:xfrm>
            <a:off x="827584" y="3000103"/>
            <a:ext cx="5040000" cy="1944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对原有数组进行筛选，可得到满足条件的数组或布尔值，下面列出了相关的一些方法。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every()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方法对数组的每一项进行条件判断，当所有计算成员的返回值都是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时，才返回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2099"/>
          <a:stretch>
            <a:fillRect/>
          </a:stretch>
        </p:blipFill>
        <p:spPr>
          <a:xfrm>
            <a:off x="827584" y="3916511"/>
            <a:ext cx="5040000" cy="1913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some()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方法正好相反，对数组的每一项进行条件判断，当只要有一个数组成员的返回值是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方法的返回值即为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1854"/>
          <a:stretch>
            <a:fillRect/>
          </a:stretch>
        </p:blipFill>
        <p:spPr>
          <a:xfrm>
            <a:off x="899592" y="3478403"/>
            <a:ext cx="5040000" cy="1919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6.2.5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filter()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方法对数组的每一项进行条件判断，返回结果为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的成员组成一个新数组返回。具体示例代码如下：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9592"/>
          <a:stretch>
            <a:fillRect/>
          </a:stretch>
        </p:blipFill>
        <p:spPr>
          <a:xfrm>
            <a:off x="827584" y="3000103"/>
            <a:ext cx="5040000" cy="1190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对原有数组进行排序，排序后原数组将被改变，下面列出了相关的一些方法。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reverse()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方法用于颠倒数组中元素的顺序，返回改变后的数组。注意，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方法将改变原数组。具体示例代码如下：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5653"/>
          <a:stretch>
            <a:fillRect/>
          </a:stretch>
        </p:blipFill>
        <p:spPr>
          <a:xfrm>
            <a:off x="738651" y="3429000"/>
            <a:ext cx="5040000" cy="8416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67" y="4221088"/>
            <a:ext cx="9117266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sort()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方法对数组成员进行排序，默认是按照字典顺序排序。排序后，原数组将被改变。具体示例代码如下：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3609"/>
          <a:stretch>
            <a:fillRect/>
          </a:stretch>
        </p:blipFill>
        <p:spPr>
          <a:xfrm>
            <a:off x="738651" y="5575113"/>
            <a:ext cx="5040000" cy="864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32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上例中，因为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方法不是按照大小排序，而是按照对应字符串的字典顺序排序。即数值会被先转成字符串，再按照字典顺序进行比较，所以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方法的回调函数实现按照自定义的方式进行排序操作。函数中可接收两个参数，代表数组中的任意两项。其比较规则如下：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）若两个数比较返回正数，则切换这两个数；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）若两个数比较返回负数，则两个数的位置不变；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）若两个数比较返回零，说明这两个数相等，则不需要排序。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下面示例演示利用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方法的回调函数进行排序操作，具体示例代码如下：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9119"/>
          <a:stretch>
            <a:fillRect/>
          </a:stretch>
        </p:blipFill>
        <p:spPr>
          <a:xfrm>
            <a:off x="1009748" y="2114417"/>
            <a:ext cx="5040000" cy="2611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6.2.6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排序数组方法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11726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可以发现，当小数小于大数时，返回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，两个数切换，较大的值就会放在较小的值前面，最终得到一组从大到小的数组。可以简化自定义排序的写法。具体示例代码如下：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9409"/>
          <a:stretch>
            <a:fillRect/>
          </a:stretch>
        </p:blipFill>
        <p:spPr>
          <a:xfrm>
            <a:off x="739855" y="2923644"/>
            <a:ext cx="5040000" cy="1193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67" y="4129771"/>
            <a:ext cx="91172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时，只会返回正、负、零三种情况，正好满足排序的规则。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280917" y="2940617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4047734" y="1568040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6.3  </a:t>
            </a:r>
            <a:r>
              <a:rPr lang="zh-CN" altLang="en-US" sz="2800" b="1" dirty="0"/>
              <a:t>实际运用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259632" y="305911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3041303"/>
            <a:ext cx="2454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添加删除输入框值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280917" y="4133407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233096" y="4251356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6.3.2</a:t>
            </a:r>
            <a:endParaRPr lang="zh-CN" altLang="en-US" dirty="0"/>
          </a:p>
        </p:txBody>
      </p:sp>
      <p:sp>
        <p:nvSpPr>
          <p:cNvPr id="31" name="TextBox 16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4236804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点击排序列表项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280917" y="5352145"/>
            <a:ext cx="6535740" cy="652952"/>
            <a:chOff x="1029300" y="5045322"/>
            <a:chExt cx="6535226" cy="652058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9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5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233096" y="547009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6.3.3</a:t>
            </a:r>
            <a:endParaRPr lang="zh-CN" alt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545554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展开收缩文本内容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280917" y="2940617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4047734" y="1568040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6.1  </a:t>
            </a:r>
            <a:r>
              <a:rPr lang="zh-CN" altLang="en-US" sz="2800" b="1" dirty="0"/>
              <a:t>字符串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259632" y="305911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3041303"/>
            <a:ext cx="24544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280917" y="4133407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233096" y="4251356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6.1.2</a:t>
            </a:r>
            <a:endParaRPr lang="zh-CN" altLang="en-US" dirty="0"/>
          </a:p>
        </p:txBody>
      </p:sp>
      <p:sp>
        <p:nvSpPr>
          <p:cNvPr id="31" name="TextBox 16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4236804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280917" y="5352145"/>
            <a:ext cx="6535740" cy="652952"/>
            <a:chOff x="1029300" y="5045322"/>
            <a:chExt cx="6535226" cy="652058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38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9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40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1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4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5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37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233096" y="547009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6.1.3</a:t>
            </a:r>
            <a:endParaRPr lang="zh-CN" alt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438524" y="545554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转换字符串方法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实际运用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添加删除输入框值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0097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下面实现添加删除输入框值效果，如图所示。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2288949"/>
            <a:ext cx="3962743" cy="11400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429000"/>
            <a:ext cx="900976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当单击复选框时，把对应的值添加到输入框中；当添加多个值时，输入框用逗号隔开；当再次单击复选框取消选中状态时，输入框中的对应内容也随之删除。接下来通过案例演示，具体如书中例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实际运用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点击排序列表项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0097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下面要实现点击排序列表项效果，如图所示。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68390"/>
            <a:ext cx="900976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当单击“排序” 按钮时，对列表项中的数字进行从小到大排序。当再次单击”排序”按钮时，对列表项中的数字再次进行从大到小排序。接下来通过案例演示，具体如书中例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808" y="2239431"/>
            <a:ext cx="2877561" cy="1828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实际运用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651" y="11967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展开收缩文本内容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34" y="1646078"/>
            <a:ext cx="90097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下面要实现展开收缩文本内容效果，如图所示。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429000"/>
            <a:ext cx="900976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当单击“展开” 按钮时，文本内容依次被打印出来。当单击“收缩”按钮时，文本内容又被依次取消。整个展开收缩效果可以连成一个整体。接下来通过案例演示，具体如书中例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967" y="2247019"/>
            <a:ext cx="3962743" cy="10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58417"/>
            <a:ext cx="914411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通过本章的介绍，希望读者能够掌握字符串常见方法和数组常见方法，并利用常见方法进行实际的开发。常见方法中有些方法会改变原有值，有些方法不会改变原有值，而是得到一个新的返回值。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74441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中的常见数据类型，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为操作字符串提供了许多内置方法，调用内置方法可以更加方便地对字符串进行一些操作处理，如截取字符串、查找字符串、转换字符串等一系列操作。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字符串也拥有长度和下标，可以进行循环操作，接下来通过案例演示，具体如例所示。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2015"/>
          <a:stretch>
            <a:fillRect/>
          </a:stretch>
        </p:blipFill>
        <p:spPr>
          <a:xfrm>
            <a:off x="821444" y="2799497"/>
            <a:ext cx="5040000" cy="25791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378688"/>
            <a:ext cx="882047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截取字符串，就是取到当前字符串的某一部分字符，在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中提供了三种截取字符串的方法，分别为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substring()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方法接收两个参数，第一个参数为截取字符串的起始位置，第二个参数为截取字符串的结束位置，且截取的字符串中不包括结束位置的字符。具体示例代码如下：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46831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如果只有一个参数，字符串会从起始位置一直截取到最后。具体示例代码如下：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1442"/>
          <a:stretch>
            <a:fillRect/>
          </a:stretch>
        </p:blipFill>
        <p:spPr>
          <a:xfrm>
            <a:off x="843029" y="3690092"/>
            <a:ext cx="5040000" cy="656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34790"/>
          <a:stretch>
            <a:fillRect/>
          </a:stretch>
        </p:blipFill>
        <p:spPr>
          <a:xfrm>
            <a:off x="827584" y="4907967"/>
            <a:ext cx="5040000" cy="662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slice()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方法类似，也同样接收两个参数，第一个参数为截取字符串的起始位置，第二个参数为截取字符串的结束位置，并且不包括结束位置。具体示例代码如下：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293096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方法主要有两点区别，第一点是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方法的起始位置和结束位置可以不分先后顺序，程序会自动进行调整，而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方法则不会自动调整。具体示例代码如下：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31442"/>
          <a:stretch>
            <a:fillRect/>
          </a:stretch>
        </p:blipFill>
        <p:spPr>
          <a:xfrm>
            <a:off x="827584" y="3690092"/>
            <a:ext cx="5040000" cy="656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22441"/>
          <a:stretch>
            <a:fillRect/>
          </a:stretch>
        </p:blipFill>
        <p:spPr>
          <a:xfrm>
            <a:off x="794260" y="5517232"/>
            <a:ext cx="5040000" cy="87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字符串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截取字符串方法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9750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方法可以接收负数，从后面位置进行截取操作，而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方法则不能添加负数。具体示例代码如下：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626166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方法同样也是截取字符串操作，但是接收的参数与前面提到的两种方法不一样。第一个参数为截取字符串的起始位置，而第二个参数则为截取字符串的长度。具体示例代码如下：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5041"/>
          <a:stretch>
            <a:fillRect/>
          </a:stretch>
        </p:blipFill>
        <p:spPr>
          <a:xfrm>
            <a:off x="852240" y="2751759"/>
            <a:ext cx="5040000" cy="8486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30548"/>
          <a:stretch>
            <a:fillRect/>
          </a:stretch>
        </p:blipFill>
        <p:spPr>
          <a:xfrm>
            <a:off x="827584" y="5351810"/>
            <a:ext cx="5040000" cy="6653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4359" y="5973238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了解三者之间的区别，就可以在不同的场景下选择恰当的方法。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5858</Words>
  <Application>WPS 演示</Application>
  <PresentationFormat>全屏显示(4:3)</PresentationFormat>
  <Paragraphs>416</Paragraphs>
  <Slides>44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Cambria Math</vt:lpstr>
      <vt:lpstr>汉仪综艺体简</vt:lpstr>
      <vt:lpstr>Times New Roman</vt:lpstr>
      <vt:lpstr>Calibri</vt:lpstr>
      <vt:lpstr>Gulim</vt:lpstr>
      <vt:lpstr>Arial Black</vt:lpstr>
      <vt:lpstr>Arial Unicode MS</vt:lpstr>
      <vt:lpstr>等线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</dc:creator>
  <cp:lastModifiedBy>Administrator</cp:lastModifiedBy>
  <cp:revision>126</cp:revision>
  <dcterms:created xsi:type="dcterms:W3CDTF">2017-01-05T09:54:00Z</dcterms:created>
  <dcterms:modified xsi:type="dcterms:W3CDTF">2020-05-12T05:47:16Z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