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Lst>
  <p:sldSz cx="9144000" cy="6858000" type="screen4x3"/>
  <p:notesSz cx="6858000" cy="9144000"/>
  <p:embeddedFontLst>
    <p:embeddedFont>
      <p:font typeface="Arial Black" panose="020B0A04020102020204" pitchFamily="34" charset="0"/>
      <p:regular r:id="rId15"/>
      <p:bold r:id="rId16"/>
    </p:embeddedFont>
    <p:embeddedFont>
      <p:font typeface="Century Schoolbook" panose="02040604050505020304" pitchFamily="18"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Verdana" panose="020B060403050404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gcw0o1SNsEKIt4/u5yGVPze1aL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522"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EB413-B53E-47F7-97AC-55843222F2D7}" type="doc">
      <dgm:prSet loTypeId="urn:microsoft.com/office/officeart/2005/8/layout/chevron1" loCatId="process" qsTypeId="urn:microsoft.com/office/officeart/2005/8/quickstyle/simple1" qsCatId="simple" csTypeId="urn:microsoft.com/office/officeart/2005/8/colors/accent1_2" csCatId="accent1" phldr="1"/>
      <dgm:spPr/>
    </dgm:pt>
    <dgm:pt modelId="{0F0E20DE-23CA-4420-89E6-09D846133FC8}">
      <dgm:prSet phldrT="[Text]"/>
      <dgm:spPr/>
      <dgm:t>
        <a:bodyPr/>
        <a:lstStyle/>
        <a:p>
          <a:r>
            <a:rPr lang="en-US" dirty="0"/>
            <a:t>Jan</a:t>
          </a:r>
          <a:endParaRPr lang="en-IN" dirty="0"/>
        </a:p>
      </dgm:t>
    </dgm:pt>
    <dgm:pt modelId="{6279113B-9E0B-4411-AFD0-052E6684AADB}" type="parTrans" cxnId="{1601BACC-8CA0-418C-A89A-54782C0629C7}">
      <dgm:prSet/>
      <dgm:spPr/>
      <dgm:t>
        <a:bodyPr/>
        <a:lstStyle/>
        <a:p>
          <a:endParaRPr lang="en-IN"/>
        </a:p>
      </dgm:t>
    </dgm:pt>
    <dgm:pt modelId="{C33D8D84-4AF9-41E0-A7DD-51FC57A136E4}" type="sibTrans" cxnId="{1601BACC-8CA0-418C-A89A-54782C0629C7}">
      <dgm:prSet/>
      <dgm:spPr/>
      <dgm:t>
        <a:bodyPr/>
        <a:lstStyle/>
        <a:p>
          <a:endParaRPr lang="en-IN"/>
        </a:p>
      </dgm:t>
    </dgm:pt>
    <dgm:pt modelId="{5BFAD8F4-02D9-4783-B5AB-0BF5BB3D3747}">
      <dgm:prSet phldrT="[Text]"/>
      <dgm:spPr/>
      <dgm:t>
        <a:bodyPr/>
        <a:lstStyle/>
        <a:p>
          <a:r>
            <a:rPr lang="en-US" dirty="0"/>
            <a:t>Feb</a:t>
          </a:r>
          <a:endParaRPr lang="en-IN" dirty="0"/>
        </a:p>
      </dgm:t>
    </dgm:pt>
    <dgm:pt modelId="{6FA1AC00-339E-42A2-8B51-E16856A35FC7}" type="parTrans" cxnId="{5657DA8C-FB52-4142-92A7-576E699D6CAF}">
      <dgm:prSet/>
      <dgm:spPr/>
      <dgm:t>
        <a:bodyPr/>
        <a:lstStyle/>
        <a:p>
          <a:endParaRPr lang="en-IN"/>
        </a:p>
      </dgm:t>
    </dgm:pt>
    <dgm:pt modelId="{3A45BD32-1ACB-496A-9795-19ABB8F25779}" type="sibTrans" cxnId="{5657DA8C-FB52-4142-92A7-576E699D6CAF}">
      <dgm:prSet/>
      <dgm:spPr/>
      <dgm:t>
        <a:bodyPr/>
        <a:lstStyle/>
        <a:p>
          <a:endParaRPr lang="en-IN"/>
        </a:p>
      </dgm:t>
    </dgm:pt>
    <dgm:pt modelId="{A39E9117-3121-42FC-A608-6AE94C61440E}">
      <dgm:prSet phldrT="[Text]"/>
      <dgm:spPr/>
      <dgm:t>
        <a:bodyPr/>
        <a:lstStyle/>
        <a:p>
          <a:r>
            <a:rPr lang="en-US" dirty="0"/>
            <a:t>Mar</a:t>
          </a:r>
          <a:endParaRPr lang="en-IN" dirty="0"/>
        </a:p>
      </dgm:t>
    </dgm:pt>
    <dgm:pt modelId="{9ECDBDD5-6E1E-4BB0-B39E-7A26FEB6EC36}" type="parTrans" cxnId="{429F0275-B4F2-4681-8401-EEAC1E1549BC}">
      <dgm:prSet/>
      <dgm:spPr/>
      <dgm:t>
        <a:bodyPr/>
        <a:lstStyle/>
        <a:p>
          <a:endParaRPr lang="en-IN"/>
        </a:p>
      </dgm:t>
    </dgm:pt>
    <dgm:pt modelId="{38921A79-3523-49A6-A702-AD056CAA4FF5}" type="sibTrans" cxnId="{429F0275-B4F2-4681-8401-EEAC1E1549BC}">
      <dgm:prSet/>
      <dgm:spPr/>
      <dgm:t>
        <a:bodyPr/>
        <a:lstStyle/>
        <a:p>
          <a:endParaRPr lang="en-IN"/>
        </a:p>
      </dgm:t>
    </dgm:pt>
    <dgm:pt modelId="{2EDD81CD-AC25-496F-8724-25403FF54905}" type="pres">
      <dgm:prSet presAssocID="{8C6EB413-B53E-47F7-97AC-55843222F2D7}" presName="Name0" presStyleCnt="0">
        <dgm:presLayoutVars>
          <dgm:dir/>
          <dgm:animLvl val="lvl"/>
          <dgm:resizeHandles val="exact"/>
        </dgm:presLayoutVars>
      </dgm:prSet>
      <dgm:spPr/>
    </dgm:pt>
    <dgm:pt modelId="{5AA7DB87-C35E-40BC-8F27-9D652C6E3728}" type="pres">
      <dgm:prSet presAssocID="{0F0E20DE-23CA-4420-89E6-09D846133FC8}" presName="parTxOnly" presStyleLbl="node1" presStyleIdx="0" presStyleCnt="3">
        <dgm:presLayoutVars>
          <dgm:chMax val="0"/>
          <dgm:chPref val="0"/>
          <dgm:bulletEnabled val="1"/>
        </dgm:presLayoutVars>
      </dgm:prSet>
      <dgm:spPr/>
    </dgm:pt>
    <dgm:pt modelId="{FC6C6001-185D-4525-9951-DB0D20DA6439}" type="pres">
      <dgm:prSet presAssocID="{C33D8D84-4AF9-41E0-A7DD-51FC57A136E4}" presName="parTxOnlySpace" presStyleCnt="0"/>
      <dgm:spPr/>
    </dgm:pt>
    <dgm:pt modelId="{A7B5F993-9597-40E3-9547-60B53AFC0F44}" type="pres">
      <dgm:prSet presAssocID="{5BFAD8F4-02D9-4783-B5AB-0BF5BB3D3747}" presName="parTxOnly" presStyleLbl="node1" presStyleIdx="1" presStyleCnt="3">
        <dgm:presLayoutVars>
          <dgm:chMax val="0"/>
          <dgm:chPref val="0"/>
          <dgm:bulletEnabled val="1"/>
        </dgm:presLayoutVars>
      </dgm:prSet>
      <dgm:spPr/>
    </dgm:pt>
    <dgm:pt modelId="{97E8F215-AAD5-4439-8298-8FCA9B21080E}" type="pres">
      <dgm:prSet presAssocID="{3A45BD32-1ACB-496A-9795-19ABB8F25779}" presName="parTxOnlySpace" presStyleCnt="0"/>
      <dgm:spPr/>
    </dgm:pt>
    <dgm:pt modelId="{AA2FBA76-BD64-49F9-9803-9C4BF52867B2}" type="pres">
      <dgm:prSet presAssocID="{A39E9117-3121-42FC-A608-6AE94C61440E}" presName="parTxOnly" presStyleLbl="node1" presStyleIdx="2" presStyleCnt="3">
        <dgm:presLayoutVars>
          <dgm:chMax val="0"/>
          <dgm:chPref val="0"/>
          <dgm:bulletEnabled val="1"/>
        </dgm:presLayoutVars>
      </dgm:prSet>
      <dgm:spPr/>
    </dgm:pt>
  </dgm:ptLst>
  <dgm:cxnLst>
    <dgm:cxn modelId="{5A2F151E-1DA5-461C-A387-710DD53B931C}" type="presOf" srcId="{5BFAD8F4-02D9-4783-B5AB-0BF5BB3D3747}" destId="{A7B5F993-9597-40E3-9547-60B53AFC0F44}" srcOrd="0" destOrd="0" presId="urn:microsoft.com/office/officeart/2005/8/layout/chevron1"/>
    <dgm:cxn modelId="{482B7E46-4338-4597-9FB6-D698AEE28B44}" type="presOf" srcId="{8C6EB413-B53E-47F7-97AC-55843222F2D7}" destId="{2EDD81CD-AC25-496F-8724-25403FF54905}" srcOrd="0" destOrd="0" presId="urn:microsoft.com/office/officeart/2005/8/layout/chevron1"/>
    <dgm:cxn modelId="{10647B72-4040-4C01-9C6B-C8469FC87D53}" type="presOf" srcId="{A39E9117-3121-42FC-A608-6AE94C61440E}" destId="{AA2FBA76-BD64-49F9-9803-9C4BF52867B2}" srcOrd="0" destOrd="0" presId="urn:microsoft.com/office/officeart/2005/8/layout/chevron1"/>
    <dgm:cxn modelId="{429F0275-B4F2-4681-8401-EEAC1E1549BC}" srcId="{8C6EB413-B53E-47F7-97AC-55843222F2D7}" destId="{A39E9117-3121-42FC-A608-6AE94C61440E}" srcOrd="2" destOrd="0" parTransId="{9ECDBDD5-6E1E-4BB0-B39E-7A26FEB6EC36}" sibTransId="{38921A79-3523-49A6-A702-AD056CAA4FF5}"/>
    <dgm:cxn modelId="{5657DA8C-FB52-4142-92A7-576E699D6CAF}" srcId="{8C6EB413-B53E-47F7-97AC-55843222F2D7}" destId="{5BFAD8F4-02D9-4783-B5AB-0BF5BB3D3747}" srcOrd="1" destOrd="0" parTransId="{6FA1AC00-339E-42A2-8B51-E16856A35FC7}" sibTransId="{3A45BD32-1ACB-496A-9795-19ABB8F25779}"/>
    <dgm:cxn modelId="{1601BACC-8CA0-418C-A89A-54782C0629C7}" srcId="{8C6EB413-B53E-47F7-97AC-55843222F2D7}" destId="{0F0E20DE-23CA-4420-89E6-09D846133FC8}" srcOrd="0" destOrd="0" parTransId="{6279113B-9E0B-4411-AFD0-052E6684AADB}" sibTransId="{C33D8D84-4AF9-41E0-A7DD-51FC57A136E4}"/>
    <dgm:cxn modelId="{FA37A5DF-E530-4ADF-93E2-08FE1D2D3DAC}" type="presOf" srcId="{0F0E20DE-23CA-4420-89E6-09D846133FC8}" destId="{5AA7DB87-C35E-40BC-8F27-9D652C6E3728}" srcOrd="0" destOrd="0" presId="urn:microsoft.com/office/officeart/2005/8/layout/chevron1"/>
    <dgm:cxn modelId="{C1A2DB76-6777-4D4B-B166-2320C925626D}" type="presParOf" srcId="{2EDD81CD-AC25-496F-8724-25403FF54905}" destId="{5AA7DB87-C35E-40BC-8F27-9D652C6E3728}" srcOrd="0" destOrd="0" presId="urn:microsoft.com/office/officeart/2005/8/layout/chevron1"/>
    <dgm:cxn modelId="{07E079BB-B7E6-4366-9F3A-7AC599EDC309}" type="presParOf" srcId="{2EDD81CD-AC25-496F-8724-25403FF54905}" destId="{FC6C6001-185D-4525-9951-DB0D20DA6439}" srcOrd="1" destOrd="0" presId="urn:microsoft.com/office/officeart/2005/8/layout/chevron1"/>
    <dgm:cxn modelId="{1782F5C0-6D09-42DA-874A-B8C32A114B83}" type="presParOf" srcId="{2EDD81CD-AC25-496F-8724-25403FF54905}" destId="{A7B5F993-9597-40E3-9547-60B53AFC0F44}" srcOrd="2" destOrd="0" presId="urn:microsoft.com/office/officeart/2005/8/layout/chevron1"/>
    <dgm:cxn modelId="{B321D718-6F58-4A3F-BFB8-AF1BFEB8F758}" type="presParOf" srcId="{2EDD81CD-AC25-496F-8724-25403FF54905}" destId="{97E8F215-AAD5-4439-8298-8FCA9B21080E}" srcOrd="3" destOrd="0" presId="urn:microsoft.com/office/officeart/2005/8/layout/chevron1"/>
    <dgm:cxn modelId="{45B3B47D-9DDF-46A0-95E1-D3DCB38BEBE1}" type="presParOf" srcId="{2EDD81CD-AC25-496F-8724-25403FF54905}" destId="{AA2FBA76-BD64-49F9-9803-9C4BF52867B2}"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7DB87-C35E-40BC-8F27-9D652C6E3728}">
      <dsp:nvSpPr>
        <dsp:cNvPr id="0" name=""/>
        <dsp:cNvSpPr/>
      </dsp:nvSpPr>
      <dsp:spPr>
        <a:xfrm>
          <a:off x="2225" y="143573"/>
          <a:ext cx="2711130" cy="108445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030" tIns="78677" rIns="78677" bIns="78677" numCol="1" spcCol="1270" anchor="ctr" anchorCtr="0">
          <a:noAutofit/>
        </a:bodyPr>
        <a:lstStyle/>
        <a:p>
          <a:pPr marL="0" lvl="0" indent="0" algn="ctr" defTabSz="2622550">
            <a:lnSpc>
              <a:spcPct val="90000"/>
            </a:lnSpc>
            <a:spcBef>
              <a:spcPct val="0"/>
            </a:spcBef>
            <a:spcAft>
              <a:spcPct val="35000"/>
            </a:spcAft>
            <a:buNone/>
          </a:pPr>
          <a:r>
            <a:rPr lang="en-US" sz="5900" kern="1200" dirty="0"/>
            <a:t>Jan</a:t>
          </a:r>
          <a:endParaRPr lang="en-IN" sz="5900" kern="1200" dirty="0"/>
        </a:p>
      </dsp:txBody>
      <dsp:txXfrm>
        <a:off x="544451" y="143573"/>
        <a:ext cx="1626678" cy="1084452"/>
      </dsp:txXfrm>
    </dsp:sp>
    <dsp:sp modelId="{A7B5F993-9597-40E3-9547-60B53AFC0F44}">
      <dsp:nvSpPr>
        <dsp:cNvPr id="0" name=""/>
        <dsp:cNvSpPr/>
      </dsp:nvSpPr>
      <dsp:spPr>
        <a:xfrm>
          <a:off x="2442242" y="143573"/>
          <a:ext cx="2711130" cy="108445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030" tIns="78677" rIns="78677" bIns="78677" numCol="1" spcCol="1270" anchor="ctr" anchorCtr="0">
          <a:noAutofit/>
        </a:bodyPr>
        <a:lstStyle/>
        <a:p>
          <a:pPr marL="0" lvl="0" indent="0" algn="ctr" defTabSz="2622550">
            <a:lnSpc>
              <a:spcPct val="90000"/>
            </a:lnSpc>
            <a:spcBef>
              <a:spcPct val="0"/>
            </a:spcBef>
            <a:spcAft>
              <a:spcPct val="35000"/>
            </a:spcAft>
            <a:buNone/>
          </a:pPr>
          <a:r>
            <a:rPr lang="en-US" sz="5900" kern="1200" dirty="0"/>
            <a:t>Feb</a:t>
          </a:r>
          <a:endParaRPr lang="en-IN" sz="5900" kern="1200" dirty="0"/>
        </a:p>
      </dsp:txBody>
      <dsp:txXfrm>
        <a:off x="2984468" y="143573"/>
        <a:ext cx="1626678" cy="1084452"/>
      </dsp:txXfrm>
    </dsp:sp>
    <dsp:sp modelId="{AA2FBA76-BD64-49F9-9803-9C4BF52867B2}">
      <dsp:nvSpPr>
        <dsp:cNvPr id="0" name=""/>
        <dsp:cNvSpPr/>
      </dsp:nvSpPr>
      <dsp:spPr>
        <a:xfrm>
          <a:off x="4882260" y="143573"/>
          <a:ext cx="2711130" cy="108445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030" tIns="78677" rIns="78677" bIns="78677" numCol="1" spcCol="1270" anchor="ctr" anchorCtr="0">
          <a:noAutofit/>
        </a:bodyPr>
        <a:lstStyle/>
        <a:p>
          <a:pPr marL="0" lvl="0" indent="0" algn="ctr" defTabSz="2622550">
            <a:lnSpc>
              <a:spcPct val="90000"/>
            </a:lnSpc>
            <a:spcBef>
              <a:spcPct val="0"/>
            </a:spcBef>
            <a:spcAft>
              <a:spcPct val="35000"/>
            </a:spcAft>
            <a:buNone/>
          </a:pPr>
          <a:r>
            <a:rPr lang="en-US" sz="5900" kern="1200" dirty="0"/>
            <a:t>Mar</a:t>
          </a:r>
          <a:endParaRPr lang="en-IN" sz="5900" kern="1200" dirty="0"/>
        </a:p>
      </dsp:txBody>
      <dsp:txXfrm>
        <a:off x="5424486" y="143573"/>
        <a:ext cx="1626678" cy="108445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21"/>
        <p:cNvGrpSpPr/>
        <p:nvPr/>
      </p:nvGrpSpPr>
      <p:grpSpPr>
        <a:xfrm>
          <a:off x="0" y="0"/>
          <a:ext cx="0" cy="0"/>
          <a:chOff x="0" y="0"/>
          <a:chExt cx="0" cy="0"/>
        </a:xfrm>
      </p:grpSpPr>
      <p:sp>
        <p:nvSpPr>
          <p:cNvPr id="22" name="Google Shape;22;p13"/>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rmAutofit/>
          </a:bodyPr>
          <a:lstStyle>
            <a:lvl1pPr lvl="0" algn="l">
              <a:spcBef>
                <a:spcPts val="600"/>
              </a:spcBef>
              <a:spcAft>
                <a:spcPts val="0"/>
              </a:spcAft>
              <a:buSzPts val="1260"/>
              <a:buNone/>
              <a:defRPr sz="18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4" name="Google Shape;24;p13"/>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7" name="Google Shape;27;p13"/>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8" name="Google Shape;28;p13"/>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9" name="Google Shape;29;p13"/>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30" name="Google Shape;30;p13"/>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31" name="Google Shape;31;p13"/>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32" name="Google Shape;32;p13"/>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33" name="Google Shape;33;p13"/>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34" name="Google Shape;34;p13"/>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5" name="Google Shape;35;p13"/>
          <p:cNvCxnSpPr/>
          <p:nvPr/>
        </p:nvCxnSpPr>
        <p:spPr>
          <a:xfrm>
            <a:off x="9113856"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6" name="Google Shape;36;p13"/>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 name="Google Shape;37;p13"/>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8" name="Google Shape;38;p13"/>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9" name="Google Shape;39;p13"/>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0" name="Google Shape;40;p13"/>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1" name="Google Shape;41;p13"/>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2" name="Google Shape;42;p13"/>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22"/>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7" name="Google Shape;127;p2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rot="5400000">
            <a:off x="4541838" y="2362202"/>
            <a:ext cx="5851525" cy="1676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3" name="Google Shape;133;p2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3"/>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14"/>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1" name="Google Shape;51;p1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16"/>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7" name="Google Shape;57;p1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000"/>
              <a:buFont typeface="Century Schoolbook"/>
              <a:buNone/>
              <a:defRPr sz="3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17"/>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4" name="Google Shape;64;p17"/>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5" name="Google Shape;65;p17"/>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6" name="Google Shape;66;p17"/>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67" name="Google Shape;67;p17"/>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68" name="Google Shape;68;p17"/>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69" name="Google Shape;69;p17"/>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70" name="Google Shape;70;p17"/>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71" name="Google Shape;71;p17"/>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72" name="Google Shape;72;p17"/>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3" name="Google Shape;73;p17"/>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4" name="Google Shape;74;p17"/>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5" name="Google Shape;75;p17"/>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6" name="Google Shape;76;p17"/>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7" name="Google Shape;77;p17"/>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78" name="Google Shape;78;p17"/>
          <p:cNvCxnSpPr/>
          <p:nvPr/>
        </p:nvCxnSpPr>
        <p:spPr>
          <a:xfrm>
            <a:off x="9097944"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79" name="Google Shape;79;p17"/>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5" name="Google Shape;85;p18"/>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18"/>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9"/>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2" name="Google Shape;92;p19"/>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3" name="Google Shape;93;p19"/>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4" name="Google Shape;94;p19"/>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5" name="Google Shape;95;p19"/>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96"/>
        <p:cNvGrpSpPr/>
        <p:nvPr/>
      </p:nvGrpSpPr>
      <p:grpSpPr>
        <a:xfrm>
          <a:off x="0" y="0"/>
          <a:ext cx="0" cy="0"/>
          <a:chOff x="0" y="0"/>
          <a:chExt cx="0" cy="0"/>
        </a:xfrm>
      </p:grpSpPr>
      <p:cxnSp>
        <p:nvCxnSpPr>
          <p:cNvPr id="97" name="Google Shape;97;p20"/>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98" name="Google Shape;98;p20"/>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0"/>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00" name="Google Shape;100;p2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01" name="Google Shape;101;p20"/>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102" name="Google Shape;102;p20"/>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03" name="Google Shape;103;p20"/>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04" name="Google Shape;104;p20"/>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5" name="Google Shape;105;p20"/>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06" name="Google Shape;106;p20"/>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20"/>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09" name="Google Shape;109;p2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21"/>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21"/>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3" name="Google Shape;113;p21"/>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1"/>
          <p:cNvSpPr>
            <a:spLocks noGrp="1"/>
          </p:cNvSpPr>
          <p:nvPr>
            <p:ph type="pic" idx="2"/>
          </p:nvPr>
        </p:nvSpPr>
        <p:spPr>
          <a:xfrm>
            <a:off x="0" y="0"/>
            <a:ext cx="6172200" cy="6858000"/>
          </a:xfrm>
          <a:prstGeom prst="rect">
            <a:avLst/>
          </a:prstGeom>
          <a:solidFill>
            <a:schemeClr val="lt2"/>
          </a:solidFill>
          <a:ln>
            <a:noFill/>
          </a:ln>
        </p:spPr>
      </p:sp>
      <p:sp>
        <p:nvSpPr>
          <p:cNvPr id="115" name="Google Shape;115;p21"/>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rm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16" name="Google Shape;116;p21"/>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7" name="Google Shape;117;p21"/>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18" name="Google Shape;118;p21"/>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9" name="Google Shape;119;p21"/>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20" name="Google Shape;120;p21"/>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21" name="Google Shape;121;p2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3" name="Google Shape;123;p2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2"/>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1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1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4" name="Google Shape;14;p1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cxnSp>
        <p:nvCxnSpPr>
          <p:cNvPr id="15" name="Google Shape;15;p12"/>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12"/>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7" name="Google Shape;17;p12"/>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8" name="Google Shape;18;p12"/>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9" name="Google Shape;19;p12"/>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0" name="Google Shape;20;p1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subTitle" idx="1"/>
          </p:nvPr>
        </p:nvSpPr>
        <p:spPr>
          <a:xfrm>
            <a:off x="2514600" y="3200400"/>
            <a:ext cx="5562600" cy="17526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a:bodyPr>
          <a:lstStyle/>
          <a:p>
            <a:pPr marL="0" lvl="0" indent="0" algn="l" rtl="0">
              <a:spcBef>
                <a:spcPts val="0"/>
              </a:spcBef>
              <a:spcAft>
                <a:spcPts val="0"/>
              </a:spcAft>
              <a:buSzPts val="1260"/>
              <a:buNone/>
            </a:pPr>
            <a:r>
              <a:rPr lang="en-US" dirty="0">
                <a:solidFill>
                  <a:srgbClr val="0000CC"/>
                </a:solidFill>
                <a:latin typeface="Verdana"/>
                <a:ea typeface="Verdana"/>
                <a:cs typeface="Verdana"/>
                <a:sym typeface="Verdana"/>
              </a:rPr>
              <a:t>Submitted By</a:t>
            </a:r>
            <a:endParaRPr dirty="0"/>
          </a:p>
          <a:p>
            <a:pPr marL="0" lvl="0" indent="0" algn="l" rtl="0">
              <a:spcBef>
                <a:spcPts val="600"/>
              </a:spcBef>
              <a:spcAft>
                <a:spcPts val="0"/>
              </a:spcAft>
              <a:buSzPts val="1120"/>
              <a:buNone/>
            </a:pPr>
            <a:r>
              <a:rPr lang="en-US" sz="1600" dirty="0">
                <a:solidFill>
                  <a:schemeClr val="dk1"/>
                </a:solidFill>
                <a:latin typeface="Verdana"/>
                <a:ea typeface="Verdana"/>
                <a:cs typeface="Verdana"/>
                <a:sym typeface="Verdana"/>
              </a:rPr>
              <a:t>Bishal Mohanty	</a:t>
            </a:r>
            <a:r>
              <a:rPr lang="en-US" sz="1400" dirty="0">
                <a:latin typeface="Verdana"/>
                <a:ea typeface="Verdana"/>
                <a:cs typeface="Verdana"/>
                <a:sym typeface="Verdana"/>
              </a:rPr>
              <a:t>(Regd. No. 2001209106)</a:t>
            </a:r>
            <a:endParaRPr lang="en-US" dirty="0"/>
          </a:p>
          <a:p>
            <a:pPr marL="0" lvl="0" indent="0" algn="l" rtl="0">
              <a:spcBef>
                <a:spcPts val="1200"/>
              </a:spcBef>
              <a:spcAft>
                <a:spcPts val="0"/>
              </a:spcAft>
              <a:buSzPts val="1120"/>
              <a:buNone/>
            </a:pPr>
            <a:r>
              <a:rPr lang="en-US" sz="1600" dirty="0" err="1">
                <a:solidFill>
                  <a:schemeClr val="dk1"/>
                </a:solidFill>
                <a:latin typeface="Verdana"/>
                <a:ea typeface="Verdana"/>
                <a:cs typeface="Verdana"/>
                <a:sym typeface="Verdana"/>
              </a:rPr>
              <a:t>Subhojit</a:t>
            </a:r>
            <a:r>
              <a:rPr lang="en-US" sz="1600" dirty="0">
                <a:solidFill>
                  <a:schemeClr val="dk1"/>
                </a:solidFill>
                <a:latin typeface="Verdana"/>
                <a:ea typeface="Verdana"/>
                <a:cs typeface="Verdana"/>
                <a:sym typeface="Verdana"/>
              </a:rPr>
              <a:t> Das </a:t>
            </a:r>
            <a:r>
              <a:rPr lang="en-US" sz="1400" dirty="0">
                <a:latin typeface="Verdana"/>
                <a:ea typeface="Verdana"/>
                <a:cs typeface="Verdana"/>
                <a:sym typeface="Verdana"/>
              </a:rPr>
              <a:t>(Regd. No. 2001209208)</a:t>
            </a:r>
            <a:endParaRPr dirty="0"/>
          </a:p>
          <a:p>
            <a:pPr marL="0" lvl="0" indent="0" algn="l" rtl="0">
              <a:spcBef>
                <a:spcPts val="1200"/>
              </a:spcBef>
              <a:spcAft>
                <a:spcPts val="0"/>
              </a:spcAft>
              <a:buSzPts val="1120"/>
              <a:buNone/>
            </a:pPr>
            <a:r>
              <a:rPr lang="en-US" sz="1600" dirty="0">
                <a:solidFill>
                  <a:schemeClr val="dk1"/>
                </a:solidFill>
                <a:latin typeface="Verdana"/>
                <a:ea typeface="Verdana"/>
                <a:cs typeface="Verdana"/>
                <a:sym typeface="Verdana"/>
              </a:rPr>
              <a:t>Abhijit Mishra	</a:t>
            </a:r>
            <a:r>
              <a:rPr lang="en-US" sz="1400" dirty="0">
                <a:latin typeface="Verdana"/>
                <a:ea typeface="Verdana"/>
                <a:cs typeface="Verdana"/>
                <a:sym typeface="Verdana"/>
              </a:rPr>
              <a:t>(Regd. No. 2001209062)</a:t>
            </a:r>
            <a:endParaRPr dirty="0"/>
          </a:p>
        </p:txBody>
      </p:sp>
      <p:sp>
        <p:nvSpPr>
          <p:cNvPr id="141" name="Google Shape;141;p1"/>
          <p:cNvSpPr txBox="1"/>
          <p:nvPr/>
        </p:nvSpPr>
        <p:spPr>
          <a:xfrm>
            <a:off x="152400" y="152400"/>
            <a:ext cx="30480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u="none" strike="noStrike" cap="none">
                <a:solidFill>
                  <a:srgbClr val="EA6D59"/>
                </a:solidFill>
                <a:latin typeface="Verdana"/>
                <a:ea typeface="Verdana"/>
                <a:cs typeface="Verdana"/>
                <a:sym typeface="Verdana"/>
              </a:rPr>
              <a:t>Department of </a:t>
            </a:r>
            <a:endParaRPr/>
          </a:p>
          <a:p>
            <a:pPr marL="0" marR="0" lvl="0" indent="0" algn="l" rtl="0">
              <a:spcBef>
                <a:spcPts val="0"/>
              </a:spcBef>
              <a:spcAft>
                <a:spcPts val="0"/>
              </a:spcAft>
              <a:buNone/>
            </a:pPr>
            <a:r>
              <a:rPr lang="en-US" sz="1400" b="1">
                <a:solidFill>
                  <a:srgbClr val="EA6D59"/>
                </a:solidFill>
                <a:latin typeface="Verdana"/>
                <a:ea typeface="Verdana"/>
                <a:cs typeface="Verdana"/>
                <a:sym typeface="Verdana"/>
              </a:rPr>
              <a:t>Computer Sc. &amp; Engineering</a:t>
            </a:r>
            <a:endParaRPr sz="1400" b="1">
              <a:solidFill>
                <a:srgbClr val="EA6D59"/>
              </a:solidFill>
              <a:latin typeface="Verdana"/>
              <a:ea typeface="Verdana"/>
              <a:cs typeface="Verdana"/>
              <a:sym typeface="Verdana"/>
            </a:endParaRPr>
          </a:p>
        </p:txBody>
      </p:sp>
      <p:sp>
        <p:nvSpPr>
          <p:cNvPr id="142" name="Google Shape;142;p1"/>
          <p:cNvSpPr txBox="1"/>
          <p:nvPr/>
        </p:nvSpPr>
        <p:spPr>
          <a:xfrm>
            <a:off x="2499609" y="5410200"/>
            <a:ext cx="4842224" cy="1066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1260"/>
              <a:buFont typeface="Noto Sans Symbols"/>
              <a:buNone/>
            </a:pPr>
            <a:r>
              <a:rPr lang="en-US" sz="1800" b="1" i="0" u="none" strike="noStrike" cap="none" dirty="0">
                <a:solidFill>
                  <a:srgbClr val="0000CC"/>
                </a:solidFill>
                <a:latin typeface="Verdana"/>
                <a:ea typeface="Verdana"/>
                <a:cs typeface="Verdana"/>
                <a:sym typeface="Verdana"/>
              </a:rPr>
              <a:t>Under the Supervision of</a:t>
            </a:r>
            <a:endParaRPr dirty="0"/>
          </a:p>
          <a:p>
            <a:pPr marL="0" marR="0" lvl="0" indent="0" algn="l" rtl="0">
              <a:lnSpc>
                <a:spcPct val="100000"/>
              </a:lnSpc>
              <a:spcBef>
                <a:spcPts val="600"/>
              </a:spcBef>
              <a:spcAft>
                <a:spcPts val="0"/>
              </a:spcAft>
              <a:buClr>
                <a:schemeClr val="accent1"/>
              </a:buClr>
              <a:buSzPts val="1120"/>
              <a:buFont typeface="Noto Sans Symbols"/>
              <a:buNone/>
            </a:pPr>
            <a:r>
              <a:rPr lang="en-US" sz="1600" b="1">
                <a:solidFill>
                  <a:schemeClr val="dk1"/>
                </a:solidFill>
                <a:latin typeface="Verdana"/>
                <a:ea typeface="Verdana"/>
                <a:cs typeface="Verdana"/>
                <a:sym typeface="Verdana"/>
              </a:rPr>
              <a:t>Dr</a:t>
            </a:r>
            <a:r>
              <a:rPr lang="en-US" sz="1600" b="1" dirty="0">
                <a:solidFill>
                  <a:schemeClr val="dk1"/>
                </a:solidFill>
                <a:latin typeface="Verdana"/>
                <a:ea typeface="Verdana"/>
                <a:cs typeface="Verdana"/>
                <a:sym typeface="Verdana"/>
              </a:rPr>
              <a:t>.</a:t>
            </a:r>
            <a:r>
              <a:rPr lang="en-US" sz="1600" b="1">
                <a:solidFill>
                  <a:schemeClr val="dk1"/>
                </a:solidFill>
                <a:latin typeface="Verdana"/>
                <a:ea typeface="Verdana"/>
                <a:cs typeface="Verdana"/>
                <a:sym typeface="Verdana"/>
              </a:rPr>
              <a:t> </a:t>
            </a:r>
            <a:r>
              <a:rPr lang="en-US" sz="1600" b="1" dirty="0">
                <a:solidFill>
                  <a:schemeClr val="dk1"/>
                </a:solidFill>
                <a:latin typeface="Verdana"/>
                <a:ea typeface="Verdana"/>
                <a:cs typeface="Verdana"/>
                <a:sym typeface="Verdana"/>
              </a:rPr>
              <a:t>Bhagwat Prasad Chaudhury</a:t>
            </a:r>
          </a:p>
          <a:p>
            <a:pPr marL="0" marR="0" lvl="0" indent="0" algn="l" rtl="0">
              <a:lnSpc>
                <a:spcPct val="100000"/>
              </a:lnSpc>
              <a:spcBef>
                <a:spcPts val="600"/>
              </a:spcBef>
              <a:spcAft>
                <a:spcPts val="0"/>
              </a:spcAft>
              <a:buClr>
                <a:schemeClr val="accent1"/>
              </a:buClr>
              <a:buSzPts val="1120"/>
              <a:buFont typeface="Noto Sans Symbols"/>
              <a:buNone/>
            </a:pPr>
            <a:r>
              <a:rPr lang="en-US" sz="1300" b="1" i="0" u="none" strike="noStrike" cap="none" dirty="0">
                <a:solidFill>
                  <a:schemeClr val="dk2"/>
                </a:solidFill>
                <a:latin typeface="Verdana"/>
                <a:ea typeface="Verdana"/>
                <a:cs typeface="Verdana"/>
                <a:sym typeface="Verdana"/>
              </a:rPr>
              <a:t>Senior Assistant Professor, Department of CSE</a:t>
            </a:r>
            <a:endParaRPr sz="1300" b="1" i="0" u="none" strike="noStrike" cap="none" dirty="0">
              <a:solidFill>
                <a:schemeClr val="dk2"/>
              </a:solidFill>
              <a:latin typeface="Verdana"/>
              <a:ea typeface="Verdana"/>
              <a:cs typeface="Verdana"/>
              <a:sym typeface="Verdana"/>
            </a:endParaRPr>
          </a:p>
        </p:txBody>
      </p:sp>
      <p:sp>
        <p:nvSpPr>
          <p:cNvPr id="143" name="Google Shape;143;p1"/>
          <p:cNvSpPr/>
          <p:nvPr/>
        </p:nvSpPr>
        <p:spPr>
          <a:xfrm>
            <a:off x="2231100" y="839925"/>
            <a:ext cx="5846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70C0"/>
                </a:solidFill>
                <a:latin typeface="Arial Rounded"/>
                <a:ea typeface="Arial Rounded"/>
                <a:cs typeface="Arial Rounded"/>
                <a:sym typeface="Arial Rounded"/>
              </a:rPr>
              <a:t>Welcome to Final Project Presentation</a:t>
            </a:r>
            <a:endParaRPr sz="2400">
              <a:solidFill>
                <a:schemeClr val="dk1"/>
              </a:solidFill>
              <a:latin typeface="Century Schoolbook"/>
              <a:ea typeface="Century Schoolbook"/>
              <a:cs typeface="Century Schoolbook"/>
              <a:sym typeface="Century Schoolbook"/>
            </a:endParaRPr>
          </a:p>
        </p:txBody>
      </p:sp>
      <p:sp>
        <p:nvSpPr>
          <p:cNvPr id="144" name="Google Shape;144;p1"/>
          <p:cNvSpPr txBox="1"/>
          <p:nvPr/>
        </p:nvSpPr>
        <p:spPr>
          <a:xfrm>
            <a:off x="655820" y="4126468"/>
            <a:ext cx="1143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Arial Black"/>
                <a:ea typeface="Arial Black"/>
                <a:cs typeface="Arial Black"/>
                <a:sym typeface="Arial Black"/>
              </a:rPr>
              <a:t>CSE 29</a:t>
            </a:r>
            <a:endParaRPr sz="1800" dirty="0">
              <a:solidFill>
                <a:schemeClr val="dk1"/>
              </a:solidFill>
              <a:latin typeface="Arial Black"/>
              <a:ea typeface="Arial Black"/>
              <a:cs typeface="Arial Black"/>
              <a:sym typeface="Arial Black"/>
            </a:endParaRPr>
          </a:p>
        </p:txBody>
      </p:sp>
      <p:sp>
        <p:nvSpPr>
          <p:cNvPr id="145" name="Google Shape;145;p1"/>
          <p:cNvSpPr txBox="1"/>
          <p:nvPr/>
        </p:nvSpPr>
        <p:spPr>
          <a:xfrm>
            <a:off x="640830" y="3745468"/>
            <a:ext cx="12192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C00000"/>
                </a:solidFill>
                <a:latin typeface="Arial Black"/>
                <a:ea typeface="Arial Black"/>
                <a:cs typeface="Arial Black"/>
                <a:sym typeface="Arial Black"/>
              </a:rPr>
              <a:t>Group #</a:t>
            </a:r>
            <a:endParaRPr sz="1800">
              <a:solidFill>
                <a:srgbClr val="C00000"/>
              </a:solidFill>
              <a:latin typeface="Arial Black"/>
              <a:ea typeface="Arial Black"/>
              <a:cs typeface="Arial Black"/>
              <a:sym typeface="Arial Black"/>
            </a:endParaRPr>
          </a:p>
        </p:txBody>
      </p:sp>
      <p:sp>
        <p:nvSpPr>
          <p:cNvPr id="146" name="Google Shape;146;p1"/>
          <p:cNvSpPr/>
          <p:nvPr/>
        </p:nvSpPr>
        <p:spPr>
          <a:xfrm>
            <a:off x="1981200" y="1604665"/>
            <a:ext cx="6781800" cy="1292621"/>
          </a:xfrm>
          <a:prstGeom prst="rect">
            <a:avLst/>
          </a:prstGeom>
          <a:noFill/>
          <a:ln w="9525" cap="flat" cmpd="sng">
            <a:solidFill>
              <a:srgbClr val="FFC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dirty="0">
                <a:solidFill>
                  <a:srgbClr val="C00000"/>
                </a:solidFill>
                <a:latin typeface="Verdana"/>
                <a:ea typeface="Verdana"/>
                <a:cs typeface="Verdana"/>
                <a:sym typeface="Verdana"/>
              </a:rPr>
              <a:t>Research and Prediction of Stock Market by Algorithmic Trading using Machine Learning  </a:t>
            </a:r>
            <a:endParaRPr sz="2600" b="1" dirty="0">
              <a:solidFill>
                <a:schemeClr val="dk1"/>
              </a:solidFill>
              <a:latin typeface="Century Schoolbook"/>
              <a:ea typeface="Century Schoolbook"/>
              <a:cs typeface="Century Schoolbook"/>
              <a:sym typeface="Century Schoolbook"/>
            </a:endParaRPr>
          </a:p>
        </p:txBody>
      </p:sp>
      <p:pic>
        <p:nvPicPr>
          <p:cNvPr id="147" name="Google Shape;147;p1" descr="https://silicon.ac.in/wp-content/themes/sit/assets/img/logo-7.png"/>
          <p:cNvPicPr preferRelativeResize="0"/>
          <p:nvPr/>
        </p:nvPicPr>
        <p:blipFill rotWithShape="1">
          <a:blip r:embed="rId3">
            <a:alphaModFix/>
          </a:blip>
          <a:srcRect/>
          <a:stretch/>
        </p:blipFill>
        <p:spPr>
          <a:xfrm>
            <a:off x="6926239" y="128588"/>
            <a:ext cx="1752600" cy="52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 name="Title 1">
            <a:extLst>
              <a:ext uri="{FF2B5EF4-FFF2-40B4-BE49-F238E27FC236}">
                <a16:creationId xmlns:a16="http://schemas.microsoft.com/office/drawing/2014/main" id="{FC54294D-E596-A7AB-6DD2-DF411DC392A8}"/>
              </a:ext>
            </a:extLst>
          </p:cNvPr>
          <p:cNvSpPr txBox="1">
            <a:spLocks/>
          </p:cNvSpPr>
          <p:nvPr/>
        </p:nvSpPr>
        <p:spPr>
          <a:xfrm>
            <a:off x="406908" y="377571"/>
            <a:ext cx="7924800" cy="563562"/>
          </a:xfrm>
          <a:prstGeom prst="rect">
            <a:avLst/>
          </a:prstGeom>
          <a:solidFill>
            <a:schemeClr val="accent4">
              <a:lumMod val="60000"/>
              <a:lumOff val="40000"/>
            </a:schemeClr>
          </a:solidFill>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a:ln>
                  <a:noFill/>
                </a:ln>
                <a:solidFill>
                  <a:srgbClr val="C00000"/>
                </a:solidFill>
                <a:effectLst/>
                <a:uLnTx/>
                <a:uFillTx/>
                <a:latin typeface="Verdana" pitchFamily="34" charset="0"/>
                <a:ea typeface="Verdana" pitchFamily="34" charset="0"/>
                <a:cs typeface="+mj-cs"/>
              </a:rPr>
              <a:t>Project Timeline</a:t>
            </a:r>
            <a:endParaRPr kumimoji="0" lang="en-US" sz="2400" b="0" i="0" u="none" strike="noStrike" kern="1200" cap="small" spc="0" normalizeH="0" baseline="0" noProof="0" dirty="0">
              <a:ln>
                <a:noFill/>
              </a:ln>
              <a:solidFill>
                <a:srgbClr val="C00000"/>
              </a:solidFill>
              <a:effectLst/>
              <a:uLnTx/>
              <a:uFillTx/>
              <a:latin typeface="Verdana" pitchFamily="34" charset="0"/>
              <a:ea typeface="Verdana" pitchFamily="34" charset="0"/>
              <a:cs typeface="+mj-cs"/>
            </a:endParaRPr>
          </a:p>
        </p:txBody>
      </p:sp>
      <p:sp>
        <p:nvSpPr>
          <p:cNvPr id="3" name="Date Placeholder 5">
            <a:extLst>
              <a:ext uri="{FF2B5EF4-FFF2-40B4-BE49-F238E27FC236}">
                <a16:creationId xmlns:a16="http://schemas.microsoft.com/office/drawing/2014/main" id="{C4289CFD-E4C1-6177-D0FE-4A1BC1AC607F}"/>
              </a:ext>
            </a:extLst>
          </p:cNvPr>
          <p:cNvSpPr>
            <a:spLocks noGrp="1"/>
          </p:cNvSpPr>
          <p:nvPr/>
        </p:nvSpPr>
        <p:spPr>
          <a:xfrm rot="5400000">
            <a:off x="8031385" y="814865"/>
            <a:ext cx="1027365" cy="384048"/>
          </a:xfrm>
          <a:prstGeom prst="rect">
            <a:avLst/>
          </a:prstGeom>
        </p:spPr>
        <p:txBody>
          <a:bodyPr vert="horz" rtlCol="0"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902491C-CF28-4BC9-ADD7-201EE8BD6D68}" type="datetime1">
              <a:rPr lang="en-US" smtClean="0">
                <a:latin typeface="Arial" pitchFamily="34" charset="0"/>
                <a:cs typeface="Arial" pitchFamily="34" charset="0"/>
              </a:rPr>
              <a:pPr/>
              <a:t>5/4/2024</a:t>
            </a:fld>
            <a:endParaRPr lang="en-US" dirty="0">
              <a:latin typeface="Arial" pitchFamily="34" charset="0"/>
              <a:cs typeface="Arial" pitchFamily="34" charset="0"/>
            </a:endParaRPr>
          </a:p>
        </p:txBody>
      </p:sp>
      <p:sp>
        <p:nvSpPr>
          <p:cNvPr id="4" name="Slide Number Placeholder 7">
            <a:extLst>
              <a:ext uri="{FF2B5EF4-FFF2-40B4-BE49-F238E27FC236}">
                <a16:creationId xmlns:a16="http://schemas.microsoft.com/office/drawing/2014/main" id="{7F835F29-0C78-4391-DE46-D73EDF1E93F3}"/>
              </a:ext>
            </a:extLst>
          </p:cNvPr>
          <p:cNvSpPr>
            <a:spLocks noGrp="1"/>
          </p:cNvSpPr>
          <p:nvPr/>
        </p:nvSpPr>
        <p:spPr>
          <a:xfrm>
            <a:off x="8078724" y="5959221"/>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10</a:t>
            </a:fld>
            <a:endParaRPr lang="en-US"/>
          </a:p>
        </p:txBody>
      </p:sp>
      <p:sp>
        <p:nvSpPr>
          <p:cNvPr id="5" name="Footer Placeholder 8">
            <a:extLst>
              <a:ext uri="{FF2B5EF4-FFF2-40B4-BE49-F238E27FC236}">
                <a16:creationId xmlns:a16="http://schemas.microsoft.com/office/drawing/2014/main" id="{25B2773C-79E2-0202-670D-10A33490C75C}"/>
              </a:ext>
            </a:extLst>
          </p:cNvPr>
          <p:cNvSpPr>
            <a:spLocks noGrp="1"/>
          </p:cNvSpPr>
          <p:nvPr/>
        </p:nvSpPr>
        <p:spPr>
          <a:xfrm rot="5400000">
            <a:off x="6939894" y="3962411"/>
            <a:ext cx="3200400" cy="365760"/>
          </a:xfrm>
          <a:prstGeom prst="rect">
            <a:avLst/>
          </a:prstGeom>
        </p:spPr>
        <p:txBody>
          <a:bodyPr vert="horz" rtlCol="0" anchor="ctr" anchorCtr="0"/>
          <a:lstStyle>
            <a:defPPr>
              <a:defRPr lang="en-US"/>
            </a:defPPr>
            <a:lvl1pPr marL="0" algn="l"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itchFamily="34" charset="0"/>
                <a:cs typeface="Arial" pitchFamily="34" charset="0"/>
              </a:rPr>
              <a:t>Silicon Institute of Technology, Bhubaneswar</a:t>
            </a:r>
          </a:p>
        </p:txBody>
      </p:sp>
      <p:graphicFrame>
        <p:nvGraphicFramePr>
          <p:cNvPr id="6" name="Diagram 5">
            <a:extLst>
              <a:ext uri="{FF2B5EF4-FFF2-40B4-BE49-F238E27FC236}">
                <a16:creationId xmlns:a16="http://schemas.microsoft.com/office/drawing/2014/main" id="{84F897E9-EE93-09B2-D9B5-A66775588F07}"/>
              </a:ext>
            </a:extLst>
          </p:cNvPr>
          <p:cNvGraphicFramePr/>
          <p:nvPr/>
        </p:nvGraphicFramePr>
        <p:xfrm>
          <a:off x="483108" y="1520572"/>
          <a:ext cx="7595616" cy="1371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B5602447-2D3E-77A2-79CC-1C856BAC7DCB}"/>
              </a:ext>
            </a:extLst>
          </p:cNvPr>
          <p:cNvSpPr/>
          <p:nvPr/>
        </p:nvSpPr>
        <p:spPr>
          <a:xfrm>
            <a:off x="483108" y="3806571"/>
            <a:ext cx="2209800" cy="14478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Research on topics and models </a:t>
            </a:r>
            <a:endParaRPr lang="en-IN" dirty="0"/>
          </a:p>
        </p:txBody>
      </p:sp>
      <p:sp>
        <p:nvSpPr>
          <p:cNvPr id="8" name="Rectangle 7">
            <a:extLst>
              <a:ext uri="{FF2B5EF4-FFF2-40B4-BE49-F238E27FC236}">
                <a16:creationId xmlns:a16="http://schemas.microsoft.com/office/drawing/2014/main" id="{F5360B37-2EE4-C71C-6351-06FABDC6464A}"/>
              </a:ext>
            </a:extLst>
          </p:cNvPr>
          <p:cNvSpPr/>
          <p:nvPr/>
        </p:nvSpPr>
        <p:spPr>
          <a:xfrm>
            <a:off x="2971398" y="3806572"/>
            <a:ext cx="2209800" cy="14478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Building the models and testing them</a:t>
            </a:r>
            <a:endParaRPr lang="en-IN" dirty="0"/>
          </a:p>
        </p:txBody>
      </p:sp>
      <p:sp>
        <p:nvSpPr>
          <p:cNvPr id="9" name="Rectangle 8">
            <a:extLst>
              <a:ext uri="{FF2B5EF4-FFF2-40B4-BE49-F238E27FC236}">
                <a16:creationId xmlns:a16="http://schemas.microsoft.com/office/drawing/2014/main" id="{56A79B94-3FD7-2086-A747-BA1B1A3B0DB7}"/>
              </a:ext>
            </a:extLst>
          </p:cNvPr>
          <p:cNvSpPr/>
          <p:nvPr/>
        </p:nvSpPr>
        <p:spPr>
          <a:xfrm>
            <a:off x="5454608" y="3815091"/>
            <a:ext cx="2209800" cy="14478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Ensemble the different models  </a:t>
            </a:r>
            <a:endParaRPr lang="en-IN" dirty="0"/>
          </a:p>
        </p:txBody>
      </p:sp>
      <p:cxnSp>
        <p:nvCxnSpPr>
          <p:cNvPr id="10" name="Straight Arrow Connector 9">
            <a:extLst>
              <a:ext uri="{FF2B5EF4-FFF2-40B4-BE49-F238E27FC236}">
                <a16:creationId xmlns:a16="http://schemas.microsoft.com/office/drawing/2014/main" id="{BF06F8A4-8E31-2F87-3DF4-9522C13313CC}"/>
              </a:ext>
            </a:extLst>
          </p:cNvPr>
          <p:cNvCxnSpPr>
            <a:endCxn id="7" idx="0"/>
          </p:cNvCxnSpPr>
          <p:nvPr/>
        </p:nvCxnSpPr>
        <p:spPr>
          <a:xfrm>
            <a:off x="1588008" y="2739771"/>
            <a:ext cx="0" cy="1066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2D8C655-FCAB-9678-3FF8-0A50E6B7CD21}"/>
              </a:ext>
            </a:extLst>
          </p:cNvPr>
          <p:cNvCxnSpPr/>
          <p:nvPr/>
        </p:nvCxnSpPr>
        <p:spPr>
          <a:xfrm>
            <a:off x="4088998" y="2739771"/>
            <a:ext cx="0" cy="1066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1F48E8B7-E6D8-EA46-646D-F4E152A05610}"/>
              </a:ext>
            </a:extLst>
          </p:cNvPr>
          <p:cNvCxnSpPr/>
          <p:nvPr/>
        </p:nvCxnSpPr>
        <p:spPr>
          <a:xfrm>
            <a:off x="6559508" y="2739771"/>
            <a:ext cx="0" cy="1066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0"/>
          <p:cNvSpPr txBox="1"/>
          <p:nvPr/>
        </p:nvSpPr>
        <p:spPr>
          <a:xfrm>
            <a:off x="457200" y="152400"/>
            <a:ext cx="7924800" cy="563562"/>
          </a:xfrm>
          <a:prstGeom prst="rect">
            <a:avLst/>
          </a:prstGeom>
          <a:solidFill>
            <a:srgbClr val="F9E17F"/>
          </a:solid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C00000"/>
              </a:buClr>
              <a:buSzPts val="3000"/>
              <a:buFont typeface="Verdana"/>
              <a:buNone/>
            </a:pPr>
            <a:r>
              <a:rPr lang="en-US" sz="3000" b="1" i="0" u="none" strike="noStrike" cap="small">
                <a:solidFill>
                  <a:srgbClr val="C00000"/>
                </a:solidFill>
                <a:latin typeface="Verdana"/>
                <a:ea typeface="Verdana"/>
                <a:cs typeface="Verdana"/>
                <a:sym typeface="Verdana"/>
              </a:rPr>
              <a:t>References</a:t>
            </a:r>
            <a:endParaRPr sz="2400" b="0" i="0" u="none" strike="noStrike" cap="small">
              <a:solidFill>
                <a:srgbClr val="C00000"/>
              </a:solidFill>
              <a:latin typeface="Verdana"/>
              <a:ea typeface="Verdana"/>
              <a:cs typeface="Verdana"/>
              <a:sym typeface="Verdana"/>
            </a:endParaRPr>
          </a:p>
        </p:txBody>
      </p:sp>
      <p:sp>
        <p:nvSpPr>
          <p:cNvPr id="238" name="Google Shape;238;p10"/>
          <p:cNvSpPr txBox="1">
            <a:spLocks noGrp="1"/>
          </p:cNvSpPr>
          <p:nvPr>
            <p:ph type="dt" idx="10"/>
          </p:nvPr>
        </p:nvSpPr>
        <p:spPr>
          <a:xfrm rot="5400000">
            <a:off x="8119777" y="551594"/>
            <a:ext cx="951165" cy="38404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atin typeface="Arial"/>
                <a:ea typeface="Arial"/>
                <a:cs typeface="Arial"/>
                <a:sym typeface="Arial"/>
              </a:rPr>
              <a:t>3/6/2024</a:t>
            </a:r>
            <a:endParaRPr>
              <a:latin typeface="Arial"/>
              <a:ea typeface="Arial"/>
              <a:cs typeface="Arial"/>
              <a:sym typeface="Arial"/>
            </a:endParaRPr>
          </a:p>
        </p:txBody>
      </p:sp>
      <p:sp>
        <p:nvSpPr>
          <p:cNvPr id="239" name="Google Shape;239;p1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240" name="Google Shape;240;p1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Silicon Institute of Technology, Bhubaneswar</a:t>
            </a:r>
            <a:endParaRPr>
              <a:latin typeface="Arial"/>
              <a:ea typeface="Arial"/>
              <a:cs typeface="Arial"/>
              <a:sym typeface="Arial"/>
            </a:endParaRPr>
          </a:p>
        </p:txBody>
      </p:sp>
      <p:sp>
        <p:nvSpPr>
          <p:cNvPr id="241" name="Google Shape;241;p10"/>
          <p:cNvSpPr/>
          <p:nvPr/>
        </p:nvSpPr>
        <p:spPr>
          <a:xfrm>
            <a:off x="304800" y="1151454"/>
            <a:ext cx="8001000" cy="3400891"/>
          </a:xfrm>
          <a:prstGeom prst="rect">
            <a:avLst/>
          </a:prstGeom>
          <a:noFill/>
          <a:ln>
            <a:noFill/>
          </a:ln>
        </p:spPr>
        <p:txBody>
          <a:bodyPr spcFirstLastPara="1" wrap="square" lIns="91425" tIns="45700" rIns="91425" bIns="45700" anchor="t" anchorCtr="0">
            <a:spAutoFit/>
          </a:bodyPr>
          <a:lstStyle/>
          <a:p>
            <a:pPr marL="465137" marR="0" lvl="0" indent="-465137" algn="l" rtl="0">
              <a:spcBef>
                <a:spcPts val="0"/>
              </a:spcBef>
              <a:spcAft>
                <a:spcPts val="0"/>
              </a:spcAft>
              <a:buClr>
                <a:schemeClr val="dk1"/>
              </a:buClr>
              <a:buSzPts val="2000"/>
              <a:buFont typeface="Calibri"/>
              <a:buNone/>
            </a:pPr>
            <a:r>
              <a:rPr lang="en-US" sz="2500" dirty="0">
                <a:solidFill>
                  <a:schemeClr val="dk1"/>
                </a:solidFill>
                <a:latin typeface="Calibri"/>
                <a:ea typeface="Calibri"/>
                <a:cs typeface="Calibri"/>
                <a:sym typeface="Calibri"/>
              </a:rPr>
              <a:t>[1]	</a:t>
            </a:r>
            <a:r>
              <a:rPr lang="en-US" sz="1700" dirty="0">
                <a:solidFill>
                  <a:srgbClr val="0D0D0D"/>
                </a:solidFill>
                <a:highlight>
                  <a:srgbClr val="FFFFFF"/>
                </a:highlight>
                <a:latin typeface="Roboto"/>
                <a:ea typeface="Roboto"/>
                <a:cs typeface="Roboto"/>
                <a:sym typeface="Roboto"/>
              </a:rPr>
              <a:t>Tsui, E., Law, K. K., &amp; Yeung, D. Y. (2018). "Machine Learning in Finance: From Theory to Practice." Springer.</a:t>
            </a:r>
            <a:endParaRPr sz="1900" dirty="0"/>
          </a:p>
          <a:p>
            <a:pPr marL="465137" marR="0" lvl="0" indent="-465137" algn="l" rtl="0">
              <a:spcBef>
                <a:spcPts val="1200"/>
              </a:spcBef>
              <a:spcAft>
                <a:spcPts val="0"/>
              </a:spcAft>
              <a:buClr>
                <a:schemeClr val="dk1"/>
              </a:buClr>
              <a:buSzPts val="2000"/>
              <a:buFont typeface="Calibri"/>
              <a:buNone/>
            </a:pPr>
            <a:r>
              <a:rPr lang="en-US" sz="2500" dirty="0">
                <a:solidFill>
                  <a:schemeClr val="dk1"/>
                </a:solidFill>
                <a:latin typeface="Calibri"/>
                <a:ea typeface="Calibri"/>
                <a:cs typeface="Calibri"/>
                <a:sym typeface="Calibri"/>
              </a:rPr>
              <a:t>[2]	</a:t>
            </a:r>
            <a:r>
              <a:rPr lang="en-US" sz="1700" dirty="0">
                <a:solidFill>
                  <a:srgbClr val="0D0D0D"/>
                </a:solidFill>
                <a:highlight>
                  <a:srgbClr val="FFFFFF"/>
                </a:highlight>
                <a:latin typeface="Roboto"/>
                <a:ea typeface="Roboto"/>
                <a:cs typeface="Roboto"/>
                <a:sym typeface="Roboto"/>
              </a:rPr>
              <a:t>Zhang, Y., Zhao, X., &amp; Lai, K. (2018). "Machine Learning in Financial Markets: A Comprehensive Study." International Journal of Financial Studies, 6(2), 29.</a:t>
            </a:r>
            <a:endParaRPr sz="1900" dirty="0"/>
          </a:p>
          <a:p>
            <a:pPr marL="465137" marR="0" lvl="0" indent="-465137" algn="l" rtl="0">
              <a:spcBef>
                <a:spcPts val="1200"/>
              </a:spcBef>
              <a:spcAft>
                <a:spcPts val="0"/>
              </a:spcAft>
              <a:buClr>
                <a:schemeClr val="dk1"/>
              </a:buClr>
              <a:buSzPts val="2000"/>
              <a:buFont typeface="Calibri"/>
              <a:buNone/>
            </a:pPr>
            <a:r>
              <a:rPr lang="en-US" sz="2500" dirty="0">
                <a:solidFill>
                  <a:schemeClr val="dk1"/>
                </a:solidFill>
                <a:latin typeface="Calibri"/>
                <a:ea typeface="Calibri"/>
                <a:cs typeface="Calibri"/>
                <a:sym typeface="Calibri"/>
              </a:rPr>
              <a:t>[3]	</a:t>
            </a:r>
            <a:r>
              <a:rPr lang="en-US" sz="1700" dirty="0">
                <a:solidFill>
                  <a:srgbClr val="0D0D0D"/>
                </a:solidFill>
                <a:highlight>
                  <a:srgbClr val="FFFFFF"/>
                </a:highlight>
                <a:latin typeface="Roboto"/>
                <a:ea typeface="Roboto"/>
                <a:cs typeface="Roboto"/>
                <a:sym typeface="Roboto"/>
              </a:rPr>
              <a:t>Lim, Y., &amp; </a:t>
            </a:r>
            <a:r>
              <a:rPr lang="en-US" sz="1700" dirty="0" err="1">
                <a:solidFill>
                  <a:srgbClr val="0D0D0D"/>
                </a:solidFill>
                <a:highlight>
                  <a:srgbClr val="FFFFFF"/>
                </a:highlight>
                <a:latin typeface="Roboto"/>
                <a:ea typeface="Roboto"/>
                <a:cs typeface="Roboto"/>
                <a:sym typeface="Roboto"/>
              </a:rPr>
              <a:t>Mulyadi</a:t>
            </a:r>
            <a:r>
              <a:rPr lang="en-US" sz="1700" dirty="0">
                <a:solidFill>
                  <a:srgbClr val="0D0D0D"/>
                </a:solidFill>
                <a:highlight>
                  <a:srgbClr val="FFFFFF"/>
                </a:highlight>
                <a:latin typeface="Roboto"/>
                <a:ea typeface="Roboto"/>
                <a:cs typeface="Roboto"/>
                <a:sym typeface="Roboto"/>
              </a:rPr>
              <a:t>, M. (2020). "The Use of Machine Learning Algorithms in Algorithmic Trading: A Systematic Review." Journal of Reviews on Global Economics, 9, 293-305.</a:t>
            </a:r>
            <a:endParaRPr sz="1900" dirty="0"/>
          </a:p>
          <a:p>
            <a:pPr marL="465137" marR="0" lvl="0" indent="-465137" algn="l" rtl="0">
              <a:spcBef>
                <a:spcPts val="1200"/>
              </a:spcBef>
              <a:spcAft>
                <a:spcPts val="0"/>
              </a:spcAft>
              <a:buClr>
                <a:schemeClr val="dk1"/>
              </a:buClr>
              <a:buSzPts val="2000"/>
              <a:buFont typeface="Calibri"/>
              <a:buNone/>
            </a:pPr>
            <a:r>
              <a:rPr lang="en-US" sz="2500" dirty="0">
                <a:solidFill>
                  <a:schemeClr val="dk1"/>
                </a:solidFill>
                <a:latin typeface="Calibri"/>
                <a:ea typeface="Calibri"/>
                <a:cs typeface="Calibri"/>
                <a:sym typeface="Calibri"/>
              </a:rPr>
              <a:t>[4]	</a:t>
            </a:r>
            <a:r>
              <a:rPr lang="en-US" sz="1700" dirty="0" err="1">
                <a:solidFill>
                  <a:srgbClr val="0D0D0D"/>
                </a:solidFill>
                <a:highlight>
                  <a:srgbClr val="FFFFFF"/>
                </a:highlight>
                <a:latin typeface="Roboto"/>
                <a:ea typeface="Roboto"/>
                <a:cs typeface="Roboto"/>
                <a:sym typeface="Roboto"/>
              </a:rPr>
              <a:t>Cartea</a:t>
            </a:r>
            <a:r>
              <a:rPr lang="en-US" sz="1700" dirty="0">
                <a:solidFill>
                  <a:srgbClr val="0D0D0D"/>
                </a:solidFill>
                <a:highlight>
                  <a:srgbClr val="FFFFFF"/>
                </a:highlight>
                <a:latin typeface="Roboto"/>
                <a:ea typeface="Roboto"/>
                <a:cs typeface="Roboto"/>
                <a:sym typeface="Roboto"/>
              </a:rPr>
              <a:t>, Á., </a:t>
            </a:r>
            <a:r>
              <a:rPr lang="en-US" sz="1700" dirty="0" err="1">
                <a:solidFill>
                  <a:srgbClr val="0D0D0D"/>
                </a:solidFill>
                <a:highlight>
                  <a:srgbClr val="FFFFFF"/>
                </a:highlight>
                <a:latin typeface="Roboto"/>
                <a:ea typeface="Roboto"/>
                <a:cs typeface="Roboto"/>
                <a:sym typeface="Roboto"/>
              </a:rPr>
              <a:t>Jaimungal</a:t>
            </a:r>
            <a:r>
              <a:rPr lang="en-US" sz="1700" dirty="0">
                <a:solidFill>
                  <a:srgbClr val="0D0D0D"/>
                </a:solidFill>
                <a:highlight>
                  <a:srgbClr val="FFFFFF"/>
                </a:highlight>
                <a:latin typeface="Roboto"/>
                <a:ea typeface="Roboto"/>
                <a:cs typeface="Roboto"/>
                <a:sym typeface="Roboto"/>
              </a:rPr>
              <a:t>, S., &amp; </a:t>
            </a:r>
            <a:r>
              <a:rPr lang="en-US" sz="1700" dirty="0" err="1">
                <a:solidFill>
                  <a:srgbClr val="0D0D0D"/>
                </a:solidFill>
                <a:highlight>
                  <a:srgbClr val="FFFFFF"/>
                </a:highlight>
                <a:latin typeface="Roboto"/>
                <a:ea typeface="Roboto"/>
                <a:cs typeface="Roboto"/>
                <a:sym typeface="Roboto"/>
              </a:rPr>
              <a:t>Penalva</a:t>
            </a:r>
            <a:r>
              <a:rPr lang="en-US" sz="1700" dirty="0">
                <a:solidFill>
                  <a:srgbClr val="0D0D0D"/>
                </a:solidFill>
                <a:highlight>
                  <a:srgbClr val="FFFFFF"/>
                </a:highlight>
                <a:latin typeface="Roboto"/>
                <a:ea typeface="Roboto"/>
                <a:cs typeface="Roboto"/>
                <a:sym typeface="Roboto"/>
              </a:rPr>
              <a:t>, J. (2018). "Algorithmic and High-Frequency Trading." Cambridge University Press.</a:t>
            </a:r>
            <a:endParaRPr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11"/>
          <p:cNvPicPr preferRelativeResize="0"/>
          <p:nvPr/>
        </p:nvPicPr>
        <p:blipFill rotWithShape="1">
          <a:blip r:embed="rId3">
            <a:alphaModFix/>
          </a:blip>
          <a:srcRect/>
          <a:stretch/>
        </p:blipFill>
        <p:spPr>
          <a:xfrm>
            <a:off x="914400" y="609600"/>
            <a:ext cx="2600325" cy="495300"/>
          </a:xfrm>
          <a:prstGeom prst="rect">
            <a:avLst/>
          </a:prstGeom>
          <a:noFill/>
          <a:ln>
            <a:noFill/>
          </a:ln>
        </p:spPr>
      </p:pic>
      <p:pic>
        <p:nvPicPr>
          <p:cNvPr id="247" name="Google Shape;247;p11"/>
          <p:cNvPicPr preferRelativeResize="0"/>
          <p:nvPr/>
        </p:nvPicPr>
        <p:blipFill rotWithShape="1">
          <a:blip r:embed="rId4">
            <a:alphaModFix/>
          </a:blip>
          <a:srcRect/>
          <a:stretch/>
        </p:blipFill>
        <p:spPr>
          <a:xfrm>
            <a:off x="1752600" y="1524000"/>
            <a:ext cx="5124450" cy="3019425"/>
          </a:xfrm>
          <a:prstGeom prst="rect">
            <a:avLst/>
          </a:prstGeom>
          <a:noFill/>
          <a:ln>
            <a:noFill/>
          </a:ln>
        </p:spPr>
      </p:pic>
      <p:pic>
        <p:nvPicPr>
          <p:cNvPr id="248" name="Google Shape;248;p11"/>
          <p:cNvPicPr preferRelativeResize="0"/>
          <p:nvPr/>
        </p:nvPicPr>
        <p:blipFill rotWithShape="1">
          <a:blip r:embed="rId5">
            <a:alphaModFix/>
          </a:blip>
          <a:srcRect/>
          <a:stretch/>
        </p:blipFill>
        <p:spPr>
          <a:xfrm>
            <a:off x="4038600" y="4800600"/>
            <a:ext cx="4000500" cy="838200"/>
          </a:xfrm>
          <a:prstGeom prst="rect">
            <a:avLst/>
          </a:prstGeom>
          <a:noFill/>
          <a:ln>
            <a:noFill/>
          </a:ln>
        </p:spPr>
      </p:pic>
      <p:sp>
        <p:nvSpPr>
          <p:cNvPr id="249" name="Google Shape;249;p11"/>
          <p:cNvSpPr txBox="1">
            <a:spLocks noGrp="1"/>
          </p:cNvSpPr>
          <p:nvPr>
            <p:ph type="dt" idx="10"/>
          </p:nvPr>
        </p:nvSpPr>
        <p:spPr>
          <a:xfrm rot="5400000">
            <a:off x="8081677" y="589694"/>
            <a:ext cx="1027365" cy="38404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atin typeface="Arial"/>
                <a:ea typeface="Arial"/>
                <a:cs typeface="Arial"/>
                <a:sym typeface="Arial"/>
              </a:rPr>
              <a:t>3/6/2024</a:t>
            </a:r>
            <a:endParaRPr>
              <a:latin typeface="Arial"/>
              <a:ea typeface="Arial"/>
              <a:cs typeface="Arial"/>
              <a:sym typeface="Arial"/>
            </a:endParaRPr>
          </a:p>
        </p:txBody>
      </p:sp>
      <p:sp>
        <p:nvSpPr>
          <p:cNvPr id="250" name="Google Shape;250;p1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
        <p:nvSpPr>
          <p:cNvPr id="251" name="Google Shape;251;p1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Silicon Institute of Technology, Bhubaneswar</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
          <p:cNvSpPr txBox="1">
            <a:spLocks noGrp="1"/>
          </p:cNvSpPr>
          <p:nvPr>
            <p:ph type="dt" idx="10"/>
          </p:nvPr>
        </p:nvSpPr>
        <p:spPr>
          <a:xfrm rot="5400000">
            <a:off x="8081677" y="589694"/>
            <a:ext cx="1027365" cy="38404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atin typeface="Arial"/>
                <a:ea typeface="Arial"/>
                <a:cs typeface="Arial"/>
                <a:sym typeface="Arial"/>
              </a:rPr>
              <a:t>3/6/2024</a:t>
            </a:r>
            <a:endParaRPr>
              <a:latin typeface="Arial"/>
              <a:ea typeface="Arial"/>
              <a:cs typeface="Arial"/>
              <a:sym typeface="Arial"/>
            </a:endParaRPr>
          </a:p>
        </p:txBody>
      </p:sp>
      <p:sp>
        <p:nvSpPr>
          <p:cNvPr id="153" name="Google Shape;153;p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Silicon Institute of Technology, Bhubaneswar</a:t>
            </a:r>
            <a:endParaRPr>
              <a:latin typeface="Arial"/>
              <a:ea typeface="Arial"/>
              <a:cs typeface="Arial"/>
              <a:sym typeface="Arial"/>
            </a:endParaRPr>
          </a:p>
        </p:txBody>
      </p:sp>
      <p:sp>
        <p:nvSpPr>
          <p:cNvPr id="154" name="Google Shape;154;p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
        <p:nvSpPr>
          <p:cNvPr id="155" name="Google Shape;155;p2"/>
          <p:cNvSpPr txBox="1"/>
          <p:nvPr/>
        </p:nvSpPr>
        <p:spPr>
          <a:xfrm>
            <a:off x="457200" y="103688"/>
            <a:ext cx="7924800" cy="639900"/>
          </a:xfrm>
          <a:prstGeom prst="rect">
            <a:avLst/>
          </a:prstGeom>
          <a:solidFill>
            <a:srgbClr val="F9E17F"/>
          </a:solid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C00000"/>
              </a:buClr>
              <a:buSzPts val="3000"/>
              <a:buFont typeface="Verdana"/>
              <a:buNone/>
            </a:pPr>
            <a:r>
              <a:rPr lang="en-US" sz="3000" b="1" i="0" u="none" strike="noStrike" cap="small">
                <a:solidFill>
                  <a:srgbClr val="C00000"/>
                </a:solidFill>
                <a:latin typeface="Verdana"/>
                <a:ea typeface="Verdana"/>
                <a:cs typeface="Verdana"/>
                <a:sym typeface="Verdana"/>
              </a:rPr>
              <a:t>Background of the Study</a:t>
            </a:r>
            <a:endParaRPr sz="2400" b="0" i="0" u="none" strike="noStrike" cap="small">
              <a:solidFill>
                <a:srgbClr val="C00000"/>
              </a:solidFill>
              <a:latin typeface="Verdana"/>
              <a:ea typeface="Verdana"/>
              <a:cs typeface="Verdana"/>
              <a:sym typeface="Verdana"/>
            </a:endParaRPr>
          </a:p>
        </p:txBody>
      </p:sp>
      <p:sp>
        <p:nvSpPr>
          <p:cNvPr id="157" name="Google Shape;157;p2"/>
          <p:cNvSpPr txBox="1"/>
          <p:nvPr/>
        </p:nvSpPr>
        <p:spPr>
          <a:xfrm>
            <a:off x="405384" y="3296618"/>
            <a:ext cx="1828800" cy="446400"/>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cap="small">
                <a:solidFill>
                  <a:srgbClr val="C00000"/>
                </a:solidFill>
                <a:latin typeface="Verdana"/>
                <a:ea typeface="Verdana"/>
                <a:cs typeface="Verdana"/>
                <a:sym typeface="Verdana"/>
              </a:rPr>
              <a:t>Objective</a:t>
            </a:r>
            <a:endParaRPr sz="1300"/>
          </a:p>
        </p:txBody>
      </p:sp>
      <p:sp>
        <p:nvSpPr>
          <p:cNvPr id="158" name="Google Shape;158;p2"/>
          <p:cNvSpPr txBox="1"/>
          <p:nvPr/>
        </p:nvSpPr>
        <p:spPr>
          <a:xfrm>
            <a:off x="370734" y="3857219"/>
            <a:ext cx="7620000" cy="2677616"/>
          </a:xfrm>
          <a:prstGeom prst="rect">
            <a:avLst/>
          </a:prstGeom>
          <a:solidFill>
            <a:srgbClr val="FFFF99"/>
          </a:solidFill>
          <a:ln>
            <a:noFill/>
          </a:ln>
        </p:spPr>
        <p:txBody>
          <a:bodyPr spcFirstLastPara="1" wrap="square" lIns="91425" tIns="45700" rIns="91425" bIns="45700" anchor="t" anchorCtr="0">
            <a:spAutoFit/>
          </a:bodyPr>
          <a:lstStyle/>
          <a:p>
            <a:pPr marR="0" lvl="0" algn="l" rtl="0">
              <a:spcBef>
                <a:spcPts val="600"/>
              </a:spcBef>
              <a:spcAft>
                <a:spcPts val="0"/>
              </a:spcAft>
              <a:buClr>
                <a:schemeClr val="dk1"/>
              </a:buClr>
              <a:buSzPts val="2000"/>
            </a:pPr>
            <a:r>
              <a:rPr lang="en-US" sz="1600" dirty="0"/>
              <a:t>This offers novel proposals on the following </a:t>
            </a:r>
          </a:p>
          <a:p>
            <a:pPr marL="344487" lvl="0" indent="-344487">
              <a:spcBef>
                <a:spcPts val="600"/>
              </a:spcBef>
              <a:buClr>
                <a:schemeClr val="dk1"/>
              </a:buClr>
              <a:buSzPts val="2000"/>
              <a:buFont typeface="Courier New"/>
              <a:buChar char="o"/>
            </a:pPr>
            <a:r>
              <a:rPr lang="en-US" sz="1600" dirty="0"/>
              <a:t>Machine Learning Integration</a:t>
            </a:r>
          </a:p>
          <a:p>
            <a:pPr marL="344487" lvl="0" indent="-344487">
              <a:spcBef>
                <a:spcPts val="600"/>
              </a:spcBef>
              <a:buClr>
                <a:schemeClr val="dk1"/>
              </a:buClr>
              <a:buSzPts val="2000"/>
              <a:buFont typeface="Courier New"/>
              <a:buChar char="o"/>
            </a:pPr>
            <a:r>
              <a:rPr lang="en-US" sz="1600" dirty="0"/>
              <a:t>Natural Language Processing (NLP) for Sentiment Analysis</a:t>
            </a:r>
          </a:p>
          <a:p>
            <a:pPr lvl="0">
              <a:spcBef>
                <a:spcPts val="600"/>
              </a:spcBef>
              <a:buClr>
                <a:schemeClr val="dk1"/>
              </a:buClr>
              <a:buSzPts val="2000"/>
            </a:pPr>
            <a:r>
              <a:rPr lang="en-US" sz="1600" dirty="0"/>
              <a:t>Further progress can be made in the areas like</a:t>
            </a:r>
          </a:p>
          <a:p>
            <a:pPr marL="285750" lvl="3" indent="-285750">
              <a:spcBef>
                <a:spcPts val="600"/>
              </a:spcBef>
              <a:buClr>
                <a:schemeClr val="dk1"/>
              </a:buClr>
              <a:buSzPts val="2000"/>
              <a:buFont typeface="Courier New" panose="02070309020205020404" pitchFamily="49" charset="0"/>
              <a:buChar char="o"/>
            </a:pPr>
            <a:r>
              <a:rPr lang="en-US" sz="1600" dirty="0"/>
              <a:t>Machine Learning and Artificial Intelligence</a:t>
            </a:r>
          </a:p>
          <a:p>
            <a:pPr marL="285750" lvl="3" indent="-285750">
              <a:spcBef>
                <a:spcPts val="600"/>
              </a:spcBef>
              <a:buClr>
                <a:schemeClr val="dk1"/>
              </a:buClr>
              <a:buSzPts val="2000"/>
              <a:buFont typeface="Courier New" panose="02070309020205020404" pitchFamily="49" charset="0"/>
              <a:buChar char="o"/>
            </a:pPr>
            <a:r>
              <a:rPr lang="en-US" sz="1600" dirty="0"/>
              <a:t>Natural Language Processing (NLP) and Sentiment Analysis</a:t>
            </a:r>
          </a:p>
          <a:p>
            <a:pPr marL="285750" lvl="3" indent="-285750">
              <a:spcBef>
                <a:spcPts val="600"/>
              </a:spcBef>
              <a:buClr>
                <a:schemeClr val="dk1"/>
              </a:buClr>
              <a:buSzPts val="2000"/>
              <a:buFont typeface="Courier New" panose="02070309020205020404" pitchFamily="49" charset="0"/>
              <a:buChar char="o"/>
            </a:pPr>
            <a:r>
              <a:rPr lang="en-US" sz="1600" dirty="0"/>
              <a:t>Quantum Computing</a:t>
            </a:r>
          </a:p>
          <a:p>
            <a:pPr marL="285750" lvl="3" indent="-285750">
              <a:spcBef>
                <a:spcPts val="600"/>
              </a:spcBef>
              <a:buClr>
                <a:schemeClr val="dk1"/>
              </a:buClr>
              <a:buSzPts val="2000"/>
              <a:buFont typeface="Courier New" panose="02070309020205020404" pitchFamily="49" charset="0"/>
              <a:buChar char="o"/>
            </a:pPr>
            <a:r>
              <a:rPr lang="en-US" sz="1600" dirty="0"/>
              <a:t>High-Frequency Trading (HFT) Strategies</a:t>
            </a:r>
          </a:p>
        </p:txBody>
      </p:sp>
      <p:sp>
        <p:nvSpPr>
          <p:cNvPr id="2" name="Google Shape;158;p2">
            <a:extLst>
              <a:ext uri="{FF2B5EF4-FFF2-40B4-BE49-F238E27FC236}">
                <a16:creationId xmlns:a16="http://schemas.microsoft.com/office/drawing/2014/main" id="{2A7439A4-C74C-31D3-2653-CDA62AF6DB35}"/>
              </a:ext>
            </a:extLst>
          </p:cNvPr>
          <p:cNvSpPr txBox="1"/>
          <p:nvPr/>
        </p:nvSpPr>
        <p:spPr>
          <a:xfrm>
            <a:off x="457200" y="837478"/>
            <a:ext cx="7620000" cy="2292895"/>
          </a:xfrm>
          <a:prstGeom prst="rect">
            <a:avLst/>
          </a:prstGeom>
          <a:solidFill>
            <a:srgbClr val="66FFFF">
              <a:alpha val="34118"/>
            </a:srgbClr>
          </a:solidFill>
          <a:ln>
            <a:noFill/>
          </a:ln>
        </p:spPr>
        <p:txBody>
          <a:bodyPr spcFirstLastPara="1" wrap="square" lIns="91425" tIns="45700" rIns="91425" bIns="45700" anchor="t" anchorCtr="0">
            <a:spAutoFit/>
          </a:bodyPr>
          <a:lstStyle/>
          <a:p>
            <a:pPr marL="344487" lvl="0" indent="-344487">
              <a:spcBef>
                <a:spcPts val="600"/>
              </a:spcBef>
              <a:buClr>
                <a:schemeClr val="dk1"/>
              </a:buClr>
              <a:buSzPts val="2000"/>
              <a:buFont typeface="Courier New"/>
              <a:buChar char="o"/>
            </a:pPr>
            <a:r>
              <a:rPr lang="en-US" sz="1600" dirty="0"/>
              <a:t>Algorithmic trading, often referred to as algo trading, is a method of executing trades using automated pre-programmed trading instructions. These instructions can be based on various factors such as price, timing, quantity, or any mathematical model.</a:t>
            </a:r>
          </a:p>
          <a:p>
            <a:pPr marL="344487" lvl="0" indent="-344487">
              <a:spcBef>
                <a:spcPts val="600"/>
              </a:spcBef>
              <a:buClr>
                <a:schemeClr val="dk1"/>
              </a:buClr>
              <a:buSzPts val="2000"/>
              <a:buFont typeface="Courier New"/>
              <a:buChar char="o"/>
            </a:pPr>
            <a:r>
              <a:rPr lang="en-US" sz="1600" dirty="0"/>
              <a:t>It employs quantitative analysis techniques to identify patterns and make predictions. Regulatory </a:t>
            </a:r>
          </a:p>
          <a:p>
            <a:pPr marL="344487" lvl="0" indent="-344487">
              <a:spcBef>
                <a:spcPts val="600"/>
              </a:spcBef>
              <a:buClr>
                <a:schemeClr val="dk1"/>
              </a:buClr>
              <a:buSzPts val="2000"/>
              <a:buFont typeface="Courier New"/>
              <a:buChar char="o"/>
            </a:pPr>
            <a:r>
              <a:rPr lang="en-US" sz="1600" dirty="0"/>
              <a:t>Algorithmic trading is utilized across various financial markets, including stocks, bonds, currencies (forex), commodities, and derivatives</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par>
                                <p:cTn id="8" presetID="10" presetClass="entr" presetSubtype="0" fill="hold" nodeType="withEffect">
                                  <p:stCondLst>
                                    <p:cond delay="0"/>
                                  </p:stCondLst>
                                  <p:childTnLst>
                                    <p:set>
                                      <p:cBhvr>
                                        <p:cTn id="9" dur="1" fill="hold">
                                          <p:stCondLst>
                                            <p:cond delay="0"/>
                                          </p:stCondLst>
                                        </p:cTn>
                                        <p:tgtEl>
                                          <p:spTgt spid="158"/>
                                        </p:tgtEl>
                                        <p:attrNameLst>
                                          <p:attrName>style.visibility</p:attrName>
                                        </p:attrNameLst>
                                      </p:cBhvr>
                                      <p:to>
                                        <p:strVal val="visible"/>
                                      </p:to>
                                    </p:set>
                                    <p:animEffect transition="in" filter="fade">
                                      <p:cBhvr>
                                        <p:cTn id="10" dur="500"/>
                                        <p:tgtEl>
                                          <p:spTgt spid="158"/>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3"/>
          <p:cNvSpPr txBox="1"/>
          <p:nvPr/>
        </p:nvSpPr>
        <p:spPr>
          <a:xfrm>
            <a:off x="356616" y="464445"/>
            <a:ext cx="7924799" cy="830956"/>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cap="small" dirty="0">
                <a:solidFill>
                  <a:srgbClr val="C00000"/>
                </a:solidFill>
                <a:latin typeface="Verdana"/>
                <a:ea typeface="Verdana"/>
                <a:cs typeface="Verdana"/>
                <a:sym typeface="Verdana"/>
              </a:rPr>
              <a:t>Problem Statement : Stock Selection Challenges  </a:t>
            </a:r>
            <a:endParaRPr sz="2400" b="1" cap="small" dirty="0">
              <a:solidFill>
                <a:srgbClr val="C00000"/>
              </a:solidFill>
              <a:latin typeface="Verdana"/>
              <a:ea typeface="Verdana"/>
              <a:cs typeface="Verdana"/>
              <a:sym typeface="Verdana"/>
            </a:endParaRPr>
          </a:p>
        </p:txBody>
      </p:sp>
      <p:sp>
        <p:nvSpPr>
          <p:cNvPr id="165" name="Google Shape;165;p3"/>
          <p:cNvSpPr txBox="1"/>
          <p:nvPr/>
        </p:nvSpPr>
        <p:spPr>
          <a:xfrm>
            <a:off x="356616" y="1716600"/>
            <a:ext cx="7711440" cy="4278054"/>
          </a:xfrm>
          <a:prstGeom prst="rect">
            <a:avLst/>
          </a:prstGeom>
          <a:solidFill>
            <a:srgbClr val="FFFF99"/>
          </a:solid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2300"/>
            </a:pPr>
            <a:r>
              <a:rPr lang="en-US" sz="1700" b="1" u="sng" dirty="0"/>
              <a:t>Overview:</a:t>
            </a:r>
          </a:p>
          <a:p>
            <a:pPr marL="285750" marR="0" lvl="0" indent="-285750" algn="l" rtl="0">
              <a:spcBef>
                <a:spcPts val="0"/>
              </a:spcBef>
              <a:spcAft>
                <a:spcPts val="0"/>
              </a:spcAft>
              <a:buClr>
                <a:schemeClr val="dk1"/>
              </a:buClr>
              <a:buSzPts val="2300"/>
              <a:buFont typeface="Wingdings" panose="05000000000000000000" pitchFamily="2" charset="2"/>
              <a:buChar char="Ø"/>
            </a:pPr>
            <a:r>
              <a:rPr lang="en-US" sz="1700" dirty="0"/>
              <a:t> Choosing profitable stocks from a vast selection is complex and time-consuming.</a:t>
            </a:r>
          </a:p>
          <a:p>
            <a:pPr marL="285750" marR="0" lvl="0" indent="-285750" algn="l" rtl="0">
              <a:spcBef>
                <a:spcPts val="0"/>
              </a:spcBef>
              <a:spcAft>
                <a:spcPts val="0"/>
              </a:spcAft>
              <a:buClr>
                <a:schemeClr val="dk1"/>
              </a:buClr>
              <a:buSzPts val="2300"/>
              <a:buFont typeface="Wingdings" panose="05000000000000000000" pitchFamily="2" charset="2"/>
              <a:buChar char="Ø"/>
            </a:pPr>
            <a:r>
              <a:rPr lang="en-US" sz="1700" dirty="0"/>
              <a:t>Manual selection methods are prone to oversight, leading to missed opportunities or suboptimal choices.</a:t>
            </a:r>
          </a:p>
          <a:p>
            <a:pPr marL="344488" marR="0" lvl="0" indent="-363538" algn="l" rtl="0">
              <a:spcBef>
                <a:spcPts val="0"/>
              </a:spcBef>
              <a:spcAft>
                <a:spcPts val="0"/>
              </a:spcAft>
              <a:buClr>
                <a:schemeClr val="dk1"/>
              </a:buClr>
              <a:buSzPts val="2300"/>
              <a:buFont typeface="Courier New"/>
              <a:buChar char="o"/>
            </a:pPr>
            <a:endParaRPr lang="en-US" sz="1700" dirty="0"/>
          </a:p>
          <a:p>
            <a:pPr marR="0" lvl="0" algn="l" rtl="0">
              <a:spcBef>
                <a:spcPts val="0"/>
              </a:spcBef>
              <a:spcAft>
                <a:spcPts val="0"/>
              </a:spcAft>
              <a:buClr>
                <a:schemeClr val="dk1"/>
              </a:buClr>
              <a:buSzPts val="2300"/>
            </a:pPr>
            <a:r>
              <a:rPr lang="en-US" sz="1700" b="1" u="sng" dirty="0"/>
              <a:t>Challenges:</a:t>
            </a:r>
          </a:p>
          <a:p>
            <a:pPr marL="285750" marR="0" lvl="0" indent="-285750" algn="l" rtl="0">
              <a:spcBef>
                <a:spcPts val="0"/>
              </a:spcBef>
              <a:spcAft>
                <a:spcPts val="0"/>
              </a:spcAft>
              <a:buClr>
                <a:schemeClr val="dk1"/>
              </a:buClr>
              <a:buSzPts val="2300"/>
              <a:buFont typeface="Wingdings" panose="05000000000000000000" pitchFamily="2" charset="2"/>
              <a:buChar char="Ø"/>
            </a:pPr>
            <a:r>
              <a:rPr lang="en-US" sz="1700" dirty="0"/>
              <a:t>Identifying lucrative investment opportunities amidst numerous stocks.</a:t>
            </a:r>
          </a:p>
          <a:p>
            <a:pPr marL="285750" marR="0" lvl="0" indent="-285750" algn="l" rtl="0">
              <a:spcBef>
                <a:spcPts val="0"/>
              </a:spcBef>
              <a:spcAft>
                <a:spcPts val="0"/>
              </a:spcAft>
              <a:buClr>
                <a:schemeClr val="dk1"/>
              </a:buClr>
              <a:buSzPts val="2300"/>
              <a:buFont typeface="Wingdings" panose="05000000000000000000" pitchFamily="2" charset="2"/>
              <a:buChar char="Ø"/>
            </a:pPr>
            <a:r>
              <a:rPr lang="en-US" sz="1700" dirty="0"/>
              <a:t> Ensuring efficient and effective decision-making in stock selection processes.</a:t>
            </a:r>
          </a:p>
          <a:p>
            <a:pPr marL="344488" marR="0" lvl="0" indent="-363538" algn="l" rtl="0">
              <a:spcBef>
                <a:spcPts val="0"/>
              </a:spcBef>
              <a:spcAft>
                <a:spcPts val="0"/>
              </a:spcAft>
              <a:buClr>
                <a:schemeClr val="dk1"/>
              </a:buClr>
              <a:buSzPts val="2300"/>
              <a:buFont typeface="Courier New"/>
              <a:buChar char="o"/>
            </a:pPr>
            <a:endParaRPr lang="en-US" sz="1700" dirty="0"/>
          </a:p>
          <a:p>
            <a:pPr marR="0" lvl="0" algn="l" rtl="0">
              <a:spcBef>
                <a:spcPts val="0"/>
              </a:spcBef>
              <a:spcAft>
                <a:spcPts val="0"/>
              </a:spcAft>
              <a:buClr>
                <a:schemeClr val="dk1"/>
              </a:buClr>
              <a:buSzPts val="2300"/>
            </a:pPr>
            <a:r>
              <a:rPr lang="en-US" sz="1700" b="1" u="sng" dirty="0"/>
              <a:t>Impact:</a:t>
            </a:r>
          </a:p>
          <a:p>
            <a:pPr marL="285750" marR="0" lvl="0" indent="-285750" algn="l" rtl="0">
              <a:spcBef>
                <a:spcPts val="0"/>
              </a:spcBef>
              <a:spcAft>
                <a:spcPts val="0"/>
              </a:spcAft>
              <a:buClr>
                <a:schemeClr val="dk1"/>
              </a:buClr>
              <a:buSzPts val="2300"/>
              <a:buFont typeface="Wingdings" panose="05000000000000000000" pitchFamily="2" charset="2"/>
              <a:buChar char="Ø"/>
            </a:pPr>
            <a:r>
              <a:rPr lang="en-US" sz="1700" dirty="0"/>
              <a:t>Delayed investment decisions.</a:t>
            </a:r>
          </a:p>
          <a:p>
            <a:pPr marL="285750" marR="0" lvl="0" indent="-285750" algn="l" rtl="0">
              <a:spcBef>
                <a:spcPts val="0"/>
              </a:spcBef>
              <a:spcAft>
                <a:spcPts val="0"/>
              </a:spcAft>
              <a:buClr>
                <a:schemeClr val="dk1"/>
              </a:buClr>
              <a:buSzPts val="2300"/>
              <a:buFont typeface="Wingdings" panose="05000000000000000000" pitchFamily="2" charset="2"/>
              <a:buChar char="Ø"/>
            </a:pPr>
            <a:r>
              <a:rPr lang="en-US" sz="1700" dirty="0"/>
              <a:t> Potential for missed profit opportunities.</a:t>
            </a:r>
          </a:p>
          <a:p>
            <a:pPr marL="285750" marR="0" lvl="0" indent="-285750" algn="l" rtl="0">
              <a:spcBef>
                <a:spcPts val="0"/>
              </a:spcBef>
              <a:spcAft>
                <a:spcPts val="0"/>
              </a:spcAft>
              <a:buClr>
                <a:schemeClr val="dk1"/>
              </a:buClr>
              <a:buSzPts val="2300"/>
              <a:buFont typeface="Wingdings" panose="05000000000000000000" pitchFamily="2" charset="2"/>
              <a:buChar char="Ø"/>
            </a:pPr>
            <a:r>
              <a:rPr lang="en-US" sz="1700" dirty="0"/>
              <a:t> Suboptimal portfolio performance.</a:t>
            </a:r>
          </a:p>
          <a:p>
            <a:pPr marR="0" lvl="0" algn="l" rtl="0">
              <a:spcBef>
                <a:spcPts val="0"/>
              </a:spcBef>
              <a:spcAft>
                <a:spcPts val="0"/>
              </a:spcAft>
              <a:buClr>
                <a:schemeClr val="dk1"/>
              </a:buClr>
              <a:buSzPts val="2300"/>
            </a:pPr>
            <a:endParaRPr lang="en-US" sz="1700" dirty="0"/>
          </a:p>
        </p:txBody>
      </p:sp>
      <p:sp>
        <p:nvSpPr>
          <p:cNvPr id="167" name="Google Shape;167;p3"/>
          <p:cNvSpPr txBox="1">
            <a:spLocks noGrp="1"/>
          </p:cNvSpPr>
          <p:nvPr>
            <p:ph type="dt" idx="10"/>
          </p:nvPr>
        </p:nvSpPr>
        <p:spPr>
          <a:xfrm rot="5400000">
            <a:off x="8081677" y="589694"/>
            <a:ext cx="1027365" cy="38404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atin typeface="Arial"/>
                <a:ea typeface="Arial"/>
                <a:cs typeface="Arial"/>
                <a:sym typeface="Arial"/>
              </a:rPr>
              <a:t>3/6/2024</a:t>
            </a:r>
            <a:endParaRPr>
              <a:latin typeface="Arial"/>
              <a:ea typeface="Arial"/>
              <a:cs typeface="Arial"/>
              <a:sym typeface="Arial"/>
            </a:endParaRPr>
          </a:p>
        </p:txBody>
      </p:sp>
      <p:sp>
        <p:nvSpPr>
          <p:cNvPr id="168" name="Google Shape;168;p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169" name="Google Shape;169;p3"/>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Silicon Institute of Technology, Bhubaneswar</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
        <p:nvSpPr>
          <p:cNvPr id="176" name="Google Shape;176;p4"/>
          <p:cNvSpPr txBox="1"/>
          <p:nvPr/>
        </p:nvSpPr>
        <p:spPr>
          <a:xfrm>
            <a:off x="457200" y="152400"/>
            <a:ext cx="7924800" cy="563562"/>
          </a:xfrm>
          <a:prstGeom prst="rect">
            <a:avLst/>
          </a:prstGeom>
          <a:solidFill>
            <a:srgbClr val="F9E17F"/>
          </a:solid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C00000"/>
              </a:buClr>
              <a:buSzPts val="3000"/>
              <a:buFont typeface="Verdana"/>
              <a:buNone/>
            </a:pPr>
            <a:r>
              <a:rPr lang="en-US" sz="3000" b="1" i="0" u="none" strike="noStrike" cap="small">
                <a:solidFill>
                  <a:srgbClr val="C00000"/>
                </a:solidFill>
                <a:latin typeface="Verdana"/>
                <a:ea typeface="Verdana"/>
                <a:cs typeface="Verdana"/>
                <a:sym typeface="Verdana"/>
              </a:rPr>
              <a:t>Work Flow Diagram	</a:t>
            </a:r>
            <a:endParaRPr sz="2400" b="0" i="0" u="none" strike="noStrike" cap="small">
              <a:solidFill>
                <a:srgbClr val="C00000"/>
              </a:solidFill>
              <a:latin typeface="Verdana"/>
              <a:ea typeface="Verdana"/>
              <a:cs typeface="Verdana"/>
              <a:sym typeface="Verdana"/>
            </a:endParaRPr>
          </a:p>
        </p:txBody>
      </p:sp>
      <p:sp>
        <p:nvSpPr>
          <p:cNvPr id="180" name="Google Shape;180;p4"/>
          <p:cNvSpPr txBox="1">
            <a:spLocks noGrp="1"/>
          </p:cNvSpPr>
          <p:nvPr>
            <p:ph type="dt" idx="10"/>
          </p:nvPr>
        </p:nvSpPr>
        <p:spPr>
          <a:xfrm rot="5400000">
            <a:off x="8081677" y="589694"/>
            <a:ext cx="1027365" cy="38404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atin typeface="Arial"/>
                <a:ea typeface="Arial"/>
                <a:cs typeface="Arial"/>
                <a:sym typeface="Arial"/>
              </a:rPr>
              <a:t>3/6/2024</a:t>
            </a:r>
            <a:endParaRPr>
              <a:latin typeface="Arial"/>
              <a:ea typeface="Arial"/>
              <a:cs typeface="Arial"/>
              <a:sym typeface="Arial"/>
            </a:endParaRPr>
          </a:p>
        </p:txBody>
      </p:sp>
      <p:sp>
        <p:nvSpPr>
          <p:cNvPr id="181" name="Google Shape;181;p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Arial"/>
                <a:ea typeface="Arial"/>
                <a:cs typeface="Arial"/>
                <a:sym typeface="Arial"/>
              </a:rPr>
              <a:t>Silicon Institute of Technology, Bhubaneswar</a:t>
            </a:r>
            <a:endParaRPr dirty="0">
              <a:latin typeface="Arial"/>
              <a:ea typeface="Arial"/>
              <a:cs typeface="Arial"/>
              <a:sym typeface="Arial"/>
            </a:endParaRPr>
          </a:p>
        </p:txBody>
      </p:sp>
      <p:sp>
        <p:nvSpPr>
          <p:cNvPr id="2" name="Rectangle 1">
            <a:extLst>
              <a:ext uri="{FF2B5EF4-FFF2-40B4-BE49-F238E27FC236}">
                <a16:creationId xmlns:a16="http://schemas.microsoft.com/office/drawing/2014/main" id="{5F51BFA2-EAC6-2A91-0C7A-BE0C458B7210}"/>
              </a:ext>
            </a:extLst>
          </p:cNvPr>
          <p:cNvSpPr/>
          <p:nvPr/>
        </p:nvSpPr>
        <p:spPr>
          <a:xfrm>
            <a:off x="2797224" y="818694"/>
            <a:ext cx="2387518" cy="5479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 Collection</a:t>
            </a:r>
          </a:p>
          <a:p>
            <a:pPr algn="ctr"/>
            <a:r>
              <a:rPr lang="en-US" dirty="0">
                <a:ln w="0"/>
                <a:solidFill>
                  <a:schemeClr val="tx1"/>
                </a:solidFill>
                <a:effectLst>
                  <a:outerShdw blurRad="38100" dist="19050" dir="2700000" algn="tl" rotWithShape="0">
                    <a:schemeClr val="dk1">
                      <a:alpha val="40000"/>
                    </a:schemeClr>
                  </a:outerShdw>
                </a:effectLst>
              </a:rPr>
              <a:t>(Web Scraping YF)</a:t>
            </a:r>
          </a:p>
        </p:txBody>
      </p:sp>
      <p:cxnSp>
        <p:nvCxnSpPr>
          <p:cNvPr id="4" name="Straight Arrow Connector 3">
            <a:extLst>
              <a:ext uri="{FF2B5EF4-FFF2-40B4-BE49-F238E27FC236}">
                <a16:creationId xmlns:a16="http://schemas.microsoft.com/office/drawing/2014/main" id="{19355A99-B508-D569-3FA8-2DEDBE8F4EAB}"/>
              </a:ext>
            </a:extLst>
          </p:cNvPr>
          <p:cNvCxnSpPr>
            <a:cxnSpLocks/>
          </p:cNvCxnSpPr>
          <p:nvPr/>
        </p:nvCxnSpPr>
        <p:spPr>
          <a:xfrm>
            <a:off x="3968684" y="1378984"/>
            <a:ext cx="1" cy="219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1D509E9-071F-D803-A907-E316FF201905}"/>
              </a:ext>
            </a:extLst>
          </p:cNvPr>
          <p:cNvSpPr/>
          <p:nvPr/>
        </p:nvSpPr>
        <p:spPr>
          <a:xfrm>
            <a:off x="2797224" y="1610705"/>
            <a:ext cx="2387518" cy="4762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 Preprocessing</a:t>
            </a:r>
          </a:p>
        </p:txBody>
      </p:sp>
      <p:cxnSp>
        <p:nvCxnSpPr>
          <p:cNvPr id="7" name="Straight Arrow Connector 6">
            <a:extLst>
              <a:ext uri="{FF2B5EF4-FFF2-40B4-BE49-F238E27FC236}">
                <a16:creationId xmlns:a16="http://schemas.microsoft.com/office/drawing/2014/main" id="{E9D64F8E-64BF-364D-46BB-7E220CFF7434}"/>
              </a:ext>
            </a:extLst>
          </p:cNvPr>
          <p:cNvCxnSpPr>
            <a:cxnSpLocks/>
          </p:cNvCxnSpPr>
          <p:nvPr/>
        </p:nvCxnSpPr>
        <p:spPr>
          <a:xfrm>
            <a:off x="3968684" y="2095488"/>
            <a:ext cx="0" cy="22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BA3F8C2-37D1-C91D-27E8-7BCCC17A4EDA}"/>
              </a:ext>
            </a:extLst>
          </p:cNvPr>
          <p:cNvSpPr/>
          <p:nvPr/>
        </p:nvSpPr>
        <p:spPr>
          <a:xfrm>
            <a:off x="2797224" y="2325923"/>
            <a:ext cx="2387518" cy="4762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 Visualization</a:t>
            </a:r>
          </a:p>
          <a:p>
            <a:pPr algn="ctr"/>
            <a:r>
              <a:rPr lang="en-US" dirty="0">
                <a:ln w="0"/>
                <a:solidFill>
                  <a:schemeClr val="tx1"/>
                </a:solidFill>
                <a:effectLst>
                  <a:outerShdw blurRad="38100" dist="19050" dir="2700000" algn="tl" rotWithShape="0">
                    <a:schemeClr val="dk1">
                      <a:alpha val="40000"/>
                    </a:schemeClr>
                  </a:outerShdw>
                </a:effectLst>
              </a:rPr>
              <a:t>(Seaborn, Matplotlib)</a:t>
            </a:r>
          </a:p>
        </p:txBody>
      </p:sp>
      <p:cxnSp>
        <p:nvCxnSpPr>
          <p:cNvPr id="9" name="Straight Arrow Connector 8">
            <a:extLst>
              <a:ext uri="{FF2B5EF4-FFF2-40B4-BE49-F238E27FC236}">
                <a16:creationId xmlns:a16="http://schemas.microsoft.com/office/drawing/2014/main" id="{C5B23A7C-7FF5-F053-04DB-8BAD72DA6717}"/>
              </a:ext>
            </a:extLst>
          </p:cNvPr>
          <p:cNvCxnSpPr>
            <a:cxnSpLocks/>
          </p:cNvCxnSpPr>
          <p:nvPr/>
        </p:nvCxnSpPr>
        <p:spPr>
          <a:xfrm>
            <a:off x="3968684" y="2820138"/>
            <a:ext cx="0" cy="22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26134DC-8873-FF2A-DF1E-F34A2412A86E}"/>
              </a:ext>
            </a:extLst>
          </p:cNvPr>
          <p:cNvSpPr/>
          <p:nvPr/>
        </p:nvSpPr>
        <p:spPr>
          <a:xfrm>
            <a:off x="2797224" y="3060005"/>
            <a:ext cx="2387518" cy="4762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ML Model Building </a:t>
            </a:r>
            <a:br>
              <a:rPr lang="en-US" dirty="0">
                <a:ln w="0"/>
                <a:solidFill>
                  <a:schemeClr val="tx1"/>
                </a:solidFill>
                <a:effectLst>
                  <a:outerShdw blurRad="38100" dist="19050" dir="2700000" algn="tl" rotWithShape="0">
                    <a:schemeClr val="dk1">
                      <a:alpha val="40000"/>
                    </a:schemeClr>
                  </a:outerShdw>
                </a:effectLst>
              </a:rPr>
            </a:br>
            <a:r>
              <a:rPr lang="en-US" dirty="0">
                <a:ln w="0"/>
                <a:solidFill>
                  <a:schemeClr val="tx1"/>
                </a:solidFill>
                <a:effectLst>
                  <a:outerShdw blurRad="38100" dist="19050" dir="2700000" algn="tl" rotWithShape="0">
                    <a:schemeClr val="dk1">
                      <a:alpha val="40000"/>
                    </a:schemeClr>
                  </a:outerShdw>
                </a:effectLst>
              </a:rPr>
              <a:t>and Training</a:t>
            </a:r>
            <a:endParaRPr lang="en-IN" dirty="0"/>
          </a:p>
        </p:txBody>
      </p:sp>
      <p:cxnSp>
        <p:nvCxnSpPr>
          <p:cNvPr id="12" name="Straight Arrow Connector 11">
            <a:extLst>
              <a:ext uri="{FF2B5EF4-FFF2-40B4-BE49-F238E27FC236}">
                <a16:creationId xmlns:a16="http://schemas.microsoft.com/office/drawing/2014/main" id="{ACF6801F-A88C-B9F4-1A91-296DFBDC498E}"/>
              </a:ext>
            </a:extLst>
          </p:cNvPr>
          <p:cNvCxnSpPr>
            <a:cxnSpLocks/>
          </p:cNvCxnSpPr>
          <p:nvPr/>
        </p:nvCxnSpPr>
        <p:spPr>
          <a:xfrm>
            <a:off x="3968684" y="3550791"/>
            <a:ext cx="0" cy="22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5C8929-4FBA-2319-8AEE-3DD3427C34C1}"/>
              </a:ext>
            </a:extLst>
          </p:cNvPr>
          <p:cNvCxnSpPr>
            <a:cxnSpLocks/>
            <a:endCxn id="18" idx="0"/>
          </p:cNvCxnSpPr>
          <p:nvPr/>
        </p:nvCxnSpPr>
        <p:spPr>
          <a:xfrm flipH="1">
            <a:off x="2705798" y="3550791"/>
            <a:ext cx="1262886" cy="239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EFD46C1-8907-2CE8-DFB2-1BA291282A23}"/>
              </a:ext>
            </a:extLst>
          </p:cNvPr>
          <p:cNvSpPr/>
          <p:nvPr/>
        </p:nvSpPr>
        <p:spPr>
          <a:xfrm>
            <a:off x="3417611" y="3789801"/>
            <a:ext cx="1102146" cy="4762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LSTM</a:t>
            </a:r>
          </a:p>
        </p:txBody>
      </p:sp>
      <p:sp>
        <p:nvSpPr>
          <p:cNvPr id="17" name="Rectangle 16">
            <a:extLst>
              <a:ext uri="{FF2B5EF4-FFF2-40B4-BE49-F238E27FC236}">
                <a16:creationId xmlns:a16="http://schemas.microsoft.com/office/drawing/2014/main" id="{754FA9B2-DCE2-4738-B290-2ED67B6AA34E}"/>
              </a:ext>
            </a:extLst>
          </p:cNvPr>
          <p:cNvSpPr/>
          <p:nvPr/>
        </p:nvSpPr>
        <p:spPr>
          <a:xfrm>
            <a:off x="4680497" y="3789801"/>
            <a:ext cx="1102146" cy="4762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MACD</a:t>
            </a:r>
          </a:p>
        </p:txBody>
      </p:sp>
      <p:sp>
        <p:nvSpPr>
          <p:cNvPr id="18" name="Rectangle 17">
            <a:extLst>
              <a:ext uri="{FF2B5EF4-FFF2-40B4-BE49-F238E27FC236}">
                <a16:creationId xmlns:a16="http://schemas.microsoft.com/office/drawing/2014/main" id="{16C5654B-0E19-ED11-4E68-42F10E6C08C1}"/>
              </a:ext>
            </a:extLst>
          </p:cNvPr>
          <p:cNvSpPr/>
          <p:nvPr/>
        </p:nvSpPr>
        <p:spPr>
          <a:xfrm>
            <a:off x="2154725" y="3789801"/>
            <a:ext cx="1102146" cy="4762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Logistic</a:t>
            </a:r>
          </a:p>
          <a:p>
            <a:pPr algn="ctr"/>
            <a:r>
              <a:rPr lang="en-US" dirty="0">
                <a:ln w="0"/>
                <a:solidFill>
                  <a:schemeClr val="tx1"/>
                </a:solidFill>
                <a:effectLst>
                  <a:outerShdw blurRad="38100" dist="19050" dir="2700000" algn="tl" rotWithShape="0">
                    <a:schemeClr val="dk1">
                      <a:alpha val="40000"/>
                    </a:schemeClr>
                  </a:outerShdw>
                </a:effectLst>
              </a:rPr>
              <a:t>Regression</a:t>
            </a:r>
          </a:p>
        </p:txBody>
      </p:sp>
      <p:cxnSp>
        <p:nvCxnSpPr>
          <p:cNvPr id="20" name="Straight Arrow Connector 19">
            <a:extLst>
              <a:ext uri="{FF2B5EF4-FFF2-40B4-BE49-F238E27FC236}">
                <a16:creationId xmlns:a16="http://schemas.microsoft.com/office/drawing/2014/main" id="{AF044EB3-A146-2C94-4A16-A1D7A3FE814B}"/>
              </a:ext>
            </a:extLst>
          </p:cNvPr>
          <p:cNvCxnSpPr>
            <a:cxnSpLocks/>
          </p:cNvCxnSpPr>
          <p:nvPr/>
        </p:nvCxnSpPr>
        <p:spPr>
          <a:xfrm>
            <a:off x="2548033" y="4280587"/>
            <a:ext cx="1431800" cy="22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9053D57-956E-FB15-9B5E-43328974DB7C}"/>
              </a:ext>
            </a:extLst>
          </p:cNvPr>
          <p:cNvCxnSpPr>
            <a:cxnSpLocks/>
          </p:cNvCxnSpPr>
          <p:nvPr/>
        </p:nvCxnSpPr>
        <p:spPr>
          <a:xfrm>
            <a:off x="3990983" y="4297485"/>
            <a:ext cx="0" cy="210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7AE94AE-B4E8-D196-2786-09E2AB84C3B4}"/>
              </a:ext>
            </a:extLst>
          </p:cNvPr>
          <p:cNvCxnSpPr>
            <a:cxnSpLocks/>
          </p:cNvCxnSpPr>
          <p:nvPr/>
        </p:nvCxnSpPr>
        <p:spPr>
          <a:xfrm flipH="1">
            <a:off x="4027714" y="4280587"/>
            <a:ext cx="1257152" cy="22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B251CA7-081A-4FD9-20C0-29483996D112}"/>
              </a:ext>
            </a:extLst>
          </p:cNvPr>
          <p:cNvSpPr/>
          <p:nvPr/>
        </p:nvSpPr>
        <p:spPr>
          <a:xfrm>
            <a:off x="2786074" y="4528046"/>
            <a:ext cx="2387518" cy="4762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Model Deployment</a:t>
            </a:r>
          </a:p>
          <a:p>
            <a:pPr algn="ctr"/>
            <a:r>
              <a:rPr lang="en-US" dirty="0">
                <a:ln w="0"/>
                <a:solidFill>
                  <a:schemeClr val="tx1"/>
                </a:solidFill>
                <a:effectLst>
                  <a:outerShdw blurRad="38100" dist="19050" dir="2700000" algn="tl" rotWithShape="0">
                    <a:schemeClr val="dk1">
                      <a:alpha val="40000"/>
                    </a:schemeClr>
                  </a:outerShdw>
                </a:effectLst>
              </a:rPr>
              <a:t>(</a:t>
            </a:r>
            <a:r>
              <a:rPr lang="en-US" dirty="0" err="1">
                <a:ln w="0"/>
                <a:solidFill>
                  <a:schemeClr val="tx1"/>
                </a:solidFill>
                <a:effectLst>
                  <a:outerShdw blurRad="38100" dist="19050" dir="2700000" algn="tl" rotWithShape="0">
                    <a:schemeClr val="dk1">
                      <a:alpha val="40000"/>
                    </a:schemeClr>
                  </a:outerShdw>
                </a:effectLst>
              </a:rPr>
              <a:t>Streamlit</a:t>
            </a:r>
            <a:r>
              <a:rPr lang="en-US" dirty="0">
                <a:ln w="0"/>
                <a:solidFill>
                  <a:schemeClr val="tx1"/>
                </a:solidFill>
                <a:effectLst>
                  <a:outerShdw blurRad="38100" dist="19050" dir="2700000" algn="tl" rotWithShape="0">
                    <a:schemeClr val="dk1">
                      <a:alpha val="40000"/>
                    </a:schemeClr>
                  </a:outerShdw>
                </a:effectLst>
              </a:rPr>
              <a:t>)</a:t>
            </a:r>
          </a:p>
        </p:txBody>
      </p:sp>
      <p:cxnSp>
        <p:nvCxnSpPr>
          <p:cNvPr id="27" name="Straight Arrow Connector 26">
            <a:extLst>
              <a:ext uri="{FF2B5EF4-FFF2-40B4-BE49-F238E27FC236}">
                <a16:creationId xmlns:a16="http://schemas.microsoft.com/office/drawing/2014/main" id="{E7DA4F90-DC1A-F5F3-B856-C3B21C06B813}"/>
              </a:ext>
            </a:extLst>
          </p:cNvPr>
          <p:cNvCxnSpPr>
            <a:cxnSpLocks/>
            <a:stCxn id="26" idx="2"/>
          </p:cNvCxnSpPr>
          <p:nvPr/>
        </p:nvCxnSpPr>
        <p:spPr>
          <a:xfrm>
            <a:off x="3979833" y="5004254"/>
            <a:ext cx="967" cy="249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1B55629-BD53-1934-1F87-F9C5A324326E}"/>
              </a:ext>
            </a:extLst>
          </p:cNvPr>
          <p:cNvSpPr/>
          <p:nvPr/>
        </p:nvSpPr>
        <p:spPr>
          <a:xfrm>
            <a:off x="2797224" y="5266291"/>
            <a:ext cx="2387518" cy="4762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Website Creation</a:t>
            </a:r>
          </a:p>
          <a:p>
            <a:pPr algn="ctr"/>
            <a:r>
              <a:rPr lang="en-US" dirty="0">
                <a:ln w="0"/>
                <a:solidFill>
                  <a:schemeClr val="tx1"/>
                </a:solidFill>
                <a:effectLst>
                  <a:outerShdw blurRad="38100" dist="19050" dir="2700000" algn="tl" rotWithShape="0">
                    <a:schemeClr val="dk1">
                      <a:alpha val="40000"/>
                    </a:schemeClr>
                  </a:outerShdw>
                </a:effectLst>
              </a:rPr>
              <a:t>(HTML/CSS)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
          <p:cNvSpPr txBox="1"/>
          <p:nvPr/>
        </p:nvSpPr>
        <p:spPr>
          <a:xfrm>
            <a:off x="457200" y="152400"/>
            <a:ext cx="7924800" cy="563562"/>
          </a:xfrm>
          <a:prstGeom prst="rect">
            <a:avLst/>
          </a:prstGeom>
          <a:solidFill>
            <a:srgbClr val="F9E17F"/>
          </a:solid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C00000"/>
              </a:buClr>
              <a:buSzPts val="3000"/>
              <a:buFont typeface="Verdana"/>
              <a:buNone/>
            </a:pPr>
            <a:r>
              <a:rPr lang="en-US" sz="3000" b="1" i="0" u="none" strike="noStrike" cap="small">
                <a:solidFill>
                  <a:srgbClr val="C00000"/>
                </a:solidFill>
                <a:latin typeface="Verdana"/>
                <a:ea typeface="Verdana"/>
                <a:cs typeface="Verdana"/>
                <a:sym typeface="Verdana"/>
              </a:rPr>
              <a:t>Method	</a:t>
            </a:r>
            <a:endParaRPr sz="2400" b="0" i="0" u="none" strike="noStrike" cap="small">
              <a:solidFill>
                <a:srgbClr val="C00000"/>
              </a:solidFill>
              <a:latin typeface="Verdana"/>
              <a:ea typeface="Verdana"/>
              <a:cs typeface="Verdana"/>
              <a:sym typeface="Verdana"/>
            </a:endParaRPr>
          </a:p>
        </p:txBody>
      </p:sp>
      <p:sp>
        <p:nvSpPr>
          <p:cNvPr id="190" name="Google Shape;190;p5"/>
          <p:cNvSpPr txBox="1">
            <a:spLocks noGrp="1"/>
          </p:cNvSpPr>
          <p:nvPr>
            <p:ph type="dt" idx="10"/>
          </p:nvPr>
        </p:nvSpPr>
        <p:spPr>
          <a:xfrm rot="5400000">
            <a:off x="8119777" y="551594"/>
            <a:ext cx="951165" cy="38404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atin typeface="Arial"/>
                <a:ea typeface="Arial"/>
                <a:cs typeface="Arial"/>
                <a:sym typeface="Arial"/>
              </a:rPr>
              <a:t>3/6/2024</a:t>
            </a:r>
            <a:endParaRPr>
              <a:latin typeface="Arial"/>
              <a:ea typeface="Arial"/>
              <a:cs typeface="Arial"/>
              <a:sym typeface="Arial"/>
            </a:endParaRPr>
          </a:p>
        </p:txBody>
      </p:sp>
      <p:sp>
        <p:nvSpPr>
          <p:cNvPr id="191" name="Google Shape;191;p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192" name="Google Shape;192;p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Silicon Institute of Technology, Bhubaneswar</a:t>
            </a:r>
            <a:endParaRPr>
              <a:latin typeface="Arial"/>
              <a:ea typeface="Arial"/>
              <a:cs typeface="Arial"/>
              <a:sym typeface="Arial"/>
            </a:endParaRPr>
          </a:p>
        </p:txBody>
      </p:sp>
      <p:sp>
        <p:nvSpPr>
          <p:cNvPr id="4" name="Rectangle 3">
            <a:extLst>
              <a:ext uri="{FF2B5EF4-FFF2-40B4-BE49-F238E27FC236}">
                <a16:creationId xmlns:a16="http://schemas.microsoft.com/office/drawing/2014/main" id="{ADDCA56E-B8F9-8A65-B768-E7EC00792265}"/>
              </a:ext>
            </a:extLst>
          </p:cNvPr>
          <p:cNvSpPr>
            <a:spLocks noChangeArrowheads="1"/>
          </p:cNvSpPr>
          <p:nvPr/>
        </p:nvSpPr>
        <p:spPr bwMode="auto">
          <a:xfrm>
            <a:off x="487308" y="1154996"/>
            <a:ext cx="7633173" cy="3370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Approach:</a:t>
            </a:r>
            <a:r>
              <a:rPr kumimoji="0" lang="en-US" altLang="en-US" sz="1800" b="0" i="0" u="none" strike="noStrike" cap="none" normalizeH="0" baseline="0" dirty="0">
                <a:ln>
                  <a:noFill/>
                </a:ln>
                <a:solidFill>
                  <a:schemeClr val="tx1"/>
                </a:solidFill>
                <a:effectLst/>
                <a:latin typeface="Arial" panose="020B0604020202020204" pitchFamily="34" charset="0"/>
              </a:rPr>
              <a:t> Integration of Web Scraping </a:t>
            </a:r>
            <a:r>
              <a:rPr lang="en-US" altLang="en-US" sz="1800" dirty="0"/>
              <a:t>from Yahoo Finance using python libraries </a:t>
            </a:r>
            <a:r>
              <a:rPr kumimoji="0" lang="en-US" altLang="en-US" sz="1800" b="0" i="0" u="none" strike="noStrike" cap="none" normalizeH="0" baseline="0" dirty="0">
                <a:ln>
                  <a:noFill/>
                </a:ln>
                <a:solidFill>
                  <a:schemeClr val="tx1"/>
                </a:solidFill>
                <a:effectLst/>
                <a:latin typeface="Arial" panose="020B0604020202020204" pitchFamily="34" charset="0"/>
              </a:rPr>
              <a:t>with ML models using LR,SVC,LSTM and MACD Algorithms for Algorithmic Trading. Prepared and trained separately then compared together for finding best accuracy.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Software/Tools Used: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 for Python, Apache Kafka, </a:t>
            </a:r>
            <a:r>
              <a:rPr kumimoji="0" lang="en-US" altLang="en-US" sz="1800" b="0" i="0" u="none" strike="noStrike" cap="none" normalizeH="0" baseline="0" dirty="0" err="1">
                <a:ln>
                  <a:noFill/>
                </a:ln>
                <a:solidFill>
                  <a:schemeClr val="tx1"/>
                </a:solidFill>
                <a:effectLst/>
                <a:latin typeface="Arial" panose="020B0604020202020204" pitchFamily="34" charset="0"/>
              </a:rPr>
              <a:t>Javascript</a:t>
            </a:r>
            <a:r>
              <a:rPr kumimoji="0" lang="en-US" altLang="en-US" sz="1800" b="0" i="0" u="none" strike="noStrike" cap="none" normalizeH="0" baseline="0" dirty="0">
                <a:ln>
                  <a:noFill/>
                </a:ln>
                <a:solidFill>
                  <a:schemeClr val="tx1"/>
                </a:solidFill>
                <a:effectLst/>
                <a:latin typeface="Arial" panose="020B0604020202020204" pitchFamily="34" charset="0"/>
              </a:rPr>
              <a:t>, HTML</a:t>
            </a:r>
            <a:r>
              <a:rPr lang="en-US" altLang="en-US" sz="1800" dirty="0"/>
              <a:t>/CSS, </a:t>
            </a:r>
            <a:r>
              <a:rPr lang="en-US" altLang="en-US" sz="1800" dirty="0" err="1"/>
              <a:t>Streamlit</a:t>
            </a:r>
            <a:r>
              <a:rPr lang="en-US" altLang="en-US" sz="1800" dirty="0"/>
              <a:t>, Yahoo Finance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Söhne"/>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6"/>
          <p:cNvSpPr txBox="1"/>
          <p:nvPr/>
        </p:nvSpPr>
        <p:spPr>
          <a:xfrm>
            <a:off x="457200" y="152400"/>
            <a:ext cx="7924800" cy="563562"/>
          </a:xfrm>
          <a:prstGeom prst="rect">
            <a:avLst/>
          </a:prstGeom>
          <a:solidFill>
            <a:srgbClr val="F9E17F"/>
          </a:solid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C00000"/>
              </a:buClr>
              <a:buSzPts val="3000"/>
              <a:buFont typeface="Verdana"/>
              <a:buNone/>
            </a:pPr>
            <a:r>
              <a:rPr lang="en-US" sz="3000" b="1" i="0" u="none" strike="noStrike" cap="small">
                <a:solidFill>
                  <a:srgbClr val="C00000"/>
                </a:solidFill>
                <a:latin typeface="Verdana"/>
                <a:ea typeface="Verdana"/>
                <a:cs typeface="Verdana"/>
                <a:sym typeface="Verdana"/>
              </a:rPr>
              <a:t>Results Obtained	</a:t>
            </a:r>
            <a:endParaRPr sz="2400" b="0" i="0" u="none" strike="noStrike" cap="small">
              <a:solidFill>
                <a:srgbClr val="C00000"/>
              </a:solidFill>
              <a:latin typeface="Verdana"/>
              <a:ea typeface="Verdana"/>
              <a:cs typeface="Verdana"/>
              <a:sym typeface="Verdana"/>
            </a:endParaRPr>
          </a:p>
        </p:txBody>
      </p:sp>
      <p:sp>
        <p:nvSpPr>
          <p:cNvPr id="199" name="Google Shape;199;p6"/>
          <p:cNvSpPr txBox="1">
            <a:spLocks noGrp="1"/>
          </p:cNvSpPr>
          <p:nvPr>
            <p:ph type="dt" idx="10"/>
          </p:nvPr>
        </p:nvSpPr>
        <p:spPr>
          <a:xfrm rot="5400000">
            <a:off x="8081677" y="589694"/>
            <a:ext cx="1027365" cy="38404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atin typeface="Arial"/>
                <a:ea typeface="Arial"/>
                <a:cs typeface="Arial"/>
                <a:sym typeface="Arial"/>
              </a:rPr>
              <a:t>3/6/2024</a:t>
            </a:r>
            <a:endParaRPr>
              <a:latin typeface="Arial"/>
              <a:ea typeface="Arial"/>
              <a:cs typeface="Arial"/>
              <a:sym typeface="Arial"/>
            </a:endParaRPr>
          </a:p>
        </p:txBody>
      </p:sp>
      <p:sp>
        <p:nvSpPr>
          <p:cNvPr id="200" name="Google Shape;200;p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201" name="Google Shape;201;p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Silicon Institute of Technology, Bhubaneswar</a:t>
            </a:r>
            <a:endParaRPr>
              <a:latin typeface="Arial"/>
              <a:ea typeface="Arial"/>
              <a:cs typeface="Arial"/>
              <a:sym typeface="Arial"/>
            </a:endParaRPr>
          </a:p>
        </p:txBody>
      </p:sp>
      <p:pic>
        <p:nvPicPr>
          <p:cNvPr id="5" name="Picture 4">
            <a:extLst>
              <a:ext uri="{FF2B5EF4-FFF2-40B4-BE49-F238E27FC236}">
                <a16:creationId xmlns:a16="http://schemas.microsoft.com/office/drawing/2014/main" id="{BE2D3D1B-DEBC-E26C-688C-055079D34D1B}"/>
              </a:ext>
            </a:extLst>
          </p:cNvPr>
          <p:cNvPicPr>
            <a:picLocks noChangeAspect="1"/>
          </p:cNvPicPr>
          <p:nvPr/>
        </p:nvPicPr>
        <p:blipFill>
          <a:blip r:embed="rId3"/>
          <a:stretch>
            <a:fillRect/>
          </a:stretch>
        </p:blipFill>
        <p:spPr>
          <a:xfrm>
            <a:off x="370735" y="781718"/>
            <a:ext cx="4135278" cy="1553963"/>
          </a:xfrm>
          <a:prstGeom prst="rect">
            <a:avLst/>
          </a:prstGeom>
        </p:spPr>
      </p:pic>
      <p:pic>
        <p:nvPicPr>
          <p:cNvPr id="8" name="Picture 7">
            <a:extLst>
              <a:ext uri="{FF2B5EF4-FFF2-40B4-BE49-F238E27FC236}">
                <a16:creationId xmlns:a16="http://schemas.microsoft.com/office/drawing/2014/main" id="{9D426C08-9A09-EC3D-EAEB-94623DD27458}"/>
              </a:ext>
            </a:extLst>
          </p:cNvPr>
          <p:cNvPicPr>
            <a:picLocks noChangeAspect="1"/>
          </p:cNvPicPr>
          <p:nvPr/>
        </p:nvPicPr>
        <p:blipFill>
          <a:blip r:embed="rId4"/>
          <a:stretch>
            <a:fillRect/>
          </a:stretch>
        </p:blipFill>
        <p:spPr>
          <a:xfrm>
            <a:off x="344011" y="2723051"/>
            <a:ext cx="4050083" cy="3106132"/>
          </a:xfrm>
          <a:prstGeom prst="rect">
            <a:avLst/>
          </a:prstGeom>
        </p:spPr>
      </p:pic>
      <p:pic>
        <p:nvPicPr>
          <p:cNvPr id="11" name="Picture 10">
            <a:extLst>
              <a:ext uri="{FF2B5EF4-FFF2-40B4-BE49-F238E27FC236}">
                <a16:creationId xmlns:a16="http://schemas.microsoft.com/office/drawing/2014/main" id="{700C8F01-6AF7-F85F-394A-2FAAEB99E2DD}"/>
              </a:ext>
            </a:extLst>
          </p:cNvPr>
          <p:cNvPicPr>
            <a:picLocks noChangeAspect="1"/>
          </p:cNvPicPr>
          <p:nvPr/>
        </p:nvPicPr>
        <p:blipFill>
          <a:blip r:embed="rId5"/>
          <a:stretch>
            <a:fillRect/>
          </a:stretch>
        </p:blipFill>
        <p:spPr>
          <a:xfrm>
            <a:off x="4440935" y="788788"/>
            <a:ext cx="3962400" cy="3345927"/>
          </a:xfrm>
          <a:prstGeom prst="rect">
            <a:avLst/>
          </a:prstGeom>
        </p:spPr>
      </p:pic>
      <p:pic>
        <p:nvPicPr>
          <p:cNvPr id="12" name="Picture 11">
            <a:extLst>
              <a:ext uri="{FF2B5EF4-FFF2-40B4-BE49-F238E27FC236}">
                <a16:creationId xmlns:a16="http://schemas.microsoft.com/office/drawing/2014/main" id="{901F97DE-6911-A9A7-0ED2-61A3D11D17A2}"/>
              </a:ext>
            </a:extLst>
          </p:cNvPr>
          <p:cNvPicPr>
            <a:picLocks noChangeAspect="1"/>
          </p:cNvPicPr>
          <p:nvPr/>
        </p:nvPicPr>
        <p:blipFill>
          <a:blip r:embed="rId6"/>
          <a:stretch>
            <a:fillRect/>
          </a:stretch>
        </p:blipFill>
        <p:spPr>
          <a:xfrm>
            <a:off x="4419600" y="3977039"/>
            <a:ext cx="3962400" cy="21975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89192B-4498-4AFA-35D8-EFF8EAF46C0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pic>
        <p:nvPicPr>
          <p:cNvPr id="7" name="Picture 6">
            <a:extLst>
              <a:ext uri="{FF2B5EF4-FFF2-40B4-BE49-F238E27FC236}">
                <a16:creationId xmlns:a16="http://schemas.microsoft.com/office/drawing/2014/main" id="{1E746A6D-5D99-8909-A0B1-90E92FF8BFE8}"/>
              </a:ext>
            </a:extLst>
          </p:cNvPr>
          <p:cNvPicPr>
            <a:picLocks noChangeAspect="1"/>
          </p:cNvPicPr>
          <p:nvPr/>
        </p:nvPicPr>
        <p:blipFill>
          <a:blip r:embed="rId2"/>
          <a:stretch>
            <a:fillRect/>
          </a:stretch>
        </p:blipFill>
        <p:spPr>
          <a:xfrm>
            <a:off x="1131217" y="-78950"/>
            <a:ext cx="6542202" cy="3679988"/>
          </a:xfrm>
          <a:prstGeom prst="rect">
            <a:avLst/>
          </a:prstGeom>
        </p:spPr>
      </p:pic>
      <p:pic>
        <p:nvPicPr>
          <p:cNvPr id="9" name="Picture 8">
            <a:extLst>
              <a:ext uri="{FF2B5EF4-FFF2-40B4-BE49-F238E27FC236}">
                <a16:creationId xmlns:a16="http://schemas.microsoft.com/office/drawing/2014/main" id="{6DDA5106-604F-7267-2120-217F16EDF642}"/>
              </a:ext>
            </a:extLst>
          </p:cNvPr>
          <p:cNvPicPr>
            <a:picLocks noChangeAspect="1"/>
          </p:cNvPicPr>
          <p:nvPr/>
        </p:nvPicPr>
        <p:blipFill>
          <a:blip r:embed="rId3"/>
          <a:stretch>
            <a:fillRect/>
          </a:stretch>
        </p:blipFill>
        <p:spPr>
          <a:xfrm>
            <a:off x="1512209" y="3606628"/>
            <a:ext cx="5780218" cy="3251372"/>
          </a:xfrm>
          <a:prstGeom prst="rect">
            <a:avLst/>
          </a:prstGeom>
        </p:spPr>
      </p:pic>
    </p:spTree>
    <p:extLst>
      <p:ext uri="{BB962C8B-B14F-4D97-AF65-F5344CB8AC3E}">
        <p14:creationId xmlns:p14="http://schemas.microsoft.com/office/powerpoint/2010/main" val="34943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7"/>
          <p:cNvSpPr txBox="1"/>
          <p:nvPr/>
        </p:nvSpPr>
        <p:spPr>
          <a:xfrm>
            <a:off x="457200" y="152400"/>
            <a:ext cx="7924800" cy="563562"/>
          </a:xfrm>
          <a:prstGeom prst="rect">
            <a:avLst/>
          </a:prstGeom>
          <a:solidFill>
            <a:srgbClr val="F9E17F"/>
          </a:solid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C00000"/>
              </a:buClr>
              <a:buSzPts val="3000"/>
              <a:buFont typeface="Verdana"/>
              <a:buNone/>
            </a:pPr>
            <a:r>
              <a:rPr lang="en-US" sz="3000" b="1" i="0" u="none" strike="noStrike" cap="small">
                <a:solidFill>
                  <a:srgbClr val="C00000"/>
                </a:solidFill>
                <a:latin typeface="Verdana"/>
                <a:ea typeface="Verdana"/>
                <a:cs typeface="Verdana"/>
                <a:sym typeface="Verdana"/>
              </a:rPr>
              <a:t>Our Contribution</a:t>
            </a:r>
            <a:endParaRPr sz="2400" b="0" i="0" u="none" strike="noStrike" cap="small">
              <a:solidFill>
                <a:srgbClr val="C00000"/>
              </a:solidFill>
              <a:latin typeface="Verdana"/>
              <a:ea typeface="Verdana"/>
              <a:cs typeface="Verdana"/>
              <a:sym typeface="Verdana"/>
            </a:endParaRPr>
          </a:p>
        </p:txBody>
      </p:sp>
      <p:sp>
        <p:nvSpPr>
          <p:cNvPr id="207" name="Google Shape;207;p7"/>
          <p:cNvSpPr txBox="1"/>
          <p:nvPr/>
        </p:nvSpPr>
        <p:spPr>
          <a:xfrm>
            <a:off x="533400" y="1079175"/>
            <a:ext cx="7772400" cy="5078273"/>
          </a:xfrm>
          <a:prstGeom prst="rect">
            <a:avLst/>
          </a:prstGeom>
          <a:noFill/>
          <a:ln>
            <a:noFill/>
          </a:ln>
        </p:spPr>
        <p:txBody>
          <a:bodyPr spcFirstLastPara="1" wrap="square" lIns="91425" tIns="45700" rIns="91425" bIns="45700" anchor="t" anchorCtr="0">
            <a:spAutoFit/>
          </a:bodyPr>
          <a:lstStyle/>
          <a:p>
            <a:pPr marL="342900" indent="-342900" algn="l">
              <a:buFont typeface="Arial" panose="020B0604020202020204" pitchFamily="34" charset="0"/>
              <a:buChar char="•"/>
            </a:pPr>
            <a:r>
              <a:rPr lang="en-US" sz="1800" b="0" i="0" dirty="0">
                <a:solidFill>
                  <a:srgbClr val="0D0D0D"/>
                </a:solidFill>
                <a:effectLst/>
                <a:latin typeface="+mj-lt"/>
              </a:rPr>
              <a:t>The rise of algorithmic trading with machine learning has led to sophisticated algorithms that analyze vast market data to improve trading decisions.</a:t>
            </a:r>
          </a:p>
          <a:p>
            <a:pPr marL="342900" indent="-342900" algn="l">
              <a:buFont typeface="Arial" panose="020B0604020202020204" pitchFamily="34" charset="0"/>
              <a:buChar char="•"/>
            </a:pPr>
            <a:r>
              <a:rPr lang="en-US" sz="1800" b="0" i="0" dirty="0">
                <a:solidFill>
                  <a:srgbClr val="0D0D0D"/>
                </a:solidFill>
                <a:effectLst/>
                <a:latin typeface="+mj-lt"/>
              </a:rPr>
              <a:t> This work focuses on integrating machine learning models into trading strategies, enhancing predictive accuracy and profitability in financial markets.</a:t>
            </a:r>
          </a:p>
          <a:p>
            <a:pPr marL="342900" indent="-342900" algn="l">
              <a:buFont typeface="Arial" panose="020B0604020202020204" pitchFamily="34" charset="0"/>
              <a:buChar char="•"/>
            </a:pPr>
            <a:r>
              <a:rPr lang="en-US" sz="1800" b="0" i="0" dirty="0">
                <a:solidFill>
                  <a:srgbClr val="0D0D0D"/>
                </a:solidFill>
                <a:effectLst/>
                <a:latin typeface="+mj-lt"/>
              </a:rPr>
              <a:t>Algorithmic trading with machine learning has enhanced market efficiency, liquidity, and accessibility. These systems analyze real-time data to identify trends, manage risks, and optimize trading strategies.</a:t>
            </a:r>
          </a:p>
          <a:p>
            <a:pPr marL="342900" indent="-342900" algn="l">
              <a:buFont typeface="Arial" panose="020B0604020202020204" pitchFamily="34" charset="0"/>
              <a:buChar char="•"/>
            </a:pPr>
            <a:r>
              <a:rPr lang="en-US" sz="1800" b="0" i="0" dirty="0">
                <a:solidFill>
                  <a:srgbClr val="0D0D0D"/>
                </a:solidFill>
                <a:effectLst/>
                <a:latin typeface="+mj-lt"/>
              </a:rPr>
              <a:t>This results in more stable financial markets, increased investment opportunities, and improved capital allocation, promoting economic growth.</a:t>
            </a:r>
          </a:p>
          <a:p>
            <a:pPr marL="342900" indent="-342900" algn="l">
              <a:buFont typeface="Arial" panose="020B0604020202020204" pitchFamily="34" charset="0"/>
              <a:buChar char="•"/>
            </a:pPr>
            <a:r>
              <a:rPr lang="en-US" sz="1800" b="0" i="0" dirty="0">
                <a:solidFill>
                  <a:srgbClr val="0D0D0D"/>
                </a:solidFill>
                <a:effectLst/>
                <a:latin typeface="+mj-lt"/>
              </a:rPr>
              <a:t>Algorithmic trading with machine learning has improved market efficiency, reduced transaction costs, and provided access to diverse investment opportunities. By leveraging advanced analytics, traders can make informed decisions, mitigate risks, and optimize portfolio performance, leading to better returns and greater stability in financial markets.</a:t>
            </a:r>
          </a:p>
        </p:txBody>
      </p:sp>
      <p:sp>
        <p:nvSpPr>
          <p:cNvPr id="208" name="Google Shape;208;p7"/>
          <p:cNvSpPr txBox="1">
            <a:spLocks noGrp="1"/>
          </p:cNvSpPr>
          <p:nvPr>
            <p:ph type="dt" idx="10"/>
          </p:nvPr>
        </p:nvSpPr>
        <p:spPr>
          <a:xfrm rot="5400000">
            <a:off x="8081677" y="589694"/>
            <a:ext cx="1027365" cy="38404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atin typeface="Arial"/>
                <a:ea typeface="Arial"/>
                <a:cs typeface="Arial"/>
                <a:sym typeface="Arial"/>
              </a:rPr>
              <a:t>3/6/2024</a:t>
            </a:r>
            <a:endParaRPr>
              <a:latin typeface="Arial"/>
              <a:ea typeface="Arial"/>
              <a:cs typeface="Arial"/>
              <a:sym typeface="Arial"/>
            </a:endParaRPr>
          </a:p>
        </p:txBody>
      </p:sp>
      <p:sp>
        <p:nvSpPr>
          <p:cNvPr id="209" name="Google Shape;209;p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sp>
        <p:nvSpPr>
          <p:cNvPr id="210" name="Google Shape;210;p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Silicon Institute of Technology, Bhubaneswar</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txBox="1"/>
          <p:nvPr/>
        </p:nvSpPr>
        <p:spPr>
          <a:xfrm>
            <a:off x="457200" y="152400"/>
            <a:ext cx="7924800" cy="563562"/>
          </a:xfrm>
          <a:prstGeom prst="rect">
            <a:avLst/>
          </a:prstGeom>
          <a:solidFill>
            <a:srgbClr val="F9E17F"/>
          </a:solid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C00000"/>
              </a:buClr>
              <a:buSzPts val="3000"/>
              <a:buFont typeface="Verdana"/>
              <a:buNone/>
            </a:pPr>
            <a:r>
              <a:rPr lang="en-US" sz="3000" b="1" i="0" u="none" strike="noStrike" cap="small">
                <a:solidFill>
                  <a:srgbClr val="C00000"/>
                </a:solidFill>
                <a:latin typeface="Verdana"/>
                <a:ea typeface="Verdana"/>
                <a:cs typeface="Verdana"/>
                <a:sym typeface="Verdana"/>
              </a:rPr>
              <a:t>Conclusion and Future works</a:t>
            </a:r>
            <a:endParaRPr sz="2400" b="0" i="0" u="none" strike="noStrike" cap="small">
              <a:solidFill>
                <a:srgbClr val="C00000"/>
              </a:solidFill>
              <a:latin typeface="Verdana"/>
              <a:ea typeface="Verdana"/>
              <a:cs typeface="Verdana"/>
              <a:sym typeface="Verdana"/>
            </a:endParaRPr>
          </a:p>
        </p:txBody>
      </p:sp>
      <p:sp>
        <p:nvSpPr>
          <p:cNvPr id="216" name="Google Shape;216;p8"/>
          <p:cNvSpPr txBox="1"/>
          <p:nvPr/>
        </p:nvSpPr>
        <p:spPr>
          <a:xfrm>
            <a:off x="457200" y="934254"/>
            <a:ext cx="7557516" cy="1738897"/>
          </a:xfrm>
          <a:prstGeom prst="rect">
            <a:avLst/>
          </a:prstGeom>
          <a:solidFill>
            <a:srgbClr val="CCFFFF"/>
          </a:solidFill>
          <a:ln>
            <a:noFill/>
          </a:ln>
        </p:spPr>
        <p:txBody>
          <a:bodyPr spcFirstLastPara="1" wrap="square" lIns="91425" tIns="45700" rIns="91425" bIns="45700" anchor="t" anchorCtr="0">
            <a:spAutoFit/>
          </a:bodyPr>
          <a:lstStyle/>
          <a:p>
            <a:pPr marR="0" lvl="0" algn="l" rtl="0">
              <a:spcBef>
                <a:spcPts val="600"/>
              </a:spcBef>
              <a:spcAft>
                <a:spcPts val="0"/>
              </a:spcAft>
              <a:buClr>
                <a:schemeClr val="dk1"/>
              </a:buClr>
              <a:buSzPts val="2300"/>
            </a:pPr>
            <a:r>
              <a:rPr lang="en-US" sz="1700" dirty="0"/>
              <a:t>Algorithmic trading with machine learning showcases superior adaptability and predictive power over traditional methods. Despite notable benefits in efficiency and profitability, challenges like model interpretability, overfitting, and regulatory scrutiny persist. Nevertheless, this integration signifies a substantial leap forward, enabling better risk management and personalized trading strategies in intricate financial landscapes</a:t>
            </a:r>
            <a:endParaRPr sz="1700" dirty="0"/>
          </a:p>
        </p:txBody>
      </p:sp>
      <p:sp>
        <p:nvSpPr>
          <p:cNvPr id="217" name="Google Shape;217;p8"/>
          <p:cNvSpPr txBox="1"/>
          <p:nvPr/>
        </p:nvSpPr>
        <p:spPr>
          <a:xfrm>
            <a:off x="457200" y="2855347"/>
            <a:ext cx="2971800" cy="461700"/>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cap="small" dirty="0">
                <a:solidFill>
                  <a:srgbClr val="C00000"/>
                </a:solidFill>
                <a:latin typeface="Verdana"/>
                <a:ea typeface="Verdana"/>
                <a:cs typeface="Verdana"/>
                <a:sym typeface="Verdana"/>
              </a:rPr>
              <a:t>The Work Ahead</a:t>
            </a:r>
            <a:endParaRPr dirty="0"/>
          </a:p>
        </p:txBody>
      </p:sp>
      <p:sp>
        <p:nvSpPr>
          <p:cNvPr id="218" name="Google Shape;218;p8"/>
          <p:cNvSpPr txBox="1"/>
          <p:nvPr/>
        </p:nvSpPr>
        <p:spPr>
          <a:xfrm>
            <a:off x="457200" y="3426332"/>
            <a:ext cx="7557516" cy="2693005"/>
          </a:xfrm>
          <a:prstGeom prst="rect">
            <a:avLst/>
          </a:prstGeom>
          <a:solidFill>
            <a:srgbClr val="FFFF99"/>
          </a:solidFill>
          <a:ln>
            <a:noFill/>
          </a:ln>
        </p:spPr>
        <p:txBody>
          <a:bodyPr spcFirstLastPara="1" wrap="square" lIns="91425" tIns="45700" rIns="91425" bIns="45700" anchor="t" anchorCtr="0">
            <a:spAutoFit/>
          </a:bodyPr>
          <a:lstStyle/>
          <a:p>
            <a:pPr lvl="0">
              <a:spcBef>
                <a:spcPts val="600"/>
              </a:spcBef>
              <a:buClr>
                <a:schemeClr val="dk1"/>
              </a:buClr>
              <a:buSzPts val="2200"/>
            </a:pPr>
            <a:r>
              <a:rPr lang="en-US" sz="1600" dirty="0">
                <a:solidFill>
                  <a:schemeClr val="dk1"/>
                </a:solidFill>
                <a:latin typeface="+mj-lt"/>
                <a:ea typeface="Verdana"/>
                <a:cs typeface="Verdana"/>
                <a:sym typeface="Verdana"/>
              </a:rPr>
              <a:t>Future enhancements in machine learning-driven algorithmic trading include:</a:t>
            </a:r>
          </a:p>
          <a:p>
            <a:pPr lvl="0">
              <a:spcBef>
                <a:spcPts val="600"/>
              </a:spcBef>
              <a:buClr>
                <a:schemeClr val="dk1"/>
              </a:buClr>
              <a:buSzPts val="2200"/>
            </a:pPr>
            <a:r>
              <a:rPr lang="en-US" sz="1600" b="1" u="sng" dirty="0">
                <a:solidFill>
                  <a:schemeClr val="dk1"/>
                </a:solidFill>
                <a:latin typeface="+mj-lt"/>
                <a:ea typeface="Verdana"/>
                <a:cs typeface="Verdana"/>
                <a:sym typeface="Verdana"/>
              </a:rPr>
              <a:t>Deep Reinforcement Learning</a:t>
            </a:r>
            <a:r>
              <a:rPr lang="en-US" sz="1600" dirty="0">
                <a:solidFill>
                  <a:schemeClr val="dk1"/>
                </a:solidFill>
                <a:latin typeface="+mj-lt"/>
                <a:ea typeface="Verdana"/>
                <a:cs typeface="Verdana"/>
                <a:sym typeface="Verdana"/>
              </a:rPr>
              <a:t>: Utilizing deep RL to develop adaptive trading agents that learn optimal strategies in dynamic environments.</a:t>
            </a:r>
          </a:p>
          <a:p>
            <a:pPr lvl="0">
              <a:spcBef>
                <a:spcPts val="600"/>
              </a:spcBef>
              <a:buClr>
                <a:schemeClr val="dk1"/>
              </a:buClr>
              <a:buSzPts val="2200"/>
            </a:pPr>
            <a:r>
              <a:rPr lang="en-US" sz="1600" b="1" u="sng" dirty="0">
                <a:solidFill>
                  <a:schemeClr val="dk1"/>
                </a:solidFill>
                <a:latin typeface="+mj-lt"/>
                <a:ea typeface="Verdana"/>
                <a:cs typeface="Verdana"/>
                <a:sym typeface="Verdana"/>
              </a:rPr>
              <a:t>Ensemble Methods: </a:t>
            </a:r>
            <a:r>
              <a:rPr lang="en-US" sz="1600" dirty="0">
                <a:solidFill>
                  <a:schemeClr val="dk1"/>
                </a:solidFill>
                <a:latin typeface="+mj-lt"/>
                <a:ea typeface="Verdana"/>
                <a:cs typeface="Verdana"/>
                <a:sym typeface="Verdana"/>
              </a:rPr>
              <a:t>Integrating ensemble learning techniques to combine predictions from multiple models for improved accuracy and robustness.</a:t>
            </a:r>
          </a:p>
          <a:p>
            <a:pPr lvl="0">
              <a:spcBef>
                <a:spcPts val="600"/>
              </a:spcBef>
              <a:buClr>
                <a:schemeClr val="dk1"/>
              </a:buClr>
              <a:buSzPts val="2200"/>
            </a:pPr>
            <a:r>
              <a:rPr lang="en-US" sz="1600" b="1" u="sng" dirty="0">
                <a:solidFill>
                  <a:schemeClr val="dk1"/>
                </a:solidFill>
                <a:latin typeface="+mj-lt"/>
                <a:ea typeface="Verdana"/>
                <a:cs typeface="Verdana"/>
                <a:sym typeface="Verdana"/>
              </a:rPr>
              <a:t>Online Learning: </a:t>
            </a:r>
            <a:r>
              <a:rPr lang="en-US" sz="1600" dirty="0">
                <a:solidFill>
                  <a:schemeClr val="dk1"/>
                </a:solidFill>
                <a:latin typeface="+mj-lt"/>
                <a:ea typeface="Verdana"/>
                <a:cs typeface="Verdana"/>
                <a:sym typeface="Verdana"/>
              </a:rPr>
              <a:t>Implementing online learning algorithms to continuously update models and adapt to changing market conditions in real-time.</a:t>
            </a:r>
          </a:p>
          <a:p>
            <a:pPr lvl="0">
              <a:spcBef>
                <a:spcPts val="600"/>
              </a:spcBef>
              <a:buClr>
                <a:schemeClr val="dk1"/>
              </a:buClr>
              <a:buSzPts val="2200"/>
            </a:pPr>
            <a:r>
              <a:rPr lang="en-US" sz="1600" b="1" u="sng" dirty="0">
                <a:solidFill>
                  <a:schemeClr val="dk1"/>
                </a:solidFill>
                <a:latin typeface="+mj-lt"/>
                <a:ea typeface="Verdana"/>
                <a:cs typeface="Verdana"/>
                <a:sym typeface="Verdana"/>
              </a:rPr>
              <a:t>Explainable AI:</a:t>
            </a:r>
            <a:r>
              <a:rPr lang="en-US" sz="1600" dirty="0">
                <a:solidFill>
                  <a:schemeClr val="dk1"/>
                </a:solidFill>
                <a:latin typeface="+mj-lt"/>
                <a:ea typeface="Verdana"/>
                <a:cs typeface="Verdana"/>
                <a:sym typeface="Verdana"/>
              </a:rPr>
              <a:t> Incorporating explainable AI techniques to enhance transparency and interpretability of trading decisions.</a:t>
            </a:r>
            <a:endParaRPr sz="1600" dirty="0">
              <a:solidFill>
                <a:schemeClr val="dk1"/>
              </a:solidFill>
              <a:latin typeface="+mj-lt"/>
              <a:ea typeface="Verdana"/>
              <a:cs typeface="Verdana"/>
              <a:sym typeface="Verdana"/>
            </a:endParaRPr>
          </a:p>
        </p:txBody>
      </p:sp>
      <p:sp>
        <p:nvSpPr>
          <p:cNvPr id="219" name="Google Shape;219;p8"/>
          <p:cNvSpPr txBox="1">
            <a:spLocks noGrp="1"/>
          </p:cNvSpPr>
          <p:nvPr>
            <p:ph type="dt" idx="10"/>
          </p:nvPr>
        </p:nvSpPr>
        <p:spPr>
          <a:xfrm rot="5400000">
            <a:off x="8081677" y="589694"/>
            <a:ext cx="1027365" cy="38404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atin typeface="Arial"/>
                <a:ea typeface="Arial"/>
                <a:cs typeface="Arial"/>
                <a:sym typeface="Arial"/>
              </a:rPr>
              <a:t>3/6/2024</a:t>
            </a:r>
            <a:endParaRPr>
              <a:latin typeface="Arial"/>
              <a:ea typeface="Arial"/>
              <a:cs typeface="Arial"/>
              <a:sym typeface="Arial"/>
            </a:endParaRPr>
          </a:p>
        </p:txBody>
      </p:sp>
      <p:sp>
        <p:nvSpPr>
          <p:cNvPr id="220" name="Google Shape;220;p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sp>
        <p:nvSpPr>
          <p:cNvPr id="221" name="Google Shape;221;p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Silicon Institute of Technology, Bhubaneswar</a:t>
            </a:r>
            <a:endParaRPr>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500"/>
                                        <p:tgtEl>
                                          <p:spTgt spid="217"/>
                                        </p:tgtEl>
                                      </p:cBhvr>
                                    </p:animEffect>
                                  </p:childTnLst>
                                </p:cTn>
                              </p:par>
                              <p:par>
                                <p:cTn id="8" presetID="10" presetClass="entr" presetSubtype="0"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Effect transition="in" filter="fade">
                                      <p:cBhvr>
                                        <p:cTn id="10"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947</Words>
  <Application>Microsoft Office PowerPoint</Application>
  <PresentationFormat>On-screen Show (4:3)</PresentationFormat>
  <Paragraphs>119</Paragraphs>
  <Slides>12</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Courier New</vt:lpstr>
      <vt:lpstr>Söhne</vt:lpstr>
      <vt:lpstr>Century Schoolbook</vt:lpstr>
      <vt:lpstr>Calibri</vt:lpstr>
      <vt:lpstr>Arial</vt:lpstr>
      <vt:lpstr>Arial Rounded</vt:lpstr>
      <vt:lpstr>Noto Sans Symbols</vt:lpstr>
      <vt:lpstr>Arial Black</vt:lpstr>
      <vt:lpstr>Verdana</vt:lpstr>
      <vt:lpstr>Wingdings</vt:lpstr>
      <vt:lpstr>Roboto</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Bikram's PC</dc:creator>
  <cp:lastModifiedBy>Bishal Mohanty</cp:lastModifiedBy>
  <cp:revision>9</cp:revision>
  <dcterms:created xsi:type="dcterms:W3CDTF">2006-08-16T00:00:00Z</dcterms:created>
  <dcterms:modified xsi:type="dcterms:W3CDTF">2024-05-03T21:11:07Z</dcterms:modified>
</cp:coreProperties>
</file>