
<file path=[Content_Types].xml><?xml version="1.0" encoding="utf-8"?>
<Types xmlns="http://schemas.openxmlformats.org/package/2006/content-types">
  <Default ContentType="image/jpeg" Extension="jpeg"/>
  <Default ContentType="image/jp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9" r:id="rId3"/>
    <p:sldId id="300" r:id="rId4"/>
    <p:sldId id="301" r:id="rId5"/>
    <p:sldId id="302" r:id="rId6"/>
    <p:sldId id="309" r:id="rId7"/>
    <p:sldId id="304" r:id="rId8"/>
    <p:sldId id="305" r:id="rId9"/>
    <p:sldId id="306" r:id="rId10"/>
    <p:sldId id="307" r:id="rId11"/>
    <p:sldId id="312" r:id="rId12"/>
    <p:sldId id="313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338" r:id="rId47"/>
    <p:sldId id="294" r:id="rId48"/>
    <p:sldId id="339" r:id="rId49"/>
    <p:sldId id="295" r:id="rId50"/>
    <p:sldId id="296" r:id="rId51"/>
    <p:sldId id="297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1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3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4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83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7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46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C588-DF31-422D-BA09-42469B98845D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9D7AA-4714-443D-B119-5BF5DADCD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6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media/image17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21.jpeg" Type="http://schemas.openxmlformats.org/officeDocument/2006/relationships/image"/><Relationship Id="rId5" Target="../media/image20.jpe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6.jpe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7.jpe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8.jpe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29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0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2" Target="../media/image2.jpeg" Type="http://schemas.openxmlformats.org/officeDocument/2006/relationships/image"/><Relationship Id="rId1" Target="../slideLayouts/slideLayout7.xml" Type="http://schemas.openxmlformats.org/officeDocument/2006/relationships/slideLayout"/></Relationships>
</file>

<file path=ppt/slides/_rels/slide20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1.jpe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3" Target="../media/image3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3.jpeg" Type="http://schemas.openxmlformats.org/officeDocument/2006/relationships/image"/></Relationships>
</file>

<file path=ppt/slides/_rels/slide22.xml.rels><?xml version="1.0" encoding="UTF-8" standalone="yes" ?><Relationships xmlns="http://schemas.openxmlformats.org/package/2006/relationships"><Relationship Id="rId3" Target="../media/image34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23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5.jpeg" Type="http://schemas.openxmlformats.org/officeDocument/2006/relationships/image"/></Relationships>
</file>

<file path=ppt/slides/_rels/slide24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36.jpeg" Type="http://schemas.openxmlformats.org/officeDocument/2006/relationships/image"/></Relationships>
</file>

<file path=ppt/slides/_rels/slide25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38.jpeg" Type="http://schemas.openxmlformats.org/officeDocument/2006/relationships/image"/><Relationship Id="rId4" Target="../media/image37.jpeg" Type="http://schemas.openxmlformats.org/officeDocument/2006/relationships/image"/></Relationships>
</file>

<file path=ppt/slides/_rels/slide26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0.jpeg" Type="http://schemas.openxmlformats.org/officeDocument/2006/relationships/image"/><Relationship Id="rId4" Target="../media/image39.jpeg" Type="http://schemas.openxmlformats.org/officeDocument/2006/relationships/image"/></Relationships>
</file>

<file path=ppt/slides/_rels/slide27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41.jpeg" Type="http://schemas.openxmlformats.org/officeDocument/2006/relationships/image"/></Relationships>
</file>

<file path=ppt/slides/_rels/slide28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3.jpeg" Type="http://schemas.openxmlformats.org/officeDocument/2006/relationships/image"/><Relationship Id="rId4" Target="../media/image42.jpeg" Type="http://schemas.openxmlformats.org/officeDocument/2006/relationships/image"/></Relationships>
</file>

<file path=ppt/slides/_rels/slide29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44.jpe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6.jpeg" Type="http://schemas.openxmlformats.org/officeDocument/2006/relationships/image"/><Relationship Id="rId4" Target="../media/image45.jpeg" Type="http://schemas.openxmlformats.org/officeDocument/2006/relationships/image"/></Relationships>
</file>

<file path=ppt/slides/_rels/slide31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48.jpeg" Type="http://schemas.openxmlformats.org/officeDocument/2006/relationships/image"/><Relationship Id="rId4" Target="../media/image47.jpeg" Type="http://schemas.openxmlformats.org/officeDocument/2006/relationships/image"/></Relationships>
</file>

<file path=ppt/slides/_rels/slide32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50.jpeg" Type="http://schemas.openxmlformats.org/officeDocument/2006/relationships/image"/><Relationship Id="rId4" Target="../media/image49.jpeg" Type="http://schemas.openxmlformats.org/officeDocument/2006/relationships/image"/></Relationships>
</file>

<file path=ppt/slides/_rels/slide33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52.jpeg" Type="http://schemas.openxmlformats.org/officeDocument/2006/relationships/image"/><Relationship Id="rId4" Target="../media/image51.jpeg" Type="http://schemas.openxmlformats.org/officeDocument/2006/relationships/image"/></Relationships>
</file>

<file path=ppt/slides/_rels/slide34.xml.rels><?xml version="1.0" encoding="UTF-8" standalone="yes" ?><Relationships xmlns="http://schemas.openxmlformats.org/package/2006/relationships"><Relationship Id="rId3" Target="../media/image53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4.jpeg" Type="http://schemas.openxmlformats.org/officeDocument/2006/relationships/image"/></Relationships>
</file>

<file path=ppt/slides/_rels/slide35.xml.rels><?xml version="1.0" encoding="UTF-8" standalone="yes" ?><Relationships xmlns="http://schemas.openxmlformats.org/package/2006/relationships"><Relationship Id="rId3" Target="../media/image55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6.jpeg" Type="http://schemas.openxmlformats.org/officeDocument/2006/relationships/image"/></Relationships>
</file>

<file path=ppt/slides/_rels/slide36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7.jpeg" Type="http://schemas.openxmlformats.org/officeDocument/2006/relationships/image"/></Relationships>
</file>

<file path=ppt/slides/_rels/slide37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8.jpeg" Type="http://schemas.openxmlformats.org/officeDocument/2006/relationships/image"/></Relationships>
</file>

<file path=ppt/slides/_rels/slide38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59.jpeg" Type="http://schemas.openxmlformats.org/officeDocument/2006/relationships/image"/></Relationships>
</file>

<file path=ppt/slides/_rels/slide39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60.jpe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61.jpeg" Type="http://schemas.openxmlformats.org/officeDocument/2006/relationships/image"/></Relationships>
</file>

<file path=ppt/slides/_rels/slide41.xml.rels><?xml version="1.0" encoding="UTF-8" standalone="yes" ?><Relationships xmlns="http://schemas.openxmlformats.org/package/2006/relationships"><Relationship Id="rId3" Target="../media/image6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2.xml.rels><?xml version="1.0" encoding="UTF-8" standalone="yes" ?><Relationships xmlns="http://schemas.openxmlformats.org/package/2006/relationships"><Relationship Id="rId3" Target="../media/image63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3.xml.rels><?xml version="1.0" encoding="UTF-8" standalone="yes" ?><Relationships xmlns="http://schemas.openxmlformats.org/package/2006/relationships"><Relationship Id="rId3" Target="../media/image64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7" Target="../media/image68.jpeg" Type="http://schemas.openxmlformats.org/officeDocument/2006/relationships/image"/><Relationship Id="rId2" Target="../media/image25.jp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7.jpeg" Type="http://schemas.openxmlformats.org/officeDocument/2006/relationships/image"/><Relationship Id="rId5" Target="../media/image66.jpeg" Type="http://schemas.openxmlformats.org/officeDocument/2006/relationships/image"/><Relationship Id="rId4" Target="../media/image65.jpeg" Type="http://schemas.openxmlformats.org/officeDocument/2006/relationships/image"/></Relationships>
</file>

<file path=ppt/slides/_rels/slide45.xml.rels><?xml version="1.0" encoding="UTF-8" standalone="yes" ?><Relationships xmlns="http://schemas.openxmlformats.org/package/2006/relationships"><Relationship Id="rId3" Target="../media/image69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6.xml.rels><?xml version="1.0" encoding="UTF-8" standalone="yes" ?><Relationships xmlns="http://schemas.openxmlformats.org/package/2006/relationships"><Relationship Id="rId3" Target="../media/image70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47.xml.rels><?xml version="1.0" encoding="UTF-8" standalone="yes" ?><Relationships xmlns="http://schemas.openxmlformats.org/package/2006/relationships"><Relationship Id="rId3" Target="../media/image71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72.jpeg" Type="http://schemas.openxmlformats.org/officeDocument/2006/relationships/image"/></Relationships>
</file>

<file path=ppt/slides/_rels/slide48.xml.rels><?xml version="1.0" encoding="UTF-8" standalone="yes" ?><Relationships xmlns="http://schemas.openxmlformats.org/package/2006/relationships"><Relationship Id="rId3" Target="../media/image73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74.jpeg" Type="http://schemas.openxmlformats.org/officeDocument/2006/relationships/image"/></Relationships>
</file>

<file path=ppt/slides/_rels/slide49.xml.rels><?xml version="1.0" encoding="UTF-8" standalone="yes" ?><Relationships xmlns="http://schemas.openxmlformats.org/package/2006/relationships"><Relationship Id="rId3" Target="../media/image75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76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3" Target="../media/image6.jpeg" Type="http://schemas.openxmlformats.org/officeDocument/2006/relationships/image"/><Relationship Id="rId2" Target="../media/image5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7.jpeg" Type="http://schemas.openxmlformats.org/officeDocument/2006/relationships/image"/></Relationships>
</file>

<file path=ppt/slides/_rels/slide50.xml.rels><?xml version="1.0" encoding="UTF-8" standalone="yes" ?><Relationships xmlns="http://schemas.openxmlformats.org/package/2006/relationships"><Relationship Id="rId3" Target="../media/image77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78.jpeg" Type="http://schemas.openxmlformats.org/officeDocument/2006/relationships/image"/></Relationships>
</file>

<file path=ppt/slides/_rels/slide51.xml.rels><?xml version="1.0" encoding="UTF-8" standalone="yes" ?><Relationships xmlns="http://schemas.openxmlformats.org/package/2006/relationships"><Relationship Id="rId3" Target="../media/image79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80.jpeg" Type="http://schemas.openxmlformats.org/officeDocument/2006/relationships/image"/></Relationships>
</file>

<file path=ppt/slides/_rels/slide52.xml.rels><?xml version="1.0" encoding="UTF-8" standalone="yes" ?><Relationships xmlns="http://schemas.openxmlformats.org/package/2006/relationships"><Relationship Id="rId3" Target="../media/image81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3.xml.rels><?xml version="1.0" encoding="UTF-8" standalone="yes" ?><Relationships xmlns="http://schemas.openxmlformats.org/package/2006/relationships"><Relationship Id="rId3" Target="../media/image8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4.xml.rels><?xml version="1.0" encoding="UTF-8" standalone="yes" ?><Relationships xmlns="http://schemas.openxmlformats.org/package/2006/relationships"><Relationship Id="rId3" Target="../media/image83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5.xml.rels><?xml version="1.0" encoding="UTF-8" standalone="yes" ?><Relationships xmlns="http://schemas.openxmlformats.org/package/2006/relationships"><Relationship Id="rId3" Target="../media/image84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6.xml.rels><?xml version="1.0" encoding="UTF-8" standalone="yes" ?><Relationships xmlns="http://schemas.openxmlformats.org/package/2006/relationships"><Relationship Id="rId3" Target="../media/image85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7.xml.rels><?xml version="1.0" encoding="UTF-8" standalone="yes" ?><Relationships xmlns="http://schemas.openxmlformats.org/package/2006/relationships"><Relationship Id="rId3" Target="../media/image86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8.xml.rels><?xml version="1.0" encoding="UTF-8" standalone="yes" ?><Relationships xmlns="http://schemas.openxmlformats.org/package/2006/relationships"><Relationship Id="rId3" Target="../media/image87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59.xml.rels><?xml version="1.0" encoding="UTF-8" standalone="yes" ?><Relationships xmlns="http://schemas.openxmlformats.org/package/2006/relationships"><Relationship Id="rId3" Target="../media/image88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3" Target="../media/image9.PNG" Type="http://schemas.openxmlformats.org/officeDocument/2006/relationships/image"/><Relationship Id="rId2" Target="../media/image8.PNG" Type="http://schemas.openxmlformats.org/officeDocument/2006/relationships/image"/><Relationship Id="rId1" Target="../slideLayouts/slideLayout2.xml" Type="http://schemas.openxmlformats.org/officeDocument/2006/relationships/slideLayout"/><Relationship Id="rId5" Target="../media/image11.jpe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60.xml.rels><?xml version="1.0" encoding="UTF-8" standalone="yes" ?><Relationships xmlns="http://schemas.openxmlformats.org/package/2006/relationships"><Relationship Id="rId3" Target="../media/image89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1.xml.rels><?xml version="1.0" encoding="UTF-8" standalone="yes" ?><Relationships xmlns="http://schemas.openxmlformats.org/package/2006/relationships"><Relationship Id="rId3" Target="../media/image91.jpeg" Type="http://schemas.openxmlformats.org/officeDocument/2006/relationships/image"/><Relationship Id="rId2" Target="../media/image90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2.xml.rels><?xml version="1.0" encoding="UTF-8" standalone="yes" ?><Relationships xmlns="http://schemas.openxmlformats.org/package/2006/relationships"><Relationship Id="rId3" Target="../media/image92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3.xml.rels><?xml version="1.0" encoding="UTF-8" standalone="yes" ?><Relationships xmlns="http://schemas.openxmlformats.org/package/2006/relationships"><Relationship Id="rId3" Target="../media/image93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94.jpeg" Type="http://schemas.openxmlformats.org/officeDocument/2006/relationships/image"/></Relationships>
</file>

<file path=ppt/slides/_rels/slide64.xml.rels><?xml version="1.0" encoding="UTF-8" standalone="yes" ?><Relationships xmlns="http://schemas.openxmlformats.org/package/2006/relationships"><Relationship Id="rId3" Target="../media/image95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5.xml.rels><?xml version="1.0" encoding="UTF-8" standalone="yes" ?><Relationships xmlns="http://schemas.openxmlformats.org/package/2006/relationships"><Relationship Id="rId3" Target="../media/image96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6.xml.rels><?xml version="1.0" encoding="UTF-8" standalone="yes" ?><Relationships xmlns="http://schemas.openxmlformats.org/package/2006/relationships"><Relationship Id="rId3" Target="../media/image97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7.xml.rels><?xml version="1.0" encoding="UTF-8" standalone="yes" ?><Relationships xmlns="http://schemas.openxmlformats.org/package/2006/relationships"><Relationship Id="rId3" Target="../media/image98.jpeg" Type="http://schemas.openxmlformats.org/officeDocument/2006/relationships/image"/><Relationship Id="rId2" Target="../media/image1.pn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media/image14.jpeg" Type="http://schemas.openxmlformats.org/officeDocument/2006/relationships/image"/><Relationship Id="rId1" Target="../slideLayouts/slideLayout2.xml" Type="http://schemas.openxmlformats.org/officeDocument/2006/relationships/slideLayout"/><Relationship Id="rId4" Target="../media/image16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E7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0" y="1696187"/>
            <a:ext cx="8955152" cy="305981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indent="2877185" algn="ctr">
              <a:lnSpc>
                <a:spcPct val="150000"/>
              </a:lnSpc>
              <a:spcBef>
                <a:spcPts val="100"/>
              </a:spcBef>
            </a:pPr>
            <a:r>
              <a:rPr lang="en-IN" dirty="0">
                <a:solidFill>
                  <a:srgbClr val="FFFFFF"/>
                </a:solidFill>
              </a:rPr>
              <a:t>Module</a:t>
            </a:r>
            <a:r>
              <a:rPr dirty="0">
                <a:solidFill>
                  <a:srgbClr val="FFFFFF"/>
                </a:solidFill>
              </a:rPr>
              <a:t>-</a:t>
            </a:r>
            <a:r>
              <a:rPr lang="en-US" dirty="0">
                <a:solidFill>
                  <a:srgbClr val="FFFFFF"/>
                </a:solidFill>
              </a:rPr>
              <a:t>V</a:t>
            </a:r>
            <a:br>
              <a:rPr lang="en-IN" spc="-5" dirty="0">
                <a:solidFill>
                  <a:srgbClr val="FFFFFF"/>
                </a:solidFill>
              </a:rPr>
            </a:br>
            <a:r>
              <a:rPr lang="en-IN" spc="-5" dirty="0">
                <a:solidFill>
                  <a:srgbClr val="FFFFFF"/>
                </a:solidFill>
              </a:rPr>
              <a:t>RTOS BASED EMBEDDED SYSTEMS DESIGN</a:t>
            </a:r>
            <a:endParaRPr lang="en-IN" dirty="0"/>
          </a:p>
        </p:txBody>
      </p:sp>
      <p:pic>
        <p:nvPicPr>
          <p:cNvPr id="4" name="Picture 3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3B33B6A3-E175-2995-7C48-97DA84C6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24D0E-211E-488B-DA9C-C8C33F8D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10C70-EB9A-E2C7-6D1D-AEC7783C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</a:t>
            </a:fld>
            <a:endParaRPr lang="en-GB" spc="15" dirty="0"/>
          </a:p>
        </p:txBody>
      </p:sp>
    </p:spTree>
    <p:extLst>
      <p:ext uri="{BB962C8B-B14F-4D97-AF65-F5344CB8AC3E}">
        <p14:creationId xmlns:p14="http://schemas.microsoft.com/office/powerpoint/2010/main" val="165754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" y="319312"/>
            <a:ext cx="11231197" cy="14036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66" y="1725020"/>
            <a:ext cx="11231197" cy="4461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5" y="2315911"/>
            <a:ext cx="2970651" cy="3575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5" y="3260306"/>
            <a:ext cx="10750396" cy="458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5" y="2984983"/>
            <a:ext cx="10750396" cy="32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57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7" y="125501"/>
            <a:ext cx="10581455" cy="4983866"/>
          </a:xfrm>
        </p:spPr>
      </p:pic>
    </p:spTree>
    <p:extLst>
      <p:ext uri="{BB962C8B-B14F-4D97-AF65-F5344CB8AC3E}">
        <p14:creationId xmlns:p14="http://schemas.microsoft.com/office/powerpoint/2010/main" val="195073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09" y="195443"/>
            <a:ext cx="10823803" cy="4898519"/>
          </a:xfrm>
        </p:spPr>
      </p:pic>
    </p:spTree>
    <p:extLst>
      <p:ext uri="{BB962C8B-B14F-4D97-AF65-F5344CB8AC3E}">
        <p14:creationId xmlns:p14="http://schemas.microsoft.com/office/powerpoint/2010/main" val="369783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13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77" y="712373"/>
            <a:ext cx="11576130" cy="47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14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Structure of a Process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2" y="962894"/>
            <a:ext cx="8747506" cy="68999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process leads to concurrent execution.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 is achieved through the sharing of CPU among the processes.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mimics a processor in properties &amp; holds a set of </a:t>
            </a:r>
            <a:r>
              <a:rPr lang="en-IN" sz="3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registers,process</a:t>
            </a: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status, PC to point next executed instruction of the process, stack holds local variables of a process &amp; code holds corresponding to process.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444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15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structure of a Process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>
              <a:spcBef>
                <a:spcPts val="105"/>
              </a:spcBef>
            </a:pPr>
            <a:endParaRPr lang="en-IN" sz="3000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8" y="1327112"/>
            <a:ext cx="6996540" cy="4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71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2"/>
            <a:ext cx="9144000" cy="712372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16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Memory organization of a process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10346107" cy="55149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memory occupied by process is segregated into three regions </a:t>
            </a:r>
            <a:r>
              <a:rPr lang="en-IN" sz="3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namely;stack</a:t>
            </a: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memory,data</a:t>
            </a: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&amp; code memory.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memory holds all temporary data such as variables local to process.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memory holds all global data for process.</a:t>
            </a: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memory contains the program code </a:t>
            </a:r>
          </a:p>
          <a:p>
            <a:pPr marL="12700">
              <a:spcBef>
                <a:spcPts val="105"/>
              </a:spcBef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(Instructions) of the process.</a:t>
            </a:r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28" y="2684256"/>
            <a:ext cx="2049958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7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0037" y="0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17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Process states &amp; state transition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4591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 algn="just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US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16" y="977048"/>
            <a:ext cx="8371821" cy="42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87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18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18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Process states &amp; state transition representation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40" y="1188465"/>
            <a:ext cx="3795089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0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19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19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Process states &amp; state transition representation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79130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IN" sz="3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2700">
              <a:spcBef>
                <a:spcPts val="105"/>
              </a:spcBef>
            </a:pPr>
            <a:r>
              <a:rPr lang="en-IN"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state.</a:t>
            </a:r>
            <a:endParaRPr lang="en-US" sz="3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404" y="1408151"/>
            <a:ext cx="7919103" cy="43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5" y="2261982"/>
            <a:ext cx="10396567" cy="14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48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20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20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Process states &amp; state transition representation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83" y="1062331"/>
            <a:ext cx="8071817" cy="39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6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21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21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72" y="475673"/>
            <a:ext cx="6964455" cy="55816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95" y="6050496"/>
            <a:ext cx="3063505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38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22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953" y="966886"/>
            <a:ext cx="8235722" cy="48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88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23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7957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06" y="1006722"/>
            <a:ext cx="5989839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24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08" y="1284136"/>
            <a:ext cx="8428392" cy="26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25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2" y="4231863"/>
            <a:ext cx="7659211" cy="25530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52" y="975194"/>
            <a:ext cx="7738694" cy="32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5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26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58" y="3020480"/>
            <a:ext cx="8036361" cy="35524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058" y="804694"/>
            <a:ext cx="8121344" cy="214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2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27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8" y="981084"/>
            <a:ext cx="11034716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71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28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28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1" y="5223356"/>
            <a:ext cx="8087079" cy="13835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41" y="899034"/>
            <a:ext cx="8087011" cy="439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29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29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60" y="1062331"/>
            <a:ext cx="9127031" cy="49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27" y="365125"/>
            <a:ext cx="11484621" cy="5591294"/>
          </a:xfrm>
        </p:spPr>
      </p:pic>
    </p:spTree>
    <p:extLst>
      <p:ext uri="{BB962C8B-B14F-4D97-AF65-F5344CB8AC3E}">
        <p14:creationId xmlns:p14="http://schemas.microsoft.com/office/powerpoint/2010/main" val="294699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30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30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289" y="1459059"/>
            <a:ext cx="6721422" cy="3939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25" y="5450887"/>
            <a:ext cx="1950889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7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31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31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70010"/>
            <a:ext cx="9363613" cy="212026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90276"/>
            <a:ext cx="9363613" cy="355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32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03" y="4502403"/>
            <a:ext cx="8362839" cy="2176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03" y="899034"/>
            <a:ext cx="8362839" cy="36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986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33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39" y="4627394"/>
            <a:ext cx="7009285" cy="21337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0" y="712373"/>
            <a:ext cx="7009284" cy="39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1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34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08" y="4481599"/>
            <a:ext cx="8151443" cy="2054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09" y="992277"/>
            <a:ext cx="8151443" cy="348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42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35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33" y="1289699"/>
            <a:ext cx="8647485" cy="2040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33" y="3338321"/>
            <a:ext cx="8766303" cy="346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86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36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45" y="1139547"/>
            <a:ext cx="686621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86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37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Non </a:t>
            </a:r>
            <a:r>
              <a:rPr lang="en-IN" b="1" dirty="0" err="1">
                <a:solidFill>
                  <a:schemeClr val="bg1"/>
                </a:solidFill>
              </a:rPr>
              <a:t>preemptive</a:t>
            </a:r>
            <a:r>
              <a:rPr lang="en-IN" b="1" dirty="0">
                <a:solidFill>
                  <a:schemeClr val="bg1"/>
                </a:solidFill>
              </a:rPr>
              <a:t> scheduling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0" y="1366893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020470"/>
            <a:ext cx="8851646" cy="546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4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5152" y="37694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38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38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Non </a:t>
            </a:r>
            <a:r>
              <a:rPr lang="en-IN" b="1" dirty="0" err="1">
                <a:solidFill>
                  <a:schemeClr val="bg1"/>
                </a:solidFill>
              </a:rPr>
              <a:t>preemptive</a:t>
            </a:r>
            <a:r>
              <a:rPr lang="en-IN" b="1" dirty="0">
                <a:solidFill>
                  <a:schemeClr val="bg1"/>
                </a:solidFill>
              </a:rPr>
              <a:t> scheduling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177" y="942565"/>
            <a:ext cx="8662797" cy="57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7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39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39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Non </a:t>
            </a:r>
            <a:r>
              <a:rPr lang="en-IN" b="1" dirty="0" err="1">
                <a:solidFill>
                  <a:schemeClr val="bg1"/>
                </a:solidFill>
              </a:rPr>
              <a:t>preemptive</a:t>
            </a:r>
            <a:r>
              <a:rPr lang="en-IN" b="1" dirty="0">
                <a:solidFill>
                  <a:schemeClr val="bg1"/>
                </a:solidFill>
              </a:rPr>
              <a:t> scheduling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62" y="914401"/>
            <a:ext cx="8506627" cy="562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7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48" y="234303"/>
            <a:ext cx="10936551" cy="5862673"/>
          </a:xfrm>
        </p:spPr>
      </p:pic>
    </p:spTree>
    <p:extLst>
      <p:ext uri="{BB962C8B-B14F-4D97-AF65-F5344CB8AC3E}">
        <p14:creationId xmlns:p14="http://schemas.microsoft.com/office/powerpoint/2010/main" val="1912439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40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40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Non </a:t>
            </a:r>
            <a:r>
              <a:rPr lang="en-IN" b="1" dirty="0" err="1">
                <a:solidFill>
                  <a:schemeClr val="bg1"/>
                </a:solidFill>
              </a:rPr>
              <a:t>preemptive</a:t>
            </a:r>
            <a:r>
              <a:rPr lang="en-IN" b="1" dirty="0">
                <a:solidFill>
                  <a:schemeClr val="bg1"/>
                </a:solidFill>
              </a:rPr>
              <a:t> scheduling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954643"/>
            <a:ext cx="8572483" cy="592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91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41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41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25" y="641654"/>
            <a:ext cx="8492382" cy="59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471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42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85" y="667246"/>
            <a:ext cx="8830422" cy="60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11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43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43" y="726253"/>
            <a:ext cx="8820433" cy="597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71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1"/>
            <a:ext cx="9144000" cy="915035"/>
            <a:chOff x="0" y="0"/>
            <a:chExt cx="9144000" cy="915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06434" y="0"/>
              <a:ext cx="837565" cy="8990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E7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44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37" y="962894"/>
            <a:ext cx="5144568" cy="5537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50" y="236446"/>
            <a:ext cx="6747486" cy="4947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05" y="1823575"/>
            <a:ext cx="2690093" cy="301778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748" y="4912993"/>
            <a:ext cx="2362405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3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45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10" y="638927"/>
            <a:ext cx="8662797" cy="61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15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46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514242"/>
            <a:ext cx="8609176" cy="58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31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47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0" y="1188465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955542"/>
            <a:ext cx="4336156" cy="2751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1" y="106910"/>
            <a:ext cx="9141152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5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48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48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3" y="581151"/>
            <a:ext cx="8356387" cy="41439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30" y="4725137"/>
            <a:ext cx="8269351" cy="13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1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49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49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97" y="962894"/>
            <a:ext cx="8038671" cy="3270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497" y="4184773"/>
            <a:ext cx="7512367" cy="22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72" y="2042445"/>
            <a:ext cx="10916581" cy="1889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64"/>
            <a:ext cx="10947161" cy="2414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492"/>
            <a:ext cx="10905109" cy="111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50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50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2191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541" y="4440159"/>
            <a:ext cx="7758238" cy="19161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85" y="1042057"/>
            <a:ext cx="7723794" cy="339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886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51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51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26" y="2940072"/>
            <a:ext cx="8392821" cy="27876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325" y="976774"/>
            <a:ext cx="8332177" cy="195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73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52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58" y="726253"/>
            <a:ext cx="9202836" cy="52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3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53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862" y="200026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2" y="481104"/>
            <a:ext cx="8883209" cy="60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1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54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77" y="712373"/>
            <a:ext cx="8589982" cy="58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4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55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988" y="1185096"/>
            <a:ext cx="8085920" cy="542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41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56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17447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13" y="862102"/>
            <a:ext cx="7885188" cy="51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424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57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84" y="781863"/>
            <a:ext cx="8469870" cy="558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85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58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58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91" y="1054396"/>
            <a:ext cx="7856049" cy="47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7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59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59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921" y="1062331"/>
            <a:ext cx="7920158" cy="494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110"/>
            <a:ext cx="10515600" cy="5689853"/>
          </a:xfrm>
        </p:spPr>
        <p:txBody>
          <a:bodyPr/>
          <a:lstStyle/>
          <a:p>
            <a:r>
              <a:rPr lang="en-US" dirty="0"/>
              <a:t>File System management: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19" y="1098198"/>
            <a:ext cx="11319309" cy="13729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93" y="2646258"/>
            <a:ext cx="10947162" cy="13715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3857"/>
            <a:ext cx="10835355" cy="1182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59" y="5441075"/>
            <a:ext cx="11032695" cy="6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32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60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60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18" y="1231230"/>
            <a:ext cx="7927216" cy="48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06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61</a:t>
            </a:fld>
            <a:endParaRPr sz="900">
              <a:latin typeface="Arial"/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61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73" y="45654"/>
            <a:ext cx="7612252" cy="44389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73" y="4450401"/>
            <a:ext cx="7447652" cy="22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730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62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62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92" y="1331613"/>
            <a:ext cx="9554415" cy="44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3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63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63</a:t>
            </a:fld>
            <a:endParaRPr lang="en-GB" spc="15" dirty="0"/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838638"/>
            <a:ext cx="7011008" cy="2895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93" y="1116882"/>
            <a:ext cx="9109346" cy="4834960"/>
          </a:xfrm>
          <a:prstGeom prst="rect">
            <a:avLst/>
          </a:prstGeom>
        </p:spPr>
      </p:pic>
      <p:sp>
        <p:nvSpPr>
          <p:cNvPr id="13" name="5-Point Star 12"/>
          <p:cNvSpPr/>
          <p:nvPr/>
        </p:nvSpPr>
        <p:spPr>
          <a:xfrm>
            <a:off x="4537817" y="962162"/>
            <a:ext cx="45719" cy="45719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806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64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64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67" y="781862"/>
            <a:ext cx="7670295" cy="51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302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65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65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754" y="806269"/>
            <a:ext cx="7785117" cy="552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38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66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66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75" y="957129"/>
            <a:ext cx="7156451" cy="53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14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0271507" y="6606929"/>
            <a:ext cx="208279" cy="14427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sz="900" b="1" spc="15" dirty="0">
                <a:latin typeface="Arial"/>
                <a:cs typeface="Arial"/>
              </a:rPr>
              <a:pPr marL="38100">
                <a:spcBef>
                  <a:spcPts val="45"/>
                </a:spcBef>
              </a:pPr>
              <a:t>67</a:t>
            </a:fld>
            <a:endParaRPr sz="900">
              <a:latin typeface="Arial"/>
              <a:cs typeface="Arial"/>
            </a:endParaRPr>
          </a:p>
        </p:txBody>
      </p:sp>
      <p:pic>
        <p:nvPicPr>
          <p:cNvPr id="9" name="Picture 8" descr="A picture containing text, sign, tableware&#10;&#10;Description automatically generated">
            <a:extLst>
              <a:ext uri="{FF2B5EF4-FFF2-40B4-BE49-F238E27FC236}">
                <a16:creationId xmlns:a16="http://schemas.microsoft.com/office/drawing/2014/main" id="{9894DA1F-3CBD-93F9-C9A0-22281759F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973" y="92322"/>
            <a:ext cx="2175179" cy="620051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8FDA63D-CEC0-4968-AC2C-11865D4D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EECE-19ECS431-EMBEDDED SYSTEMS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33A4889-F4CA-84C1-A466-DA56618F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spcBef>
                <a:spcPts val="45"/>
              </a:spcBef>
            </a:pPr>
            <a:fld id="{81D60167-4931-47E6-BA6A-407CBD079E47}" type="slidenum">
              <a:rPr lang="en-GB" spc="15"/>
              <a:pPr marL="38100">
                <a:spcBef>
                  <a:spcPts val="45"/>
                </a:spcBef>
              </a:pPr>
              <a:t>67</a:t>
            </a:fld>
            <a:endParaRPr lang="en-GB" spc="1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CB0F3E-73D3-C2DB-E055-8B04CF3E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849" y="147931"/>
            <a:ext cx="7886700" cy="57832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RISC  Design policy</a:t>
            </a: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F57843C-6DD7-284D-CA2D-F8FC101F2C92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40A096B5-AA4C-C25B-89BA-09C81392CFD0}"/>
              </a:ext>
            </a:extLst>
          </p:cNvPr>
          <p:cNvSpPr txBox="1"/>
          <p:nvPr/>
        </p:nvSpPr>
        <p:spPr>
          <a:xfrm>
            <a:off x="1600201" y="1188465"/>
            <a:ext cx="887895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090E1A02-7254-468B-A569-9D9CD13C4500}"/>
              </a:ext>
            </a:extLst>
          </p:cNvPr>
          <p:cNvSpPr txBox="1"/>
          <p:nvPr/>
        </p:nvSpPr>
        <p:spPr>
          <a:xfrm>
            <a:off x="2288541" y="1188465"/>
            <a:ext cx="8190611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269AB61-0228-6F0A-D032-1F57C6864432}"/>
              </a:ext>
            </a:extLst>
          </p:cNvPr>
          <p:cNvSpPr txBox="1"/>
          <p:nvPr/>
        </p:nvSpPr>
        <p:spPr>
          <a:xfrm>
            <a:off x="1712850" y="1188465"/>
            <a:ext cx="8766302" cy="1270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78FD4C95-1E1B-C007-9527-D46ACE8EB1D3}"/>
              </a:ext>
            </a:extLst>
          </p:cNvPr>
          <p:cNvSpPr txBox="1"/>
          <p:nvPr/>
        </p:nvSpPr>
        <p:spPr>
          <a:xfrm>
            <a:off x="1524001" y="962894"/>
            <a:ext cx="8955151" cy="2693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US" sz="3000" spc="-5" dirty="0"/>
          </a:p>
          <a:p>
            <a:pPr marL="469900" indent="-457200">
              <a:spcBef>
                <a:spcPts val="105"/>
              </a:spcBef>
              <a:buAutoNum type="arabicPeriod"/>
            </a:pPr>
            <a:endParaRPr lang="en-IN" sz="3000" spc="-5" dirty="0"/>
          </a:p>
          <a:p>
            <a:pPr marL="12700">
              <a:spcBef>
                <a:spcPts val="105"/>
              </a:spcBef>
            </a:pPr>
            <a:endParaRPr lang="en-IN" sz="2000" b="1" spc="-15" dirty="0">
              <a:latin typeface="Calibri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77" y="674956"/>
            <a:ext cx="7590645" cy="56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3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92" y="112339"/>
            <a:ext cx="10925517" cy="4764577"/>
          </a:xfrm>
        </p:spPr>
      </p:pic>
    </p:spTree>
    <p:extLst>
      <p:ext uri="{BB962C8B-B14F-4D97-AF65-F5344CB8AC3E}">
        <p14:creationId xmlns:p14="http://schemas.microsoft.com/office/powerpoint/2010/main" val="164951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54" y="188007"/>
            <a:ext cx="11591482" cy="5546987"/>
          </a:xfrm>
        </p:spPr>
      </p:pic>
    </p:spTree>
    <p:extLst>
      <p:ext uri="{BB962C8B-B14F-4D97-AF65-F5344CB8AC3E}">
        <p14:creationId xmlns:p14="http://schemas.microsoft.com/office/powerpoint/2010/main" val="145624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" y="458386"/>
            <a:ext cx="9577864" cy="3062481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" y="4913250"/>
            <a:ext cx="9406876" cy="12755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3" y="3520867"/>
            <a:ext cx="9679897" cy="146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2517</TotalTime>
  <Words>599</Words>
  <Application>Microsoft Office PowerPoint</Application>
  <PresentationFormat>Widescreen</PresentationFormat>
  <Paragraphs>619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Times New Roman</vt:lpstr>
      <vt:lpstr>Office Theme</vt:lpstr>
      <vt:lpstr>Module-V RTOS BASED EMBEDDED SYSTEMS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Structure of a Process</vt:lpstr>
      <vt:lpstr>structure of a Process</vt:lpstr>
      <vt:lpstr>Memory organization of a process</vt:lpstr>
      <vt:lpstr>Process states &amp; state transition</vt:lpstr>
      <vt:lpstr>Process states &amp; state transition representation</vt:lpstr>
      <vt:lpstr>Process states &amp; state transition representation</vt:lpstr>
      <vt:lpstr>Process states &amp; state transition representation</vt:lpstr>
      <vt:lpstr>PowerPoint Presentation</vt:lpstr>
      <vt:lpstr>RISC  Design policy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 preemptive scheduling</vt:lpstr>
      <vt:lpstr>Non preemptive scheduling</vt:lpstr>
      <vt:lpstr>Non preemptive scheduling</vt:lpstr>
      <vt:lpstr>Non preemptive scheduling</vt:lpstr>
      <vt:lpstr>RISC  Design policy</vt:lpstr>
      <vt:lpstr>RISC  Design policy</vt:lpstr>
      <vt:lpstr>RISC  Design policy</vt:lpstr>
      <vt:lpstr>PowerPoint Presentation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RISC  Design policy</vt:lpstr>
      <vt:lpstr>PowerPoint Presentation</vt:lpstr>
      <vt:lpstr>RISC  Design policy</vt:lpstr>
      <vt:lpstr>RISC  Design policy</vt:lpstr>
      <vt:lpstr>RISC  Design policy</vt:lpstr>
      <vt:lpstr>RISC  Design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Module-V RTOS BASED EMBEDDED SYSTEMS DESIGN</dc:title>
  <dc:creator>DELL USER</dc:creator>
  <cp:lastModifiedBy>B Balaji Naik</cp:lastModifiedBy>
  <cp:revision>40</cp:revision>
  <dcterms:created xsi:type="dcterms:W3CDTF">2022-10-11T16:13:19Z</dcterms:created>
  <dcterms:modified xsi:type="dcterms:W3CDTF">2023-10-31T05:19:26Z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3364037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