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79" r:id="rId1"/>
  </p:sldMasterIdLst>
  <p:notesMasterIdLst>
    <p:notesMasterId r:id="rId55"/>
  </p:notesMasterIdLst>
  <p:sldIdLst>
    <p:sldId id="256" r:id="rId2"/>
    <p:sldId id="344" r:id="rId3"/>
    <p:sldId id="314" r:id="rId4"/>
    <p:sldId id="315" r:id="rId5"/>
    <p:sldId id="260" r:id="rId6"/>
    <p:sldId id="316" r:id="rId7"/>
    <p:sldId id="317" r:id="rId8"/>
    <p:sldId id="263" r:id="rId9"/>
    <p:sldId id="318" r:id="rId10"/>
    <p:sldId id="319" r:id="rId11"/>
    <p:sldId id="320" r:id="rId12"/>
    <p:sldId id="321" r:id="rId13"/>
    <p:sldId id="322" r:id="rId14"/>
    <p:sldId id="286" r:id="rId15"/>
    <p:sldId id="287" r:id="rId16"/>
    <p:sldId id="303" r:id="rId17"/>
    <p:sldId id="288" r:id="rId18"/>
    <p:sldId id="293" r:id="rId19"/>
    <p:sldId id="406" r:id="rId20"/>
    <p:sldId id="407" r:id="rId21"/>
    <p:sldId id="405" r:id="rId22"/>
    <p:sldId id="408" r:id="rId23"/>
    <p:sldId id="409" r:id="rId24"/>
    <p:sldId id="294" r:id="rId25"/>
    <p:sldId id="295" r:id="rId26"/>
    <p:sldId id="297" r:id="rId27"/>
    <p:sldId id="386" r:id="rId28"/>
    <p:sldId id="402" r:id="rId29"/>
    <p:sldId id="403" r:id="rId30"/>
    <p:sldId id="299" r:id="rId31"/>
    <p:sldId id="298" r:id="rId32"/>
    <p:sldId id="301" r:id="rId33"/>
    <p:sldId id="302" r:id="rId34"/>
    <p:sldId id="305" r:id="rId35"/>
    <p:sldId id="306" r:id="rId36"/>
    <p:sldId id="307" r:id="rId37"/>
    <p:sldId id="308" r:id="rId38"/>
    <p:sldId id="309" r:id="rId39"/>
    <p:sldId id="310" r:id="rId40"/>
    <p:sldId id="387" r:id="rId41"/>
    <p:sldId id="311" r:id="rId42"/>
    <p:sldId id="312" r:id="rId43"/>
    <p:sldId id="313" r:id="rId44"/>
    <p:sldId id="388" r:id="rId45"/>
    <p:sldId id="389" r:id="rId46"/>
    <p:sldId id="392" r:id="rId47"/>
    <p:sldId id="393" r:id="rId48"/>
    <p:sldId id="394" r:id="rId49"/>
    <p:sldId id="396" r:id="rId50"/>
    <p:sldId id="398" r:id="rId51"/>
    <p:sldId id="399" r:id="rId52"/>
    <p:sldId id="400" r:id="rId53"/>
    <p:sldId id="401" r:id="rId5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3447" autoAdjust="0"/>
  </p:normalViewPr>
  <p:slideViewPr>
    <p:cSldViewPr>
      <p:cViewPr varScale="1">
        <p:scale>
          <a:sx n="59" d="100"/>
          <a:sy n="59" d="100"/>
        </p:scale>
        <p:origin x="1616"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0F981447-9213-449B-9308-AF7B7BEDDC93}" type="datetimeFigureOut">
              <a:rPr lang="en-IN" smtClean="0"/>
              <a:t>15-09-2022</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C9CC2869-501F-4DD5-85B0-4ABFC8630B2A}" type="slidenum">
              <a:rPr lang="en-IN" smtClean="0"/>
              <a:t>‹#›</a:t>
            </a:fld>
            <a:endParaRPr lang="en-IN"/>
          </a:p>
        </p:txBody>
      </p:sp>
    </p:spTree>
    <p:extLst>
      <p:ext uri="{BB962C8B-B14F-4D97-AF65-F5344CB8AC3E}">
        <p14:creationId xmlns:p14="http://schemas.microsoft.com/office/powerpoint/2010/main" val="894869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9CC2869-501F-4DD5-85B0-4ABFC8630B2A}" type="slidenum">
              <a:rPr lang="en-IN" smtClean="0"/>
              <a:t>47</a:t>
            </a:fld>
            <a:endParaRPr lang="en-IN"/>
          </a:p>
        </p:txBody>
      </p:sp>
    </p:spTree>
    <p:extLst>
      <p:ext uri="{BB962C8B-B14F-4D97-AF65-F5344CB8AC3E}">
        <p14:creationId xmlns:p14="http://schemas.microsoft.com/office/powerpoint/2010/main" val="174206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9CC2869-501F-4DD5-85B0-4ABFC8630B2A}" type="slidenum">
              <a:rPr lang="en-IN" smtClean="0"/>
              <a:t>48</a:t>
            </a:fld>
            <a:endParaRPr lang="en-IN"/>
          </a:p>
        </p:txBody>
      </p:sp>
    </p:spTree>
    <p:extLst>
      <p:ext uri="{BB962C8B-B14F-4D97-AF65-F5344CB8AC3E}">
        <p14:creationId xmlns:p14="http://schemas.microsoft.com/office/powerpoint/2010/main" val="2821263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9CC2869-501F-4DD5-85B0-4ABFC8630B2A}" type="slidenum">
              <a:rPr lang="en-IN" smtClean="0"/>
              <a:t>49</a:t>
            </a:fld>
            <a:endParaRPr lang="en-IN"/>
          </a:p>
        </p:txBody>
      </p:sp>
    </p:spTree>
    <p:extLst>
      <p:ext uri="{BB962C8B-B14F-4D97-AF65-F5344CB8AC3E}">
        <p14:creationId xmlns:p14="http://schemas.microsoft.com/office/powerpoint/2010/main" val="3004014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9CC2869-501F-4DD5-85B0-4ABFC8630B2A}" type="slidenum">
              <a:rPr lang="en-IN" smtClean="0"/>
              <a:t>50</a:t>
            </a:fld>
            <a:endParaRPr lang="en-IN"/>
          </a:p>
        </p:txBody>
      </p:sp>
    </p:spTree>
    <p:extLst>
      <p:ext uri="{BB962C8B-B14F-4D97-AF65-F5344CB8AC3E}">
        <p14:creationId xmlns:p14="http://schemas.microsoft.com/office/powerpoint/2010/main" val="2736592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9CC2869-501F-4DD5-85B0-4ABFC8630B2A}" type="slidenum">
              <a:rPr lang="en-IN" smtClean="0"/>
              <a:t>51</a:t>
            </a:fld>
            <a:endParaRPr lang="en-IN"/>
          </a:p>
        </p:txBody>
      </p:sp>
    </p:spTree>
    <p:extLst>
      <p:ext uri="{BB962C8B-B14F-4D97-AF65-F5344CB8AC3E}">
        <p14:creationId xmlns:p14="http://schemas.microsoft.com/office/powerpoint/2010/main" val="1681205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9CC2869-501F-4DD5-85B0-4ABFC8630B2A}" type="slidenum">
              <a:rPr lang="en-IN" smtClean="0"/>
              <a:t>52</a:t>
            </a:fld>
            <a:endParaRPr lang="en-IN"/>
          </a:p>
        </p:txBody>
      </p:sp>
    </p:spTree>
    <p:extLst>
      <p:ext uri="{BB962C8B-B14F-4D97-AF65-F5344CB8AC3E}">
        <p14:creationId xmlns:p14="http://schemas.microsoft.com/office/powerpoint/2010/main" val="1025378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9CC2869-501F-4DD5-85B0-4ABFC8630B2A}" type="slidenum">
              <a:rPr lang="en-IN" smtClean="0"/>
              <a:t>53</a:t>
            </a:fld>
            <a:endParaRPr lang="en-IN"/>
          </a:p>
        </p:txBody>
      </p:sp>
    </p:spTree>
    <p:extLst>
      <p:ext uri="{BB962C8B-B14F-4D97-AF65-F5344CB8AC3E}">
        <p14:creationId xmlns:p14="http://schemas.microsoft.com/office/powerpoint/2010/main" val="542067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5C55C-328B-6C8F-96CD-AB0B970BED9D}"/>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a:extLst>
              <a:ext uri="{FF2B5EF4-FFF2-40B4-BE49-F238E27FC236}">
                <a16:creationId xmlns:a16="http://schemas.microsoft.com/office/drawing/2014/main" id="{902C7F46-A50B-2735-9928-DD57C66A2A7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840E995-0550-65ED-DF6A-4145A12C9DF9}"/>
              </a:ext>
            </a:extLst>
          </p:cNvPr>
          <p:cNvSpPr>
            <a:spLocks noGrp="1"/>
          </p:cNvSpPr>
          <p:nvPr>
            <p:ph type="dt" sz="half" idx="10"/>
          </p:nvPr>
        </p:nvSpPr>
        <p:spPr/>
        <p:txBody>
          <a:bodyPr/>
          <a:lstStyle/>
          <a:p>
            <a:fld id="{0FB9CD5C-63D5-44C7-9D21-009A458E55D6}" type="datetime1">
              <a:rPr lang="en-US" smtClean="0"/>
              <a:t>9/15/2022</a:t>
            </a:fld>
            <a:endParaRPr lang="en-US"/>
          </a:p>
        </p:txBody>
      </p:sp>
      <p:sp>
        <p:nvSpPr>
          <p:cNvPr id="5" name="Footer Placeholder 4">
            <a:extLst>
              <a:ext uri="{FF2B5EF4-FFF2-40B4-BE49-F238E27FC236}">
                <a16:creationId xmlns:a16="http://schemas.microsoft.com/office/drawing/2014/main" id="{45349E4C-9FAE-A8FC-A31F-50C21D39B05F}"/>
              </a:ext>
            </a:extLst>
          </p:cNvPr>
          <p:cNvSpPr>
            <a:spLocks noGrp="1"/>
          </p:cNvSpPr>
          <p:nvPr>
            <p:ph type="ftr" sz="quarter" idx="11"/>
          </p:nvPr>
        </p:nvSpPr>
        <p:spPr/>
        <p:txBody>
          <a:bodyPr/>
          <a:lstStyle/>
          <a:p>
            <a:r>
              <a:rPr lang="en-GB"/>
              <a:t>Department of EECE-19ECS431-EMBEDDED SYSTEMS</a:t>
            </a:r>
          </a:p>
        </p:txBody>
      </p:sp>
      <p:sp>
        <p:nvSpPr>
          <p:cNvPr id="6" name="Slide Number Placeholder 5">
            <a:extLst>
              <a:ext uri="{FF2B5EF4-FFF2-40B4-BE49-F238E27FC236}">
                <a16:creationId xmlns:a16="http://schemas.microsoft.com/office/drawing/2014/main" id="{0812A309-FE79-6067-6941-5B5EF4900F0F}"/>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a:t>
            </a:fld>
            <a:endParaRPr lang="en-GB" spc="15" dirty="0"/>
          </a:p>
        </p:txBody>
      </p:sp>
    </p:spTree>
    <p:extLst>
      <p:ext uri="{BB962C8B-B14F-4D97-AF65-F5344CB8AC3E}">
        <p14:creationId xmlns:p14="http://schemas.microsoft.com/office/powerpoint/2010/main" val="2771951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BABDA-D953-1AF1-1A4A-7CBFA70AEA2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ABD41DF-AB2E-5C7E-0CCD-804BCD7A16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99D1E38-12DE-5EB7-EFCE-D4610A864EAB}"/>
              </a:ext>
            </a:extLst>
          </p:cNvPr>
          <p:cNvSpPr>
            <a:spLocks noGrp="1"/>
          </p:cNvSpPr>
          <p:nvPr>
            <p:ph type="dt" sz="half" idx="10"/>
          </p:nvPr>
        </p:nvSpPr>
        <p:spPr/>
        <p:txBody>
          <a:bodyPr/>
          <a:lstStyle/>
          <a:p>
            <a:fld id="{D88BE47B-88B3-43D4-9CEF-C861742ADF85}" type="datetime1">
              <a:rPr lang="en-US" smtClean="0"/>
              <a:t>9/15/2022</a:t>
            </a:fld>
            <a:endParaRPr lang="en-US"/>
          </a:p>
        </p:txBody>
      </p:sp>
      <p:sp>
        <p:nvSpPr>
          <p:cNvPr id="5" name="Footer Placeholder 4">
            <a:extLst>
              <a:ext uri="{FF2B5EF4-FFF2-40B4-BE49-F238E27FC236}">
                <a16:creationId xmlns:a16="http://schemas.microsoft.com/office/drawing/2014/main" id="{DB922064-1739-0ABE-DF43-D5E3EA8768C7}"/>
              </a:ext>
            </a:extLst>
          </p:cNvPr>
          <p:cNvSpPr>
            <a:spLocks noGrp="1"/>
          </p:cNvSpPr>
          <p:nvPr>
            <p:ph type="ftr" sz="quarter" idx="11"/>
          </p:nvPr>
        </p:nvSpPr>
        <p:spPr/>
        <p:txBody>
          <a:bodyPr/>
          <a:lstStyle/>
          <a:p>
            <a:r>
              <a:rPr lang="en-GB"/>
              <a:t>Department of EECE-19ECS431-EMBEDDED SYSTEMS</a:t>
            </a:r>
          </a:p>
        </p:txBody>
      </p:sp>
      <p:sp>
        <p:nvSpPr>
          <p:cNvPr id="6" name="Slide Number Placeholder 5">
            <a:extLst>
              <a:ext uri="{FF2B5EF4-FFF2-40B4-BE49-F238E27FC236}">
                <a16:creationId xmlns:a16="http://schemas.microsoft.com/office/drawing/2014/main" id="{68C37D1D-4859-84F9-7107-0C3A54C2A0E9}"/>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a:t>
            </a:fld>
            <a:endParaRPr lang="en-GB" spc="15" dirty="0"/>
          </a:p>
        </p:txBody>
      </p:sp>
    </p:spTree>
    <p:extLst>
      <p:ext uri="{BB962C8B-B14F-4D97-AF65-F5344CB8AC3E}">
        <p14:creationId xmlns:p14="http://schemas.microsoft.com/office/powerpoint/2010/main" val="277278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73435B-9CAD-B2A4-D3AC-4EB41067C087}"/>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521BFBE-9C74-4873-D0A6-07D7736A88FB}"/>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4E1E437-C668-4AF9-C785-AC6A179E6F8A}"/>
              </a:ext>
            </a:extLst>
          </p:cNvPr>
          <p:cNvSpPr>
            <a:spLocks noGrp="1"/>
          </p:cNvSpPr>
          <p:nvPr>
            <p:ph type="dt" sz="half" idx="10"/>
          </p:nvPr>
        </p:nvSpPr>
        <p:spPr/>
        <p:txBody>
          <a:bodyPr/>
          <a:lstStyle/>
          <a:p>
            <a:fld id="{5B0EB4B0-9323-4AA2-AEAF-8AC292D104B2}" type="datetime1">
              <a:rPr lang="en-US" smtClean="0"/>
              <a:t>9/15/2022</a:t>
            </a:fld>
            <a:endParaRPr lang="en-US"/>
          </a:p>
        </p:txBody>
      </p:sp>
      <p:sp>
        <p:nvSpPr>
          <p:cNvPr id="5" name="Footer Placeholder 4">
            <a:extLst>
              <a:ext uri="{FF2B5EF4-FFF2-40B4-BE49-F238E27FC236}">
                <a16:creationId xmlns:a16="http://schemas.microsoft.com/office/drawing/2014/main" id="{AB3B5145-970C-3F5C-106C-5EDFF7A1838A}"/>
              </a:ext>
            </a:extLst>
          </p:cNvPr>
          <p:cNvSpPr>
            <a:spLocks noGrp="1"/>
          </p:cNvSpPr>
          <p:nvPr>
            <p:ph type="ftr" sz="quarter" idx="11"/>
          </p:nvPr>
        </p:nvSpPr>
        <p:spPr/>
        <p:txBody>
          <a:bodyPr/>
          <a:lstStyle/>
          <a:p>
            <a:r>
              <a:rPr lang="en-GB"/>
              <a:t>Department of EECE-19ECS431-EMBEDDED SYSTEMS</a:t>
            </a:r>
          </a:p>
        </p:txBody>
      </p:sp>
      <p:sp>
        <p:nvSpPr>
          <p:cNvPr id="6" name="Slide Number Placeholder 5">
            <a:extLst>
              <a:ext uri="{FF2B5EF4-FFF2-40B4-BE49-F238E27FC236}">
                <a16:creationId xmlns:a16="http://schemas.microsoft.com/office/drawing/2014/main" id="{0EBA52E5-870C-75F8-2115-929775980C0F}"/>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a:t>
            </a:fld>
            <a:endParaRPr lang="en-GB" spc="15" dirty="0"/>
          </a:p>
        </p:txBody>
      </p:sp>
    </p:spTree>
    <p:extLst>
      <p:ext uri="{BB962C8B-B14F-4D97-AF65-F5344CB8AC3E}">
        <p14:creationId xmlns:p14="http://schemas.microsoft.com/office/powerpoint/2010/main" val="1736313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D7FF6-491D-7110-97D1-41E92EC571D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4D1488F-7154-D457-CABF-22F821A2C4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E6785D9-2343-7AB3-F6E8-B1845C793FB0}"/>
              </a:ext>
            </a:extLst>
          </p:cNvPr>
          <p:cNvSpPr>
            <a:spLocks noGrp="1"/>
          </p:cNvSpPr>
          <p:nvPr>
            <p:ph type="dt" sz="half" idx="10"/>
          </p:nvPr>
        </p:nvSpPr>
        <p:spPr/>
        <p:txBody>
          <a:bodyPr/>
          <a:lstStyle/>
          <a:p>
            <a:fld id="{E433E06F-40B2-440C-917A-DCFBAE34C0FB}" type="datetime1">
              <a:rPr lang="en-US" smtClean="0"/>
              <a:t>9/15/2022</a:t>
            </a:fld>
            <a:endParaRPr lang="en-US"/>
          </a:p>
        </p:txBody>
      </p:sp>
      <p:sp>
        <p:nvSpPr>
          <p:cNvPr id="5" name="Footer Placeholder 4">
            <a:extLst>
              <a:ext uri="{FF2B5EF4-FFF2-40B4-BE49-F238E27FC236}">
                <a16:creationId xmlns:a16="http://schemas.microsoft.com/office/drawing/2014/main" id="{A3B40048-E45B-A3CA-FC87-18DA9231E734}"/>
              </a:ext>
            </a:extLst>
          </p:cNvPr>
          <p:cNvSpPr>
            <a:spLocks noGrp="1"/>
          </p:cNvSpPr>
          <p:nvPr>
            <p:ph type="ftr" sz="quarter" idx="11"/>
          </p:nvPr>
        </p:nvSpPr>
        <p:spPr/>
        <p:txBody>
          <a:bodyPr/>
          <a:lstStyle/>
          <a:p>
            <a:r>
              <a:rPr lang="en-GB"/>
              <a:t>Department of EECE-19ECS431-EMBEDDED SYSTEMS</a:t>
            </a:r>
          </a:p>
        </p:txBody>
      </p:sp>
      <p:sp>
        <p:nvSpPr>
          <p:cNvPr id="6" name="Slide Number Placeholder 5">
            <a:extLst>
              <a:ext uri="{FF2B5EF4-FFF2-40B4-BE49-F238E27FC236}">
                <a16:creationId xmlns:a16="http://schemas.microsoft.com/office/drawing/2014/main" id="{7F92ED89-8502-94EC-55EC-94B18136CB20}"/>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a:t>
            </a:fld>
            <a:endParaRPr lang="en-GB" spc="15" dirty="0"/>
          </a:p>
        </p:txBody>
      </p:sp>
    </p:spTree>
    <p:extLst>
      <p:ext uri="{BB962C8B-B14F-4D97-AF65-F5344CB8AC3E}">
        <p14:creationId xmlns:p14="http://schemas.microsoft.com/office/powerpoint/2010/main" val="2970644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06E3E-5AD7-2A39-3F77-AF9AE3AD2985}"/>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1D77BC9-E976-79CD-06C6-5C66EB4EBCEB}"/>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6F6BE3-8A64-43FE-FD99-D8B2821B01FB}"/>
              </a:ext>
            </a:extLst>
          </p:cNvPr>
          <p:cNvSpPr>
            <a:spLocks noGrp="1"/>
          </p:cNvSpPr>
          <p:nvPr>
            <p:ph type="dt" sz="half" idx="10"/>
          </p:nvPr>
        </p:nvSpPr>
        <p:spPr/>
        <p:txBody>
          <a:bodyPr/>
          <a:lstStyle/>
          <a:p>
            <a:fld id="{201DD2B3-5078-48EF-A1A5-2F9DB2A99884}" type="datetime1">
              <a:rPr lang="en-US" smtClean="0"/>
              <a:t>9/15/2022</a:t>
            </a:fld>
            <a:endParaRPr lang="en-US"/>
          </a:p>
        </p:txBody>
      </p:sp>
      <p:sp>
        <p:nvSpPr>
          <p:cNvPr id="5" name="Footer Placeholder 4">
            <a:extLst>
              <a:ext uri="{FF2B5EF4-FFF2-40B4-BE49-F238E27FC236}">
                <a16:creationId xmlns:a16="http://schemas.microsoft.com/office/drawing/2014/main" id="{79891EA6-DEE3-D2F2-F802-82E8357375AA}"/>
              </a:ext>
            </a:extLst>
          </p:cNvPr>
          <p:cNvSpPr>
            <a:spLocks noGrp="1"/>
          </p:cNvSpPr>
          <p:nvPr>
            <p:ph type="ftr" sz="quarter" idx="11"/>
          </p:nvPr>
        </p:nvSpPr>
        <p:spPr/>
        <p:txBody>
          <a:bodyPr/>
          <a:lstStyle/>
          <a:p>
            <a:r>
              <a:rPr lang="en-GB"/>
              <a:t>Department of EECE-19ECS431-EMBEDDED SYSTEMS</a:t>
            </a:r>
          </a:p>
        </p:txBody>
      </p:sp>
      <p:sp>
        <p:nvSpPr>
          <p:cNvPr id="6" name="Slide Number Placeholder 5">
            <a:extLst>
              <a:ext uri="{FF2B5EF4-FFF2-40B4-BE49-F238E27FC236}">
                <a16:creationId xmlns:a16="http://schemas.microsoft.com/office/drawing/2014/main" id="{CD0A45C5-17AB-EECF-9648-EAB5AAF8CB55}"/>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a:t>
            </a:fld>
            <a:endParaRPr lang="en-GB" spc="15" dirty="0"/>
          </a:p>
        </p:txBody>
      </p:sp>
    </p:spTree>
    <p:extLst>
      <p:ext uri="{BB962C8B-B14F-4D97-AF65-F5344CB8AC3E}">
        <p14:creationId xmlns:p14="http://schemas.microsoft.com/office/powerpoint/2010/main" val="1698684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97774-388B-B661-741D-BB4B8D58F8C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D9D3B17-9201-11A3-AF63-16C4BD31C6B2}"/>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0FF2492-0FB0-EC23-50DD-4F9C8AB08BD3}"/>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C7BE511-86D1-C61D-B828-674678325FB4}"/>
              </a:ext>
            </a:extLst>
          </p:cNvPr>
          <p:cNvSpPr>
            <a:spLocks noGrp="1"/>
          </p:cNvSpPr>
          <p:nvPr>
            <p:ph type="dt" sz="half" idx="10"/>
          </p:nvPr>
        </p:nvSpPr>
        <p:spPr/>
        <p:txBody>
          <a:bodyPr/>
          <a:lstStyle/>
          <a:p>
            <a:fld id="{447AEFA6-25FB-41ED-BFCB-89478ABF5117}" type="datetime1">
              <a:rPr lang="en-US" smtClean="0"/>
              <a:t>9/15/2022</a:t>
            </a:fld>
            <a:endParaRPr lang="en-US"/>
          </a:p>
        </p:txBody>
      </p:sp>
      <p:sp>
        <p:nvSpPr>
          <p:cNvPr id="6" name="Footer Placeholder 5">
            <a:extLst>
              <a:ext uri="{FF2B5EF4-FFF2-40B4-BE49-F238E27FC236}">
                <a16:creationId xmlns:a16="http://schemas.microsoft.com/office/drawing/2014/main" id="{11DF1646-E0D6-42DA-E467-98D2F92F9C38}"/>
              </a:ext>
            </a:extLst>
          </p:cNvPr>
          <p:cNvSpPr>
            <a:spLocks noGrp="1"/>
          </p:cNvSpPr>
          <p:nvPr>
            <p:ph type="ftr" sz="quarter" idx="11"/>
          </p:nvPr>
        </p:nvSpPr>
        <p:spPr/>
        <p:txBody>
          <a:bodyPr/>
          <a:lstStyle/>
          <a:p>
            <a:r>
              <a:rPr lang="en-GB"/>
              <a:t>Department of EECE-19ECS431-EMBEDDED SYSTEMS</a:t>
            </a:r>
          </a:p>
        </p:txBody>
      </p:sp>
      <p:sp>
        <p:nvSpPr>
          <p:cNvPr id="7" name="Slide Number Placeholder 6">
            <a:extLst>
              <a:ext uri="{FF2B5EF4-FFF2-40B4-BE49-F238E27FC236}">
                <a16:creationId xmlns:a16="http://schemas.microsoft.com/office/drawing/2014/main" id="{EBD6E2CA-815E-7D24-1895-D3034D596064}"/>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a:t>
            </a:fld>
            <a:endParaRPr lang="en-GB" spc="15" dirty="0"/>
          </a:p>
        </p:txBody>
      </p:sp>
    </p:spTree>
    <p:extLst>
      <p:ext uri="{BB962C8B-B14F-4D97-AF65-F5344CB8AC3E}">
        <p14:creationId xmlns:p14="http://schemas.microsoft.com/office/powerpoint/2010/main" val="4004421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8C2B-601B-98A8-4539-0E1AF8FA1344}"/>
              </a:ext>
            </a:extLst>
          </p:cNvPr>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58A6554-30AA-BE47-EE58-543352E06AC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B76E1FBF-52B2-D217-3BE0-7A190B747CD6}"/>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86CB856-4648-0A59-AA89-BD4D08248C9C}"/>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FD83C7C-4C28-DB58-8C0B-0632C4D670E0}"/>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AF5CD1A-C9BF-66E6-98D2-83521738DD2F}"/>
              </a:ext>
            </a:extLst>
          </p:cNvPr>
          <p:cNvSpPr>
            <a:spLocks noGrp="1"/>
          </p:cNvSpPr>
          <p:nvPr>
            <p:ph type="dt" sz="half" idx="10"/>
          </p:nvPr>
        </p:nvSpPr>
        <p:spPr/>
        <p:txBody>
          <a:bodyPr/>
          <a:lstStyle/>
          <a:p>
            <a:fld id="{D6FFE647-D9B4-4E09-8F23-A41F5C19413B}" type="datetime1">
              <a:rPr lang="en-US" smtClean="0"/>
              <a:t>9/15/2022</a:t>
            </a:fld>
            <a:endParaRPr lang="en-US"/>
          </a:p>
        </p:txBody>
      </p:sp>
      <p:sp>
        <p:nvSpPr>
          <p:cNvPr id="8" name="Footer Placeholder 7">
            <a:extLst>
              <a:ext uri="{FF2B5EF4-FFF2-40B4-BE49-F238E27FC236}">
                <a16:creationId xmlns:a16="http://schemas.microsoft.com/office/drawing/2014/main" id="{57FF1EA5-BD13-8F51-65D5-A93DC453D916}"/>
              </a:ext>
            </a:extLst>
          </p:cNvPr>
          <p:cNvSpPr>
            <a:spLocks noGrp="1"/>
          </p:cNvSpPr>
          <p:nvPr>
            <p:ph type="ftr" sz="quarter" idx="11"/>
          </p:nvPr>
        </p:nvSpPr>
        <p:spPr/>
        <p:txBody>
          <a:bodyPr/>
          <a:lstStyle/>
          <a:p>
            <a:r>
              <a:rPr lang="en-GB"/>
              <a:t>Department of EECE-19ECS431-EMBEDDED SYSTEMS</a:t>
            </a:r>
          </a:p>
        </p:txBody>
      </p:sp>
      <p:sp>
        <p:nvSpPr>
          <p:cNvPr id="9" name="Slide Number Placeholder 8">
            <a:extLst>
              <a:ext uri="{FF2B5EF4-FFF2-40B4-BE49-F238E27FC236}">
                <a16:creationId xmlns:a16="http://schemas.microsoft.com/office/drawing/2014/main" id="{06D9C1A5-69A9-6250-C6B1-27A3D1B84C31}"/>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a:t>
            </a:fld>
            <a:endParaRPr lang="en-GB" spc="15" dirty="0"/>
          </a:p>
        </p:txBody>
      </p:sp>
    </p:spTree>
    <p:extLst>
      <p:ext uri="{BB962C8B-B14F-4D97-AF65-F5344CB8AC3E}">
        <p14:creationId xmlns:p14="http://schemas.microsoft.com/office/powerpoint/2010/main" val="2279720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658CD-F39C-80DE-C04D-5CA6DB2B0DE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4412AD7-56DA-7F40-9E49-5B67DB7D946A}"/>
              </a:ext>
            </a:extLst>
          </p:cNvPr>
          <p:cNvSpPr>
            <a:spLocks noGrp="1"/>
          </p:cNvSpPr>
          <p:nvPr>
            <p:ph type="dt" sz="half" idx="10"/>
          </p:nvPr>
        </p:nvSpPr>
        <p:spPr/>
        <p:txBody>
          <a:bodyPr/>
          <a:lstStyle/>
          <a:p>
            <a:fld id="{755122E7-0A0F-4C7D-9B8E-DF55C7E862FA}" type="datetime1">
              <a:rPr lang="en-US" smtClean="0"/>
              <a:t>9/15/2022</a:t>
            </a:fld>
            <a:endParaRPr lang="en-US"/>
          </a:p>
        </p:txBody>
      </p:sp>
      <p:sp>
        <p:nvSpPr>
          <p:cNvPr id="4" name="Footer Placeholder 3">
            <a:extLst>
              <a:ext uri="{FF2B5EF4-FFF2-40B4-BE49-F238E27FC236}">
                <a16:creationId xmlns:a16="http://schemas.microsoft.com/office/drawing/2014/main" id="{AEB820E6-2116-CD8D-DBD2-F2FDD0B48C0B}"/>
              </a:ext>
            </a:extLst>
          </p:cNvPr>
          <p:cNvSpPr>
            <a:spLocks noGrp="1"/>
          </p:cNvSpPr>
          <p:nvPr>
            <p:ph type="ftr" sz="quarter" idx="11"/>
          </p:nvPr>
        </p:nvSpPr>
        <p:spPr/>
        <p:txBody>
          <a:bodyPr/>
          <a:lstStyle/>
          <a:p>
            <a:r>
              <a:rPr lang="en-GB"/>
              <a:t>Department of EECE-19ECS431-EMBEDDED SYSTEMS</a:t>
            </a:r>
          </a:p>
        </p:txBody>
      </p:sp>
      <p:sp>
        <p:nvSpPr>
          <p:cNvPr id="5" name="Slide Number Placeholder 4">
            <a:extLst>
              <a:ext uri="{FF2B5EF4-FFF2-40B4-BE49-F238E27FC236}">
                <a16:creationId xmlns:a16="http://schemas.microsoft.com/office/drawing/2014/main" id="{834B6CA0-84E6-B3C7-8B38-573EFC48254E}"/>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a:t>
            </a:fld>
            <a:endParaRPr lang="en-GB" spc="15" dirty="0"/>
          </a:p>
        </p:txBody>
      </p:sp>
    </p:spTree>
    <p:extLst>
      <p:ext uri="{BB962C8B-B14F-4D97-AF65-F5344CB8AC3E}">
        <p14:creationId xmlns:p14="http://schemas.microsoft.com/office/powerpoint/2010/main" val="3788133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F353A0-4458-41F4-A5B4-79033D2CB557}"/>
              </a:ext>
            </a:extLst>
          </p:cNvPr>
          <p:cNvSpPr>
            <a:spLocks noGrp="1"/>
          </p:cNvSpPr>
          <p:nvPr>
            <p:ph type="dt" sz="half" idx="10"/>
          </p:nvPr>
        </p:nvSpPr>
        <p:spPr/>
        <p:txBody>
          <a:bodyPr/>
          <a:lstStyle/>
          <a:p>
            <a:fld id="{560BCC64-E8B4-4750-85F4-CDFC0D526358}" type="datetime1">
              <a:rPr lang="en-US" smtClean="0"/>
              <a:t>9/15/2022</a:t>
            </a:fld>
            <a:endParaRPr lang="en-US"/>
          </a:p>
        </p:txBody>
      </p:sp>
      <p:sp>
        <p:nvSpPr>
          <p:cNvPr id="3" name="Footer Placeholder 2">
            <a:extLst>
              <a:ext uri="{FF2B5EF4-FFF2-40B4-BE49-F238E27FC236}">
                <a16:creationId xmlns:a16="http://schemas.microsoft.com/office/drawing/2014/main" id="{FB8459AE-8C7A-D82E-0CCF-82FADC978E4E}"/>
              </a:ext>
            </a:extLst>
          </p:cNvPr>
          <p:cNvSpPr>
            <a:spLocks noGrp="1"/>
          </p:cNvSpPr>
          <p:nvPr>
            <p:ph type="ftr" sz="quarter" idx="11"/>
          </p:nvPr>
        </p:nvSpPr>
        <p:spPr/>
        <p:txBody>
          <a:bodyPr/>
          <a:lstStyle/>
          <a:p>
            <a:r>
              <a:rPr lang="en-GB"/>
              <a:t>Department of EECE-19ECS431-EMBEDDED SYSTEMS</a:t>
            </a:r>
          </a:p>
        </p:txBody>
      </p:sp>
      <p:sp>
        <p:nvSpPr>
          <p:cNvPr id="4" name="Slide Number Placeholder 3">
            <a:extLst>
              <a:ext uri="{FF2B5EF4-FFF2-40B4-BE49-F238E27FC236}">
                <a16:creationId xmlns:a16="http://schemas.microsoft.com/office/drawing/2014/main" id="{4B2D2106-28A9-4E25-2E28-9709B1DDA2E2}"/>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a:t>
            </a:fld>
            <a:endParaRPr lang="en-GB" spc="15" dirty="0"/>
          </a:p>
        </p:txBody>
      </p:sp>
    </p:spTree>
    <p:extLst>
      <p:ext uri="{BB962C8B-B14F-4D97-AF65-F5344CB8AC3E}">
        <p14:creationId xmlns:p14="http://schemas.microsoft.com/office/powerpoint/2010/main" val="499835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95245-72FF-123F-DED8-41A132A80DA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46DE880-5E60-30A0-D849-77FF48DFA4A3}"/>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8F661CA-337B-9EB0-7686-6CA31A42363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A2F8870-0150-A04E-24E5-2D5B4A4A733C}"/>
              </a:ext>
            </a:extLst>
          </p:cNvPr>
          <p:cNvSpPr>
            <a:spLocks noGrp="1"/>
          </p:cNvSpPr>
          <p:nvPr>
            <p:ph type="dt" sz="half" idx="10"/>
          </p:nvPr>
        </p:nvSpPr>
        <p:spPr/>
        <p:txBody>
          <a:bodyPr/>
          <a:lstStyle/>
          <a:p>
            <a:fld id="{2A487587-9866-49E9-8B67-35E1EA1865CF}" type="datetime1">
              <a:rPr lang="en-US" smtClean="0"/>
              <a:t>9/15/2022</a:t>
            </a:fld>
            <a:endParaRPr lang="en-US"/>
          </a:p>
        </p:txBody>
      </p:sp>
      <p:sp>
        <p:nvSpPr>
          <p:cNvPr id="6" name="Footer Placeholder 5">
            <a:extLst>
              <a:ext uri="{FF2B5EF4-FFF2-40B4-BE49-F238E27FC236}">
                <a16:creationId xmlns:a16="http://schemas.microsoft.com/office/drawing/2014/main" id="{85A13929-91B4-2B97-B045-AAE3DC1A3D88}"/>
              </a:ext>
            </a:extLst>
          </p:cNvPr>
          <p:cNvSpPr>
            <a:spLocks noGrp="1"/>
          </p:cNvSpPr>
          <p:nvPr>
            <p:ph type="ftr" sz="quarter" idx="11"/>
          </p:nvPr>
        </p:nvSpPr>
        <p:spPr/>
        <p:txBody>
          <a:bodyPr/>
          <a:lstStyle/>
          <a:p>
            <a:r>
              <a:rPr lang="en-GB"/>
              <a:t>Department of EECE-19ECS431-EMBEDDED SYSTEMS</a:t>
            </a:r>
          </a:p>
        </p:txBody>
      </p:sp>
      <p:sp>
        <p:nvSpPr>
          <p:cNvPr id="7" name="Slide Number Placeholder 6">
            <a:extLst>
              <a:ext uri="{FF2B5EF4-FFF2-40B4-BE49-F238E27FC236}">
                <a16:creationId xmlns:a16="http://schemas.microsoft.com/office/drawing/2014/main" id="{09799675-47D7-D1C8-563B-8F38B62DB549}"/>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a:t>
            </a:fld>
            <a:endParaRPr lang="en-GB" spc="15" dirty="0"/>
          </a:p>
        </p:txBody>
      </p:sp>
    </p:spTree>
    <p:extLst>
      <p:ext uri="{BB962C8B-B14F-4D97-AF65-F5344CB8AC3E}">
        <p14:creationId xmlns:p14="http://schemas.microsoft.com/office/powerpoint/2010/main" val="2448319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C381A-EED4-A257-1955-49F2686794A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4491DA3-BCCF-2624-B875-9B7632824CBE}"/>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a:extLst>
              <a:ext uri="{FF2B5EF4-FFF2-40B4-BE49-F238E27FC236}">
                <a16:creationId xmlns:a16="http://schemas.microsoft.com/office/drawing/2014/main" id="{F927B934-B2AA-45BB-4367-E7381A5B234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98FC1F6-6086-940B-5EC7-A03D7EE42A09}"/>
              </a:ext>
            </a:extLst>
          </p:cNvPr>
          <p:cNvSpPr>
            <a:spLocks noGrp="1"/>
          </p:cNvSpPr>
          <p:nvPr>
            <p:ph type="dt" sz="half" idx="10"/>
          </p:nvPr>
        </p:nvSpPr>
        <p:spPr/>
        <p:txBody>
          <a:bodyPr/>
          <a:lstStyle/>
          <a:p>
            <a:fld id="{476B8075-0CC2-4C0A-AF54-566FD882BF9E}" type="datetime1">
              <a:rPr lang="en-US" smtClean="0"/>
              <a:t>9/15/2022</a:t>
            </a:fld>
            <a:endParaRPr lang="en-US"/>
          </a:p>
        </p:txBody>
      </p:sp>
      <p:sp>
        <p:nvSpPr>
          <p:cNvPr id="6" name="Footer Placeholder 5">
            <a:extLst>
              <a:ext uri="{FF2B5EF4-FFF2-40B4-BE49-F238E27FC236}">
                <a16:creationId xmlns:a16="http://schemas.microsoft.com/office/drawing/2014/main" id="{97ED0ABC-E907-E635-1C4A-5A46D725DAC0}"/>
              </a:ext>
            </a:extLst>
          </p:cNvPr>
          <p:cNvSpPr>
            <a:spLocks noGrp="1"/>
          </p:cNvSpPr>
          <p:nvPr>
            <p:ph type="ftr" sz="quarter" idx="11"/>
          </p:nvPr>
        </p:nvSpPr>
        <p:spPr/>
        <p:txBody>
          <a:bodyPr/>
          <a:lstStyle/>
          <a:p>
            <a:r>
              <a:rPr lang="en-GB"/>
              <a:t>Department of EECE-19ECS431-EMBEDDED SYSTEMS</a:t>
            </a:r>
          </a:p>
        </p:txBody>
      </p:sp>
      <p:sp>
        <p:nvSpPr>
          <p:cNvPr id="7" name="Slide Number Placeholder 6">
            <a:extLst>
              <a:ext uri="{FF2B5EF4-FFF2-40B4-BE49-F238E27FC236}">
                <a16:creationId xmlns:a16="http://schemas.microsoft.com/office/drawing/2014/main" id="{FA58A4FB-5215-F72B-3D89-1E8E45D9ECA4}"/>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a:t>
            </a:fld>
            <a:endParaRPr lang="en-GB" spc="15" dirty="0"/>
          </a:p>
        </p:txBody>
      </p:sp>
    </p:spTree>
    <p:extLst>
      <p:ext uri="{BB962C8B-B14F-4D97-AF65-F5344CB8AC3E}">
        <p14:creationId xmlns:p14="http://schemas.microsoft.com/office/powerpoint/2010/main" val="2892923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BE89E7-8FA2-942D-4E85-3FFFAD42D8E1}"/>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1F347FD-8A34-C438-BB70-9B2FA9438A9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9275CA-0F4A-FA4D-8B15-C23B5BB40B37}"/>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D864C57-1062-425C-A26B-FA0031B23957}" type="datetime1">
              <a:rPr lang="en-US" smtClean="0"/>
              <a:t>9/15/2022</a:t>
            </a:fld>
            <a:endParaRPr lang="en-US"/>
          </a:p>
        </p:txBody>
      </p:sp>
      <p:sp>
        <p:nvSpPr>
          <p:cNvPr id="5" name="Footer Placeholder 4">
            <a:extLst>
              <a:ext uri="{FF2B5EF4-FFF2-40B4-BE49-F238E27FC236}">
                <a16:creationId xmlns:a16="http://schemas.microsoft.com/office/drawing/2014/main" id="{AED8EF01-3B48-2EF1-3309-B7905982496D}"/>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GB"/>
              <a:t>Department of EECE-19ECS431-EMBEDDED SYSTEMS</a:t>
            </a:r>
          </a:p>
        </p:txBody>
      </p:sp>
      <p:sp>
        <p:nvSpPr>
          <p:cNvPr id="6" name="Slide Number Placeholder 5">
            <a:extLst>
              <a:ext uri="{FF2B5EF4-FFF2-40B4-BE49-F238E27FC236}">
                <a16:creationId xmlns:a16="http://schemas.microsoft.com/office/drawing/2014/main" id="{A66FBE23-ED8A-790C-EB48-54CBC6FB9D4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38100">
              <a:lnSpc>
                <a:spcPct val="100000"/>
              </a:lnSpc>
              <a:spcBef>
                <a:spcPts val="45"/>
              </a:spcBef>
            </a:pPr>
            <a:fld id="{81D60167-4931-47E6-BA6A-407CBD079E47}" type="slidenum">
              <a:rPr lang="en-GB" spc="15" smtClean="0"/>
              <a:t>‹#›</a:t>
            </a:fld>
            <a:endParaRPr lang="en-GB" spc="15" dirty="0"/>
          </a:p>
        </p:txBody>
      </p:sp>
    </p:spTree>
    <p:extLst>
      <p:ext uri="{BB962C8B-B14F-4D97-AF65-F5344CB8AC3E}">
        <p14:creationId xmlns:p14="http://schemas.microsoft.com/office/powerpoint/2010/main" val="345762426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9.w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0.wmf"/><Relationship Id="rId4"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image" Target="../media/image13.emf"/></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3.bin"/><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2E70A1"/>
          </a:solidFill>
        </p:spPr>
        <p:txBody>
          <a:bodyPr wrap="square" lIns="0" tIns="0" rIns="0" bIns="0" rtlCol="0"/>
          <a:lstStyle/>
          <a:p>
            <a:endParaRPr/>
          </a:p>
        </p:txBody>
      </p:sp>
      <p:sp>
        <p:nvSpPr>
          <p:cNvPr id="3" name="object 3"/>
          <p:cNvSpPr txBox="1">
            <a:spLocks noGrp="1"/>
          </p:cNvSpPr>
          <p:nvPr>
            <p:ph type="title"/>
          </p:nvPr>
        </p:nvSpPr>
        <p:spPr>
          <a:xfrm>
            <a:off x="152400" y="1748668"/>
            <a:ext cx="8991600" cy="2954848"/>
          </a:xfrm>
          <a:prstGeom prst="rect">
            <a:avLst/>
          </a:prstGeom>
        </p:spPr>
        <p:txBody>
          <a:bodyPr vert="horz" wrap="square" lIns="0" tIns="12700" rIns="0" bIns="0" rtlCol="0">
            <a:spAutoFit/>
          </a:bodyPr>
          <a:lstStyle/>
          <a:p>
            <a:pPr marL="12700" marR="5080" indent="2877185" algn="ctr" defTabSz="179388">
              <a:lnSpc>
                <a:spcPct val="150000"/>
              </a:lnSpc>
              <a:spcBef>
                <a:spcPts val="100"/>
              </a:spcBef>
            </a:pPr>
            <a:r>
              <a:rPr lang="en-IN" sz="4400" dirty="0">
                <a:solidFill>
                  <a:srgbClr val="FFFFFF"/>
                </a:solidFill>
              </a:rPr>
              <a:t>Module</a:t>
            </a:r>
            <a:r>
              <a:rPr sz="4400" dirty="0">
                <a:solidFill>
                  <a:srgbClr val="FFFFFF"/>
                </a:solidFill>
              </a:rPr>
              <a:t>-I</a:t>
            </a:r>
            <a:r>
              <a:rPr lang="en-US" sz="4400" dirty="0">
                <a:solidFill>
                  <a:srgbClr val="FFFFFF"/>
                </a:solidFill>
              </a:rPr>
              <a:t>I</a:t>
            </a:r>
            <a:r>
              <a:rPr lang="en-US" sz="4400" spc="5" dirty="0">
                <a:solidFill>
                  <a:srgbClr val="FFFFFF"/>
                </a:solidFill>
              </a:rPr>
              <a:t>I</a:t>
            </a:r>
            <a:br>
              <a:rPr lang="en-IN" sz="4400" spc="-5" dirty="0">
                <a:solidFill>
                  <a:srgbClr val="FFFFFF"/>
                </a:solidFill>
              </a:rPr>
            </a:br>
            <a:r>
              <a:rPr lang="en-IN" sz="4400" spc="-5" dirty="0">
                <a:solidFill>
                  <a:srgbClr val="FFFFFF"/>
                </a:solidFill>
              </a:rPr>
              <a:t>	</a:t>
            </a:r>
            <a:r>
              <a:rPr lang="en-US" sz="4400" dirty="0">
                <a:solidFill>
                  <a:srgbClr val="FFFFFF"/>
                </a:solidFill>
              </a:rPr>
              <a:t>Arithmetic and Logic Instructions and Programs</a:t>
            </a:r>
            <a:endParaRPr lang="en-IN" sz="4400" dirty="0">
              <a:solidFill>
                <a:srgbClr val="FFFFFF"/>
              </a:solidFill>
            </a:endParaRPr>
          </a:p>
        </p:txBody>
      </p:sp>
      <p:pic>
        <p:nvPicPr>
          <p:cNvPr id="4" name="Picture 3" descr="A picture containing text, sign, tableware&#10;&#10;Description automatically generated">
            <a:extLst>
              <a:ext uri="{FF2B5EF4-FFF2-40B4-BE49-F238E27FC236}">
                <a16:creationId xmlns:a16="http://schemas.microsoft.com/office/drawing/2014/main" id="{3B33B6A3-E175-2995-7C48-97DA84C6A9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9972" y="92321"/>
            <a:ext cx="2175179" cy="620051"/>
          </a:xfrm>
          <a:prstGeom prst="rect">
            <a:avLst/>
          </a:prstGeom>
        </p:spPr>
      </p:pic>
      <p:sp>
        <p:nvSpPr>
          <p:cNvPr id="5" name="Footer Placeholder 4">
            <a:extLst>
              <a:ext uri="{FF2B5EF4-FFF2-40B4-BE49-F238E27FC236}">
                <a16:creationId xmlns:a16="http://schemas.microsoft.com/office/drawing/2014/main" id="{86924D0E-211E-488B-DA9C-C8C33F8D8319}"/>
              </a:ext>
            </a:extLst>
          </p:cNvPr>
          <p:cNvSpPr>
            <a:spLocks noGrp="1"/>
          </p:cNvSpPr>
          <p:nvPr>
            <p:ph type="ftr" sz="quarter" idx="11"/>
          </p:nvPr>
        </p:nvSpPr>
        <p:spPr/>
        <p:txBody>
          <a:bodyPr/>
          <a:lstStyle/>
          <a:p>
            <a:r>
              <a:rPr lang="en-GB"/>
              <a:t>Department of EECE-19ECS431-EMBEDDED SYSTEMS</a:t>
            </a:r>
          </a:p>
        </p:txBody>
      </p:sp>
      <p:sp>
        <p:nvSpPr>
          <p:cNvPr id="6" name="Slide Number Placeholder 5">
            <a:extLst>
              <a:ext uri="{FF2B5EF4-FFF2-40B4-BE49-F238E27FC236}">
                <a16:creationId xmlns:a16="http://schemas.microsoft.com/office/drawing/2014/main" id="{B0A10C70-EB9A-E2C7-6D1D-AEC7783CCC0A}"/>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1</a:t>
            </a:fld>
            <a:endParaRPr lang="en-GB" spc="1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915035"/>
            <a:chOff x="0" y="0"/>
            <a:chExt cx="9144000" cy="915035"/>
          </a:xfrm>
        </p:grpSpPr>
        <p:pic>
          <p:nvPicPr>
            <p:cNvPr id="3" name="object 3"/>
            <p:cNvPicPr/>
            <p:nvPr/>
          </p:nvPicPr>
          <p:blipFill>
            <a:blip r:embed="rId2" cstate="print"/>
            <a:stretch>
              <a:fillRect/>
            </a:stretch>
          </p:blipFill>
          <p:spPr>
            <a:xfrm>
              <a:off x="8306434" y="0"/>
              <a:ext cx="837565" cy="899033"/>
            </a:xfrm>
            <a:prstGeom prst="rect">
              <a:avLst/>
            </a:prstGeom>
          </p:spPr>
        </p:pic>
        <p:sp>
          <p:nvSpPr>
            <p:cNvPr id="4" name="object 4"/>
            <p:cNvSpPr/>
            <p:nvPr/>
          </p:nvSpPr>
          <p:spPr>
            <a:xfrm>
              <a:off x="0" y="0"/>
              <a:ext cx="9144000" cy="898525"/>
            </a:xfrm>
            <a:custGeom>
              <a:avLst/>
              <a:gdLst/>
              <a:ahLst/>
              <a:cxnLst/>
              <a:rect l="l" t="t" r="r" b="b"/>
              <a:pathLst>
                <a:path w="9144000" h="898525">
                  <a:moveTo>
                    <a:pt x="0" y="898398"/>
                  </a:moveTo>
                  <a:lnTo>
                    <a:pt x="9144000" y="898398"/>
                  </a:lnTo>
                  <a:lnTo>
                    <a:pt x="9144000" y="0"/>
                  </a:lnTo>
                  <a:lnTo>
                    <a:pt x="0" y="0"/>
                  </a:lnTo>
                  <a:lnTo>
                    <a:pt x="0" y="898398"/>
                  </a:lnTo>
                  <a:close/>
                </a:path>
              </a:pathLst>
            </a:custGeom>
            <a:solidFill>
              <a:srgbClr val="2E70A1"/>
            </a:solidFill>
          </p:spPr>
          <p:txBody>
            <a:bodyPr wrap="square" lIns="0" tIns="0" rIns="0" bIns="0" rtlCol="0"/>
            <a:lstStyle/>
            <a:p>
              <a:endParaRPr/>
            </a:p>
          </p:txBody>
        </p:sp>
      </p:grpSp>
      <p:sp>
        <p:nvSpPr>
          <p:cNvPr id="8" name="object 8"/>
          <p:cNvSpPr txBox="1"/>
          <p:nvPr/>
        </p:nvSpPr>
        <p:spPr>
          <a:xfrm>
            <a:off x="8747506" y="6606929"/>
            <a:ext cx="208279" cy="158750"/>
          </a:xfrm>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sz="900" b="1" spc="15" dirty="0">
                <a:latin typeface="Arial"/>
                <a:cs typeface="Arial"/>
              </a:rPr>
              <a:t>10</a:t>
            </a:fld>
            <a:endParaRPr sz="900">
              <a:latin typeface="Arial"/>
              <a:cs typeface="Arial"/>
            </a:endParaRPr>
          </a:p>
        </p:txBody>
      </p:sp>
      <p:pic>
        <p:nvPicPr>
          <p:cNvPr id="9" name="Picture 8" descr="A picture containing text, sign, tableware&#10;&#10;Description automatically generated">
            <a:extLst>
              <a:ext uri="{FF2B5EF4-FFF2-40B4-BE49-F238E27FC236}">
                <a16:creationId xmlns:a16="http://schemas.microsoft.com/office/drawing/2014/main" id="{92663E50-A2CD-D660-B438-6D2A0B9DCC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9972" y="92321"/>
            <a:ext cx="2175179" cy="620051"/>
          </a:xfrm>
          <a:prstGeom prst="rect">
            <a:avLst/>
          </a:prstGeom>
        </p:spPr>
      </p:pic>
      <p:sp>
        <p:nvSpPr>
          <p:cNvPr id="10" name="Footer Placeholder 9">
            <a:extLst>
              <a:ext uri="{FF2B5EF4-FFF2-40B4-BE49-F238E27FC236}">
                <a16:creationId xmlns:a16="http://schemas.microsoft.com/office/drawing/2014/main" id="{E861A879-AC28-8ACF-46C7-D0824EA6A84B}"/>
              </a:ext>
            </a:extLst>
          </p:cNvPr>
          <p:cNvSpPr>
            <a:spLocks noGrp="1"/>
          </p:cNvSpPr>
          <p:nvPr>
            <p:ph type="ftr" sz="quarter" idx="11"/>
          </p:nvPr>
        </p:nvSpPr>
        <p:spPr/>
        <p:txBody>
          <a:bodyPr/>
          <a:lstStyle/>
          <a:p>
            <a:r>
              <a:rPr lang="en-GB"/>
              <a:t>Department of EECE-19ECS431-EMBEDDED SYSTEMS</a:t>
            </a:r>
          </a:p>
        </p:txBody>
      </p:sp>
      <p:sp>
        <p:nvSpPr>
          <p:cNvPr id="11" name="Slide Number Placeholder 10">
            <a:extLst>
              <a:ext uri="{FF2B5EF4-FFF2-40B4-BE49-F238E27FC236}">
                <a16:creationId xmlns:a16="http://schemas.microsoft.com/office/drawing/2014/main" id="{7A28DEED-7F07-5967-961C-3572A04F3AB5}"/>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10</a:t>
            </a:fld>
            <a:endParaRPr lang="en-GB" spc="15" dirty="0"/>
          </a:p>
        </p:txBody>
      </p:sp>
      <p:sp>
        <p:nvSpPr>
          <p:cNvPr id="12" name="Content Placeholder 11">
            <a:extLst>
              <a:ext uri="{FF2B5EF4-FFF2-40B4-BE49-F238E27FC236}">
                <a16:creationId xmlns:a16="http://schemas.microsoft.com/office/drawing/2014/main" id="{16C5700E-6E1E-A515-2AE4-864EE743CD7E}"/>
              </a:ext>
            </a:extLst>
          </p:cNvPr>
          <p:cNvSpPr>
            <a:spLocks noGrp="1"/>
          </p:cNvSpPr>
          <p:nvPr>
            <p:ph idx="1"/>
          </p:nvPr>
        </p:nvSpPr>
        <p:spPr>
          <a:xfrm>
            <a:off x="304800" y="1090929"/>
            <a:ext cx="8442706" cy="5295438"/>
          </a:xfrm>
        </p:spPr>
        <p:txBody>
          <a:bodyPr>
            <a:normAutofit fontScale="92500" lnSpcReduction="10000"/>
          </a:bodyPr>
          <a:lstStyle/>
          <a:p>
            <a:pPr algn="just"/>
            <a:r>
              <a:rPr lang="en-US" sz="2400" b="0" i="0" u="none" strike="noStrike" baseline="0" dirty="0">
                <a:latin typeface="LiberationSerif"/>
              </a:rPr>
              <a:t>Notice that, unlike x86 CPUs, ARM does not invert the carry flag after SUBS so </a:t>
            </a:r>
            <a:r>
              <a:rPr lang="en-US" sz="2400" dirty="0">
                <a:latin typeface="LiberationSerif"/>
              </a:rPr>
              <a:t> </a:t>
            </a:r>
            <a:r>
              <a:rPr lang="en-US" sz="2400" b="0" i="0" u="none" strike="noStrike" baseline="0" dirty="0">
                <a:latin typeface="LiberationSerif"/>
              </a:rPr>
              <a:t>C=0 when there is borrow and C=1 when there is no borrow.</a:t>
            </a:r>
          </a:p>
          <a:p>
            <a:pPr algn="just"/>
            <a:r>
              <a:rPr lang="en-US" sz="2400" b="0" i="0" u="none" strike="noStrike" baseline="0" dirty="0">
                <a:latin typeface="LiberationSerif"/>
              </a:rPr>
              <a:t> It means that after the execution of SUBS, if C=1, the result is positive; if C = 0, the result is negative and the destination has the 2’s complement of the result.</a:t>
            </a:r>
          </a:p>
          <a:p>
            <a:pPr marL="0" indent="0" algn="just">
              <a:buNone/>
            </a:pPr>
            <a:endParaRPr lang="en-IN" sz="2400" spc="-5" dirty="0"/>
          </a:p>
          <a:p>
            <a:pPr algn="l"/>
            <a:r>
              <a:rPr lang="en-IN" sz="1800" b="0" i="0" u="none" strike="noStrike" baseline="0" dirty="0" err="1">
                <a:solidFill>
                  <a:srgbClr val="000000"/>
                </a:solidFill>
                <a:latin typeface="LiberationSerif"/>
              </a:rPr>
              <a:t>Analyze</a:t>
            </a:r>
            <a:r>
              <a:rPr lang="en-IN" sz="1800" b="0" i="0" u="none" strike="noStrike" baseline="0" dirty="0">
                <a:solidFill>
                  <a:srgbClr val="000000"/>
                </a:solidFill>
                <a:latin typeface="LiberationSerif"/>
              </a:rPr>
              <a:t> the following instructions:</a:t>
            </a:r>
          </a:p>
          <a:p>
            <a:pPr marL="0" indent="0" algn="l">
              <a:buNone/>
            </a:pPr>
            <a:r>
              <a:rPr lang="pt-BR" sz="1800" b="0" i="0" u="none" strike="noStrike" baseline="0" dirty="0">
                <a:solidFill>
                  <a:srgbClr val="008100"/>
                </a:solidFill>
                <a:latin typeface="LiberationSerif"/>
              </a:rPr>
              <a:t>MOV R1,#0x4C 		;R1 = 0x4C</a:t>
            </a:r>
          </a:p>
          <a:p>
            <a:pPr marL="0" indent="0" algn="l">
              <a:buNone/>
            </a:pPr>
            <a:r>
              <a:rPr lang="pt-BR" sz="1800" b="0" i="0" u="none" strike="noStrike" baseline="0" dirty="0">
                <a:solidFill>
                  <a:srgbClr val="008100"/>
                </a:solidFill>
                <a:latin typeface="LiberationSerif"/>
              </a:rPr>
              <a:t>MOV R2,#0x6E 		;R2 = 0x6E</a:t>
            </a:r>
          </a:p>
          <a:p>
            <a:pPr marL="0" indent="0" algn="l">
              <a:buNone/>
            </a:pPr>
            <a:r>
              <a:rPr lang="pt-BR" sz="1800" b="0" i="0" u="none" strike="noStrike" baseline="0" dirty="0">
                <a:solidFill>
                  <a:srgbClr val="008100"/>
                </a:solidFill>
                <a:latin typeface="LiberationSerif"/>
              </a:rPr>
              <a:t>SUBS R0,R1,R2			;R0 = R1 – R2</a:t>
            </a:r>
          </a:p>
          <a:p>
            <a:pPr algn="l"/>
            <a:r>
              <a:rPr lang="en-US" sz="1800" b="0" i="0" u="none" strike="noStrike" baseline="0" dirty="0">
                <a:latin typeface="LiberationSerif"/>
              </a:rPr>
              <a:t>Following are the steps for “SUB R0,R1,R2”:</a:t>
            </a:r>
          </a:p>
          <a:p>
            <a:pPr marL="0" indent="0" algn="l">
              <a:buNone/>
            </a:pPr>
            <a:r>
              <a:rPr lang="en-IN" sz="1800" b="0" i="0" u="none" strike="noStrike" baseline="0" dirty="0">
                <a:latin typeface="LiberationSerif"/>
              </a:rPr>
              <a:t>	4C		 0000004C</a:t>
            </a:r>
          </a:p>
          <a:p>
            <a:pPr marL="0" indent="0" algn="l">
              <a:buNone/>
            </a:pPr>
            <a:r>
              <a:rPr lang="en-US" sz="1800" dirty="0">
                <a:latin typeface="LiberationSerif"/>
              </a:rPr>
              <a:t>            </a:t>
            </a:r>
            <a:r>
              <a:rPr lang="en-US" sz="1800" b="0" i="0" u="none" strike="noStrike" baseline="0" dirty="0">
                <a:latin typeface="LiberationSerif"/>
              </a:rPr>
              <a:t>–6E 	           + FFFFFF92 (2’s complement of 0x6E)</a:t>
            </a:r>
          </a:p>
          <a:p>
            <a:pPr marL="0" indent="0" algn="l">
              <a:buNone/>
            </a:pPr>
            <a:r>
              <a:rPr lang="en-US" sz="1800" dirty="0">
                <a:latin typeface="LiberationSerif"/>
              </a:rPr>
              <a:t>______________          ____________</a:t>
            </a:r>
            <a:endParaRPr lang="en-US" sz="1800" b="0" i="0" u="none" strike="noStrike" baseline="0" dirty="0">
              <a:latin typeface="LiberationSerif"/>
            </a:endParaRPr>
          </a:p>
          <a:p>
            <a:pPr marL="0" indent="0" algn="l">
              <a:buNone/>
            </a:pPr>
            <a:r>
              <a:rPr lang="en-US" sz="1800" dirty="0">
                <a:latin typeface="LiberationSerif"/>
              </a:rPr>
              <a:t>           </a:t>
            </a:r>
            <a:r>
              <a:rPr lang="en-US" sz="1800" b="0" i="0" u="none" strike="noStrike" baseline="0" dirty="0">
                <a:latin typeface="LiberationSerif"/>
              </a:rPr>
              <a:t>– 22 		 FFFFFFDE (C = 0 step 4) result is </a:t>
            </a:r>
            <a:r>
              <a:rPr lang="en-IN" sz="1800" b="0" i="0" u="none" strike="noStrike" baseline="0" dirty="0">
                <a:latin typeface="LiberationSerif"/>
              </a:rPr>
              <a:t>negative, fins the 2’s complement of 							this number to get the result</a:t>
            </a:r>
            <a:endParaRPr lang="en-US" dirty="0"/>
          </a:p>
          <a:p>
            <a:pPr algn="just"/>
            <a:endParaRPr lang="en-IN" dirty="0"/>
          </a:p>
          <a:p>
            <a:pPr algn="just"/>
            <a:endParaRPr lang="en-IN" dirty="0"/>
          </a:p>
          <a:p>
            <a:pPr lvl="1"/>
            <a:endParaRPr lang="en-IN" dirty="0"/>
          </a:p>
          <a:p>
            <a:endParaRPr lang="en-IN" dirty="0"/>
          </a:p>
        </p:txBody>
      </p:sp>
      <p:sp>
        <p:nvSpPr>
          <p:cNvPr id="13" name="Title 6">
            <a:extLst>
              <a:ext uri="{FF2B5EF4-FFF2-40B4-BE49-F238E27FC236}">
                <a16:creationId xmlns:a16="http://schemas.microsoft.com/office/drawing/2014/main" id="{0968042D-2A93-C202-C948-E1DAE3A033F7}"/>
              </a:ext>
            </a:extLst>
          </p:cNvPr>
          <p:cNvSpPr>
            <a:spLocks noGrp="1"/>
          </p:cNvSpPr>
          <p:nvPr>
            <p:ph type="title"/>
          </p:nvPr>
        </p:nvSpPr>
        <p:spPr>
          <a:xfrm>
            <a:off x="0" y="337802"/>
            <a:ext cx="7886700" cy="439567"/>
          </a:xfrm>
        </p:spPr>
        <p:txBody>
          <a:bodyPr>
            <a:normAutofit fontScale="90000"/>
          </a:bodyPr>
          <a:lstStyle/>
          <a:p>
            <a:r>
              <a:rPr lang="en-IN" sz="3600" b="1" i="0" u="none" strike="noStrike" baseline="0" dirty="0">
                <a:latin typeface="LiberationSerif-Bold"/>
              </a:rPr>
              <a:t>Arithmetic Instructions</a:t>
            </a:r>
            <a:br>
              <a:rPr lang="en-IN" dirty="0"/>
            </a:br>
            <a:endParaRPr lang="en-IN" dirty="0"/>
          </a:p>
        </p:txBody>
      </p:sp>
    </p:spTree>
    <p:extLst>
      <p:ext uri="{BB962C8B-B14F-4D97-AF65-F5344CB8AC3E}">
        <p14:creationId xmlns:p14="http://schemas.microsoft.com/office/powerpoint/2010/main" val="2486011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915035"/>
            <a:chOff x="0" y="0"/>
            <a:chExt cx="9144000" cy="915035"/>
          </a:xfrm>
        </p:grpSpPr>
        <p:pic>
          <p:nvPicPr>
            <p:cNvPr id="3" name="object 3"/>
            <p:cNvPicPr/>
            <p:nvPr/>
          </p:nvPicPr>
          <p:blipFill>
            <a:blip r:embed="rId2" cstate="print"/>
            <a:stretch>
              <a:fillRect/>
            </a:stretch>
          </p:blipFill>
          <p:spPr>
            <a:xfrm>
              <a:off x="8306434" y="0"/>
              <a:ext cx="837565" cy="899033"/>
            </a:xfrm>
            <a:prstGeom prst="rect">
              <a:avLst/>
            </a:prstGeom>
          </p:spPr>
        </p:pic>
        <p:sp>
          <p:nvSpPr>
            <p:cNvPr id="4" name="object 4"/>
            <p:cNvSpPr/>
            <p:nvPr/>
          </p:nvSpPr>
          <p:spPr>
            <a:xfrm>
              <a:off x="0" y="0"/>
              <a:ext cx="9144000" cy="898525"/>
            </a:xfrm>
            <a:custGeom>
              <a:avLst/>
              <a:gdLst/>
              <a:ahLst/>
              <a:cxnLst/>
              <a:rect l="l" t="t" r="r" b="b"/>
              <a:pathLst>
                <a:path w="9144000" h="898525">
                  <a:moveTo>
                    <a:pt x="0" y="898398"/>
                  </a:moveTo>
                  <a:lnTo>
                    <a:pt x="9144000" y="898398"/>
                  </a:lnTo>
                  <a:lnTo>
                    <a:pt x="9144000" y="0"/>
                  </a:lnTo>
                  <a:lnTo>
                    <a:pt x="0" y="0"/>
                  </a:lnTo>
                  <a:lnTo>
                    <a:pt x="0" y="898398"/>
                  </a:lnTo>
                  <a:close/>
                </a:path>
              </a:pathLst>
            </a:custGeom>
            <a:solidFill>
              <a:srgbClr val="2E70A1"/>
            </a:solidFill>
          </p:spPr>
          <p:txBody>
            <a:bodyPr wrap="square" lIns="0" tIns="0" rIns="0" bIns="0" rtlCol="0"/>
            <a:lstStyle/>
            <a:p>
              <a:endParaRPr/>
            </a:p>
          </p:txBody>
        </p:sp>
      </p:grpSp>
      <p:sp>
        <p:nvSpPr>
          <p:cNvPr id="8" name="object 8"/>
          <p:cNvSpPr txBox="1"/>
          <p:nvPr/>
        </p:nvSpPr>
        <p:spPr>
          <a:xfrm>
            <a:off x="8747506" y="6606929"/>
            <a:ext cx="208279" cy="158750"/>
          </a:xfrm>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sz="900" b="1" spc="15" dirty="0">
                <a:latin typeface="Arial"/>
                <a:cs typeface="Arial"/>
              </a:rPr>
              <a:t>11</a:t>
            </a:fld>
            <a:endParaRPr sz="900">
              <a:latin typeface="Arial"/>
              <a:cs typeface="Arial"/>
            </a:endParaRPr>
          </a:p>
        </p:txBody>
      </p:sp>
      <p:pic>
        <p:nvPicPr>
          <p:cNvPr id="9" name="Picture 8" descr="A picture containing text, sign, tableware&#10;&#10;Description automatically generated">
            <a:extLst>
              <a:ext uri="{FF2B5EF4-FFF2-40B4-BE49-F238E27FC236}">
                <a16:creationId xmlns:a16="http://schemas.microsoft.com/office/drawing/2014/main" id="{92663E50-A2CD-D660-B438-6D2A0B9DCC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9972" y="92321"/>
            <a:ext cx="2175179" cy="620051"/>
          </a:xfrm>
          <a:prstGeom prst="rect">
            <a:avLst/>
          </a:prstGeom>
        </p:spPr>
      </p:pic>
      <p:sp>
        <p:nvSpPr>
          <p:cNvPr id="10" name="Footer Placeholder 9">
            <a:extLst>
              <a:ext uri="{FF2B5EF4-FFF2-40B4-BE49-F238E27FC236}">
                <a16:creationId xmlns:a16="http://schemas.microsoft.com/office/drawing/2014/main" id="{E861A879-AC28-8ACF-46C7-D0824EA6A84B}"/>
              </a:ext>
            </a:extLst>
          </p:cNvPr>
          <p:cNvSpPr>
            <a:spLocks noGrp="1"/>
          </p:cNvSpPr>
          <p:nvPr>
            <p:ph type="ftr" sz="quarter" idx="11"/>
          </p:nvPr>
        </p:nvSpPr>
        <p:spPr/>
        <p:txBody>
          <a:bodyPr/>
          <a:lstStyle/>
          <a:p>
            <a:r>
              <a:rPr lang="en-GB"/>
              <a:t>Department of EECE-19ECS431-EMBEDDED SYSTEMS</a:t>
            </a:r>
          </a:p>
        </p:txBody>
      </p:sp>
      <p:sp>
        <p:nvSpPr>
          <p:cNvPr id="11" name="Slide Number Placeholder 10">
            <a:extLst>
              <a:ext uri="{FF2B5EF4-FFF2-40B4-BE49-F238E27FC236}">
                <a16:creationId xmlns:a16="http://schemas.microsoft.com/office/drawing/2014/main" id="{7A28DEED-7F07-5967-961C-3572A04F3AB5}"/>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11</a:t>
            </a:fld>
            <a:endParaRPr lang="en-GB" spc="15" dirty="0"/>
          </a:p>
        </p:txBody>
      </p:sp>
      <p:sp>
        <p:nvSpPr>
          <p:cNvPr id="12" name="Content Placeholder 11">
            <a:extLst>
              <a:ext uri="{FF2B5EF4-FFF2-40B4-BE49-F238E27FC236}">
                <a16:creationId xmlns:a16="http://schemas.microsoft.com/office/drawing/2014/main" id="{16C5700E-6E1E-A515-2AE4-864EE743CD7E}"/>
              </a:ext>
            </a:extLst>
          </p:cNvPr>
          <p:cNvSpPr>
            <a:spLocks noGrp="1"/>
          </p:cNvSpPr>
          <p:nvPr>
            <p:ph idx="1"/>
          </p:nvPr>
        </p:nvSpPr>
        <p:spPr>
          <a:xfrm>
            <a:off x="-76201" y="990846"/>
            <a:ext cx="9143999" cy="5429422"/>
          </a:xfrm>
        </p:spPr>
        <p:txBody>
          <a:bodyPr>
            <a:normAutofit/>
          </a:bodyPr>
          <a:lstStyle/>
          <a:p>
            <a:pPr marL="342900" lvl="1" indent="0" algn="just">
              <a:buNone/>
            </a:pPr>
            <a:r>
              <a:rPr lang="en-IN" sz="2400" b="1" i="0" u="none" strike="noStrike" baseline="0" dirty="0">
                <a:solidFill>
                  <a:srgbClr val="4F82BE"/>
                </a:solidFill>
                <a:latin typeface="LiberationSerif-Bold"/>
              </a:rPr>
              <a:t>SBC (subtract with borrow)</a:t>
            </a:r>
          </a:p>
          <a:p>
            <a:pPr marL="342900" lvl="1" indent="0" algn="just">
              <a:buNone/>
            </a:pPr>
            <a:endParaRPr lang="en-IN" sz="2400" b="1" dirty="0">
              <a:solidFill>
                <a:srgbClr val="4F82BE"/>
              </a:solidFill>
              <a:effectLst/>
              <a:latin typeface="LiberationSerif-Bold"/>
              <a:ea typeface="Calibri" panose="020F0502020204030204" pitchFamily="34" charset="0"/>
              <a:cs typeface="Times New Roman" panose="02020603050405020304" pitchFamily="18" charset="0"/>
            </a:endParaRPr>
          </a:p>
          <a:p>
            <a:pPr marL="342900" lvl="1" indent="0" algn="just">
              <a:buNone/>
            </a:pPr>
            <a:r>
              <a:rPr lang="en-IN" sz="2400" b="0" i="0" u="none" strike="noStrike" baseline="0" dirty="0">
                <a:solidFill>
                  <a:srgbClr val="008100"/>
                </a:solidFill>
                <a:latin typeface="LiberationSerif"/>
              </a:rPr>
              <a:t>SBC Rd,Rn,Op2 			;Rd = Rn – Op2 – 1 + C</a:t>
            </a:r>
          </a:p>
          <a:p>
            <a:pPr marL="342900" lvl="1" indent="0" algn="just">
              <a:buNone/>
            </a:pPr>
            <a:endParaRPr lang="en-IN" sz="2400" dirty="0">
              <a:solidFill>
                <a:srgbClr val="008100"/>
              </a:solidFill>
              <a:effectLst/>
              <a:latin typeface="LiberationSerif"/>
              <a:ea typeface="Calibri" panose="020F0502020204030204" pitchFamily="34" charset="0"/>
              <a:cs typeface="Times New Roman" panose="02020603050405020304" pitchFamily="18" charset="0"/>
            </a:endParaRPr>
          </a:p>
          <a:p>
            <a:pPr algn="just"/>
            <a:r>
              <a:rPr lang="en-US" sz="2400" b="0" i="0" u="none" strike="noStrike" baseline="0" dirty="0">
                <a:latin typeface="LiberationSerif"/>
              </a:rPr>
              <a:t>This instruction is used for subtraction of multiword (data larger than 32-bit) </a:t>
            </a:r>
            <a:r>
              <a:rPr lang="en-IN" sz="2400" b="0" i="0" u="none" strike="noStrike" baseline="0" dirty="0">
                <a:latin typeface="LiberationSerif"/>
              </a:rPr>
              <a:t>numbers.</a:t>
            </a:r>
          </a:p>
          <a:p>
            <a:pPr algn="just"/>
            <a:r>
              <a:rPr lang="en-US" sz="2400" b="0" i="0" u="none" strike="noStrike" baseline="0" dirty="0">
                <a:latin typeface="LiberationSerif"/>
              </a:rPr>
              <a:t>ARM the carry flag is not inverted after subtraction and carry flag is invert of borrow. </a:t>
            </a:r>
          </a:p>
          <a:p>
            <a:pPr algn="just"/>
            <a:r>
              <a:rPr lang="en-US" sz="2400" b="0" i="0" u="none" strike="noStrike" baseline="0" dirty="0">
                <a:latin typeface="LiberationSerif"/>
              </a:rPr>
              <a:t>To invert the carry flag while running the subtract with borrow instruction it is implemented as </a:t>
            </a:r>
          </a:p>
          <a:p>
            <a:pPr marL="0" indent="0" algn="just">
              <a:buNone/>
            </a:pPr>
            <a:r>
              <a:rPr lang="en-US" sz="2400" dirty="0">
                <a:latin typeface="LiberationSerif"/>
              </a:rPr>
              <a:t>				</a:t>
            </a:r>
            <a:r>
              <a:rPr lang="en-US" sz="2400" b="0" i="0" u="none" strike="noStrike" baseline="0" dirty="0">
                <a:latin typeface="LiberationSerif"/>
              </a:rPr>
              <a:t>“Rd = Rn – Op2 – 1 + C”</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1" indent="0" algn="just">
              <a:buNone/>
            </a:pPr>
            <a:endParaRPr lang="en-IN" sz="2400" spc="-5" dirty="0"/>
          </a:p>
          <a:p>
            <a:pPr algn="just"/>
            <a:endParaRPr lang="en-US" dirty="0"/>
          </a:p>
          <a:p>
            <a:pPr algn="just"/>
            <a:endParaRPr lang="en-IN" dirty="0"/>
          </a:p>
          <a:p>
            <a:pPr algn="just"/>
            <a:endParaRPr lang="en-IN" dirty="0"/>
          </a:p>
          <a:p>
            <a:pPr lvl="1"/>
            <a:endParaRPr lang="en-IN" dirty="0"/>
          </a:p>
          <a:p>
            <a:endParaRPr lang="en-IN" dirty="0"/>
          </a:p>
        </p:txBody>
      </p:sp>
      <p:sp>
        <p:nvSpPr>
          <p:cNvPr id="13" name="Title 6">
            <a:extLst>
              <a:ext uri="{FF2B5EF4-FFF2-40B4-BE49-F238E27FC236}">
                <a16:creationId xmlns:a16="http://schemas.microsoft.com/office/drawing/2014/main" id="{9D72AD73-F9E1-2259-F983-7A6307D9AD6B}"/>
              </a:ext>
            </a:extLst>
          </p:cNvPr>
          <p:cNvSpPr>
            <a:spLocks noGrp="1"/>
          </p:cNvSpPr>
          <p:nvPr>
            <p:ph type="title"/>
          </p:nvPr>
        </p:nvSpPr>
        <p:spPr>
          <a:xfrm>
            <a:off x="0" y="337802"/>
            <a:ext cx="7886700" cy="439567"/>
          </a:xfrm>
        </p:spPr>
        <p:txBody>
          <a:bodyPr>
            <a:normAutofit fontScale="90000"/>
          </a:bodyPr>
          <a:lstStyle/>
          <a:p>
            <a:r>
              <a:rPr lang="en-IN" sz="3600" b="1" i="0" u="none" strike="noStrike" baseline="0" dirty="0">
                <a:latin typeface="LiberationSerif-Bold"/>
              </a:rPr>
              <a:t>Arithmetic Instructions</a:t>
            </a:r>
            <a:br>
              <a:rPr lang="en-IN" dirty="0"/>
            </a:br>
            <a:endParaRPr lang="en-IN" dirty="0"/>
          </a:p>
        </p:txBody>
      </p:sp>
    </p:spTree>
    <p:extLst>
      <p:ext uri="{BB962C8B-B14F-4D97-AF65-F5344CB8AC3E}">
        <p14:creationId xmlns:p14="http://schemas.microsoft.com/office/powerpoint/2010/main" val="1864133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915035"/>
            <a:chOff x="0" y="0"/>
            <a:chExt cx="9144000" cy="915035"/>
          </a:xfrm>
        </p:grpSpPr>
        <p:pic>
          <p:nvPicPr>
            <p:cNvPr id="3" name="object 3"/>
            <p:cNvPicPr/>
            <p:nvPr/>
          </p:nvPicPr>
          <p:blipFill>
            <a:blip r:embed="rId2" cstate="print"/>
            <a:stretch>
              <a:fillRect/>
            </a:stretch>
          </p:blipFill>
          <p:spPr>
            <a:xfrm>
              <a:off x="8306434" y="0"/>
              <a:ext cx="837565" cy="899033"/>
            </a:xfrm>
            <a:prstGeom prst="rect">
              <a:avLst/>
            </a:prstGeom>
          </p:spPr>
        </p:pic>
        <p:sp>
          <p:nvSpPr>
            <p:cNvPr id="4" name="object 4"/>
            <p:cNvSpPr/>
            <p:nvPr/>
          </p:nvSpPr>
          <p:spPr>
            <a:xfrm>
              <a:off x="0" y="0"/>
              <a:ext cx="9144000" cy="898525"/>
            </a:xfrm>
            <a:custGeom>
              <a:avLst/>
              <a:gdLst/>
              <a:ahLst/>
              <a:cxnLst/>
              <a:rect l="l" t="t" r="r" b="b"/>
              <a:pathLst>
                <a:path w="9144000" h="898525">
                  <a:moveTo>
                    <a:pt x="0" y="898398"/>
                  </a:moveTo>
                  <a:lnTo>
                    <a:pt x="9144000" y="898398"/>
                  </a:lnTo>
                  <a:lnTo>
                    <a:pt x="9144000" y="0"/>
                  </a:lnTo>
                  <a:lnTo>
                    <a:pt x="0" y="0"/>
                  </a:lnTo>
                  <a:lnTo>
                    <a:pt x="0" y="898398"/>
                  </a:lnTo>
                  <a:close/>
                </a:path>
              </a:pathLst>
            </a:custGeom>
            <a:solidFill>
              <a:srgbClr val="2E70A1"/>
            </a:solidFill>
          </p:spPr>
          <p:txBody>
            <a:bodyPr wrap="square" lIns="0" tIns="0" rIns="0" bIns="0" rtlCol="0"/>
            <a:lstStyle/>
            <a:p>
              <a:endParaRPr/>
            </a:p>
          </p:txBody>
        </p:sp>
      </p:grpSp>
      <p:sp>
        <p:nvSpPr>
          <p:cNvPr id="8" name="object 8"/>
          <p:cNvSpPr txBox="1"/>
          <p:nvPr/>
        </p:nvSpPr>
        <p:spPr>
          <a:xfrm>
            <a:off x="8747506" y="6606929"/>
            <a:ext cx="208279" cy="158750"/>
          </a:xfrm>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sz="900" b="1" spc="15" dirty="0">
                <a:latin typeface="Arial"/>
                <a:cs typeface="Arial"/>
              </a:rPr>
              <a:t>12</a:t>
            </a:fld>
            <a:endParaRPr sz="900">
              <a:latin typeface="Arial"/>
              <a:cs typeface="Arial"/>
            </a:endParaRPr>
          </a:p>
        </p:txBody>
      </p:sp>
      <p:pic>
        <p:nvPicPr>
          <p:cNvPr id="9" name="Picture 8" descr="A picture containing text, sign, tableware&#10;&#10;Description automatically generated">
            <a:extLst>
              <a:ext uri="{FF2B5EF4-FFF2-40B4-BE49-F238E27FC236}">
                <a16:creationId xmlns:a16="http://schemas.microsoft.com/office/drawing/2014/main" id="{92663E50-A2CD-D660-B438-6D2A0B9DCC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9972" y="92321"/>
            <a:ext cx="2175179" cy="620051"/>
          </a:xfrm>
          <a:prstGeom prst="rect">
            <a:avLst/>
          </a:prstGeom>
        </p:spPr>
      </p:pic>
      <p:sp>
        <p:nvSpPr>
          <p:cNvPr id="10" name="Footer Placeholder 9">
            <a:extLst>
              <a:ext uri="{FF2B5EF4-FFF2-40B4-BE49-F238E27FC236}">
                <a16:creationId xmlns:a16="http://schemas.microsoft.com/office/drawing/2014/main" id="{E861A879-AC28-8ACF-46C7-D0824EA6A84B}"/>
              </a:ext>
            </a:extLst>
          </p:cNvPr>
          <p:cNvSpPr>
            <a:spLocks noGrp="1"/>
          </p:cNvSpPr>
          <p:nvPr>
            <p:ph type="ftr" sz="quarter" idx="11"/>
          </p:nvPr>
        </p:nvSpPr>
        <p:spPr/>
        <p:txBody>
          <a:bodyPr/>
          <a:lstStyle/>
          <a:p>
            <a:r>
              <a:rPr lang="en-GB"/>
              <a:t>Department of EECE-19ECS431-EMBEDDED SYSTEMS</a:t>
            </a:r>
          </a:p>
        </p:txBody>
      </p:sp>
      <p:sp>
        <p:nvSpPr>
          <p:cNvPr id="11" name="Slide Number Placeholder 10">
            <a:extLst>
              <a:ext uri="{FF2B5EF4-FFF2-40B4-BE49-F238E27FC236}">
                <a16:creationId xmlns:a16="http://schemas.microsoft.com/office/drawing/2014/main" id="{7A28DEED-7F07-5967-961C-3572A04F3AB5}"/>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12</a:t>
            </a:fld>
            <a:endParaRPr lang="en-GB" spc="15" dirty="0"/>
          </a:p>
        </p:txBody>
      </p:sp>
      <p:sp>
        <p:nvSpPr>
          <p:cNvPr id="12" name="Content Placeholder 11">
            <a:extLst>
              <a:ext uri="{FF2B5EF4-FFF2-40B4-BE49-F238E27FC236}">
                <a16:creationId xmlns:a16="http://schemas.microsoft.com/office/drawing/2014/main" id="{16C5700E-6E1E-A515-2AE4-864EE743CD7E}"/>
              </a:ext>
            </a:extLst>
          </p:cNvPr>
          <p:cNvSpPr>
            <a:spLocks noGrp="1"/>
          </p:cNvSpPr>
          <p:nvPr>
            <p:ph idx="1"/>
          </p:nvPr>
        </p:nvSpPr>
        <p:spPr>
          <a:xfrm>
            <a:off x="304800" y="1090928"/>
            <a:ext cx="8442706" cy="5329339"/>
          </a:xfrm>
        </p:spPr>
        <p:txBody>
          <a:bodyPr>
            <a:normAutofit/>
          </a:bodyPr>
          <a:lstStyle/>
          <a:p>
            <a:pPr algn="l"/>
            <a:r>
              <a:rPr lang="en-US" sz="1800" b="0" i="0" u="none" strike="noStrike" baseline="0" dirty="0">
                <a:solidFill>
                  <a:srgbClr val="000000"/>
                </a:solidFill>
                <a:latin typeface="LiberationSerif"/>
              </a:rPr>
              <a:t>Analyze the following program which subtracts 0x21F62562FA from 0x35F412963B:</a:t>
            </a:r>
          </a:p>
          <a:p>
            <a:pPr algn="l"/>
            <a:r>
              <a:rPr lang="en-IN" sz="1800" b="0" i="0" u="none" strike="noStrike" baseline="0" dirty="0">
                <a:solidFill>
                  <a:srgbClr val="008100"/>
                </a:solidFill>
                <a:latin typeface="LiberationSerif"/>
              </a:rPr>
              <a:t>LDR R0,=0xF62562FA 			 ;R0 = 0xF62562FA,</a:t>
            </a:r>
          </a:p>
          <a:p>
            <a:pPr algn="l"/>
            <a:r>
              <a:rPr lang="pt-BR" sz="1800" b="0" i="0" u="none" strike="noStrike" baseline="0" dirty="0">
                <a:solidFill>
                  <a:srgbClr val="008100"/>
                </a:solidFill>
                <a:latin typeface="LiberationSerif"/>
              </a:rPr>
              <a:t>LDR R1,=0xF412963B			 ;R1 = 0xF412963B</a:t>
            </a:r>
          </a:p>
          <a:p>
            <a:pPr algn="l"/>
            <a:r>
              <a:rPr lang="pt-BR" sz="1800" b="0" i="0" u="none" strike="noStrike" baseline="0" dirty="0">
                <a:solidFill>
                  <a:srgbClr val="008100"/>
                </a:solidFill>
                <a:latin typeface="LiberationSerif"/>
              </a:rPr>
              <a:t>MOV R2,#0x21 				 ;R2 = 0x21</a:t>
            </a:r>
          </a:p>
          <a:p>
            <a:pPr algn="l"/>
            <a:r>
              <a:rPr lang="pt-BR" sz="1800" b="0" i="0" u="none" strike="noStrike" baseline="0" dirty="0">
                <a:solidFill>
                  <a:srgbClr val="008100"/>
                </a:solidFill>
                <a:latin typeface="LiberationSerif"/>
              </a:rPr>
              <a:t>MOV R3,#0x35 				 ;R3 = 0x35</a:t>
            </a:r>
          </a:p>
          <a:p>
            <a:pPr algn="l"/>
            <a:r>
              <a:rPr lang="pt-BR" sz="1800" b="0" i="0" u="none" strike="noStrike" baseline="0" dirty="0">
                <a:solidFill>
                  <a:srgbClr val="008100"/>
                </a:solidFill>
                <a:latin typeface="LiberationSerif"/>
              </a:rPr>
              <a:t>SUBS R5,R1,R0 				 ;R5 = R1 – R0</a:t>
            </a:r>
          </a:p>
          <a:p>
            <a:pPr marL="0" indent="0" algn="l">
              <a:buNone/>
            </a:pPr>
            <a:r>
              <a:rPr lang="en-US" b="0" i="0" u="none" strike="noStrike" baseline="0" dirty="0">
                <a:solidFill>
                  <a:srgbClr val="008100"/>
                </a:solidFill>
                <a:latin typeface="LiberationSerif"/>
              </a:rPr>
              <a:t>					; = 0xF412963B – 0xF62562FA, and C = 0</a:t>
            </a:r>
          </a:p>
          <a:p>
            <a:pPr algn="l"/>
            <a:r>
              <a:rPr lang="pt-BR" sz="1800" b="0" i="0" u="none" strike="noStrike" baseline="0" dirty="0">
                <a:solidFill>
                  <a:srgbClr val="008100"/>
                </a:solidFill>
                <a:latin typeface="LiberationSerif"/>
              </a:rPr>
              <a:t>SBC R6,R3,R2 			;R6 = R3 – R2 – 1 + C</a:t>
            </a:r>
          </a:p>
          <a:p>
            <a:pPr marL="0" indent="0" algn="l">
              <a:buNone/>
            </a:pPr>
            <a:r>
              <a:rPr lang="en-IN" sz="1800" b="0" i="0" u="none" strike="noStrike" baseline="0" dirty="0">
                <a:solidFill>
                  <a:srgbClr val="008100"/>
                </a:solidFill>
                <a:latin typeface="LiberationSerif"/>
              </a:rPr>
              <a:t>					; = 0x35 – 0x21 – 1 + 0 = 0x13</a:t>
            </a:r>
            <a:endParaRPr lang="en-IN" sz="2800" dirty="0">
              <a:latin typeface="Calibri" panose="020F0502020204030204" pitchFamily="34" charset="0"/>
            </a:endParaRPr>
          </a:p>
          <a:p>
            <a:pPr algn="just"/>
            <a:endParaRPr lang="en-IN" dirty="0"/>
          </a:p>
          <a:p>
            <a:pPr lvl="1"/>
            <a:endParaRPr lang="en-IN" dirty="0"/>
          </a:p>
          <a:p>
            <a:pPr marL="0" indent="0">
              <a:buNone/>
            </a:pPr>
            <a:endParaRPr lang="en-IN" dirty="0"/>
          </a:p>
        </p:txBody>
      </p:sp>
      <p:pic>
        <p:nvPicPr>
          <p:cNvPr id="7" name="Picture 6">
            <a:extLst>
              <a:ext uri="{FF2B5EF4-FFF2-40B4-BE49-F238E27FC236}">
                <a16:creationId xmlns:a16="http://schemas.microsoft.com/office/drawing/2014/main" id="{E8DE2835-E9B9-2A66-9B19-D11B1A56CC2A}"/>
              </a:ext>
            </a:extLst>
          </p:cNvPr>
          <p:cNvPicPr>
            <a:picLocks noChangeAspect="1"/>
          </p:cNvPicPr>
          <p:nvPr/>
        </p:nvPicPr>
        <p:blipFill>
          <a:blip r:embed="rId4"/>
          <a:stretch>
            <a:fillRect/>
          </a:stretch>
        </p:blipFill>
        <p:spPr>
          <a:xfrm>
            <a:off x="396494" y="4343399"/>
            <a:ext cx="8118856" cy="2012951"/>
          </a:xfrm>
          <a:prstGeom prst="rect">
            <a:avLst/>
          </a:prstGeom>
        </p:spPr>
      </p:pic>
      <p:sp>
        <p:nvSpPr>
          <p:cNvPr id="16" name="Title 6">
            <a:extLst>
              <a:ext uri="{FF2B5EF4-FFF2-40B4-BE49-F238E27FC236}">
                <a16:creationId xmlns:a16="http://schemas.microsoft.com/office/drawing/2014/main" id="{28628B34-E7E8-7742-862E-32346C75A226}"/>
              </a:ext>
            </a:extLst>
          </p:cNvPr>
          <p:cNvSpPr>
            <a:spLocks noGrp="1"/>
          </p:cNvSpPr>
          <p:nvPr>
            <p:ph type="title"/>
          </p:nvPr>
        </p:nvSpPr>
        <p:spPr>
          <a:xfrm>
            <a:off x="0" y="337802"/>
            <a:ext cx="7886700" cy="439567"/>
          </a:xfrm>
        </p:spPr>
        <p:txBody>
          <a:bodyPr>
            <a:normAutofit fontScale="90000"/>
          </a:bodyPr>
          <a:lstStyle/>
          <a:p>
            <a:r>
              <a:rPr lang="en-IN" sz="3600" b="1" i="0" u="none" strike="noStrike" baseline="0" dirty="0">
                <a:latin typeface="LiberationSerif-Bold"/>
              </a:rPr>
              <a:t>Arithmetic Instructions</a:t>
            </a:r>
            <a:br>
              <a:rPr lang="en-IN" dirty="0"/>
            </a:br>
            <a:endParaRPr lang="en-IN" dirty="0"/>
          </a:p>
        </p:txBody>
      </p:sp>
    </p:spTree>
    <p:extLst>
      <p:ext uri="{BB962C8B-B14F-4D97-AF65-F5344CB8AC3E}">
        <p14:creationId xmlns:p14="http://schemas.microsoft.com/office/powerpoint/2010/main" val="4014602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66AF81-EEFA-F059-7B01-D4EC32F661AD}"/>
              </a:ext>
            </a:extLst>
          </p:cNvPr>
          <p:cNvSpPr>
            <a:spLocks noGrp="1"/>
          </p:cNvSpPr>
          <p:nvPr>
            <p:ph idx="1"/>
          </p:nvPr>
        </p:nvSpPr>
        <p:spPr>
          <a:xfrm>
            <a:off x="228600" y="1077912"/>
            <a:ext cx="8763000" cy="5551488"/>
          </a:xfrm>
        </p:spPr>
        <p:txBody>
          <a:bodyPr>
            <a:normAutofit/>
          </a:bodyPr>
          <a:lstStyle/>
          <a:p>
            <a:pPr marL="0" indent="0" algn="just">
              <a:buNone/>
            </a:pPr>
            <a:r>
              <a:rPr lang="en-US" sz="2400" b="1" i="0" u="none" strike="noStrike" baseline="0" dirty="0">
                <a:solidFill>
                  <a:srgbClr val="4F82BE"/>
                </a:solidFill>
                <a:latin typeface="LiberationSerif-Bold"/>
              </a:rPr>
              <a:t>No decrement instruction in ARM</a:t>
            </a:r>
          </a:p>
          <a:p>
            <a:pPr algn="just"/>
            <a:r>
              <a:rPr lang="en-US" sz="2400" b="0" i="0" u="none" strike="noStrike" baseline="0" dirty="0">
                <a:latin typeface="LiberationSerif"/>
              </a:rPr>
              <a:t>Instead we use SUB to perform the action. The instruction “SUB R4,R4,#1” will decrement one from R4 and places the result in R4 register.</a:t>
            </a:r>
          </a:p>
          <a:p>
            <a:pPr marL="0" indent="0" algn="l">
              <a:buNone/>
            </a:pPr>
            <a:r>
              <a:rPr lang="en-IN" sz="2400" b="1" i="0" u="none" strike="noStrike" baseline="0" dirty="0">
                <a:solidFill>
                  <a:srgbClr val="4F82BE"/>
                </a:solidFill>
                <a:latin typeface="LiberationSerif-Bold"/>
              </a:rPr>
              <a:t>RSB (reverse subtract)</a:t>
            </a:r>
          </a:p>
          <a:p>
            <a:pPr marL="0" indent="0" algn="l">
              <a:buNone/>
            </a:pPr>
            <a:r>
              <a:rPr lang="en-US" sz="2400" b="0" i="0" u="none" strike="noStrike" baseline="0" dirty="0">
                <a:solidFill>
                  <a:srgbClr val="000000"/>
                </a:solidFill>
                <a:latin typeface="LiberationSerif"/>
              </a:rPr>
              <a:t>The format for the RSB instruction is</a:t>
            </a:r>
          </a:p>
          <a:p>
            <a:pPr marL="0" indent="0" algn="l">
              <a:buNone/>
            </a:pPr>
            <a:r>
              <a:rPr lang="en-IN" sz="2400" b="0" i="0" u="none" strike="noStrike" baseline="0" dirty="0">
                <a:solidFill>
                  <a:srgbClr val="008100"/>
                </a:solidFill>
                <a:latin typeface="LiberationSerif"/>
              </a:rPr>
              <a:t>RSB Rd,Rn,Op2 			;Rd = Op2 – Rn</a:t>
            </a:r>
          </a:p>
          <a:p>
            <a:pPr algn="just"/>
            <a:r>
              <a:rPr lang="en-US" sz="2400" b="0" i="0" u="none" strike="noStrike" baseline="0" dirty="0">
                <a:solidFill>
                  <a:srgbClr val="000000"/>
                </a:solidFill>
                <a:latin typeface="LiberationSerif"/>
              </a:rPr>
              <a:t>Notice the difference between the RSB and SUB instruction.</a:t>
            </a:r>
          </a:p>
          <a:p>
            <a:pPr algn="just"/>
            <a:r>
              <a:rPr lang="en-US" sz="2400" b="0" i="0" u="none" strike="noStrike" baseline="0" dirty="0">
                <a:solidFill>
                  <a:srgbClr val="000000"/>
                </a:solidFill>
                <a:latin typeface="LiberationSerif"/>
              </a:rPr>
              <a:t> They are essentially the same except the way the source operands are subtracted is reversed.</a:t>
            </a:r>
          </a:p>
          <a:p>
            <a:pPr algn="just"/>
            <a:r>
              <a:rPr lang="en-IN" sz="2400" b="0" i="0" u="none" strike="noStrike" baseline="0" dirty="0">
                <a:latin typeface="LiberationSerif"/>
              </a:rPr>
              <a:t>This instruction </a:t>
            </a:r>
            <a:r>
              <a:rPr lang="en-US" sz="2400" b="0" i="0" u="none" strike="noStrike" baseline="0" dirty="0">
                <a:latin typeface="LiberationSerif"/>
              </a:rPr>
              <a:t>can be used to get 2’s complement of a 32-bit operand</a:t>
            </a:r>
          </a:p>
          <a:p>
            <a:pPr algn="l"/>
            <a:r>
              <a:rPr lang="en-US" sz="2400" dirty="0">
                <a:latin typeface="LiberationSerif"/>
              </a:rPr>
              <a:t>Ex: 	</a:t>
            </a:r>
            <a:r>
              <a:rPr lang="en-IN" sz="1800" b="0" i="0" u="none" strike="noStrike" baseline="0" dirty="0">
                <a:solidFill>
                  <a:srgbClr val="008100"/>
                </a:solidFill>
                <a:latin typeface="LiberationSerif"/>
              </a:rPr>
              <a:t>MOV R1,#0x6E 			;R1=0x6E</a:t>
            </a:r>
          </a:p>
          <a:p>
            <a:pPr marL="0" indent="0" algn="l">
              <a:buNone/>
            </a:pPr>
            <a:r>
              <a:rPr lang="pt-BR" sz="1800" b="0" i="0" u="none" strike="noStrike" baseline="0" dirty="0">
                <a:solidFill>
                  <a:srgbClr val="008100"/>
                </a:solidFill>
                <a:latin typeface="LiberationSerif"/>
              </a:rPr>
              <a:t>	RSB R0,R1,#0				;R0= 0 – R1</a:t>
            </a:r>
            <a:endParaRPr lang="en-US" sz="2400" b="0" i="0" u="none" strike="noStrike" baseline="0" dirty="0">
              <a:latin typeface="LiberationSerif"/>
            </a:endParaRPr>
          </a:p>
        </p:txBody>
      </p:sp>
      <p:sp>
        <p:nvSpPr>
          <p:cNvPr id="4" name="Footer Placeholder 3">
            <a:extLst>
              <a:ext uri="{FF2B5EF4-FFF2-40B4-BE49-F238E27FC236}">
                <a16:creationId xmlns:a16="http://schemas.microsoft.com/office/drawing/2014/main" id="{0EEFBEEE-A566-AB30-9D30-C2DE8CABBAEB}"/>
              </a:ext>
            </a:extLst>
          </p:cNvPr>
          <p:cNvSpPr>
            <a:spLocks noGrp="1"/>
          </p:cNvSpPr>
          <p:nvPr>
            <p:ph type="ftr" sz="quarter" idx="11"/>
          </p:nvPr>
        </p:nvSpPr>
        <p:spPr/>
        <p:txBody>
          <a:bodyPr/>
          <a:lstStyle/>
          <a:p>
            <a:r>
              <a:rPr lang="en-GB"/>
              <a:t>Department of EECE-19ECS431-EMBEDDED SYSTEMS</a:t>
            </a:r>
          </a:p>
        </p:txBody>
      </p:sp>
      <p:sp>
        <p:nvSpPr>
          <p:cNvPr id="5" name="Slide Number Placeholder 4">
            <a:extLst>
              <a:ext uri="{FF2B5EF4-FFF2-40B4-BE49-F238E27FC236}">
                <a16:creationId xmlns:a16="http://schemas.microsoft.com/office/drawing/2014/main" id="{A480A92A-932E-BE43-5909-0AAF31426076}"/>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13</a:t>
            </a:fld>
            <a:endParaRPr lang="en-GB" spc="15" dirty="0"/>
          </a:p>
        </p:txBody>
      </p:sp>
      <p:grpSp>
        <p:nvGrpSpPr>
          <p:cNvPr id="6" name="object 2">
            <a:extLst>
              <a:ext uri="{FF2B5EF4-FFF2-40B4-BE49-F238E27FC236}">
                <a16:creationId xmlns:a16="http://schemas.microsoft.com/office/drawing/2014/main" id="{1E13396D-3974-A507-7AEA-E9D665BC2F64}"/>
              </a:ext>
            </a:extLst>
          </p:cNvPr>
          <p:cNvGrpSpPr/>
          <p:nvPr/>
        </p:nvGrpSpPr>
        <p:grpSpPr>
          <a:xfrm>
            <a:off x="0" y="0"/>
            <a:ext cx="9144000" cy="915035"/>
            <a:chOff x="0" y="0"/>
            <a:chExt cx="9144000" cy="915035"/>
          </a:xfrm>
        </p:grpSpPr>
        <p:pic>
          <p:nvPicPr>
            <p:cNvPr id="7" name="object 3">
              <a:extLst>
                <a:ext uri="{FF2B5EF4-FFF2-40B4-BE49-F238E27FC236}">
                  <a16:creationId xmlns:a16="http://schemas.microsoft.com/office/drawing/2014/main" id="{89E1C595-61DF-697C-0B7E-86C239FB9F48}"/>
                </a:ext>
              </a:extLst>
            </p:cNvPr>
            <p:cNvPicPr/>
            <p:nvPr/>
          </p:nvPicPr>
          <p:blipFill>
            <a:blip r:embed="rId2" cstate="print"/>
            <a:stretch>
              <a:fillRect/>
            </a:stretch>
          </p:blipFill>
          <p:spPr>
            <a:xfrm>
              <a:off x="8306434" y="0"/>
              <a:ext cx="837565" cy="899033"/>
            </a:xfrm>
            <a:prstGeom prst="rect">
              <a:avLst/>
            </a:prstGeom>
          </p:spPr>
        </p:pic>
        <p:sp>
          <p:nvSpPr>
            <p:cNvPr id="8" name="object 4">
              <a:extLst>
                <a:ext uri="{FF2B5EF4-FFF2-40B4-BE49-F238E27FC236}">
                  <a16:creationId xmlns:a16="http://schemas.microsoft.com/office/drawing/2014/main" id="{8635B9FC-D80D-D22D-3FD2-E335C77D034B}"/>
                </a:ext>
              </a:extLst>
            </p:cNvPr>
            <p:cNvSpPr/>
            <p:nvPr/>
          </p:nvSpPr>
          <p:spPr>
            <a:xfrm>
              <a:off x="0" y="0"/>
              <a:ext cx="9144000" cy="898525"/>
            </a:xfrm>
            <a:custGeom>
              <a:avLst/>
              <a:gdLst/>
              <a:ahLst/>
              <a:cxnLst/>
              <a:rect l="l" t="t" r="r" b="b"/>
              <a:pathLst>
                <a:path w="9144000" h="898525">
                  <a:moveTo>
                    <a:pt x="0" y="898398"/>
                  </a:moveTo>
                  <a:lnTo>
                    <a:pt x="9144000" y="898398"/>
                  </a:lnTo>
                  <a:lnTo>
                    <a:pt x="9144000" y="0"/>
                  </a:lnTo>
                  <a:lnTo>
                    <a:pt x="0" y="0"/>
                  </a:lnTo>
                  <a:lnTo>
                    <a:pt x="0" y="898398"/>
                  </a:lnTo>
                  <a:close/>
                </a:path>
              </a:pathLst>
            </a:custGeom>
            <a:solidFill>
              <a:srgbClr val="2E70A1"/>
            </a:solidFill>
          </p:spPr>
          <p:txBody>
            <a:bodyPr wrap="square" lIns="0" tIns="0" rIns="0" bIns="0" rtlCol="0"/>
            <a:lstStyle/>
            <a:p>
              <a:endParaRPr/>
            </a:p>
          </p:txBody>
        </p:sp>
      </p:grpSp>
      <p:pic>
        <p:nvPicPr>
          <p:cNvPr id="11" name="Picture 10" descr="A picture containing text, sign, tableware&#10;&#10;Description automatically generated">
            <a:extLst>
              <a:ext uri="{FF2B5EF4-FFF2-40B4-BE49-F238E27FC236}">
                <a16:creationId xmlns:a16="http://schemas.microsoft.com/office/drawing/2014/main" id="{C5F880FC-0BF8-DDBE-6850-F24961A5A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9972" y="92321"/>
            <a:ext cx="2175179" cy="620051"/>
          </a:xfrm>
          <a:prstGeom prst="rect">
            <a:avLst/>
          </a:prstGeom>
        </p:spPr>
      </p:pic>
      <p:sp>
        <p:nvSpPr>
          <p:cNvPr id="16" name="Title 6">
            <a:extLst>
              <a:ext uri="{FF2B5EF4-FFF2-40B4-BE49-F238E27FC236}">
                <a16:creationId xmlns:a16="http://schemas.microsoft.com/office/drawing/2014/main" id="{D87F2346-2086-9143-6DB2-185DCEE16B54}"/>
              </a:ext>
            </a:extLst>
          </p:cNvPr>
          <p:cNvSpPr>
            <a:spLocks noGrp="1"/>
          </p:cNvSpPr>
          <p:nvPr>
            <p:ph type="title"/>
          </p:nvPr>
        </p:nvSpPr>
        <p:spPr>
          <a:xfrm>
            <a:off x="-19139" y="365126"/>
            <a:ext cx="7886700" cy="439567"/>
          </a:xfrm>
        </p:spPr>
        <p:txBody>
          <a:bodyPr>
            <a:normAutofit fontScale="90000"/>
          </a:bodyPr>
          <a:lstStyle/>
          <a:p>
            <a:r>
              <a:rPr lang="en-IN" sz="3600" b="1" i="0" u="none" strike="noStrike" baseline="0" dirty="0">
                <a:latin typeface="LiberationSerif-Bold"/>
              </a:rPr>
              <a:t>Arithmetic Instructions</a:t>
            </a:r>
            <a:br>
              <a:rPr lang="en-IN" dirty="0"/>
            </a:br>
            <a:endParaRPr lang="en-IN" dirty="0"/>
          </a:p>
        </p:txBody>
      </p:sp>
    </p:spTree>
    <p:extLst>
      <p:ext uri="{BB962C8B-B14F-4D97-AF65-F5344CB8AC3E}">
        <p14:creationId xmlns:p14="http://schemas.microsoft.com/office/powerpoint/2010/main" val="2917182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E0915-5049-A6A3-DF12-03269C518D3A}"/>
              </a:ext>
            </a:extLst>
          </p:cNvPr>
          <p:cNvSpPr>
            <a:spLocks noGrp="1"/>
          </p:cNvSpPr>
          <p:nvPr>
            <p:ph type="title"/>
          </p:nvPr>
        </p:nvSpPr>
        <p:spPr>
          <a:xfrm>
            <a:off x="482199" y="96909"/>
            <a:ext cx="7886700" cy="53339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1F3B0C86-9B68-DB61-FC3D-B52ED59E0581}"/>
              </a:ext>
            </a:extLst>
          </p:cNvPr>
          <p:cNvSpPr>
            <a:spLocks noGrp="1"/>
          </p:cNvSpPr>
          <p:nvPr>
            <p:ph idx="1"/>
          </p:nvPr>
        </p:nvSpPr>
        <p:spPr>
          <a:xfrm>
            <a:off x="187020" y="940333"/>
            <a:ext cx="8880779" cy="5416018"/>
          </a:xfrm>
        </p:spPr>
        <p:txBody>
          <a:bodyPr>
            <a:normAutofit/>
          </a:bodyPr>
          <a:lstStyle/>
          <a:p>
            <a:pPr marL="0" indent="0" algn="l">
              <a:buNone/>
            </a:pPr>
            <a:r>
              <a:rPr lang="en-US" sz="1800" b="1" i="0" u="none" strike="noStrike" baseline="0" dirty="0">
                <a:solidFill>
                  <a:srgbClr val="4F82BE"/>
                </a:solidFill>
                <a:latin typeface="LiberationSerif-Bold"/>
              </a:rPr>
              <a:t>RSC (reverse subtract with carry)</a:t>
            </a:r>
          </a:p>
          <a:p>
            <a:pPr algn="l"/>
            <a:r>
              <a:rPr lang="en-US" sz="2400" b="0" i="0" u="none" strike="noStrike" baseline="0" dirty="0">
                <a:solidFill>
                  <a:srgbClr val="000000"/>
                </a:solidFill>
                <a:latin typeface="LiberationSerif"/>
              </a:rPr>
              <a:t>The form of the RSC instruction is</a:t>
            </a:r>
          </a:p>
          <a:p>
            <a:pPr algn="l"/>
            <a:r>
              <a:rPr lang="nl-NL" sz="2400" b="0" i="0" u="none" strike="noStrike" baseline="0" dirty="0">
                <a:solidFill>
                  <a:srgbClr val="008100"/>
                </a:solidFill>
                <a:latin typeface="LiberationSerif"/>
              </a:rPr>
              <a:t>RSC Rd,Rn,Op2 ;Rd = Op2 – Rn – 1 + C</a:t>
            </a:r>
          </a:p>
          <a:p>
            <a:pPr algn="just"/>
            <a:r>
              <a:rPr lang="en-US" sz="2400" b="0" i="0" u="none" strike="noStrike" baseline="0" dirty="0">
                <a:latin typeface="LiberationSerif"/>
              </a:rPr>
              <a:t>Notice the difference between the RSB and RSC instructions. </a:t>
            </a:r>
          </a:p>
          <a:p>
            <a:pPr algn="just"/>
            <a:r>
              <a:rPr lang="en-US" sz="2400" b="0" i="0" u="none" strike="noStrike" baseline="0" dirty="0">
                <a:latin typeface="LiberationSerif"/>
              </a:rPr>
              <a:t>They are essentially the same except the way the source operands are subtracted is reversed. </a:t>
            </a:r>
          </a:p>
          <a:p>
            <a:pPr algn="just"/>
            <a:r>
              <a:rPr lang="en-US" sz="2400" b="0" i="0" u="none" strike="noStrike" baseline="0" dirty="0">
                <a:latin typeface="LiberationSerif"/>
              </a:rPr>
              <a:t>This instruction can be used to get the 2’s complement of the 64-bit operand</a:t>
            </a:r>
          </a:p>
          <a:p>
            <a:pPr marL="0" indent="0" algn="just">
              <a:buNone/>
            </a:pPr>
            <a:endParaRPr lang="en-IN" sz="2400" b="0" i="0" u="none" strike="noStrike" baseline="0" dirty="0">
              <a:solidFill>
                <a:srgbClr val="000000"/>
              </a:solidFill>
              <a:latin typeface="Times New Roman" panose="02020603050405020304" pitchFamily="18" charset="0"/>
            </a:endParaRPr>
          </a:p>
          <a:p>
            <a:pPr algn="l"/>
            <a:endParaRPr lang="en-IN" sz="2400" dirty="0">
              <a:solidFill>
                <a:srgbClr val="FF0000"/>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F86F7696-8F02-2796-2AF4-9721A51F70FD}"/>
              </a:ext>
            </a:extLst>
          </p:cNvPr>
          <p:cNvSpPr>
            <a:spLocks noGrp="1"/>
          </p:cNvSpPr>
          <p:nvPr>
            <p:ph type="ftr" sz="quarter" idx="11"/>
          </p:nvPr>
        </p:nvSpPr>
        <p:spPr/>
        <p:txBody>
          <a:bodyPr/>
          <a:lstStyle/>
          <a:p>
            <a:r>
              <a:rPr lang="en-GB"/>
              <a:t>Department of EECE-19ECS431-EMBEDDED SYSTEMS</a:t>
            </a:r>
          </a:p>
        </p:txBody>
      </p:sp>
      <p:sp>
        <p:nvSpPr>
          <p:cNvPr id="5" name="Slide Number Placeholder 4">
            <a:extLst>
              <a:ext uri="{FF2B5EF4-FFF2-40B4-BE49-F238E27FC236}">
                <a16:creationId xmlns:a16="http://schemas.microsoft.com/office/drawing/2014/main" id="{215A6AE3-1806-0ACE-E459-02939B1A3108}"/>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14</a:t>
            </a:fld>
            <a:endParaRPr lang="en-GB" spc="15" dirty="0"/>
          </a:p>
        </p:txBody>
      </p:sp>
      <p:sp>
        <p:nvSpPr>
          <p:cNvPr id="8" name="object 4">
            <a:extLst>
              <a:ext uri="{FF2B5EF4-FFF2-40B4-BE49-F238E27FC236}">
                <a16:creationId xmlns:a16="http://schemas.microsoft.com/office/drawing/2014/main" id="{52484F15-27D4-FED2-DFFF-E70311F6378B}"/>
              </a:ext>
            </a:extLst>
          </p:cNvPr>
          <p:cNvSpPr/>
          <p:nvPr/>
        </p:nvSpPr>
        <p:spPr>
          <a:xfrm>
            <a:off x="0" y="-31898"/>
            <a:ext cx="9144000" cy="898525"/>
          </a:xfrm>
          <a:custGeom>
            <a:avLst/>
            <a:gdLst/>
            <a:ahLst/>
            <a:cxnLst/>
            <a:rect l="l" t="t" r="r" b="b"/>
            <a:pathLst>
              <a:path w="9144000" h="898525">
                <a:moveTo>
                  <a:pt x="0" y="898398"/>
                </a:moveTo>
                <a:lnTo>
                  <a:pt x="9144000" y="898398"/>
                </a:lnTo>
                <a:lnTo>
                  <a:pt x="9144000" y="0"/>
                </a:lnTo>
                <a:lnTo>
                  <a:pt x="0" y="0"/>
                </a:lnTo>
                <a:lnTo>
                  <a:pt x="0" y="898398"/>
                </a:lnTo>
                <a:close/>
              </a:path>
            </a:pathLst>
          </a:custGeom>
          <a:solidFill>
            <a:srgbClr val="2E70A1"/>
          </a:solidFill>
        </p:spPr>
        <p:txBody>
          <a:bodyPr wrap="square" lIns="0" tIns="0" rIns="0" bIns="0" rtlCol="0"/>
          <a:lstStyle/>
          <a:p>
            <a:r>
              <a:rPr lang="en-IN" sz="2800" b="1" i="0" u="none" strike="noStrike" baseline="0">
                <a:latin typeface="LiberationSerif-Bold"/>
              </a:rPr>
              <a:t>Arithmetic Instructions</a:t>
            </a:r>
            <a:endParaRPr sz="2800" dirty="0">
              <a:solidFill>
                <a:schemeClr val="bg1"/>
              </a:solidFill>
            </a:endParaRPr>
          </a:p>
        </p:txBody>
      </p:sp>
      <p:pic>
        <p:nvPicPr>
          <p:cNvPr id="9" name="Picture 8" descr="A picture containing text, sign, tableware&#10;&#10;Description automatically generated">
            <a:extLst>
              <a:ext uri="{FF2B5EF4-FFF2-40B4-BE49-F238E27FC236}">
                <a16:creationId xmlns:a16="http://schemas.microsoft.com/office/drawing/2014/main" id="{33198DDD-4CF7-80C1-31DC-9D8D307F7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1800" y="320282"/>
            <a:ext cx="2175179" cy="620051"/>
          </a:xfrm>
          <a:prstGeom prst="rect">
            <a:avLst/>
          </a:prstGeom>
        </p:spPr>
      </p:pic>
    </p:spTree>
    <p:extLst>
      <p:ext uri="{BB962C8B-B14F-4D97-AF65-F5344CB8AC3E}">
        <p14:creationId xmlns:p14="http://schemas.microsoft.com/office/powerpoint/2010/main" val="1720809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4A4D-A729-15A2-BB32-412857DB9FD0}"/>
              </a:ext>
            </a:extLst>
          </p:cNvPr>
          <p:cNvSpPr>
            <a:spLocks noGrp="1"/>
          </p:cNvSpPr>
          <p:nvPr>
            <p:ph type="title"/>
          </p:nvPr>
        </p:nvSpPr>
        <p:spPr/>
        <p:txBody>
          <a:bodyPr/>
          <a:lstStyle/>
          <a:p>
            <a:r>
              <a:rPr lang="en-IN" spc="-30" dirty="0">
                <a:solidFill>
                  <a:srgbClr val="FFFFFF"/>
                </a:solidFill>
              </a:rPr>
              <a:t>Classification</a:t>
            </a:r>
            <a:r>
              <a:rPr lang="en-IN" dirty="0">
                <a:solidFill>
                  <a:srgbClr val="FFFFFF"/>
                </a:solidFill>
              </a:rPr>
              <a:t> </a:t>
            </a:r>
            <a:r>
              <a:rPr lang="en-IN" spc="-20" dirty="0">
                <a:solidFill>
                  <a:srgbClr val="FFFFFF"/>
                </a:solidFill>
              </a:rPr>
              <a:t>of </a:t>
            </a:r>
            <a:r>
              <a:rPr lang="en-IN" spc="-30" dirty="0">
                <a:solidFill>
                  <a:srgbClr val="FFFFFF"/>
                </a:solidFill>
              </a:rPr>
              <a:t>embedded</a:t>
            </a:r>
            <a:r>
              <a:rPr lang="en-IN" spc="10" dirty="0">
                <a:solidFill>
                  <a:srgbClr val="FFFFFF"/>
                </a:solidFill>
              </a:rPr>
              <a:t> </a:t>
            </a:r>
            <a:r>
              <a:rPr lang="en-IN" spc="-50" dirty="0">
                <a:solidFill>
                  <a:srgbClr val="FFFFFF"/>
                </a:solidFill>
              </a:rPr>
              <a:t>system</a:t>
            </a:r>
            <a:endParaRPr lang="en-IN" dirty="0"/>
          </a:p>
        </p:txBody>
      </p:sp>
      <p:sp>
        <p:nvSpPr>
          <p:cNvPr id="3" name="Content Placeholder 2">
            <a:extLst>
              <a:ext uri="{FF2B5EF4-FFF2-40B4-BE49-F238E27FC236}">
                <a16:creationId xmlns:a16="http://schemas.microsoft.com/office/drawing/2014/main" id="{4F66AF81-EEFA-F059-7B01-D4EC32F661AD}"/>
              </a:ext>
            </a:extLst>
          </p:cNvPr>
          <p:cNvSpPr>
            <a:spLocks noGrp="1"/>
          </p:cNvSpPr>
          <p:nvPr>
            <p:ph idx="1"/>
          </p:nvPr>
        </p:nvSpPr>
        <p:spPr>
          <a:xfrm>
            <a:off x="228600" y="1077912"/>
            <a:ext cx="8763000" cy="5018087"/>
          </a:xfrm>
        </p:spPr>
        <p:txBody>
          <a:bodyPr>
            <a:normAutofit/>
          </a:bodyPr>
          <a:lstStyle/>
          <a:p>
            <a:pPr algn="l"/>
            <a:r>
              <a:rPr lang="en-US" sz="1800" b="0" i="0" u="none" strike="noStrike" baseline="0" dirty="0">
                <a:solidFill>
                  <a:srgbClr val="000000"/>
                </a:solidFill>
                <a:latin typeface="LiberationSerif"/>
              </a:rPr>
              <a:t>Show how to create 2’s complement of a 64-bit data in R0 and R1 register. The R0 hold</a:t>
            </a:r>
          </a:p>
          <a:p>
            <a:pPr marL="0" indent="0" algn="l">
              <a:buNone/>
            </a:pPr>
            <a:r>
              <a:rPr lang="en-IN" sz="1800" dirty="0">
                <a:solidFill>
                  <a:srgbClr val="000000"/>
                </a:solidFill>
                <a:latin typeface="LiberationSerif"/>
              </a:rPr>
              <a:t>   </a:t>
            </a:r>
            <a:r>
              <a:rPr lang="en-IN" sz="1800" b="0" i="0" u="none" strike="noStrike" baseline="0" dirty="0">
                <a:solidFill>
                  <a:srgbClr val="000000"/>
                </a:solidFill>
                <a:latin typeface="LiberationSerif"/>
              </a:rPr>
              <a:t>the lower 32-bit.</a:t>
            </a:r>
          </a:p>
          <a:p>
            <a:pPr marL="0" indent="0" algn="l">
              <a:buNone/>
            </a:pPr>
            <a:r>
              <a:rPr lang="en-IN" sz="1800" b="1" i="0" u="none" strike="noStrike" baseline="0" dirty="0">
                <a:solidFill>
                  <a:srgbClr val="000000"/>
                </a:solidFill>
                <a:latin typeface="LiberationSerif-Bold"/>
              </a:rPr>
              <a:t>Solution:</a:t>
            </a:r>
          </a:p>
          <a:p>
            <a:pPr algn="l"/>
            <a:r>
              <a:rPr lang="en-IN" sz="1800" b="0" i="0" u="none" strike="noStrike" baseline="0" dirty="0">
                <a:solidFill>
                  <a:srgbClr val="008100"/>
                </a:solidFill>
                <a:latin typeface="LiberationSerif"/>
              </a:rPr>
              <a:t>LDR R0,=0xF62562FA			 ;R0 = 0xF62562FA</a:t>
            </a:r>
          </a:p>
          <a:p>
            <a:pPr algn="l"/>
            <a:r>
              <a:rPr lang="pt-BR" sz="1800" b="0" i="0" u="none" strike="noStrike" baseline="0" dirty="0">
                <a:solidFill>
                  <a:srgbClr val="008100"/>
                </a:solidFill>
                <a:latin typeface="LiberationSerif"/>
              </a:rPr>
              <a:t>LDR R1,=0xF812963B 			;R1 = 0xF812963B</a:t>
            </a:r>
          </a:p>
          <a:p>
            <a:pPr algn="l"/>
            <a:r>
              <a:rPr lang="pt-BR" sz="1800" b="0" i="0" u="none" strike="noStrike" baseline="0" dirty="0">
                <a:solidFill>
                  <a:srgbClr val="008100"/>
                </a:solidFill>
                <a:latin typeface="LiberationSerif"/>
              </a:rPr>
              <a:t>RSB R5,R0,#0				 ;R5 = 0 – R0</a:t>
            </a:r>
          </a:p>
          <a:p>
            <a:pPr marL="0" indent="0" algn="l">
              <a:buNone/>
            </a:pPr>
            <a:r>
              <a:rPr lang="it-IT" sz="1800" b="0" i="0" u="none" strike="noStrike" baseline="0" dirty="0">
                <a:solidFill>
                  <a:srgbClr val="008100"/>
                </a:solidFill>
                <a:latin typeface="LiberationSerif"/>
              </a:rPr>
              <a:t>						; = 0 – 0xF62562FA = 9DA9D06 and C = 0</a:t>
            </a:r>
          </a:p>
          <a:p>
            <a:pPr algn="l"/>
            <a:r>
              <a:rPr lang="pt-BR" sz="1800" b="0" i="0" u="none" strike="noStrike" baseline="0" dirty="0">
                <a:solidFill>
                  <a:srgbClr val="008100"/>
                </a:solidFill>
                <a:latin typeface="LiberationSerif"/>
              </a:rPr>
              <a:t>RSC R6,R1,#0 				 ;R6 = 0 – R1 – 1 + C</a:t>
            </a:r>
          </a:p>
          <a:p>
            <a:pPr marL="0" indent="0" algn="l">
              <a:buNone/>
            </a:pPr>
            <a:r>
              <a:rPr lang="it-IT" sz="1800" b="0" i="0" u="none" strike="noStrike" baseline="0" dirty="0">
                <a:solidFill>
                  <a:srgbClr val="008100"/>
                </a:solidFill>
                <a:latin typeface="LiberationSerif"/>
              </a:rPr>
              <a:t>						; = 0 – 0xF812963B – 1 + 0 = 7ED69C4</a:t>
            </a:r>
            <a:endParaRPr lang="en-IN" sz="2800" b="0" i="0" u="none" strike="noStrike" baseline="0" dirty="0">
              <a:solidFill>
                <a:srgbClr val="000000"/>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EEFBEEE-A566-AB30-9D30-C2DE8CABBAEB}"/>
              </a:ext>
            </a:extLst>
          </p:cNvPr>
          <p:cNvSpPr>
            <a:spLocks noGrp="1"/>
          </p:cNvSpPr>
          <p:nvPr>
            <p:ph type="ftr" sz="quarter" idx="11"/>
          </p:nvPr>
        </p:nvSpPr>
        <p:spPr/>
        <p:txBody>
          <a:bodyPr/>
          <a:lstStyle/>
          <a:p>
            <a:r>
              <a:rPr lang="en-GB"/>
              <a:t>Department of EECE-19ECS431-EMBEDDED SYSTEMS</a:t>
            </a:r>
          </a:p>
        </p:txBody>
      </p:sp>
      <p:sp>
        <p:nvSpPr>
          <p:cNvPr id="5" name="Slide Number Placeholder 4">
            <a:extLst>
              <a:ext uri="{FF2B5EF4-FFF2-40B4-BE49-F238E27FC236}">
                <a16:creationId xmlns:a16="http://schemas.microsoft.com/office/drawing/2014/main" id="{A480A92A-932E-BE43-5909-0AAF31426076}"/>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15</a:t>
            </a:fld>
            <a:endParaRPr lang="en-GB" spc="15" dirty="0"/>
          </a:p>
        </p:txBody>
      </p:sp>
      <p:grpSp>
        <p:nvGrpSpPr>
          <p:cNvPr id="6" name="object 2">
            <a:extLst>
              <a:ext uri="{FF2B5EF4-FFF2-40B4-BE49-F238E27FC236}">
                <a16:creationId xmlns:a16="http://schemas.microsoft.com/office/drawing/2014/main" id="{1E13396D-3974-A507-7AEA-E9D665BC2F64}"/>
              </a:ext>
            </a:extLst>
          </p:cNvPr>
          <p:cNvGrpSpPr/>
          <p:nvPr/>
        </p:nvGrpSpPr>
        <p:grpSpPr>
          <a:xfrm>
            <a:off x="0" y="0"/>
            <a:ext cx="9144000" cy="915035"/>
            <a:chOff x="0" y="0"/>
            <a:chExt cx="9144000" cy="915035"/>
          </a:xfrm>
        </p:grpSpPr>
        <p:pic>
          <p:nvPicPr>
            <p:cNvPr id="7" name="object 3">
              <a:extLst>
                <a:ext uri="{FF2B5EF4-FFF2-40B4-BE49-F238E27FC236}">
                  <a16:creationId xmlns:a16="http://schemas.microsoft.com/office/drawing/2014/main" id="{89E1C595-61DF-697C-0B7E-86C239FB9F48}"/>
                </a:ext>
              </a:extLst>
            </p:cNvPr>
            <p:cNvPicPr/>
            <p:nvPr/>
          </p:nvPicPr>
          <p:blipFill>
            <a:blip r:embed="rId2" cstate="print"/>
            <a:stretch>
              <a:fillRect/>
            </a:stretch>
          </p:blipFill>
          <p:spPr>
            <a:xfrm>
              <a:off x="8306434" y="0"/>
              <a:ext cx="837565" cy="899033"/>
            </a:xfrm>
            <a:prstGeom prst="rect">
              <a:avLst/>
            </a:prstGeom>
          </p:spPr>
        </p:pic>
        <p:sp>
          <p:nvSpPr>
            <p:cNvPr id="8" name="object 4">
              <a:extLst>
                <a:ext uri="{FF2B5EF4-FFF2-40B4-BE49-F238E27FC236}">
                  <a16:creationId xmlns:a16="http://schemas.microsoft.com/office/drawing/2014/main" id="{8635B9FC-D80D-D22D-3FD2-E335C77D034B}"/>
                </a:ext>
              </a:extLst>
            </p:cNvPr>
            <p:cNvSpPr/>
            <p:nvPr/>
          </p:nvSpPr>
          <p:spPr>
            <a:xfrm>
              <a:off x="0" y="0"/>
              <a:ext cx="9144000" cy="898525"/>
            </a:xfrm>
            <a:custGeom>
              <a:avLst/>
              <a:gdLst/>
              <a:ahLst/>
              <a:cxnLst/>
              <a:rect l="l" t="t" r="r" b="b"/>
              <a:pathLst>
                <a:path w="9144000" h="898525">
                  <a:moveTo>
                    <a:pt x="0" y="898398"/>
                  </a:moveTo>
                  <a:lnTo>
                    <a:pt x="9144000" y="898398"/>
                  </a:lnTo>
                  <a:lnTo>
                    <a:pt x="9144000" y="0"/>
                  </a:lnTo>
                  <a:lnTo>
                    <a:pt x="0" y="0"/>
                  </a:lnTo>
                  <a:lnTo>
                    <a:pt x="0" y="898398"/>
                  </a:lnTo>
                  <a:close/>
                </a:path>
              </a:pathLst>
            </a:custGeom>
            <a:solidFill>
              <a:srgbClr val="2E70A1"/>
            </a:solidFill>
          </p:spPr>
          <p:txBody>
            <a:bodyPr wrap="square" lIns="0" tIns="0" rIns="0" bIns="0" rtlCol="0"/>
            <a:lstStyle/>
            <a:p>
              <a:endParaRPr/>
            </a:p>
          </p:txBody>
        </p:sp>
      </p:grpSp>
      <p:sp>
        <p:nvSpPr>
          <p:cNvPr id="10" name="TextBox 9">
            <a:extLst>
              <a:ext uri="{FF2B5EF4-FFF2-40B4-BE49-F238E27FC236}">
                <a16:creationId xmlns:a16="http://schemas.microsoft.com/office/drawing/2014/main" id="{C8EC89EC-BD1E-F9D0-002D-71C6F9ABDAA3}"/>
              </a:ext>
            </a:extLst>
          </p:cNvPr>
          <p:cNvSpPr txBox="1"/>
          <p:nvPr/>
        </p:nvSpPr>
        <p:spPr>
          <a:xfrm>
            <a:off x="-1" y="185738"/>
            <a:ext cx="6779971" cy="461665"/>
          </a:xfrm>
          <a:prstGeom prst="rect">
            <a:avLst/>
          </a:prstGeom>
          <a:noFill/>
        </p:spPr>
        <p:txBody>
          <a:bodyPr wrap="square">
            <a:spAutoFit/>
          </a:bodyPr>
          <a:lstStyle/>
          <a:p>
            <a:r>
              <a:rPr lang="en-IN" sz="2400" b="1" i="0" u="none" strike="noStrike" baseline="0" dirty="0">
                <a:latin typeface="LiberationSerif-Bold"/>
              </a:rPr>
              <a:t>Arithmetic Instructions</a:t>
            </a:r>
            <a:endParaRPr lang="en-US" sz="2400" dirty="0">
              <a:solidFill>
                <a:schemeClr val="bg1"/>
              </a:solidFill>
            </a:endParaRPr>
          </a:p>
        </p:txBody>
      </p:sp>
      <p:pic>
        <p:nvPicPr>
          <p:cNvPr id="11" name="Picture 10" descr="A picture containing text, sign, tableware&#10;&#10;Description automatically generated">
            <a:extLst>
              <a:ext uri="{FF2B5EF4-FFF2-40B4-BE49-F238E27FC236}">
                <a16:creationId xmlns:a16="http://schemas.microsoft.com/office/drawing/2014/main" id="{C5F880FC-0BF8-DDBE-6850-F24961A5A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9972" y="92321"/>
            <a:ext cx="2175179" cy="620051"/>
          </a:xfrm>
          <a:prstGeom prst="rect">
            <a:avLst/>
          </a:prstGeom>
        </p:spPr>
      </p:pic>
    </p:spTree>
    <p:extLst>
      <p:ext uri="{BB962C8B-B14F-4D97-AF65-F5344CB8AC3E}">
        <p14:creationId xmlns:p14="http://schemas.microsoft.com/office/powerpoint/2010/main" val="1799376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4A4D-A729-15A2-BB32-412857DB9FD0}"/>
              </a:ext>
            </a:extLst>
          </p:cNvPr>
          <p:cNvSpPr>
            <a:spLocks noGrp="1"/>
          </p:cNvSpPr>
          <p:nvPr>
            <p:ph type="title"/>
          </p:nvPr>
        </p:nvSpPr>
        <p:spPr/>
        <p:txBody>
          <a:bodyPr/>
          <a:lstStyle/>
          <a:p>
            <a:r>
              <a:rPr lang="en-IN" spc="-30" dirty="0">
                <a:solidFill>
                  <a:srgbClr val="FFFFFF"/>
                </a:solidFill>
              </a:rPr>
              <a:t>Classification</a:t>
            </a:r>
            <a:r>
              <a:rPr lang="en-IN" dirty="0">
                <a:solidFill>
                  <a:srgbClr val="FFFFFF"/>
                </a:solidFill>
              </a:rPr>
              <a:t> </a:t>
            </a:r>
            <a:r>
              <a:rPr lang="en-IN" spc="-20" dirty="0">
                <a:solidFill>
                  <a:srgbClr val="FFFFFF"/>
                </a:solidFill>
              </a:rPr>
              <a:t>of </a:t>
            </a:r>
            <a:r>
              <a:rPr lang="en-IN" spc="-30" dirty="0">
                <a:solidFill>
                  <a:srgbClr val="FFFFFF"/>
                </a:solidFill>
              </a:rPr>
              <a:t>embedded</a:t>
            </a:r>
            <a:r>
              <a:rPr lang="en-IN" spc="10" dirty="0">
                <a:solidFill>
                  <a:srgbClr val="FFFFFF"/>
                </a:solidFill>
              </a:rPr>
              <a:t> </a:t>
            </a:r>
            <a:r>
              <a:rPr lang="en-IN" spc="-50" dirty="0">
                <a:solidFill>
                  <a:srgbClr val="FFFFFF"/>
                </a:solidFill>
              </a:rPr>
              <a:t>system</a:t>
            </a:r>
            <a:endParaRPr lang="en-IN" dirty="0"/>
          </a:p>
        </p:txBody>
      </p:sp>
      <p:sp>
        <p:nvSpPr>
          <p:cNvPr id="4" name="Footer Placeholder 3">
            <a:extLst>
              <a:ext uri="{FF2B5EF4-FFF2-40B4-BE49-F238E27FC236}">
                <a16:creationId xmlns:a16="http://schemas.microsoft.com/office/drawing/2014/main" id="{0EEFBEEE-A566-AB30-9D30-C2DE8CABBAEB}"/>
              </a:ext>
            </a:extLst>
          </p:cNvPr>
          <p:cNvSpPr>
            <a:spLocks noGrp="1"/>
          </p:cNvSpPr>
          <p:nvPr>
            <p:ph type="ftr" sz="quarter" idx="11"/>
          </p:nvPr>
        </p:nvSpPr>
        <p:spPr/>
        <p:txBody>
          <a:bodyPr/>
          <a:lstStyle/>
          <a:p>
            <a:r>
              <a:rPr lang="en-GB"/>
              <a:t>Department of EECE-19ECS431-EMBEDDED SYSTEMS</a:t>
            </a:r>
          </a:p>
        </p:txBody>
      </p:sp>
      <p:sp>
        <p:nvSpPr>
          <p:cNvPr id="5" name="Slide Number Placeholder 4">
            <a:extLst>
              <a:ext uri="{FF2B5EF4-FFF2-40B4-BE49-F238E27FC236}">
                <a16:creationId xmlns:a16="http://schemas.microsoft.com/office/drawing/2014/main" id="{A480A92A-932E-BE43-5909-0AAF31426076}"/>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16</a:t>
            </a:fld>
            <a:endParaRPr lang="en-GB" spc="15" dirty="0"/>
          </a:p>
        </p:txBody>
      </p:sp>
      <p:grpSp>
        <p:nvGrpSpPr>
          <p:cNvPr id="6" name="object 2">
            <a:extLst>
              <a:ext uri="{FF2B5EF4-FFF2-40B4-BE49-F238E27FC236}">
                <a16:creationId xmlns:a16="http://schemas.microsoft.com/office/drawing/2014/main" id="{1E13396D-3974-A507-7AEA-E9D665BC2F64}"/>
              </a:ext>
            </a:extLst>
          </p:cNvPr>
          <p:cNvGrpSpPr/>
          <p:nvPr/>
        </p:nvGrpSpPr>
        <p:grpSpPr>
          <a:xfrm>
            <a:off x="0" y="0"/>
            <a:ext cx="9144000" cy="915035"/>
            <a:chOff x="0" y="0"/>
            <a:chExt cx="9144000" cy="915035"/>
          </a:xfrm>
        </p:grpSpPr>
        <p:pic>
          <p:nvPicPr>
            <p:cNvPr id="7" name="object 3">
              <a:extLst>
                <a:ext uri="{FF2B5EF4-FFF2-40B4-BE49-F238E27FC236}">
                  <a16:creationId xmlns:a16="http://schemas.microsoft.com/office/drawing/2014/main" id="{89E1C595-61DF-697C-0B7E-86C239FB9F48}"/>
                </a:ext>
              </a:extLst>
            </p:cNvPr>
            <p:cNvPicPr/>
            <p:nvPr/>
          </p:nvPicPr>
          <p:blipFill>
            <a:blip r:embed="rId2" cstate="print"/>
            <a:stretch>
              <a:fillRect/>
            </a:stretch>
          </p:blipFill>
          <p:spPr>
            <a:xfrm>
              <a:off x="8306434" y="0"/>
              <a:ext cx="837565" cy="899033"/>
            </a:xfrm>
            <a:prstGeom prst="rect">
              <a:avLst/>
            </a:prstGeom>
          </p:spPr>
        </p:pic>
        <p:sp>
          <p:nvSpPr>
            <p:cNvPr id="8" name="object 4">
              <a:extLst>
                <a:ext uri="{FF2B5EF4-FFF2-40B4-BE49-F238E27FC236}">
                  <a16:creationId xmlns:a16="http://schemas.microsoft.com/office/drawing/2014/main" id="{8635B9FC-D80D-D22D-3FD2-E335C77D034B}"/>
                </a:ext>
              </a:extLst>
            </p:cNvPr>
            <p:cNvSpPr/>
            <p:nvPr/>
          </p:nvSpPr>
          <p:spPr>
            <a:xfrm>
              <a:off x="0" y="0"/>
              <a:ext cx="9144000" cy="898525"/>
            </a:xfrm>
            <a:custGeom>
              <a:avLst/>
              <a:gdLst/>
              <a:ahLst/>
              <a:cxnLst/>
              <a:rect l="l" t="t" r="r" b="b"/>
              <a:pathLst>
                <a:path w="9144000" h="898525">
                  <a:moveTo>
                    <a:pt x="0" y="898398"/>
                  </a:moveTo>
                  <a:lnTo>
                    <a:pt x="9144000" y="898398"/>
                  </a:lnTo>
                  <a:lnTo>
                    <a:pt x="9144000" y="0"/>
                  </a:lnTo>
                  <a:lnTo>
                    <a:pt x="0" y="0"/>
                  </a:lnTo>
                  <a:lnTo>
                    <a:pt x="0" y="898398"/>
                  </a:lnTo>
                  <a:close/>
                </a:path>
              </a:pathLst>
            </a:custGeom>
            <a:solidFill>
              <a:srgbClr val="2E70A1"/>
            </a:solidFill>
          </p:spPr>
          <p:txBody>
            <a:bodyPr wrap="square" lIns="0" tIns="0" rIns="0" bIns="0" rtlCol="0"/>
            <a:lstStyle/>
            <a:p>
              <a:endParaRPr/>
            </a:p>
          </p:txBody>
        </p:sp>
      </p:grpSp>
      <p:pic>
        <p:nvPicPr>
          <p:cNvPr id="11" name="Picture 10" descr="A picture containing text, sign, tableware&#10;&#10;Description automatically generated">
            <a:extLst>
              <a:ext uri="{FF2B5EF4-FFF2-40B4-BE49-F238E27FC236}">
                <a16:creationId xmlns:a16="http://schemas.microsoft.com/office/drawing/2014/main" id="{C5F880FC-0BF8-DDBE-6850-F24961A5A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9972" y="92321"/>
            <a:ext cx="2175179" cy="620051"/>
          </a:xfrm>
          <a:prstGeom prst="rect">
            <a:avLst/>
          </a:prstGeom>
        </p:spPr>
      </p:pic>
      <p:sp>
        <p:nvSpPr>
          <p:cNvPr id="9" name="Content Placeholder 8">
            <a:extLst>
              <a:ext uri="{FF2B5EF4-FFF2-40B4-BE49-F238E27FC236}">
                <a16:creationId xmlns:a16="http://schemas.microsoft.com/office/drawing/2014/main" id="{17EB5D8A-834B-F932-8D33-E8427ED87FAD}"/>
              </a:ext>
            </a:extLst>
          </p:cNvPr>
          <p:cNvSpPr>
            <a:spLocks noGrp="1"/>
          </p:cNvSpPr>
          <p:nvPr>
            <p:ph idx="1"/>
          </p:nvPr>
        </p:nvSpPr>
        <p:spPr>
          <a:xfrm>
            <a:off x="76199" y="991942"/>
            <a:ext cx="8878951" cy="5185021"/>
          </a:xfrm>
        </p:spPr>
        <p:txBody>
          <a:bodyPr>
            <a:normAutofit/>
          </a:bodyPr>
          <a:lstStyle/>
          <a:p>
            <a:pPr marL="0" indent="0" algn="just">
              <a:buNone/>
            </a:pPr>
            <a:r>
              <a:rPr lang="en-US" sz="2400" b="1" i="0" u="none" strike="noStrike" baseline="0" dirty="0">
                <a:solidFill>
                  <a:srgbClr val="4F82BE"/>
                </a:solidFill>
                <a:latin typeface="LiberationSerif-Bold"/>
              </a:rPr>
              <a:t>Multiplication and division of unsigned numbers</a:t>
            </a:r>
          </a:p>
          <a:p>
            <a:pPr algn="just"/>
            <a:r>
              <a:rPr lang="en-US" sz="2400" b="0" i="0" u="none" strike="noStrike" baseline="0" dirty="0">
                <a:latin typeface="LiberationSerif"/>
              </a:rPr>
              <a:t>Not all CPUs have instructions for multiplication and division. </a:t>
            </a:r>
          </a:p>
          <a:p>
            <a:pPr algn="just"/>
            <a:r>
              <a:rPr lang="en-US" sz="2400" b="0" i="0" u="none" strike="noStrike" baseline="0" dirty="0">
                <a:latin typeface="LiberationSerif"/>
              </a:rPr>
              <a:t>All the ARM processors have a </a:t>
            </a:r>
            <a:r>
              <a:rPr lang="en-US" sz="2400" b="0" i="0" u="none" strike="noStrike" baseline="0" dirty="0">
                <a:solidFill>
                  <a:srgbClr val="FF0000"/>
                </a:solidFill>
                <a:latin typeface="LiberationSerif"/>
              </a:rPr>
              <a:t>multiplication instruction but not the division</a:t>
            </a:r>
            <a:r>
              <a:rPr lang="en-US" sz="2400" b="0" i="0" u="none" strike="noStrike" baseline="0" dirty="0">
                <a:latin typeface="LiberationSerif"/>
              </a:rPr>
              <a:t>. </a:t>
            </a:r>
          </a:p>
          <a:p>
            <a:pPr algn="just"/>
            <a:r>
              <a:rPr lang="en-US" sz="2400" b="0" i="0" u="none" strike="noStrike" baseline="0" dirty="0">
                <a:latin typeface="LiberationSerif"/>
              </a:rPr>
              <a:t>Some family members such as </a:t>
            </a:r>
            <a:r>
              <a:rPr lang="en-US" sz="2400" b="0" i="0" u="none" strike="noStrike" baseline="0" dirty="0">
                <a:solidFill>
                  <a:srgbClr val="FF0000"/>
                </a:solidFill>
                <a:latin typeface="LiberationSerif"/>
              </a:rPr>
              <a:t>ARM Cortex </a:t>
            </a:r>
            <a:r>
              <a:rPr lang="en-US" sz="2400" b="0" i="0" u="none" strike="noStrike" baseline="0" dirty="0">
                <a:latin typeface="LiberationSerif"/>
              </a:rPr>
              <a:t>have both the division and multiplication instructions.</a:t>
            </a:r>
          </a:p>
          <a:p>
            <a:pPr marL="0" indent="0" algn="just">
              <a:buNone/>
            </a:pPr>
            <a:r>
              <a:rPr lang="en-US" sz="2400" b="1" i="0" u="none" strike="noStrike" baseline="0" dirty="0">
                <a:solidFill>
                  <a:srgbClr val="4F82BE"/>
                </a:solidFill>
                <a:latin typeface="LiberationSerif-Bold"/>
              </a:rPr>
              <a:t>Multiplication of unsigned numbers in ARM</a:t>
            </a:r>
            <a:endParaRPr lang="en-US" sz="2400" dirty="0">
              <a:latin typeface="LiberationSerif"/>
            </a:endParaRPr>
          </a:p>
          <a:p>
            <a:pPr algn="l"/>
            <a:r>
              <a:rPr lang="en-IN" sz="2400" b="0" i="0" u="none" strike="noStrike" baseline="0" dirty="0">
                <a:latin typeface="LiberationSerif"/>
              </a:rPr>
              <a:t>normal multiply -</a:t>
            </a:r>
            <a:r>
              <a:rPr lang="en-US" sz="2400" b="0" i="0" u="none" strike="noStrike" baseline="0" dirty="0">
                <a:latin typeface="LiberationSerif"/>
              </a:rPr>
              <a:t> MUL is used when the result is less than 32-bit</a:t>
            </a:r>
            <a:endParaRPr lang="en-IN" sz="2400" b="0" i="0" u="none" strike="noStrike" baseline="0" dirty="0">
              <a:latin typeface="LiberationSerif"/>
            </a:endParaRPr>
          </a:p>
          <a:p>
            <a:pPr algn="l"/>
            <a:r>
              <a:rPr lang="en-US" sz="2400" b="0" i="0" u="none" strike="noStrike" baseline="0" dirty="0">
                <a:latin typeface="LiberationSerif"/>
              </a:rPr>
              <a:t>long multiply-MULL must be used when the result is greater than 32-</a:t>
            </a:r>
            <a:r>
              <a:rPr lang="en-IN" sz="2400" b="0" i="0" u="none" strike="noStrike" baseline="0" dirty="0">
                <a:latin typeface="LiberationSerif"/>
              </a:rPr>
              <a:t>bit.</a:t>
            </a:r>
          </a:p>
          <a:p>
            <a:pPr algn="l"/>
            <a:endParaRPr lang="en-IN" sz="2400" dirty="0">
              <a:latin typeface="LiberationSerif"/>
            </a:endParaRPr>
          </a:p>
          <a:p>
            <a:pPr algn="l"/>
            <a:endParaRPr lang="en-IN" sz="2400" dirty="0"/>
          </a:p>
        </p:txBody>
      </p:sp>
      <p:pic>
        <p:nvPicPr>
          <p:cNvPr id="12" name="Picture 11">
            <a:extLst>
              <a:ext uri="{FF2B5EF4-FFF2-40B4-BE49-F238E27FC236}">
                <a16:creationId xmlns:a16="http://schemas.microsoft.com/office/drawing/2014/main" id="{98262BE2-5F16-E32A-3198-D84415DAF13C}"/>
              </a:ext>
            </a:extLst>
          </p:cNvPr>
          <p:cNvPicPr>
            <a:picLocks noChangeAspect="1"/>
          </p:cNvPicPr>
          <p:nvPr/>
        </p:nvPicPr>
        <p:blipFill>
          <a:blip r:embed="rId4"/>
          <a:stretch>
            <a:fillRect/>
          </a:stretch>
        </p:blipFill>
        <p:spPr>
          <a:xfrm>
            <a:off x="628650" y="4975731"/>
            <a:ext cx="8007762" cy="1352620"/>
          </a:xfrm>
          <a:prstGeom prst="rect">
            <a:avLst/>
          </a:prstGeom>
        </p:spPr>
      </p:pic>
      <p:sp>
        <p:nvSpPr>
          <p:cNvPr id="14" name="TextBox 13">
            <a:extLst>
              <a:ext uri="{FF2B5EF4-FFF2-40B4-BE49-F238E27FC236}">
                <a16:creationId xmlns:a16="http://schemas.microsoft.com/office/drawing/2014/main" id="{61B4F67E-793B-5766-9278-841747E81339}"/>
              </a:ext>
            </a:extLst>
          </p:cNvPr>
          <p:cNvSpPr txBox="1"/>
          <p:nvPr/>
        </p:nvSpPr>
        <p:spPr>
          <a:xfrm>
            <a:off x="-1" y="185738"/>
            <a:ext cx="6779971" cy="461665"/>
          </a:xfrm>
          <a:prstGeom prst="rect">
            <a:avLst/>
          </a:prstGeom>
          <a:noFill/>
        </p:spPr>
        <p:txBody>
          <a:bodyPr wrap="square">
            <a:spAutoFit/>
          </a:bodyPr>
          <a:lstStyle/>
          <a:p>
            <a:r>
              <a:rPr lang="en-IN" sz="2400" b="1" i="0" u="none" strike="noStrike" baseline="0" dirty="0">
                <a:latin typeface="LiberationSerif-Bold"/>
              </a:rPr>
              <a:t>Arithmetic Instructions</a:t>
            </a:r>
            <a:endParaRPr lang="en-US" sz="2400" dirty="0">
              <a:solidFill>
                <a:schemeClr val="bg1"/>
              </a:solidFill>
            </a:endParaRPr>
          </a:p>
        </p:txBody>
      </p:sp>
    </p:spTree>
    <p:extLst>
      <p:ext uri="{BB962C8B-B14F-4D97-AF65-F5344CB8AC3E}">
        <p14:creationId xmlns:p14="http://schemas.microsoft.com/office/powerpoint/2010/main" val="1062415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4A4D-A729-15A2-BB32-412857DB9FD0}"/>
              </a:ext>
            </a:extLst>
          </p:cNvPr>
          <p:cNvSpPr>
            <a:spLocks noGrp="1"/>
          </p:cNvSpPr>
          <p:nvPr>
            <p:ph type="title"/>
          </p:nvPr>
        </p:nvSpPr>
        <p:spPr/>
        <p:txBody>
          <a:bodyPr/>
          <a:lstStyle/>
          <a:p>
            <a:r>
              <a:rPr lang="en-IN" spc="-30" dirty="0">
                <a:solidFill>
                  <a:srgbClr val="FFFFFF"/>
                </a:solidFill>
              </a:rPr>
              <a:t>Classification</a:t>
            </a:r>
            <a:r>
              <a:rPr lang="en-IN" dirty="0">
                <a:solidFill>
                  <a:srgbClr val="FFFFFF"/>
                </a:solidFill>
              </a:rPr>
              <a:t> </a:t>
            </a:r>
            <a:r>
              <a:rPr lang="en-IN" spc="-20" dirty="0">
                <a:solidFill>
                  <a:srgbClr val="FFFFFF"/>
                </a:solidFill>
              </a:rPr>
              <a:t>of </a:t>
            </a:r>
            <a:r>
              <a:rPr lang="en-IN" spc="-30" dirty="0">
                <a:solidFill>
                  <a:srgbClr val="FFFFFF"/>
                </a:solidFill>
              </a:rPr>
              <a:t>embedded</a:t>
            </a:r>
            <a:r>
              <a:rPr lang="en-IN" spc="10" dirty="0">
                <a:solidFill>
                  <a:srgbClr val="FFFFFF"/>
                </a:solidFill>
              </a:rPr>
              <a:t> </a:t>
            </a:r>
            <a:r>
              <a:rPr lang="en-IN" spc="-50" dirty="0">
                <a:solidFill>
                  <a:srgbClr val="FFFFFF"/>
                </a:solidFill>
              </a:rPr>
              <a:t>system</a:t>
            </a:r>
            <a:endParaRPr lang="en-IN" dirty="0"/>
          </a:p>
        </p:txBody>
      </p:sp>
      <p:sp>
        <p:nvSpPr>
          <p:cNvPr id="3" name="Content Placeholder 2">
            <a:extLst>
              <a:ext uri="{FF2B5EF4-FFF2-40B4-BE49-F238E27FC236}">
                <a16:creationId xmlns:a16="http://schemas.microsoft.com/office/drawing/2014/main" id="{4F66AF81-EEFA-F059-7B01-D4EC32F661AD}"/>
              </a:ext>
            </a:extLst>
          </p:cNvPr>
          <p:cNvSpPr>
            <a:spLocks noGrp="1"/>
          </p:cNvSpPr>
          <p:nvPr>
            <p:ph idx="1"/>
          </p:nvPr>
        </p:nvSpPr>
        <p:spPr>
          <a:xfrm>
            <a:off x="228600" y="1077912"/>
            <a:ext cx="8763000" cy="5414961"/>
          </a:xfrm>
        </p:spPr>
        <p:txBody>
          <a:bodyPr>
            <a:noAutofit/>
          </a:bodyPr>
          <a:lstStyle/>
          <a:p>
            <a:pPr marL="0" indent="0" algn="l">
              <a:buNone/>
            </a:pPr>
            <a:r>
              <a:rPr lang="en-IN" sz="2400" b="1" i="0" u="none" strike="noStrike" baseline="0" dirty="0">
                <a:solidFill>
                  <a:srgbClr val="4F82BE"/>
                </a:solidFill>
                <a:latin typeface="LiberationSerif-Bold"/>
              </a:rPr>
              <a:t>MUL (multiply)</a:t>
            </a:r>
          </a:p>
          <a:p>
            <a:pPr marL="0" indent="0" algn="l">
              <a:buNone/>
            </a:pPr>
            <a:r>
              <a:rPr lang="en-IN" sz="2400" b="0" i="0" u="none" strike="noStrike" baseline="0" dirty="0">
                <a:solidFill>
                  <a:srgbClr val="008100"/>
                </a:solidFill>
                <a:latin typeface="LiberationSerif"/>
              </a:rPr>
              <a:t>		MUL Rd,Rn,Op2 			;Rd = Rn × Op2</a:t>
            </a:r>
          </a:p>
          <a:p>
            <a:pPr algn="l"/>
            <a:r>
              <a:rPr lang="en-US" sz="2400" b="0" i="0" u="none" strike="noStrike" baseline="0" dirty="0">
                <a:latin typeface="LiberationSerif"/>
              </a:rPr>
              <a:t>The operands must be in registers</a:t>
            </a:r>
          </a:p>
          <a:p>
            <a:pPr marL="0" indent="0" algn="l">
              <a:buNone/>
            </a:pPr>
            <a:r>
              <a:rPr lang="en-IN" sz="2400" b="1" i="0" u="none" strike="noStrike" baseline="0" dirty="0">
                <a:solidFill>
                  <a:srgbClr val="4F82BE"/>
                </a:solidFill>
                <a:latin typeface="LiberationSerif-Bold"/>
              </a:rPr>
              <a:t>UMULL (unsigned multiply long)</a:t>
            </a:r>
          </a:p>
          <a:p>
            <a:pPr marL="0" indent="0" algn="l">
              <a:buNone/>
            </a:pPr>
            <a:r>
              <a:rPr lang="en-IN" sz="2400" b="0" i="0" u="none" strike="noStrike" baseline="0" dirty="0">
                <a:solidFill>
                  <a:srgbClr val="008100"/>
                </a:solidFill>
                <a:latin typeface="LiberationSerif"/>
              </a:rPr>
              <a:t>UMULL RdLo,RdHi,Rn,Op2 			;</a:t>
            </a:r>
            <a:r>
              <a:rPr lang="en-IN" sz="2400" b="0" i="0" u="none" strike="noStrike" baseline="0" dirty="0" err="1">
                <a:solidFill>
                  <a:srgbClr val="008100"/>
                </a:solidFill>
                <a:latin typeface="LiberationSerif"/>
              </a:rPr>
              <a:t>RdHi:RdLoRd</a:t>
            </a:r>
            <a:r>
              <a:rPr lang="en-IN" sz="2400" b="0" i="0" u="none" strike="noStrike" baseline="0" dirty="0">
                <a:solidFill>
                  <a:srgbClr val="008100"/>
                </a:solidFill>
                <a:latin typeface="LiberationSerif"/>
              </a:rPr>
              <a:t> = Rn × Op2</a:t>
            </a:r>
          </a:p>
          <a:p>
            <a:pPr algn="l"/>
            <a:r>
              <a:rPr lang="en-US" sz="2400" dirty="0">
                <a:latin typeface="LiberationSerif"/>
              </a:rPr>
              <a:t>T</a:t>
            </a:r>
            <a:r>
              <a:rPr lang="en-US" sz="2400" b="0" i="0" u="none" strike="noStrike" baseline="0" dirty="0">
                <a:latin typeface="LiberationSerif"/>
              </a:rPr>
              <a:t>he operands must be in registers</a:t>
            </a:r>
            <a:endParaRPr lang="en-IN" sz="2400" dirty="0">
              <a:solidFill>
                <a:srgbClr val="008100"/>
              </a:solidFill>
              <a:latin typeface="LiberationSerif"/>
              <a:cs typeface="Times New Roman" panose="02020603050405020304" pitchFamily="18" charset="0"/>
            </a:endParaRPr>
          </a:p>
          <a:p>
            <a:pPr marL="0" indent="0" algn="l">
              <a:buNone/>
            </a:pPr>
            <a:r>
              <a:rPr lang="pt-BR" sz="2400" b="0" i="0" u="none" strike="noStrike" baseline="0" dirty="0">
                <a:solidFill>
                  <a:srgbClr val="008100"/>
                </a:solidFill>
                <a:latin typeface="LiberationSerif"/>
              </a:rPr>
              <a:t>		LDR R1,=0x54000000			 ;R1 = 0x54000000</a:t>
            </a:r>
          </a:p>
          <a:p>
            <a:pPr marL="0" indent="0" algn="l">
              <a:buNone/>
            </a:pPr>
            <a:r>
              <a:rPr lang="pt-BR" sz="2400" b="0" i="0" u="none" strike="noStrike" baseline="0" dirty="0">
                <a:solidFill>
                  <a:srgbClr val="008100"/>
                </a:solidFill>
                <a:latin typeface="LiberationSerif"/>
              </a:rPr>
              <a:t>		LDR R2,=0x10000002 			;R2 = 0x10000002</a:t>
            </a:r>
          </a:p>
          <a:p>
            <a:pPr marL="0" indent="0" algn="l">
              <a:buNone/>
            </a:pPr>
            <a:r>
              <a:rPr lang="pt-BR" sz="2400" b="0" i="0" u="none" strike="noStrike" baseline="0" dirty="0">
                <a:solidFill>
                  <a:srgbClr val="008100"/>
                </a:solidFill>
                <a:latin typeface="LiberationSerif"/>
              </a:rPr>
              <a:t>		UMULL R3,R4,R2,R1 		;0x54000000 × 0x10000002</a:t>
            </a:r>
          </a:p>
          <a:p>
            <a:pPr marL="0" indent="0" algn="l">
              <a:buNone/>
            </a:pPr>
            <a:r>
              <a:rPr lang="en-IN" sz="2400" b="0" i="0" u="none" strike="noStrike" baseline="0" dirty="0">
                <a:solidFill>
                  <a:srgbClr val="008100"/>
                </a:solidFill>
                <a:latin typeface="LiberationSerif"/>
              </a:rPr>
              <a:t>							; = 0x054000000A8000000</a:t>
            </a:r>
          </a:p>
          <a:p>
            <a:pPr marL="0" indent="0" algn="l">
              <a:buNone/>
            </a:pPr>
            <a:r>
              <a:rPr lang="en-US" sz="2400" b="0" i="0" u="none" strike="noStrike" baseline="0" dirty="0">
                <a:solidFill>
                  <a:srgbClr val="008100"/>
                </a:solidFill>
                <a:latin typeface="LiberationSerif"/>
              </a:rPr>
              <a:t>						;R3 = 0xA800000, the lower 32 bits</a:t>
            </a:r>
          </a:p>
          <a:p>
            <a:pPr marL="0" indent="0" algn="l">
              <a:buNone/>
            </a:pPr>
            <a:r>
              <a:rPr lang="en-US" sz="2400" b="0" i="0" u="none" strike="noStrike" baseline="0" dirty="0">
                <a:solidFill>
                  <a:srgbClr val="008100"/>
                </a:solidFill>
                <a:latin typeface="LiberationSerif"/>
              </a:rPr>
              <a:t>					;R4 = 0x05400000, the higher 32 bits</a:t>
            </a:r>
            <a:endParaRPr lang="en-IN"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EEFBEEE-A566-AB30-9D30-C2DE8CABBAEB}"/>
              </a:ext>
            </a:extLst>
          </p:cNvPr>
          <p:cNvSpPr>
            <a:spLocks noGrp="1"/>
          </p:cNvSpPr>
          <p:nvPr>
            <p:ph type="ftr" sz="quarter" idx="11"/>
          </p:nvPr>
        </p:nvSpPr>
        <p:spPr/>
        <p:txBody>
          <a:bodyPr/>
          <a:lstStyle/>
          <a:p>
            <a:r>
              <a:rPr lang="en-GB" dirty="0"/>
              <a:t>Department of EECE-19ECS431-EMBEDDED SYSTEMS</a:t>
            </a:r>
          </a:p>
        </p:txBody>
      </p:sp>
      <p:sp>
        <p:nvSpPr>
          <p:cNvPr id="5" name="Slide Number Placeholder 4">
            <a:extLst>
              <a:ext uri="{FF2B5EF4-FFF2-40B4-BE49-F238E27FC236}">
                <a16:creationId xmlns:a16="http://schemas.microsoft.com/office/drawing/2014/main" id="{A480A92A-932E-BE43-5909-0AAF31426076}"/>
              </a:ext>
            </a:extLst>
          </p:cNvPr>
          <p:cNvSpPr>
            <a:spLocks noGrp="1"/>
          </p:cNvSpPr>
          <p:nvPr>
            <p:ph type="sldNum" sz="quarter" idx="12"/>
          </p:nvPr>
        </p:nvSpPr>
        <p:spPr/>
        <p:txBody>
          <a:bodyPr/>
          <a:lstStyle/>
          <a:p>
            <a:pPr marL="38100">
              <a:lnSpc>
                <a:spcPct val="100000"/>
              </a:lnSpc>
              <a:spcBef>
                <a:spcPts val="45"/>
              </a:spcBef>
            </a:pPr>
            <a:r>
              <a:rPr lang="en-US" dirty="0">
                <a:solidFill>
                  <a:srgbClr val="008100"/>
                </a:solidFill>
                <a:latin typeface="LiberationSerif"/>
              </a:rPr>
              <a:t>0</a:t>
            </a:r>
            <a:fld id="{81D60167-4931-47E6-BA6A-407CBD079E47}" type="slidenum">
              <a:rPr lang="en-GB" spc="15" smtClean="0"/>
              <a:t>17</a:t>
            </a:fld>
            <a:endParaRPr lang="en-GB" spc="15" dirty="0"/>
          </a:p>
        </p:txBody>
      </p:sp>
      <p:grpSp>
        <p:nvGrpSpPr>
          <p:cNvPr id="6" name="object 2">
            <a:extLst>
              <a:ext uri="{FF2B5EF4-FFF2-40B4-BE49-F238E27FC236}">
                <a16:creationId xmlns:a16="http://schemas.microsoft.com/office/drawing/2014/main" id="{1E13396D-3974-A507-7AEA-E9D665BC2F64}"/>
              </a:ext>
            </a:extLst>
          </p:cNvPr>
          <p:cNvGrpSpPr/>
          <p:nvPr/>
        </p:nvGrpSpPr>
        <p:grpSpPr>
          <a:xfrm>
            <a:off x="0" y="0"/>
            <a:ext cx="9144000" cy="915035"/>
            <a:chOff x="0" y="0"/>
            <a:chExt cx="9144000" cy="915035"/>
          </a:xfrm>
        </p:grpSpPr>
        <p:pic>
          <p:nvPicPr>
            <p:cNvPr id="7" name="object 3">
              <a:extLst>
                <a:ext uri="{FF2B5EF4-FFF2-40B4-BE49-F238E27FC236}">
                  <a16:creationId xmlns:a16="http://schemas.microsoft.com/office/drawing/2014/main" id="{89E1C595-61DF-697C-0B7E-86C239FB9F48}"/>
                </a:ext>
              </a:extLst>
            </p:cNvPr>
            <p:cNvPicPr/>
            <p:nvPr/>
          </p:nvPicPr>
          <p:blipFill>
            <a:blip r:embed="rId2" cstate="print"/>
            <a:stretch>
              <a:fillRect/>
            </a:stretch>
          </p:blipFill>
          <p:spPr>
            <a:xfrm>
              <a:off x="8306434" y="0"/>
              <a:ext cx="837565" cy="899033"/>
            </a:xfrm>
            <a:prstGeom prst="rect">
              <a:avLst/>
            </a:prstGeom>
          </p:spPr>
        </p:pic>
        <p:sp>
          <p:nvSpPr>
            <p:cNvPr id="8" name="object 4">
              <a:extLst>
                <a:ext uri="{FF2B5EF4-FFF2-40B4-BE49-F238E27FC236}">
                  <a16:creationId xmlns:a16="http://schemas.microsoft.com/office/drawing/2014/main" id="{8635B9FC-D80D-D22D-3FD2-E335C77D034B}"/>
                </a:ext>
              </a:extLst>
            </p:cNvPr>
            <p:cNvSpPr/>
            <p:nvPr/>
          </p:nvSpPr>
          <p:spPr>
            <a:xfrm>
              <a:off x="0" y="0"/>
              <a:ext cx="9144000" cy="898525"/>
            </a:xfrm>
            <a:custGeom>
              <a:avLst/>
              <a:gdLst/>
              <a:ahLst/>
              <a:cxnLst/>
              <a:rect l="l" t="t" r="r" b="b"/>
              <a:pathLst>
                <a:path w="9144000" h="898525">
                  <a:moveTo>
                    <a:pt x="0" y="898398"/>
                  </a:moveTo>
                  <a:lnTo>
                    <a:pt x="9144000" y="898398"/>
                  </a:lnTo>
                  <a:lnTo>
                    <a:pt x="9144000" y="0"/>
                  </a:lnTo>
                  <a:lnTo>
                    <a:pt x="0" y="0"/>
                  </a:lnTo>
                  <a:lnTo>
                    <a:pt x="0" y="898398"/>
                  </a:lnTo>
                  <a:close/>
                </a:path>
              </a:pathLst>
            </a:custGeom>
            <a:solidFill>
              <a:srgbClr val="2E70A1"/>
            </a:solidFill>
          </p:spPr>
          <p:txBody>
            <a:bodyPr wrap="square" lIns="0" tIns="0" rIns="0" bIns="0" rtlCol="0"/>
            <a:lstStyle/>
            <a:p>
              <a:endParaRPr/>
            </a:p>
          </p:txBody>
        </p:sp>
      </p:grpSp>
      <p:pic>
        <p:nvPicPr>
          <p:cNvPr id="11" name="Picture 10" descr="A picture containing text, sign, tableware&#10;&#10;Description automatically generated">
            <a:extLst>
              <a:ext uri="{FF2B5EF4-FFF2-40B4-BE49-F238E27FC236}">
                <a16:creationId xmlns:a16="http://schemas.microsoft.com/office/drawing/2014/main" id="{C5F880FC-0BF8-DDBE-6850-F24961A5A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9972" y="92321"/>
            <a:ext cx="2175179" cy="620051"/>
          </a:xfrm>
          <a:prstGeom prst="rect">
            <a:avLst/>
          </a:prstGeom>
        </p:spPr>
      </p:pic>
      <p:sp>
        <p:nvSpPr>
          <p:cNvPr id="12" name="TextBox 11">
            <a:extLst>
              <a:ext uri="{FF2B5EF4-FFF2-40B4-BE49-F238E27FC236}">
                <a16:creationId xmlns:a16="http://schemas.microsoft.com/office/drawing/2014/main" id="{31C21B67-5A36-DAEA-828C-ECA597970C31}"/>
              </a:ext>
            </a:extLst>
          </p:cNvPr>
          <p:cNvSpPr txBox="1"/>
          <p:nvPr/>
        </p:nvSpPr>
        <p:spPr>
          <a:xfrm>
            <a:off x="-1" y="185738"/>
            <a:ext cx="6779971" cy="461665"/>
          </a:xfrm>
          <a:prstGeom prst="rect">
            <a:avLst/>
          </a:prstGeom>
          <a:noFill/>
        </p:spPr>
        <p:txBody>
          <a:bodyPr wrap="square">
            <a:spAutoFit/>
          </a:bodyPr>
          <a:lstStyle/>
          <a:p>
            <a:r>
              <a:rPr lang="en-IN" sz="2400" b="1" i="0" u="none" strike="noStrike" baseline="0" dirty="0">
                <a:latin typeface="LiberationSerif-Bold"/>
              </a:rPr>
              <a:t>Arithmetic Instructions</a:t>
            </a:r>
            <a:endParaRPr lang="en-US" sz="2400" dirty="0">
              <a:solidFill>
                <a:schemeClr val="bg1"/>
              </a:solidFill>
            </a:endParaRPr>
          </a:p>
        </p:txBody>
      </p:sp>
    </p:spTree>
    <p:extLst>
      <p:ext uri="{BB962C8B-B14F-4D97-AF65-F5344CB8AC3E}">
        <p14:creationId xmlns:p14="http://schemas.microsoft.com/office/powerpoint/2010/main" val="637185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4A4D-A729-15A2-BB32-412857DB9FD0}"/>
              </a:ext>
            </a:extLst>
          </p:cNvPr>
          <p:cNvSpPr>
            <a:spLocks noGrp="1"/>
          </p:cNvSpPr>
          <p:nvPr>
            <p:ph type="title"/>
          </p:nvPr>
        </p:nvSpPr>
        <p:spPr/>
        <p:txBody>
          <a:bodyPr/>
          <a:lstStyle/>
          <a:p>
            <a:r>
              <a:rPr lang="en-IN" spc="-30" dirty="0">
                <a:solidFill>
                  <a:srgbClr val="FFFFFF"/>
                </a:solidFill>
              </a:rPr>
              <a:t>Classification</a:t>
            </a:r>
            <a:r>
              <a:rPr lang="en-IN" dirty="0">
                <a:solidFill>
                  <a:srgbClr val="FFFFFF"/>
                </a:solidFill>
              </a:rPr>
              <a:t> </a:t>
            </a:r>
            <a:r>
              <a:rPr lang="en-IN" spc="-20" dirty="0">
                <a:solidFill>
                  <a:srgbClr val="FFFFFF"/>
                </a:solidFill>
              </a:rPr>
              <a:t>of </a:t>
            </a:r>
            <a:r>
              <a:rPr lang="en-IN" spc="-30" dirty="0">
                <a:solidFill>
                  <a:srgbClr val="FFFFFF"/>
                </a:solidFill>
              </a:rPr>
              <a:t>embedded</a:t>
            </a:r>
            <a:r>
              <a:rPr lang="en-IN" spc="10" dirty="0">
                <a:solidFill>
                  <a:srgbClr val="FFFFFF"/>
                </a:solidFill>
              </a:rPr>
              <a:t> </a:t>
            </a:r>
            <a:r>
              <a:rPr lang="en-IN" spc="-50" dirty="0">
                <a:solidFill>
                  <a:srgbClr val="FFFFFF"/>
                </a:solidFill>
              </a:rPr>
              <a:t>system</a:t>
            </a:r>
            <a:endParaRPr lang="en-IN" dirty="0"/>
          </a:p>
        </p:txBody>
      </p:sp>
      <p:sp>
        <p:nvSpPr>
          <p:cNvPr id="3" name="Content Placeholder 2">
            <a:extLst>
              <a:ext uri="{FF2B5EF4-FFF2-40B4-BE49-F238E27FC236}">
                <a16:creationId xmlns:a16="http://schemas.microsoft.com/office/drawing/2014/main" id="{4F66AF81-EEFA-F059-7B01-D4EC32F661AD}"/>
              </a:ext>
            </a:extLst>
          </p:cNvPr>
          <p:cNvSpPr>
            <a:spLocks noGrp="1"/>
          </p:cNvSpPr>
          <p:nvPr>
            <p:ph idx="1"/>
          </p:nvPr>
        </p:nvSpPr>
        <p:spPr>
          <a:xfrm>
            <a:off x="228600" y="1077912"/>
            <a:ext cx="8763000" cy="5414961"/>
          </a:xfrm>
        </p:spPr>
        <p:txBody>
          <a:bodyPr>
            <a:normAutofit/>
          </a:bodyPr>
          <a:lstStyle/>
          <a:p>
            <a:pPr marL="0" indent="0" algn="just">
              <a:buNone/>
            </a:pPr>
            <a:r>
              <a:rPr lang="en-US" sz="2400" b="1" i="0" u="none" strike="noStrike" baseline="0" dirty="0">
                <a:solidFill>
                  <a:srgbClr val="4F82BE"/>
                </a:solidFill>
                <a:latin typeface="LiberationSerif-Bold"/>
              </a:rPr>
              <a:t>Multiply and Accumulate Instructions in ARM</a:t>
            </a:r>
          </a:p>
          <a:p>
            <a:pPr algn="just"/>
            <a:r>
              <a:rPr lang="en-US" sz="2400" b="0" i="0" u="none" strike="noStrike" baseline="0" dirty="0">
                <a:solidFill>
                  <a:srgbClr val="000000"/>
                </a:solidFill>
                <a:latin typeface="LiberationSerif"/>
              </a:rPr>
              <a:t>In some application such as digital signal processing (DSP) we need to multiply two registers and add the result with another register.</a:t>
            </a:r>
          </a:p>
          <a:p>
            <a:pPr algn="just"/>
            <a:r>
              <a:rPr lang="en-US" sz="2400" b="0" i="0" u="none" strike="noStrike" baseline="0" dirty="0">
                <a:solidFill>
                  <a:srgbClr val="000000"/>
                </a:solidFill>
                <a:latin typeface="LiberationSerif"/>
              </a:rPr>
              <a:t>The format of MLA (multiply and add) instruction is as </a:t>
            </a:r>
            <a:r>
              <a:rPr lang="en-IN" sz="2400" b="0" i="0" u="none" strike="noStrike" baseline="0" dirty="0">
                <a:solidFill>
                  <a:srgbClr val="000000"/>
                </a:solidFill>
                <a:latin typeface="LiberationSerif"/>
              </a:rPr>
              <a:t>follows:</a:t>
            </a:r>
          </a:p>
          <a:p>
            <a:pPr marL="0" indent="0" algn="just">
              <a:buNone/>
            </a:pPr>
            <a:r>
              <a:rPr lang="en-IN" sz="2400" b="0" i="0" u="none" strike="noStrike" baseline="0" dirty="0">
                <a:solidFill>
                  <a:srgbClr val="008100"/>
                </a:solidFill>
                <a:latin typeface="LiberationSerif"/>
              </a:rPr>
              <a:t>	MLA </a:t>
            </a:r>
            <a:r>
              <a:rPr lang="en-IN" sz="2400" b="0" i="0" u="none" strike="noStrike" baseline="0" dirty="0" err="1">
                <a:solidFill>
                  <a:srgbClr val="008100"/>
                </a:solidFill>
                <a:latin typeface="LiberationSerif"/>
              </a:rPr>
              <a:t>Rd,Rm,Rs,Rn</a:t>
            </a:r>
            <a:r>
              <a:rPr lang="en-IN" sz="2400" b="0" i="0" u="none" strike="noStrike" baseline="0" dirty="0">
                <a:solidFill>
                  <a:srgbClr val="008100"/>
                </a:solidFill>
                <a:latin typeface="LiberationSerif"/>
              </a:rPr>
              <a:t> ;Rd = Rm × Rs + Rn</a:t>
            </a:r>
          </a:p>
          <a:p>
            <a:pPr algn="just"/>
            <a:r>
              <a:rPr lang="en-US" sz="2400" b="0" i="0" u="none" strike="noStrike" baseline="0" dirty="0">
                <a:solidFill>
                  <a:srgbClr val="000000"/>
                </a:solidFill>
                <a:latin typeface="LiberationSerif"/>
              </a:rPr>
              <a:t>The operands must be in registers</a:t>
            </a:r>
          </a:p>
          <a:p>
            <a:pPr marL="0" indent="0" algn="l">
              <a:buNone/>
            </a:pPr>
            <a:r>
              <a:rPr lang="en-IN" sz="2400" b="1" dirty="0">
                <a:solidFill>
                  <a:srgbClr val="4F82BE"/>
                </a:solidFill>
                <a:latin typeface="LiberationSerif-Bold"/>
              </a:rPr>
              <a:t>UMLAL (unsigned multiply and add long)</a:t>
            </a:r>
          </a:p>
          <a:p>
            <a:pPr marL="0" indent="0" algn="l">
              <a:buNone/>
            </a:pPr>
            <a:r>
              <a:rPr lang="da-DK" sz="2400" b="0" i="0" u="none" strike="noStrike" baseline="0" dirty="0">
                <a:solidFill>
                  <a:srgbClr val="008100"/>
                </a:solidFill>
                <a:latin typeface="LiberationSerif"/>
              </a:rPr>
              <a:t>UMLAL RdLo,RdHi,Rn,Op2 		;RdHi:RdLo = Rn × Op2 + RdHi:RdLo</a:t>
            </a:r>
          </a:p>
          <a:p>
            <a:pPr marL="0" indent="0" algn="l">
              <a:buNone/>
            </a:pPr>
            <a:endParaRPr lang="da-DK" sz="1800" dirty="0">
              <a:solidFill>
                <a:srgbClr val="008100"/>
              </a:solidFill>
              <a:latin typeface="LiberationSerif"/>
            </a:endParaRPr>
          </a:p>
          <a:p>
            <a:pPr marL="0" indent="0" algn="l">
              <a:buNone/>
            </a:pPr>
            <a:r>
              <a:rPr lang="en-US" sz="2400" b="1" i="0" u="none" strike="noStrike" baseline="0" dirty="0">
                <a:solidFill>
                  <a:srgbClr val="4F82BE"/>
                </a:solidFill>
                <a:latin typeface="LiberationSerif-Bold"/>
              </a:rPr>
              <a:t>Division of unsigned numbers in ARM</a:t>
            </a:r>
          </a:p>
          <a:p>
            <a:pPr algn="l"/>
            <a:r>
              <a:rPr lang="en-US" sz="2400" b="0" i="0" u="none" strike="noStrike" baseline="0" dirty="0">
                <a:solidFill>
                  <a:srgbClr val="000000"/>
                </a:solidFill>
                <a:latin typeface="LiberationSerif"/>
              </a:rPr>
              <a:t>Some ARM families </a:t>
            </a:r>
            <a:r>
              <a:rPr lang="en-US" sz="2400" b="0" i="0" u="none" strike="noStrike" baseline="0" dirty="0">
                <a:solidFill>
                  <a:srgbClr val="FF0000"/>
                </a:solidFill>
                <a:latin typeface="LiberationSerif"/>
              </a:rPr>
              <a:t>do not have </a:t>
            </a:r>
            <a:r>
              <a:rPr lang="en-US" sz="2400" b="0" i="0" u="none" strike="noStrike" baseline="0" dirty="0">
                <a:solidFill>
                  <a:srgbClr val="000000"/>
                </a:solidFill>
                <a:latin typeface="LiberationSerif"/>
              </a:rPr>
              <a:t>an instruction for division of unsigned numbers  since it takes </a:t>
            </a:r>
            <a:r>
              <a:rPr lang="en-US" sz="2400" b="0" i="0" u="none" strike="noStrike" baseline="0" dirty="0">
                <a:solidFill>
                  <a:srgbClr val="FF0000"/>
                </a:solidFill>
                <a:latin typeface="LiberationSerif"/>
              </a:rPr>
              <a:t>too many gates to implement it</a:t>
            </a:r>
            <a:r>
              <a:rPr lang="en-US" sz="2400" b="0" i="0" u="none" strike="noStrike" baseline="0" dirty="0">
                <a:solidFill>
                  <a:srgbClr val="000000"/>
                </a:solidFill>
                <a:latin typeface="LiberationSerif"/>
              </a:rPr>
              <a:t>. </a:t>
            </a:r>
          </a:p>
          <a:p>
            <a:pPr algn="l"/>
            <a:r>
              <a:rPr lang="en-US" sz="2400" b="0" i="0" u="none" strike="noStrike" baseline="0" dirty="0">
                <a:solidFill>
                  <a:srgbClr val="000000"/>
                </a:solidFill>
                <a:latin typeface="LiberationSerif"/>
              </a:rPr>
              <a:t>We can use </a:t>
            </a:r>
            <a:r>
              <a:rPr lang="en-US" sz="2400" b="0" i="0" u="none" strike="noStrike" baseline="0" dirty="0">
                <a:solidFill>
                  <a:srgbClr val="FF0000"/>
                </a:solidFill>
                <a:latin typeface="LiberationSerif"/>
              </a:rPr>
              <a:t>SUB instruction </a:t>
            </a:r>
            <a:r>
              <a:rPr lang="en-US" sz="2400" b="0" i="0" u="none" strike="noStrike" baseline="0" dirty="0">
                <a:solidFill>
                  <a:srgbClr val="000000"/>
                </a:solidFill>
                <a:latin typeface="LiberationSerif"/>
              </a:rPr>
              <a:t>to perform the </a:t>
            </a:r>
            <a:r>
              <a:rPr lang="en-IN" sz="2400" b="0" i="0" u="none" strike="noStrike" baseline="0" dirty="0">
                <a:solidFill>
                  <a:srgbClr val="000000"/>
                </a:solidFill>
                <a:latin typeface="LiberationSerif"/>
              </a:rPr>
              <a:t>division.</a:t>
            </a:r>
            <a:endParaRPr lang="en-IN" sz="2400" b="1" dirty="0">
              <a:solidFill>
                <a:srgbClr val="4F82BE"/>
              </a:solidFill>
              <a:latin typeface="LiberationSerif-Bold"/>
            </a:endParaRPr>
          </a:p>
        </p:txBody>
      </p:sp>
      <p:sp>
        <p:nvSpPr>
          <p:cNvPr id="4" name="Footer Placeholder 3">
            <a:extLst>
              <a:ext uri="{FF2B5EF4-FFF2-40B4-BE49-F238E27FC236}">
                <a16:creationId xmlns:a16="http://schemas.microsoft.com/office/drawing/2014/main" id="{0EEFBEEE-A566-AB30-9D30-C2DE8CABBAEB}"/>
              </a:ext>
            </a:extLst>
          </p:cNvPr>
          <p:cNvSpPr>
            <a:spLocks noGrp="1"/>
          </p:cNvSpPr>
          <p:nvPr>
            <p:ph type="ftr" sz="quarter" idx="11"/>
          </p:nvPr>
        </p:nvSpPr>
        <p:spPr/>
        <p:txBody>
          <a:bodyPr/>
          <a:lstStyle/>
          <a:p>
            <a:r>
              <a:rPr lang="en-GB"/>
              <a:t>Department of EECE-19ECS431-EMBEDDED SYSTEMS</a:t>
            </a:r>
          </a:p>
        </p:txBody>
      </p:sp>
      <p:sp>
        <p:nvSpPr>
          <p:cNvPr id="5" name="Slide Number Placeholder 4">
            <a:extLst>
              <a:ext uri="{FF2B5EF4-FFF2-40B4-BE49-F238E27FC236}">
                <a16:creationId xmlns:a16="http://schemas.microsoft.com/office/drawing/2014/main" id="{A480A92A-932E-BE43-5909-0AAF31426076}"/>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18</a:t>
            </a:fld>
            <a:endParaRPr lang="en-GB" spc="15" dirty="0"/>
          </a:p>
        </p:txBody>
      </p:sp>
      <p:grpSp>
        <p:nvGrpSpPr>
          <p:cNvPr id="6" name="object 2">
            <a:extLst>
              <a:ext uri="{FF2B5EF4-FFF2-40B4-BE49-F238E27FC236}">
                <a16:creationId xmlns:a16="http://schemas.microsoft.com/office/drawing/2014/main" id="{1E13396D-3974-A507-7AEA-E9D665BC2F64}"/>
              </a:ext>
            </a:extLst>
          </p:cNvPr>
          <p:cNvGrpSpPr/>
          <p:nvPr/>
        </p:nvGrpSpPr>
        <p:grpSpPr>
          <a:xfrm>
            <a:off x="0" y="0"/>
            <a:ext cx="9144000" cy="915035"/>
            <a:chOff x="0" y="0"/>
            <a:chExt cx="9144000" cy="915035"/>
          </a:xfrm>
        </p:grpSpPr>
        <p:pic>
          <p:nvPicPr>
            <p:cNvPr id="7" name="object 3">
              <a:extLst>
                <a:ext uri="{FF2B5EF4-FFF2-40B4-BE49-F238E27FC236}">
                  <a16:creationId xmlns:a16="http://schemas.microsoft.com/office/drawing/2014/main" id="{89E1C595-61DF-697C-0B7E-86C239FB9F48}"/>
                </a:ext>
              </a:extLst>
            </p:cNvPr>
            <p:cNvPicPr/>
            <p:nvPr/>
          </p:nvPicPr>
          <p:blipFill>
            <a:blip r:embed="rId2" cstate="print"/>
            <a:stretch>
              <a:fillRect/>
            </a:stretch>
          </p:blipFill>
          <p:spPr>
            <a:xfrm>
              <a:off x="8306434" y="0"/>
              <a:ext cx="837565" cy="899033"/>
            </a:xfrm>
            <a:prstGeom prst="rect">
              <a:avLst/>
            </a:prstGeom>
          </p:spPr>
        </p:pic>
        <p:sp>
          <p:nvSpPr>
            <p:cNvPr id="8" name="object 4">
              <a:extLst>
                <a:ext uri="{FF2B5EF4-FFF2-40B4-BE49-F238E27FC236}">
                  <a16:creationId xmlns:a16="http://schemas.microsoft.com/office/drawing/2014/main" id="{8635B9FC-D80D-D22D-3FD2-E335C77D034B}"/>
                </a:ext>
              </a:extLst>
            </p:cNvPr>
            <p:cNvSpPr/>
            <p:nvPr/>
          </p:nvSpPr>
          <p:spPr>
            <a:xfrm>
              <a:off x="0" y="0"/>
              <a:ext cx="9144000" cy="898525"/>
            </a:xfrm>
            <a:custGeom>
              <a:avLst/>
              <a:gdLst/>
              <a:ahLst/>
              <a:cxnLst/>
              <a:rect l="l" t="t" r="r" b="b"/>
              <a:pathLst>
                <a:path w="9144000" h="898525">
                  <a:moveTo>
                    <a:pt x="0" y="898398"/>
                  </a:moveTo>
                  <a:lnTo>
                    <a:pt x="9144000" y="898398"/>
                  </a:lnTo>
                  <a:lnTo>
                    <a:pt x="9144000" y="0"/>
                  </a:lnTo>
                  <a:lnTo>
                    <a:pt x="0" y="0"/>
                  </a:lnTo>
                  <a:lnTo>
                    <a:pt x="0" y="898398"/>
                  </a:lnTo>
                  <a:close/>
                </a:path>
              </a:pathLst>
            </a:custGeom>
            <a:solidFill>
              <a:srgbClr val="2E70A1"/>
            </a:solidFill>
          </p:spPr>
          <p:txBody>
            <a:bodyPr wrap="square" lIns="0" tIns="0" rIns="0" bIns="0" rtlCol="0"/>
            <a:lstStyle/>
            <a:p>
              <a:endParaRPr/>
            </a:p>
          </p:txBody>
        </p:sp>
      </p:grpSp>
      <p:pic>
        <p:nvPicPr>
          <p:cNvPr id="11" name="Picture 10" descr="A picture containing text, sign, tableware&#10;&#10;Description automatically generated">
            <a:extLst>
              <a:ext uri="{FF2B5EF4-FFF2-40B4-BE49-F238E27FC236}">
                <a16:creationId xmlns:a16="http://schemas.microsoft.com/office/drawing/2014/main" id="{C5F880FC-0BF8-DDBE-6850-F24961A5A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9972" y="92321"/>
            <a:ext cx="2175179" cy="620051"/>
          </a:xfrm>
          <a:prstGeom prst="rect">
            <a:avLst/>
          </a:prstGeom>
        </p:spPr>
      </p:pic>
      <p:sp>
        <p:nvSpPr>
          <p:cNvPr id="12" name="TextBox 11">
            <a:extLst>
              <a:ext uri="{FF2B5EF4-FFF2-40B4-BE49-F238E27FC236}">
                <a16:creationId xmlns:a16="http://schemas.microsoft.com/office/drawing/2014/main" id="{9B97A3B6-69C5-6984-B6CC-5A07202E5732}"/>
              </a:ext>
            </a:extLst>
          </p:cNvPr>
          <p:cNvSpPr txBox="1"/>
          <p:nvPr/>
        </p:nvSpPr>
        <p:spPr>
          <a:xfrm>
            <a:off x="-1" y="185738"/>
            <a:ext cx="6779971" cy="523220"/>
          </a:xfrm>
          <a:prstGeom prst="rect">
            <a:avLst/>
          </a:prstGeom>
          <a:noFill/>
        </p:spPr>
        <p:txBody>
          <a:bodyPr wrap="square">
            <a:spAutoFit/>
          </a:bodyPr>
          <a:lstStyle/>
          <a:p>
            <a:r>
              <a:rPr lang="en-IN" sz="2800" b="1" i="0" u="none" strike="noStrike" baseline="0" dirty="0">
                <a:latin typeface="LiberationSerif-Bold"/>
              </a:rPr>
              <a:t>Arithmetic Instructions</a:t>
            </a:r>
            <a:endParaRPr lang="en-US" sz="2800" dirty="0">
              <a:solidFill>
                <a:schemeClr val="bg1"/>
              </a:solidFill>
            </a:endParaRPr>
          </a:p>
        </p:txBody>
      </p:sp>
    </p:spTree>
    <p:extLst>
      <p:ext uri="{BB962C8B-B14F-4D97-AF65-F5344CB8AC3E}">
        <p14:creationId xmlns:p14="http://schemas.microsoft.com/office/powerpoint/2010/main" val="959828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4A4D-A729-15A2-BB32-412857DB9FD0}"/>
              </a:ext>
            </a:extLst>
          </p:cNvPr>
          <p:cNvSpPr>
            <a:spLocks noGrp="1"/>
          </p:cNvSpPr>
          <p:nvPr>
            <p:ph type="title"/>
          </p:nvPr>
        </p:nvSpPr>
        <p:spPr/>
        <p:txBody>
          <a:bodyPr/>
          <a:lstStyle/>
          <a:p>
            <a:r>
              <a:rPr lang="en-IN" spc="-30" dirty="0">
                <a:solidFill>
                  <a:srgbClr val="FFFFFF"/>
                </a:solidFill>
              </a:rPr>
              <a:t>Classification</a:t>
            </a:r>
            <a:r>
              <a:rPr lang="en-IN" dirty="0">
                <a:solidFill>
                  <a:srgbClr val="FFFFFF"/>
                </a:solidFill>
              </a:rPr>
              <a:t> </a:t>
            </a:r>
            <a:r>
              <a:rPr lang="en-IN" spc="-20" dirty="0">
                <a:solidFill>
                  <a:srgbClr val="FFFFFF"/>
                </a:solidFill>
              </a:rPr>
              <a:t>of </a:t>
            </a:r>
            <a:r>
              <a:rPr lang="en-IN" spc="-30" dirty="0">
                <a:solidFill>
                  <a:srgbClr val="FFFFFF"/>
                </a:solidFill>
              </a:rPr>
              <a:t>embedded</a:t>
            </a:r>
            <a:r>
              <a:rPr lang="en-IN" spc="10" dirty="0">
                <a:solidFill>
                  <a:srgbClr val="FFFFFF"/>
                </a:solidFill>
              </a:rPr>
              <a:t> </a:t>
            </a:r>
            <a:r>
              <a:rPr lang="en-IN" spc="-50" dirty="0">
                <a:solidFill>
                  <a:srgbClr val="FFFFFF"/>
                </a:solidFill>
              </a:rPr>
              <a:t>system</a:t>
            </a:r>
            <a:endParaRPr lang="en-IN" dirty="0"/>
          </a:p>
        </p:txBody>
      </p:sp>
      <p:sp>
        <p:nvSpPr>
          <p:cNvPr id="3" name="Content Placeholder 2">
            <a:extLst>
              <a:ext uri="{FF2B5EF4-FFF2-40B4-BE49-F238E27FC236}">
                <a16:creationId xmlns:a16="http://schemas.microsoft.com/office/drawing/2014/main" id="{4F66AF81-EEFA-F059-7B01-D4EC32F661AD}"/>
              </a:ext>
            </a:extLst>
          </p:cNvPr>
          <p:cNvSpPr>
            <a:spLocks noGrp="1"/>
          </p:cNvSpPr>
          <p:nvPr>
            <p:ph idx="1"/>
          </p:nvPr>
        </p:nvSpPr>
        <p:spPr>
          <a:xfrm>
            <a:off x="228600" y="1077912"/>
            <a:ext cx="8763000" cy="5414961"/>
          </a:xfrm>
        </p:spPr>
        <p:txBody>
          <a:bodyPr>
            <a:normAutofit/>
          </a:bodyPr>
          <a:lstStyle/>
          <a:p>
            <a:pPr algn="just">
              <a:lnSpc>
                <a:spcPts val="2880"/>
              </a:lnSpc>
            </a:pPr>
            <a:r>
              <a:rPr lang="en-US" sz="2400" b="0" i="0" u="none" strike="noStrike" baseline="0" dirty="0">
                <a:latin typeface="LiberationSerif"/>
              </a:rPr>
              <a:t>The instruction is only executed if the condition is true.</a:t>
            </a:r>
          </a:p>
          <a:p>
            <a:pPr algn="l">
              <a:lnSpc>
                <a:spcPts val="2880"/>
              </a:lnSpc>
            </a:pPr>
            <a:r>
              <a:rPr lang="en-US" sz="2400" b="0" i="0" u="none" strike="noStrike" baseline="0" dirty="0">
                <a:latin typeface="LiberationSerif"/>
              </a:rPr>
              <a:t>The MRS and MSR instructions are formed from a subset of the Data Processing operations and are implemented using the TEQ, TST, CMN and CMP instructions without the S flag set.</a:t>
            </a:r>
          </a:p>
          <a:p>
            <a:pPr algn="l">
              <a:lnSpc>
                <a:spcPts val="2880"/>
              </a:lnSpc>
            </a:pPr>
            <a:r>
              <a:rPr lang="en-US" sz="2400" b="0" i="0" u="none" strike="noStrike" baseline="0" dirty="0">
                <a:latin typeface="LiberationSerif"/>
              </a:rPr>
              <a:t>These instructions allow access to the CPSR and SPSR registers.</a:t>
            </a:r>
            <a:endParaRPr lang="en-US" sz="2400" dirty="0">
              <a:latin typeface="LiberationSerif"/>
            </a:endParaRPr>
          </a:p>
          <a:p>
            <a:pPr algn="l">
              <a:lnSpc>
                <a:spcPts val="2880"/>
              </a:lnSpc>
            </a:pPr>
            <a:r>
              <a:rPr lang="en-IN" sz="2400" b="0" i="0" u="none" strike="noStrike" baseline="0" dirty="0">
                <a:latin typeface="LiberationSerif"/>
              </a:rPr>
              <a:t>The MRS instruction </a:t>
            </a:r>
            <a:r>
              <a:rPr lang="en-US" sz="2400" b="0" i="0" u="none" strike="noStrike" baseline="0" dirty="0">
                <a:latin typeface="LiberationSerif"/>
              </a:rPr>
              <a:t>allows the contents of the CPSR or SPSR_&lt;mode&gt; to be moved to a general register.</a:t>
            </a:r>
          </a:p>
          <a:p>
            <a:pPr algn="l">
              <a:lnSpc>
                <a:spcPts val="2880"/>
              </a:lnSpc>
            </a:pPr>
            <a:r>
              <a:rPr lang="en-US" sz="2400" b="0" i="0" u="none" strike="noStrike" baseline="0" dirty="0">
                <a:latin typeface="LiberationSerif"/>
              </a:rPr>
              <a:t>The MSR instruction allows the contents of a general register to be moved to the CPSR </a:t>
            </a:r>
            <a:r>
              <a:rPr lang="en-IN" sz="2400" b="0" i="0" u="none" strike="noStrike" baseline="0" dirty="0">
                <a:latin typeface="LiberationSerif"/>
              </a:rPr>
              <a:t>or SPSR_&lt;mode&gt; register.</a:t>
            </a:r>
          </a:p>
          <a:p>
            <a:pPr>
              <a:lnSpc>
                <a:spcPts val="2880"/>
              </a:lnSpc>
            </a:pPr>
            <a:r>
              <a:rPr lang="en-US" sz="2400" b="0" i="0" u="none" strike="noStrike" baseline="0" dirty="0">
                <a:latin typeface="LiberationSerif"/>
              </a:rPr>
              <a:t>The MSR instruction also allows an immediate value or register contents to be transferred to the condition code flags (N,Z,C and V) of CPSR or SPSR_&lt;mode&gt; without affecting the control bits.</a:t>
            </a:r>
          </a:p>
        </p:txBody>
      </p:sp>
      <p:sp>
        <p:nvSpPr>
          <p:cNvPr id="4" name="Footer Placeholder 3">
            <a:extLst>
              <a:ext uri="{FF2B5EF4-FFF2-40B4-BE49-F238E27FC236}">
                <a16:creationId xmlns:a16="http://schemas.microsoft.com/office/drawing/2014/main" id="{0EEFBEEE-A566-AB30-9D30-C2DE8CABBAEB}"/>
              </a:ext>
            </a:extLst>
          </p:cNvPr>
          <p:cNvSpPr>
            <a:spLocks noGrp="1"/>
          </p:cNvSpPr>
          <p:nvPr>
            <p:ph type="ftr" sz="quarter" idx="11"/>
          </p:nvPr>
        </p:nvSpPr>
        <p:spPr/>
        <p:txBody>
          <a:bodyPr/>
          <a:lstStyle/>
          <a:p>
            <a:r>
              <a:rPr lang="en-GB"/>
              <a:t>Department of EECE-19ECS431-EMBEDDED SYSTEMS</a:t>
            </a:r>
          </a:p>
        </p:txBody>
      </p:sp>
      <p:sp>
        <p:nvSpPr>
          <p:cNvPr id="5" name="Slide Number Placeholder 4">
            <a:extLst>
              <a:ext uri="{FF2B5EF4-FFF2-40B4-BE49-F238E27FC236}">
                <a16:creationId xmlns:a16="http://schemas.microsoft.com/office/drawing/2014/main" id="{A480A92A-932E-BE43-5909-0AAF31426076}"/>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19</a:t>
            </a:fld>
            <a:endParaRPr lang="en-GB" spc="15" dirty="0"/>
          </a:p>
        </p:txBody>
      </p:sp>
      <p:grpSp>
        <p:nvGrpSpPr>
          <p:cNvPr id="6" name="object 2">
            <a:extLst>
              <a:ext uri="{FF2B5EF4-FFF2-40B4-BE49-F238E27FC236}">
                <a16:creationId xmlns:a16="http://schemas.microsoft.com/office/drawing/2014/main" id="{1E13396D-3974-A507-7AEA-E9D665BC2F64}"/>
              </a:ext>
            </a:extLst>
          </p:cNvPr>
          <p:cNvGrpSpPr/>
          <p:nvPr/>
        </p:nvGrpSpPr>
        <p:grpSpPr>
          <a:xfrm>
            <a:off x="0" y="0"/>
            <a:ext cx="9144000" cy="915035"/>
            <a:chOff x="0" y="0"/>
            <a:chExt cx="9144000" cy="915035"/>
          </a:xfrm>
        </p:grpSpPr>
        <p:pic>
          <p:nvPicPr>
            <p:cNvPr id="7" name="object 3">
              <a:extLst>
                <a:ext uri="{FF2B5EF4-FFF2-40B4-BE49-F238E27FC236}">
                  <a16:creationId xmlns:a16="http://schemas.microsoft.com/office/drawing/2014/main" id="{89E1C595-61DF-697C-0B7E-86C239FB9F48}"/>
                </a:ext>
              </a:extLst>
            </p:cNvPr>
            <p:cNvPicPr/>
            <p:nvPr/>
          </p:nvPicPr>
          <p:blipFill>
            <a:blip r:embed="rId2" cstate="print"/>
            <a:stretch>
              <a:fillRect/>
            </a:stretch>
          </p:blipFill>
          <p:spPr>
            <a:xfrm>
              <a:off x="8306434" y="0"/>
              <a:ext cx="837565" cy="899033"/>
            </a:xfrm>
            <a:prstGeom prst="rect">
              <a:avLst/>
            </a:prstGeom>
          </p:spPr>
        </p:pic>
        <p:sp>
          <p:nvSpPr>
            <p:cNvPr id="8" name="object 4">
              <a:extLst>
                <a:ext uri="{FF2B5EF4-FFF2-40B4-BE49-F238E27FC236}">
                  <a16:creationId xmlns:a16="http://schemas.microsoft.com/office/drawing/2014/main" id="{8635B9FC-D80D-D22D-3FD2-E335C77D034B}"/>
                </a:ext>
              </a:extLst>
            </p:cNvPr>
            <p:cNvSpPr/>
            <p:nvPr/>
          </p:nvSpPr>
          <p:spPr>
            <a:xfrm>
              <a:off x="0" y="0"/>
              <a:ext cx="9144000" cy="898525"/>
            </a:xfrm>
            <a:custGeom>
              <a:avLst/>
              <a:gdLst/>
              <a:ahLst/>
              <a:cxnLst/>
              <a:rect l="l" t="t" r="r" b="b"/>
              <a:pathLst>
                <a:path w="9144000" h="898525">
                  <a:moveTo>
                    <a:pt x="0" y="898398"/>
                  </a:moveTo>
                  <a:lnTo>
                    <a:pt x="9144000" y="898398"/>
                  </a:lnTo>
                  <a:lnTo>
                    <a:pt x="9144000" y="0"/>
                  </a:lnTo>
                  <a:lnTo>
                    <a:pt x="0" y="0"/>
                  </a:lnTo>
                  <a:lnTo>
                    <a:pt x="0" y="898398"/>
                  </a:lnTo>
                  <a:close/>
                </a:path>
              </a:pathLst>
            </a:custGeom>
            <a:solidFill>
              <a:srgbClr val="2E70A1"/>
            </a:solidFill>
          </p:spPr>
          <p:txBody>
            <a:bodyPr wrap="square" lIns="0" tIns="0" rIns="0" bIns="0" rtlCol="0"/>
            <a:lstStyle/>
            <a:p>
              <a:endParaRPr/>
            </a:p>
          </p:txBody>
        </p:sp>
      </p:grpSp>
      <p:pic>
        <p:nvPicPr>
          <p:cNvPr id="11" name="Picture 10" descr="A picture containing text, sign, tableware&#10;&#10;Description automatically generated">
            <a:extLst>
              <a:ext uri="{FF2B5EF4-FFF2-40B4-BE49-F238E27FC236}">
                <a16:creationId xmlns:a16="http://schemas.microsoft.com/office/drawing/2014/main" id="{C5F880FC-0BF8-DDBE-6850-F24961A5A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9972" y="92321"/>
            <a:ext cx="2175179" cy="620051"/>
          </a:xfrm>
          <a:prstGeom prst="rect">
            <a:avLst/>
          </a:prstGeom>
        </p:spPr>
      </p:pic>
      <p:sp>
        <p:nvSpPr>
          <p:cNvPr id="12" name="TextBox 11">
            <a:extLst>
              <a:ext uri="{FF2B5EF4-FFF2-40B4-BE49-F238E27FC236}">
                <a16:creationId xmlns:a16="http://schemas.microsoft.com/office/drawing/2014/main" id="{9B97A3B6-69C5-6984-B6CC-5A07202E5732}"/>
              </a:ext>
            </a:extLst>
          </p:cNvPr>
          <p:cNvSpPr txBox="1"/>
          <p:nvPr/>
        </p:nvSpPr>
        <p:spPr>
          <a:xfrm>
            <a:off x="-1" y="185738"/>
            <a:ext cx="6779971" cy="523220"/>
          </a:xfrm>
          <a:prstGeom prst="rect">
            <a:avLst/>
          </a:prstGeom>
          <a:noFill/>
        </p:spPr>
        <p:txBody>
          <a:bodyPr wrap="square">
            <a:spAutoFit/>
          </a:bodyPr>
          <a:lstStyle/>
          <a:p>
            <a:r>
              <a:rPr lang="en-IN" sz="2800" b="1" i="0" u="none" strike="noStrike" baseline="0" dirty="0">
                <a:latin typeface="Arial" panose="020B0604020202020204" pitchFamily="34" charset="0"/>
              </a:rPr>
              <a:t>PSR Transfer (MRS, MSR)</a:t>
            </a:r>
            <a:endParaRPr lang="en-US" sz="2800" dirty="0">
              <a:solidFill>
                <a:schemeClr val="bg1"/>
              </a:solidFill>
            </a:endParaRPr>
          </a:p>
        </p:txBody>
      </p:sp>
    </p:spTree>
    <p:extLst>
      <p:ext uri="{BB962C8B-B14F-4D97-AF65-F5344CB8AC3E}">
        <p14:creationId xmlns:p14="http://schemas.microsoft.com/office/powerpoint/2010/main" val="773238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FF2EA42-A75A-6204-3D3C-29FD5B1D9306}"/>
              </a:ext>
            </a:extLst>
          </p:cNvPr>
          <p:cNvSpPr>
            <a:spLocks noGrp="1"/>
          </p:cNvSpPr>
          <p:nvPr>
            <p:ph type="ftr" sz="quarter" idx="11"/>
          </p:nvPr>
        </p:nvSpPr>
        <p:spPr/>
        <p:txBody>
          <a:bodyPr/>
          <a:lstStyle/>
          <a:p>
            <a:r>
              <a:rPr lang="en-GB"/>
              <a:t>Department of EECE-19ECS431-EMBEDDED SYSTEMS</a:t>
            </a:r>
          </a:p>
        </p:txBody>
      </p:sp>
      <p:sp>
        <p:nvSpPr>
          <p:cNvPr id="4" name="Slide Number Placeholder 3">
            <a:extLst>
              <a:ext uri="{FF2B5EF4-FFF2-40B4-BE49-F238E27FC236}">
                <a16:creationId xmlns:a16="http://schemas.microsoft.com/office/drawing/2014/main" id="{6ADA6871-EA0C-8DA4-1E86-329BDD834BD6}"/>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2</a:t>
            </a:fld>
            <a:endParaRPr lang="en-GB" spc="15" dirty="0"/>
          </a:p>
        </p:txBody>
      </p:sp>
      <p:grpSp>
        <p:nvGrpSpPr>
          <p:cNvPr id="5" name="object 2">
            <a:extLst>
              <a:ext uri="{FF2B5EF4-FFF2-40B4-BE49-F238E27FC236}">
                <a16:creationId xmlns:a16="http://schemas.microsoft.com/office/drawing/2014/main" id="{79AFD58C-4B15-421D-08CF-D13E5F74D864}"/>
              </a:ext>
            </a:extLst>
          </p:cNvPr>
          <p:cNvGrpSpPr/>
          <p:nvPr/>
        </p:nvGrpSpPr>
        <p:grpSpPr>
          <a:xfrm>
            <a:off x="0" y="0"/>
            <a:ext cx="9144000" cy="915035"/>
            <a:chOff x="0" y="0"/>
            <a:chExt cx="9144000" cy="915035"/>
          </a:xfrm>
        </p:grpSpPr>
        <p:pic>
          <p:nvPicPr>
            <p:cNvPr id="6" name="object 3">
              <a:extLst>
                <a:ext uri="{FF2B5EF4-FFF2-40B4-BE49-F238E27FC236}">
                  <a16:creationId xmlns:a16="http://schemas.microsoft.com/office/drawing/2014/main" id="{BAD33B14-C636-0D4E-A5D5-F004FD8C73FD}"/>
                </a:ext>
              </a:extLst>
            </p:cNvPr>
            <p:cNvPicPr/>
            <p:nvPr/>
          </p:nvPicPr>
          <p:blipFill>
            <a:blip r:embed="rId2" cstate="print"/>
            <a:stretch>
              <a:fillRect/>
            </a:stretch>
          </p:blipFill>
          <p:spPr>
            <a:xfrm>
              <a:off x="8306434" y="0"/>
              <a:ext cx="837565" cy="899033"/>
            </a:xfrm>
            <a:prstGeom prst="rect">
              <a:avLst/>
            </a:prstGeom>
          </p:spPr>
        </p:pic>
        <p:sp>
          <p:nvSpPr>
            <p:cNvPr id="7" name="object 4">
              <a:extLst>
                <a:ext uri="{FF2B5EF4-FFF2-40B4-BE49-F238E27FC236}">
                  <a16:creationId xmlns:a16="http://schemas.microsoft.com/office/drawing/2014/main" id="{DD5E81AC-D8F4-927B-246F-FC632FE6ECD0}"/>
                </a:ext>
              </a:extLst>
            </p:cNvPr>
            <p:cNvSpPr/>
            <p:nvPr/>
          </p:nvSpPr>
          <p:spPr>
            <a:xfrm>
              <a:off x="0" y="0"/>
              <a:ext cx="9144000" cy="91440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2E70A1"/>
            </a:solidFill>
          </p:spPr>
          <p:txBody>
            <a:bodyPr wrap="square" lIns="0" tIns="0" rIns="0" bIns="0" rtlCol="0"/>
            <a:lstStyle/>
            <a:p>
              <a:endParaRPr/>
            </a:p>
          </p:txBody>
        </p:sp>
      </p:grpSp>
      <p:sp>
        <p:nvSpPr>
          <p:cNvPr id="9" name="TextBox 8">
            <a:extLst>
              <a:ext uri="{FF2B5EF4-FFF2-40B4-BE49-F238E27FC236}">
                <a16:creationId xmlns:a16="http://schemas.microsoft.com/office/drawing/2014/main" id="{9746FD33-36B7-B16E-D1BD-9D6B9C47984F}"/>
              </a:ext>
            </a:extLst>
          </p:cNvPr>
          <p:cNvSpPr txBox="1"/>
          <p:nvPr/>
        </p:nvSpPr>
        <p:spPr>
          <a:xfrm>
            <a:off x="37214" y="136524"/>
            <a:ext cx="4763386" cy="523220"/>
          </a:xfrm>
          <a:prstGeom prst="rect">
            <a:avLst/>
          </a:prstGeom>
          <a:noFill/>
        </p:spPr>
        <p:txBody>
          <a:bodyPr wrap="square">
            <a:spAutoFit/>
          </a:bodyPr>
          <a:lstStyle/>
          <a:p>
            <a:r>
              <a:rPr lang="en-IN" sz="2800" b="1" i="0" u="none" strike="noStrike" baseline="0" dirty="0">
                <a:latin typeface="LiberationSerif-Bold"/>
              </a:rPr>
              <a:t>Arithmetic Instructions</a:t>
            </a:r>
            <a:endParaRPr lang="en-IN" sz="2800" dirty="0"/>
          </a:p>
        </p:txBody>
      </p:sp>
      <p:sp>
        <p:nvSpPr>
          <p:cNvPr id="11" name="TextBox 10">
            <a:extLst>
              <a:ext uri="{FF2B5EF4-FFF2-40B4-BE49-F238E27FC236}">
                <a16:creationId xmlns:a16="http://schemas.microsoft.com/office/drawing/2014/main" id="{EACB4EB4-CD2C-3DE5-D37E-9C191A9EA5BE}"/>
              </a:ext>
            </a:extLst>
          </p:cNvPr>
          <p:cNvSpPr txBox="1"/>
          <p:nvPr/>
        </p:nvSpPr>
        <p:spPr>
          <a:xfrm>
            <a:off x="152399" y="914400"/>
            <a:ext cx="8991599" cy="1200329"/>
          </a:xfrm>
          <a:prstGeom prst="rect">
            <a:avLst/>
          </a:prstGeom>
          <a:noFill/>
        </p:spPr>
        <p:txBody>
          <a:bodyPr wrap="square">
            <a:spAutoFit/>
          </a:bodyPr>
          <a:lstStyle/>
          <a:p>
            <a:pPr marL="342900" indent="-342900" algn="just">
              <a:buFont typeface="Arial" panose="020B0604020202020204" pitchFamily="34" charset="0"/>
              <a:buChar char="•"/>
            </a:pPr>
            <a:r>
              <a:rPr lang="en-US" sz="2400" b="0" i="0" u="none" strike="noStrike" baseline="0" dirty="0">
                <a:latin typeface="LiberationSerif"/>
              </a:rPr>
              <a:t>Unsigned numbers are defined as data in which all the bits are used to represent data and no bits are set aside for the positive or negative sign.</a:t>
            </a:r>
            <a:endParaRPr lang="en-IN" sz="2400" dirty="0"/>
          </a:p>
        </p:txBody>
      </p:sp>
      <p:pic>
        <p:nvPicPr>
          <p:cNvPr id="13" name="Picture 12">
            <a:extLst>
              <a:ext uri="{FF2B5EF4-FFF2-40B4-BE49-F238E27FC236}">
                <a16:creationId xmlns:a16="http://schemas.microsoft.com/office/drawing/2014/main" id="{8064C0FC-2AA6-5F64-8B98-6AFA82983BE4}"/>
              </a:ext>
            </a:extLst>
          </p:cNvPr>
          <p:cNvPicPr>
            <a:picLocks noChangeAspect="1"/>
          </p:cNvPicPr>
          <p:nvPr/>
        </p:nvPicPr>
        <p:blipFill>
          <a:blip r:embed="rId3"/>
          <a:stretch>
            <a:fillRect/>
          </a:stretch>
        </p:blipFill>
        <p:spPr>
          <a:xfrm>
            <a:off x="425237" y="1962277"/>
            <a:ext cx="8293526" cy="2254366"/>
          </a:xfrm>
          <a:prstGeom prst="rect">
            <a:avLst/>
          </a:prstGeom>
        </p:spPr>
      </p:pic>
      <p:sp>
        <p:nvSpPr>
          <p:cNvPr id="15" name="TextBox 14">
            <a:extLst>
              <a:ext uri="{FF2B5EF4-FFF2-40B4-BE49-F238E27FC236}">
                <a16:creationId xmlns:a16="http://schemas.microsoft.com/office/drawing/2014/main" id="{AF62E5BC-C3A6-4748-78BE-072050296D9A}"/>
              </a:ext>
            </a:extLst>
          </p:cNvPr>
          <p:cNvSpPr txBox="1"/>
          <p:nvPr/>
        </p:nvSpPr>
        <p:spPr>
          <a:xfrm>
            <a:off x="152399" y="4216643"/>
            <a:ext cx="4630478" cy="461665"/>
          </a:xfrm>
          <a:prstGeom prst="rect">
            <a:avLst/>
          </a:prstGeom>
          <a:noFill/>
        </p:spPr>
        <p:txBody>
          <a:bodyPr wrap="square">
            <a:spAutoFit/>
          </a:bodyPr>
          <a:lstStyle/>
          <a:p>
            <a:r>
              <a:rPr lang="en-US" sz="2400" b="1" i="0" u="none" strike="noStrike" baseline="0" dirty="0">
                <a:solidFill>
                  <a:srgbClr val="4F82BE"/>
                </a:solidFill>
                <a:latin typeface="LiberationSerif-Bold"/>
              </a:rPr>
              <a:t>Affecting flags in ARM instructions</a:t>
            </a:r>
            <a:endParaRPr lang="en-IN" sz="2400" dirty="0"/>
          </a:p>
        </p:txBody>
      </p:sp>
      <p:sp>
        <p:nvSpPr>
          <p:cNvPr id="17" name="TextBox 16">
            <a:extLst>
              <a:ext uri="{FF2B5EF4-FFF2-40B4-BE49-F238E27FC236}">
                <a16:creationId xmlns:a16="http://schemas.microsoft.com/office/drawing/2014/main" id="{53D7A8A6-7D35-E746-FAEF-5B22B80EE7CA}"/>
              </a:ext>
            </a:extLst>
          </p:cNvPr>
          <p:cNvSpPr txBox="1"/>
          <p:nvPr/>
        </p:nvSpPr>
        <p:spPr>
          <a:xfrm>
            <a:off x="147083" y="4514345"/>
            <a:ext cx="8806990" cy="830997"/>
          </a:xfrm>
          <a:prstGeom prst="rect">
            <a:avLst/>
          </a:prstGeom>
          <a:noFill/>
        </p:spPr>
        <p:txBody>
          <a:bodyPr wrap="square">
            <a:spAutoFit/>
          </a:bodyPr>
          <a:lstStyle/>
          <a:p>
            <a:pPr marL="342900" indent="-342900" algn="l">
              <a:buFont typeface="Arial" panose="020B0604020202020204" pitchFamily="34" charset="0"/>
              <a:buChar char="•"/>
            </a:pPr>
            <a:r>
              <a:rPr lang="en-US" sz="2400" b="0" i="0" u="none" strike="noStrike" baseline="0" dirty="0">
                <a:latin typeface="LiberationSerif"/>
              </a:rPr>
              <a:t>A unique feature of the execution of ARM arithmetic instructions is that it does not affect (updates) the flags unless we specify it.</a:t>
            </a:r>
            <a:endParaRPr lang="en-IN" sz="2400" dirty="0"/>
          </a:p>
        </p:txBody>
      </p:sp>
      <p:sp>
        <p:nvSpPr>
          <p:cNvPr id="19" name="TextBox 18">
            <a:extLst>
              <a:ext uri="{FF2B5EF4-FFF2-40B4-BE49-F238E27FC236}">
                <a16:creationId xmlns:a16="http://schemas.microsoft.com/office/drawing/2014/main" id="{94DAC69A-31AB-531D-58DF-EC4AE253289B}"/>
              </a:ext>
            </a:extLst>
          </p:cNvPr>
          <p:cNvSpPr txBox="1"/>
          <p:nvPr/>
        </p:nvSpPr>
        <p:spPr>
          <a:xfrm>
            <a:off x="111642" y="5338584"/>
            <a:ext cx="8920716" cy="1569660"/>
          </a:xfrm>
          <a:prstGeom prst="rect">
            <a:avLst/>
          </a:prstGeom>
          <a:noFill/>
        </p:spPr>
        <p:txBody>
          <a:bodyPr wrap="square">
            <a:spAutoFit/>
          </a:bodyPr>
          <a:lstStyle/>
          <a:p>
            <a:pPr marL="342900" indent="-342900" algn="just">
              <a:buFont typeface="Arial" panose="020B0604020202020204" pitchFamily="34" charset="0"/>
              <a:buChar char="•"/>
            </a:pPr>
            <a:r>
              <a:rPr lang="en-US" sz="2400" b="0" i="0" u="none" strike="noStrike" baseline="0" dirty="0">
                <a:latin typeface="LiberationSerif"/>
              </a:rPr>
              <a:t>This is different from other microcontrollers and CPUs such as 8051 and x86. In the x86 and 8051 the arithmetic instructions automatically change the Z and C flags regardless of we want it or not.</a:t>
            </a:r>
            <a:endParaRPr lang="en-IN" sz="2400" dirty="0"/>
          </a:p>
        </p:txBody>
      </p:sp>
      <p:pic>
        <p:nvPicPr>
          <p:cNvPr id="21" name="Picture 20" descr="A picture containing text, sign, tableware&#10;&#10;Description automatically generated">
            <a:extLst>
              <a:ext uri="{FF2B5EF4-FFF2-40B4-BE49-F238E27FC236}">
                <a16:creationId xmlns:a16="http://schemas.microsoft.com/office/drawing/2014/main" id="{D53750E9-7FCF-C997-758D-70F2DDF5C2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9972" y="92321"/>
            <a:ext cx="2175179" cy="620051"/>
          </a:xfrm>
          <a:prstGeom prst="rect">
            <a:avLst/>
          </a:prstGeom>
        </p:spPr>
      </p:pic>
    </p:spTree>
    <p:extLst>
      <p:ext uri="{BB962C8B-B14F-4D97-AF65-F5344CB8AC3E}">
        <p14:creationId xmlns:p14="http://schemas.microsoft.com/office/powerpoint/2010/main" val="2560487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4A4D-A729-15A2-BB32-412857DB9FD0}"/>
              </a:ext>
            </a:extLst>
          </p:cNvPr>
          <p:cNvSpPr>
            <a:spLocks noGrp="1"/>
          </p:cNvSpPr>
          <p:nvPr>
            <p:ph type="title"/>
          </p:nvPr>
        </p:nvSpPr>
        <p:spPr/>
        <p:txBody>
          <a:bodyPr/>
          <a:lstStyle/>
          <a:p>
            <a:r>
              <a:rPr lang="en-IN" spc="-30" dirty="0">
                <a:solidFill>
                  <a:srgbClr val="FFFFFF"/>
                </a:solidFill>
              </a:rPr>
              <a:t>Classification</a:t>
            </a:r>
            <a:r>
              <a:rPr lang="en-IN" dirty="0">
                <a:solidFill>
                  <a:srgbClr val="FFFFFF"/>
                </a:solidFill>
              </a:rPr>
              <a:t> </a:t>
            </a:r>
            <a:r>
              <a:rPr lang="en-IN" spc="-20" dirty="0">
                <a:solidFill>
                  <a:srgbClr val="FFFFFF"/>
                </a:solidFill>
              </a:rPr>
              <a:t>of </a:t>
            </a:r>
            <a:r>
              <a:rPr lang="en-IN" spc="-30" dirty="0">
                <a:solidFill>
                  <a:srgbClr val="FFFFFF"/>
                </a:solidFill>
              </a:rPr>
              <a:t>embedded</a:t>
            </a:r>
            <a:r>
              <a:rPr lang="en-IN" spc="10" dirty="0">
                <a:solidFill>
                  <a:srgbClr val="FFFFFF"/>
                </a:solidFill>
              </a:rPr>
              <a:t> </a:t>
            </a:r>
            <a:r>
              <a:rPr lang="en-IN" spc="-50" dirty="0">
                <a:solidFill>
                  <a:srgbClr val="FFFFFF"/>
                </a:solidFill>
              </a:rPr>
              <a:t>system</a:t>
            </a:r>
            <a:endParaRPr lang="en-IN" dirty="0"/>
          </a:p>
        </p:txBody>
      </p:sp>
      <p:sp>
        <p:nvSpPr>
          <p:cNvPr id="3" name="Content Placeholder 2">
            <a:extLst>
              <a:ext uri="{FF2B5EF4-FFF2-40B4-BE49-F238E27FC236}">
                <a16:creationId xmlns:a16="http://schemas.microsoft.com/office/drawing/2014/main" id="{4F66AF81-EEFA-F059-7B01-D4EC32F661AD}"/>
              </a:ext>
            </a:extLst>
          </p:cNvPr>
          <p:cNvSpPr>
            <a:spLocks noGrp="1"/>
          </p:cNvSpPr>
          <p:nvPr>
            <p:ph idx="1"/>
          </p:nvPr>
        </p:nvSpPr>
        <p:spPr>
          <a:xfrm>
            <a:off x="228600" y="1077912"/>
            <a:ext cx="8763000" cy="5414961"/>
          </a:xfrm>
        </p:spPr>
        <p:txBody>
          <a:bodyPr>
            <a:normAutofit/>
          </a:bodyPr>
          <a:lstStyle/>
          <a:p>
            <a:pPr algn="l">
              <a:lnSpc>
                <a:spcPts val="2880"/>
              </a:lnSpc>
            </a:pPr>
            <a:r>
              <a:rPr lang="en-US" sz="2400" b="0" i="0" u="none" strike="noStrike" baseline="0" dirty="0">
                <a:latin typeface="LiberationSerif"/>
              </a:rPr>
              <a:t>In this case, the top four bits of the specified register contents or 32 bit immediate value are written to the top four bits of the relevant PSR.</a:t>
            </a:r>
          </a:p>
          <a:p>
            <a:pPr algn="l"/>
            <a:r>
              <a:rPr lang="en-US" sz="2400" b="1" i="0" u="none" strike="noStrike" baseline="0" dirty="0">
                <a:latin typeface="LiberationSerif"/>
              </a:rPr>
              <a:t>In User mode the instructions behave as follows:</a:t>
            </a:r>
          </a:p>
          <a:p>
            <a:pPr marL="0" indent="0" algn="l">
              <a:buNone/>
            </a:pPr>
            <a:r>
              <a:rPr lang="en-US" sz="1800" b="0" i="0" u="none" strike="noStrike" baseline="0" dirty="0">
                <a:latin typeface="Courier"/>
              </a:rPr>
              <a:t>	MSR </a:t>
            </a:r>
            <a:r>
              <a:rPr lang="en-US" sz="1800" b="0" i="0" u="none" strike="noStrike" baseline="0" dirty="0" err="1">
                <a:latin typeface="Courier"/>
              </a:rPr>
              <a:t>CPSR_all,Rm</a:t>
            </a:r>
            <a:r>
              <a:rPr lang="en-US" sz="1800" b="0" i="0" u="none" strike="noStrike" baseline="0" dirty="0">
                <a:latin typeface="Courier"/>
              </a:rPr>
              <a:t> ; CPSR[31:28] &lt;- Rm[31:28]</a:t>
            </a:r>
          </a:p>
          <a:p>
            <a:pPr marL="0" indent="0" algn="l">
              <a:buNone/>
            </a:pPr>
            <a:r>
              <a:rPr lang="en-IN" sz="1800" b="0" i="0" u="none" strike="noStrike" baseline="0" dirty="0">
                <a:latin typeface="Courier"/>
              </a:rPr>
              <a:t>	MSR </a:t>
            </a:r>
            <a:r>
              <a:rPr lang="en-IN" sz="1800" b="0" i="0" u="none" strike="noStrike" baseline="0" dirty="0" err="1">
                <a:latin typeface="Courier"/>
              </a:rPr>
              <a:t>CPSR_flg,Rm</a:t>
            </a:r>
            <a:r>
              <a:rPr lang="en-IN" sz="1800" b="0" i="0" u="none" strike="noStrike" baseline="0" dirty="0">
                <a:latin typeface="Courier"/>
              </a:rPr>
              <a:t> ; CPSR[31:28] &lt;- Rm[31:28]</a:t>
            </a:r>
          </a:p>
          <a:p>
            <a:pPr marL="0" indent="0" algn="l">
              <a:buNone/>
            </a:pPr>
            <a:r>
              <a:rPr lang="en-IN" sz="1800" b="0" i="0" u="none" strike="noStrike" baseline="0" dirty="0">
                <a:latin typeface="Courier"/>
              </a:rPr>
              <a:t>	MSR CPSR_flg,#0xA0000000; CPSR[31:28] &lt;- 0xA</a:t>
            </a:r>
          </a:p>
          <a:p>
            <a:pPr marL="0" indent="0" algn="l">
              <a:buNone/>
            </a:pPr>
            <a:r>
              <a:rPr lang="en-US" sz="1800" b="0" i="0" u="none" strike="noStrike" baseline="0" dirty="0">
                <a:latin typeface="Courier"/>
              </a:rPr>
              <a:t>		;(set N,C; clear Z,V)</a:t>
            </a:r>
          </a:p>
          <a:p>
            <a:pPr marL="0" indent="0" algn="l">
              <a:buNone/>
            </a:pPr>
            <a:r>
              <a:rPr lang="en-US" sz="1800" b="0" i="0" u="none" strike="noStrike" baseline="0" dirty="0">
                <a:latin typeface="Courier"/>
              </a:rPr>
              <a:t>	MRS </a:t>
            </a:r>
            <a:r>
              <a:rPr lang="en-US" sz="1800" b="0" i="0" u="none" strike="noStrike" baseline="0" dirty="0" err="1">
                <a:latin typeface="Courier"/>
              </a:rPr>
              <a:t>Rd,CPSR</a:t>
            </a:r>
            <a:r>
              <a:rPr lang="en-US" sz="1800" b="0" i="0" u="none" strike="noStrike" baseline="0" dirty="0">
                <a:latin typeface="Courier"/>
              </a:rPr>
              <a:t> ; Rd[31:0] &lt;- CPSR[31:0]</a:t>
            </a:r>
          </a:p>
          <a:p>
            <a:pPr algn="l"/>
            <a:r>
              <a:rPr lang="en-US" sz="2400" b="1" i="0" u="none" strike="noStrike" baseline="0" dirty="0">
                <a:latin typeface="LiberationSerif"/>
              </a:rPr>
              <a:t>In privileged modes the instructions behave as follows:</a:t>
            </a:r>
          </a:p>
          <a:p>
            <a:pPr marL="0" indent="0" algn="l">
              <a:buNone/>
            </a:pPr>
            <a:r>
              <a:rPr lang="en-US" sz="1800" b="0" i="0" u="none" strike="noStrike" baseline="0" dirty="0">
                <a:latin typeface="Courier"/>
              </a:rPr>
              <a:t>	MSR </a:t>
            </a:r>
            <a:r>
              <a:rPr lang="en-US" sz="1800" b="0" i="0" u="none" strike="noStrike" baseline="0" dirty="0" err="1">
                <a:latin typeface="Courier"/>
              </a:rPr>
              <a:t>CPSR_all,Rm</a:t>
            </a:r>
            <a:r>
              <a:rPr lang="en-US" sz="1800" b="0" i="0" u="none" strike="noStrike" baseline="0" dirty="0">
                <a:latin typeface="Courier"/>
              </a:rPr>
              <a:t> ; CPSR[31:0] &lt;- Rm[31:0]</a:t>
            </a:r>
          </a:p>
          <a:p>
            <a:pPr marL="0" indent="0" algn="l">
              <a:buNone/>
            </a:pPr>
            <a:r>
              <a:rPr lang="en-IN" sz="1800" b="0" i="0" u="none" strike="noStrike" baseline="0" dirty="0">
                <a:latin typeface="Courier"/>
              </a:rPr>
              <a:t>	MSR </a:t>
            </a:r>
            <a:r>
              <a:rPr lang="en-IN" sz="1800" b="0" i="0" u="none" strike="noStrike" baseline="0" dirty="0" err="1">
                <a:latin typeface="Courier"/>
              </a:rPr>
              <a:t>CPSR_flg,Rm</a:t>
            </a:r>
            <a:r>
              <a:rPr lang="en-IN" sz="1800" b="0" i="0" u="none" strike="noStrike" baseline="0" dirty="0">
                <a:latin typeface="Courier"/>
              </a:rPr>
              <a:t> ; CPSR[31:28] &lt;- Rm[31:28]</a:t>
            </a:r>
          </a:p>
          <a:p>
            <a:pPr marL="0" indent="0" algn="l">
              <a:buNone/>
            </a:pPr>
            <a:r>
              <a:rPr lang="en-IN" sz="1800" b="0" i="0" u="none" strike="noStrike" baseline="0" dirty="0">
                <a:latin typeface="Courier"/>
              </a:rPr>
              <a:t>	MSR CPSR_flg,#0x50000000; CPSR[31:28] &lt;- 0x5</a:t>
            </a:r>
          </a:p>
          <a:p>
            <a:pPr marL="0" indent="0" algn="l">
              <a:buNone/>
            </a:pPr>
            <a:r>
              <a:rPr lang="en-US" sz="1800" b="0" i="0" u="none" strike="noStrike" baseline="0" dirty="0">
                <a:latin typeface="Courier"/>
              </a:rPr>
              <a:t>	;(set Z,V; clear N,C)</a:t>
            </a:r>
            <a:endParaRPr lang="en-IN" sz="2400" b="1" dirty="0">
              <a:solidFill>
                <a:srgbClr val="4F82BE"/>
              </a:solidFill>
              <a:latin typeface="LiberationSerif"/>
            </a:endParaRPr>
          </a:p>
        </p:txBody>
      </p:sp>
      <p:sp>
        <p:nvSpPr>
          <p:cNvPr id="4" name="Footer Placeholder 3">
            <a:extLst>
              <a:ext uri="{FF2B5EF4-FFF2-40B4-BE49-F238E27FC236}">
                <a16:creationId xmlns:a16="http://schemas.microsoft.com/office/drawing/2014/main" id="{0EEFBEEE-A566-AB30-9D30-C2DE8CABBAEB}"/>
              </a:ext>
            </a:extLst>
          </p:cNvPr>
          <p:cNvSpPr>
            <a:spLocks noGrp="1"/>
          </p:cNvSpPr>
          <p:nvPr>
            <p:ph type="ftr" sz="quarter" idx="11"/>
          </p:nvPr>
        </p:nvSpPr>
        <p:spPr/>
        <p:txBody>
          <a:bodyPr/>
          <a:lstStyle/>
          <a:p>
            <a:r>
              <a:rPr lang="en-GB"/>
              <a:t>Department of EECE-19ECS431-EMBEDDED SYSTEMS</a:t>
            </a:r>
          </a:p>
        </p:txBody>
      </p:sp>
      <p:sp>
        <p:nvSpPr>
          <p:cNvPr id="5" name="Slide Number Placeholder 4">
            <a:extLst>
              <a:ext uri="{FF2B5EF4-FFF2-40B4-BE49-F238E27FC236}">
                <a16:creationId xmlns:a16="http://schemas.microsoft.com/office/drawing/2014/main" id="{A480A92A-932E-BE43-5909-0AAF31426076}"/>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20</a:t>
            </a:fld>
            <a:endParaRPr lang="en-GB" spc="15" dirty="0"/>
          </a:p>
        </p:txBody>
      </p:sp>
      <p:grpSp>
        <p:nvGrpSpPr>
          <p:cNvPr id="6" name="object 2">
            <a:extLst>
              <a:ext uri="{FF2B5EF4-FFF2-40B4-BE49-F238E27FC236}">
                <a16:creationId xmlns:a16="http://schemas.microsoft.com/office/drawing/2014/main" id="{1E13396D-3974-A507-7AEA-E9D665BC2F64}"/>
              </a:ext>
            </a:extLst>
          </p:cNvPr>
          <p:cNvGrpSpPr/>
          <p:nvPr/>
        </p:nvGrpSpPr>
        <p:grpSpPr>
          <a:xfrm>
            <a:off x="0" y="0"/>
            <a:ext cx="9144000" cy="915035"/>
            <a:chOff x="0" y="0"/>
            <a:chExt cx="9144000" cy="915035"/>
          </a:xfrm>
        </p:grpSpPr>
        <p:pic>
          <p:nvPicPr>
            <p:cNvPr id="7" name="object 3">
              <a:extLst>
                <a:ext uri="{FF2B5EF4-FFF2-40B4-BE49-F238E27FC236}">
                  <a16:creationId xmlns:a16="http://schemas.microsoft.com/office/drawing/2014/main" id="{89E1C595-61DF-697C-0B7E-86C239FB9F48}"/>
                </a:ext>
              </a:extLst>
            </p:cNvPr>
            <p:cNvPicPr/>
            <p:nvPr/>
          </p:nvPicPr>
          <p:blipFill>
            <a:blip r:embed="rId2" cstate="print"/>
            <a:stretch>
              <a:fillRect/>
            </a:stretch>
          </p:blipFill>
          <p:spPr>
            <a:xfrm>
              <a:off x="8306434" y="0"/>
              <a:ext cx="837565" cy="899033"/>
            </a:xfrm>
            <a:prstGeom prst="rect">
              <a:avLst/>
            </a:prstGeom>
          </p:spPr>
        </p:pic>
        <p:sp>
          <p:nvSpPr>
            <p:cNvPr id="8" name="object 4">
              <a:extLst>
                <a:ext uri="{FF2B5EF4-FFF2-40B4-BE49-F238E27FC236}">
                  <a16:creationId xmlns:a16="http://schemas.microsoft.com/office/drawing/2014/main" id="{8635B9FC-D80D-D22D-3FD2-E335C77D034B}"/>
                </a:ext>
              </a:extLst>
            </p:cNvPr>
            <p:cNvSpPr/>
            <p:nvPr/>
          </p:nvSpPr>
          <p:spPr>
            <a:xfrm>
              <a:off x="0" y="0"/>
              <a:ext cx="9144000" cy="898525"/>
            </a:xfrm>
            <a:custGeom>
              <a:avLst/>
              <a:gdLst/>
              <a:ahLst/>
              <a:cxnLst/>
              <a:rect l="l" t="t" r="r" b="b"/>
              <a:pathLst>
                <a:path w="9144000" h="898525">
                  <a:moveTo>
                    <a:pt x="0" y="898398"/>
                  </a:moveTo>
                  <a:lnTo>
                    <a:pt x="9144000" y="898398"/>
                  </a:lnTo>
                  <a:lnTo>
                    <a:pt x="9144000" y="0"/>
                  </a:lnTo>
                  <a:lnTo>
                    <a:pt x="0" y="0"/>
                  </a:lnTo>
                  <a:lnTo>
                    <a:pt x="0" y="898398"/>
                  </a:lnTo>
                  <a:close/>
                </a:path>
              </a:pathLst>
            </a:custGeom>
            <a:solidFill>
              <a:srgbClr val="2E70A1"/>
            </a:solidFill>
          </p:spPr>
          <p:txBody>
            <a:bodyPr wrap="square" lIns="0" tIns="0" rIns="0" bIns="0" rtlCol="0"/>
            <a:lstStyle/>
            <a:p>
              <a:endParaRPr/>
            </a:p>
          </p:txBody>
        </p:sp>
      </p:grpSp>
      <p:pic>
        <p:nvPicPr>
          <p:cNvPr id="11" name="Picture 10" descr="A picture containing text, sign, tableware&#10;&#10;Description automatically generated">
            <a:extLst>
              <a:ext uri="{FF2B5EF4-FFF2-40B4-BE49-F238E27FC236}">
                <a16:creationId xmlns:a16="http://schemas.microsoft.com/office/drawing/2014/main" id="{C5F880FC-0BF8-DDBE-6850-F24961A5A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9972" y="92321"/>
            <a:ext cx="2175179" cy="620051"/>
          </a:xfrm>
          <a:prstGeom prst="rect">
            <a:avLst/>
          </a:prstGeom>
        </p:spPr>
      </p:pic>
      <p:sp>
        <p:nvSpPr>
          <p:cNvPr id="12" name="TextBox 11">
            <a:extLst>
              <a:ext uri="{FF2B5EF4-FFF2-40B4-BE49-F238E27FC236}">
                <a16:creationId xmlns:a16="http://schemas.microsoft.com/office/drawing/2014/main" id="{9B97A3B6-69C5-6984-B6CC-5A07202E5732}"/>
              </a:ext>
            </a:extLst>
          </p:cNvPr>
          <p:cNvSpPr txBox="1"/>
          <p:nvPr/>
        </p:nvSpPr>
        <p:spPr>
          <a:xfrm>
            <a:off x="-1" y="185738"/>
            <a:ext cx="6779971" cy="523220"/>
          </a:xfrm>
          <a:prstGeom prst="rect">
            <a:avLst/>
          </a:prstGeom>
          <a:noFill/>
        </p:spPr>
        <p:txBody>
          <a:bodyPr wrap="square">
            <a:spAutoFit/>
          </a:bodyPr>
          <a:lstStyle/>
          <a:p>
            <a:r>
              <a:rPr lang="en-IN" sz="2800" b="1" i="0" u="none" strike="noStrike" baseline="0" dirty="0">
                <a:latin typeface="Arial" panose="020B0604020202020204" pitchFamily="34" charset="0"/>
              </a:rPr>
              <a:t>PSR Transfer (MRS, MSR)</a:t>
            </a:r>
            <a:endParaRPr lang="en-US" sz="2800" dirty="0">
              <a:solidFill>
                <a:schemeClr val="bg1"/>
              </a:solidFill>
            </a:endParaRPr>
          </a:p>
        </p:txBody>
      </p:sp>
    </p:spTree>
    <p:extLst>
      <p:ext uri="{BB962C8B-B14F-4D97-AF65-F5344CB8AC3E}">
        <p14:creationId xmlns:p14="http://schemas.microsoft.com/office/powerpoint/2010/main" val="1949643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4A4D-A729-15A2-BB32-412857DB9FD0}"/>
              </a:ext>
            </a:extLst>
          </p:cNvPr>
          <p:cNvSpPr>
            <a:spLocks noGrp="1"/>
          </p:cNvSpPr>
          <p:nvPr>
            <p:ph type="title"/>
          </p:nvPr>
        </p:nvSpPr>
        <p:spPr/>
        <p:txBody>
          <a:bodyPr/>
          <a:lstStyle/>
          <a:p>
            <a:r>
              <a:rPr lang="en-IN" spc="-30" dirty="0">
                <a:solidFill>
                  <a:srgbClr val="FFFFFF"/>
                </a:solidFill>
              </a:rPr>
              <a:t>Classification</a:t>
            </a:r>
            <a:r>
              <a:rPr lang="en-IN" dirty="0">
                <a:solidFill>
                  <a:srgbClr val="FFFFFF"/>
                </a:solidFill>
              </a:rPr>
              <a:t> </a:t>
            </a:r>
            <a:r>
              <a:rPr lang="en-IN" spc="-20" dirty="0">
                <a:solidFill>
                  <a:srgbClr val="FFFFFF"/>
                </a:solidFill>
              </a:rPr>
              <a:t>of </a:t>
            </a:r>
            <a:r>
              <a:rPr lang="en-IN" spc="-30" dirty="0">
                <a:solidFill>
                  <a:srgbClr val="FFFFFF"/>
                </a:solidFill>
              </a:rPr>
              <a:t>embedded</a:t>
            </a:r>
            <a:r>
              <a:rPr lang="en-IN" spc="10" dirty="0">
                <a:solidFill>
                  <a:srgbClr val="FFFFFF"/>
                </a:solidFill>
              </a:rPr>
              <a:t> </a:t>
            </a:r>
            <a:r>
              <a:rPr lang="en-IN" spc="-50" dirty="0">
                <a:solidFill>
                  <a:srgbClr val="FFFFFF"/>
                </a:solidFill>
              </a:rPr>
              <a:t>system</a:t>
            </a:r>
            <a:endParaRPr lang="en-IN" dirty="0"/>
          </a:p>
        </p:txBody>
      </p:sp>
      <p:sp>
        <p:nvSpPr>
          <p:cNvPr id="4" name="Footer Placeholder 3">
            <a:extLst>
              <a:ext uri="{FF2B5EF4-FFF2-40B4-BE49-F238E27FC236}">
                <a16:creationId xmlns:a16="http://schemas.microsoft.com/office/drawing/2014/main" id="{0EEFBEEE-A566-AB30-9D30-C2DE8CABBAEB}"/>
              </a:ext>
            </a:extLst>
          </p:cNvPr>
          <p:cNvSpPr>
            <a:spLocks noGrp="1"/>
          </p:cNvSpPr>
          <p:nvPr>
            <p:ph type="ftr" sz="quarter" idx="11"/>
          </p:nvPr>
        </p:nvSpPr>
        <p:spPr/>
        <p:txBody>
          <a:bodyPr/>
          <a:lstStyle/>
          <a:p>
            <a:r>
              <a:rPr lang="en-GB"/>
              <a:t>Department of EECE-19ECS431-EMBEDDED SYSTEMS</a:t>
            </a:r>
          </a:p>
        </p:txBody>
      </p:sp>
      <p:sp>
        <p:nvSpPr>
          <p:cNvPr id="5" name="Slide Number Placeholder 4">
            <a:extLst>
              <a:ext uri="{FF2B5EF4-FFF2-40B4-BE49-F238E27FC236}">
                <a16:creationId xmlns:a16="http://schemas.microsoft.com/office/drawing/2014/main" id="{A480A92A-932E-BE43-5909-0AAF31426076}"/>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21</a:t>
            </a:fld>
            <a:endParaRPr lang="en-GB" spc="15" dirty="0"/>
          </a:p>
        </p:txBody>
      </p:sp>
      <p:grpSp>
        <p:nvGrpSpPr>
          <p:cNvPr id="6" name="object 2">
            <a:extLst>
              <a:ext uri="{FF2B5EF4-FFF2-40B4-BE49-F238E27FC236}">
                <a16:creationId xmlns:a16="http://schemas.microsoft.com/office/drawing/2014/main" id="{1E13396D-3974-A507-7AEA-E9D665BC2F64}"/>
              </a:ext>
            </a:extLst>
          </p:cNvPr>
          <p:cNvGrpSpPr/>
          <p:nvPr/>
        </p:nvGrpSpPr>
        <p:grpSpPr>
          <a:xfrm>
            <a:off x="0" y="0"/>
            <a:ext cx="9144000" cy="915035"/>
            <a:chOff x="0" y="0"/>
            <a:chExt cx="9144000" cy="915035"/>
          </a:xfrm>
        </p:grpSpPr>
        <p:pic>
          <p:nvPicPr>
            <p:cNvPr id="7" name="object 3">
              <a:extLst>
                <a:ext uri="{FF2B5EF4-FFF2-40B4-BE49-F238E27FC236}">
                  <a16:creationId xmlns:a16="http://schemas.microsoft.com/office/drawing/2014/main" id="{89E1C595-61DF-697C-0B7E-86C239FB9F48}"/>
                </a:ext>
              </a:extLst>
            </p:cNvPr>
            <p:cNvPicPr/>
            <p:nvPr/>
          </p:nvPicPr>
          <p:blipFill>
            <a:blip r:embed="rId2" cstate="print"/>
            <a:stretch>
              <a:fillRect/>
            </a:stretch>
          </p:blipFill>
          <p:spPr>
            <a:xfrm>
              <a:off x="8306434" y="0"/>
              <a:ext cx="837565" cy="899033"/>
            </a:xfrm>
            <a:prstGeom prst="rect">
              <a:avLst/>
            </a:prstGeom>
          </p:spPr>
        </p:pic>
        <p:sp>
          <p:nvSpPr>
            <p:cNvPr id="8" name="object 4">
              <a:extLst>
                <a:ext uri="{FF2B5EF4-FFF2-40B4-BE49-F238E27FC236}">
                  <a16:creationId xmlns:a16="http://schemas.microsoft.com/office/drawing/2014/main" id="{8635B9FC-D80D-D22D-3FD2-E335C77D034B}"/>
                </a:ext>
              </a:extLst>
            </p:cNvPr>
            <p:cNvSpPr/>
            <p:nvPr/>
          </p:nvSpPr>
          <p:spPr>
            <a:xfrm>
              <a:off x="0" y="0"/>
              <a:ext cx="9144000" cy="898525"/>
            </a:xfrm>
            <a:custGeom>
              <a:avLst/>
              <a:gdLst/>
              <a:ahLst/>
              <a:cxnLst/>
              <a:rect l="l" t="t" r="r" b="b"/>
              <a:pathLst>
                <a:path w="9144000" h="898525">
                  <a:moveTo>
                    <a:pt x="0" y="898398"/>
                  </a:moveTo>
                  <a:lnTo>
                    <a:pt x="9144000" y="898398"/>
                  </a:lnTo>
                  <a:lnTo>
                    <a:pt x="9144000" y="0"/>
                  </a:lnTo>
                  <a:lnTo>
                    <a:pt x="0" y="0"/>
                  </a:lnTo>
                  <a:lnTo>
                    <a:pt x="0" y="898398"/>
                  </a:lnTo>
                  <a:close/>
                </a:path>
              </a:pathLst>
            </a:custGeom>
            <a:solidFill>
              <a:srgbClr val="2E70A1"/>
            </a:solidFill>
          </p:spPr>
          <p:txBody>
            <a:bodyPr wrap="square" lIns="0" tIns="0" rIns="0" bIns="0" rtlCol="0"/>
            <a:lstStyle/>
            <a:p>
              <a:endParaRPr/>
            </a:p>
          </p:txBody>
        </p:sp>
      </p:grpSp>
      <p:pic>
        <p:nvPicPr>
          <p:cNvPr id="11" name="Picture 10" descr="A picture containing text, sign, tableware&#10;&#10;Description automatically generated">
            <a:extLst>
              <a:ext uri="{FF2B5EF4-FFF2-40B4-BE49-F238E27FC236}">
                <a16:creationId xmlns:a16="http://schemas.microsoft.com/office/drawing/2014/main" id="{C5F880FC-0BF8-DDBE-6850-F24961A5A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9972" y="92321"/>
            <a:ext cx="2175179" cy="620051"/>
          </a:xfrm>
          <a:prstGeom prst="rect">
            <a:avLst/>
          </a:prstGeom>
        </p:spPr>
      </p:pic>
      <p:sp>
        <p:nvSpPr>
          <p:cNvPr id="12" name="TextBox 11">
            <a:extLst>
              <a:ext uri="{FF2B5EF4-FFF2-40B4-BE49-F238E27FC236}">
                <a16:creationId xmlns:a16="http://schemas.microsoft.com/office/drawing/2014/main" id="{9B97A3B6-69C5-6984-B6CC-5A07202E5732}"/>
              </a:ext>
            </a:extLst>
          </p:cNvPr>
          <p:cNvSpPr txBox="1"/>
          <p:nvPr/>
        </p:nvSpPr>
        <p:spPr>
          <a:xfrm>
            <a:off x="-1" y="185738"/>
            <a:ext cx="6779971" cy="523220"/>
          </a:xfrm>
          <a:prstGeom prst="rect">
            <a:avLst/>
          </a:prstGeom>
          <a:noFill/>
        </p:spPr>
        <p:txBody>
          <a:bodyPr wrap="square">
            <a:spAutoFit/>
          </a:bodyPr>
          <a:lstStyle/>
          <a:p>
            <a:r>
              <a:rPr lang="en-IN" sz="2800" b="1" i="0" u="none" strike="noStrike" baseline="0" dirty="0">
                <a:latin typeface="Arial" panose="020B0604020202020204" pitchFamily="34" charset="0"/>
              </a:rPr>
              <a:t>PSR Transfer (MRS, MSR)</a:t>
            </a:r>
            <a:endParaRPr lang="en-US" sz="2800" dirty="0">
              <a:solidFill>
                <a:schemeClr val="bg1"/>
              </a:solidFill>
            </a:endParaRPr>
          </a:p>
        </p:txBody>
      </p:sp>
      <p:graphicFrame>
        <p:nvGraphicFramePr>
          <p:cNvPr id="13" name="Object 12">
            <a:extLst>
              <a:ext uri="{FF2B5EF4-FFF2-40B4-BE49-F238E27FC236}">
                <a16:creationId xmlns:a16="http://schemas.microsoft.com/office/drawing/2014/main" id="{A8E4645C-6AF2-98C4-2ABB-080CFE6D2FDE}"/>
              </a:ext>
            </a:extLst>
          </p:cNvPr>
          <p:cNvGraphicFramePr>
            <a:graphicFrameLocks noChangeAspect="1"/>
          </p:cNvGraphicFramePr>
          <p:nvPr/>
        </p:nvGraphicFramePr>
        <p:xfrm>
          <a:off x="628650" y="1012529"/>
          <a:ext cx="8058150" cy="5343822"/>
        </p:xfrm>
        <a:graphic>
          <a:graphicData uri="http://schemas.openxmlformats.org/presentationml/2006/ole">
            <mc:AlternateContent xmlns:mc="http://schemas.openxmlformats.org/markup-compatibility/2006">
              <mc:Choice xmlns:v="urn:schemas-microsoft-com:vml" Requires="v">
                <p:oleObj name="Bitmap Image" r:id="rId4" imgW="4362480" imgH="5695920" progId="PBrush">
                  <p:embed/>
                </p:oleObj>
              </mc:Choice>
              <mc:Fallback>
                <p:oleObj name="Bitmap Image" r:id="rId4" imgW="4362480" imgH="5695920" progId="PBrush">
                  <p:embed/>
                  <p:pic>
                    <p:nvPicPr>
                      <p:cNvPr id="13" name="Object 12">
                        <a:extLst>
                          <a:ext uri="{FF2B5EF4-FFF2-40B4-BE49-F238E27FC236}">
                            <a16:creationId xmlns:a16="http://schemas.microsoft.com/office/drawing/2014/main" id="{A8E4645C-6AF2-98C4-2ABB-080CFE6D2FDE}"/>
                          </a:ext>
                        </a:extLst>
                      </p:cNvPr>
                      <p:cNvPicPr/>
                      <p:nvPr/>
                    </p:nvPicPr>
                    <p:blipFill>
                      <a:blip r:embed="rId5"/>
                      <a:stretch>
                        <a:fillRect/>
                      </a:stretch>
                    </p:blipFill>
                    <p:spPr>
                      <a:xfrm>
                        <a:off x="628650" y="1012529"/>
                        <a:ext cx="8058150" cy="5343822"/>
                      </a:xfrm>
                      <a:prstGeom prst="rect">
                        <a:avLst/>
                      </a:prstGeom>
                    </p:spPr>
                  </p:pic>
                </p:oleObj>
              </mc:Fallback>
            </mc:AlternateContent>
          </a:graphicData>
        </a:graphic>
      </p:graphicFrame>
    </p:spTree>
    <p:extLst>
      <p:ext uri="{BB962C8B-B14F-4D97-AF65-F5344CB8AC3E}">
        <p14:creationId xmlns:p14="http://schemas.microsoft.com/office/powerpoint/2010/main" val="2166745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4A4D-A729-15A2-BB32-412857DB9FD0}"/>
              </a:ext>
            </a:extLst>
          </p:cNvPr>
          <p:cNvSpPr>
            <a:spLocks noGrp="1"/>
          </p:cNvSpPr>
          <p:nvPr>
            <p:ph type="title"/>
          </p:nvPr>
        </p:nvSpPr>
        <p:spPr/>
        <p:txBody>
          <a:bodyPr/>
          <a:lstStyle/>
          <a:p>
            <a:r>
              <a:rPr lang="en-IN" spc="-30" dirty="0">
                <a:solidFill>
                  <a:srgbClr val="FFFFFF"/>
                </a:solidFill>
              </a:rPr>
              <a:t>Classification</a:t>
            </a:r>
            <a:r>
              <a:rPr lang="en-IN" dirty="0">
                <a:solidFill>
                  <a:srgbClr val="FFFFFF"/>
                </a:solidFill>
              </a:rPr>
              <a:t> </a:t>
            </a:r>
            <a:r>
              <a:rPr lang="en-IN" spc="-20" dirty="0">
                <a:solidFill>
                  <a:srgbClr val="FFFFFF"/>
                </a:solidFill>
              </a:rPr>
              <a:t>of </a:t>
            </a:r>
            <a:r>
              <a:rPr lang="en-IN" spc="-30" dirty="0">
                <a:solidFill>
                  <a:srgbClr val="FFFFFF"/>
                </a:solidFill>
              </a:rPr>
              <a:t>embedded</a:t>
            </a:r>
            <a:r>
              <a:rPr lang="en-IN" spc="10" dirty="0">
                <a:solidFill>
                  <a:srgbClr val="FFFFFF"/>
                </a:solidFill>
              </a:rPr>
              <a:t> </a:t>
            </a:r>
            <a:r>
              <a:rPr lang="en-IN" spc="-50" dirty="0">
                <a:solidFill>
                  <a:srgbClr val="FFFFFF"/>
                </a:solidFill>
              </a:rPr>
              <a:t>system</a:t>
            </a:r>
            <a:endParaRPr lang="en-IN" dirty="0"/>
          </a:p>
        </p:txBody>
      </p:sp>
      <p:sp>
        <p:nvSpPr>
          <p:cNvPr id="4" name="Footer Placeholder 3">
            <a:extLst>
              <a:ext uri="{FF2B5EF4-FFF2-40B4-BE49-F238E27FC236}">
                <a16:creationId xmlns:a16="http://schemas.microsoft.com/office/drawing/2014/main" id="{0EEFBEEE-A566-AB30-9D30-C2DE8CABBAEB}"/>
              </a:ext>
            </a:extLst>
          </p:cNvPr>
          <p:cNvSpPr>
            <a:spLocks noGrp="1"/>
          </p:cNvSpPr>
          <p:nvPr>
            <p:ph type="ftr" sz="quarter" idx="11"/>
          </p:nvPr>
        </p:nvSpPr>
        <p:spPr/>
        <p:txBody>
          <a:bodyPr/>
          <a:lstStyle/>
          <a:p>
            <a:r>
              <a:rPr lang="en-GB"/>
              <a:t>Department of EECE-19ECS431-EMBEDDED SYSTEMS</a:t>
            </a:r>
          </a:p>
        </p:txBody>
      </p:sp>
      <p:sp>
        <p:nvSpPr>
          <p:cNvPr id="5" name="Slide Number Placeholder 4">
            <a:extLst>
              <a:ext uri="{FF2B5EF4-FFF2-40B4-BE49-F238E27FC236}">
                <a16:creationId xmlns:a16="http://schemas.microsoft.com/office/drawing/2014/main" id="{A480A92A-932E-BE43-5909-0AAF31426076}"/>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22</a:t>
            </a:fld>
            <a:endParaRPr lang="en-GB" spc="15" dirty="0"/>
          </a:p>
        </p:txBody>
      </p:sp>
      <p:grpSp>
        <p:nvGrpSpPr>
          <p:cNvPr id="6" name="object 2">
            <a:extLst>
              <a:ext uri="{FF2B5EF4-FFF2-40B4-BE49-F238E27FC236}">
                <a16:creationId xmlns:a16="http://schemas.microsoft.com/office/drawing/2014/main" id="{1E13396D-3974-A507-7AEA-E9D665BC2F64}"/>
              </a:ext>
            </a:extLst>
          </p:cNvPr>
          <p:cNvGrpSpPr/>
          <p:nvPr/>
        </p:nvGrpSpPr>
        <p:grpSpPr>
          <a:xfrm>
            <a:off x="0" y="0"/>
            <a:ext cx="9144000" cy="915035"/>
            <a:chOff x="0" y="0"/>
            <a:chExt cx="9144000" cy="915035"/>
          </a:xfrm>
        </p:grpSpPr>
        <p:pic>
          <p:nvPicPr>
            <p:cNvPr id="7" name="object 3">
              <a:extLst>
                <a:ext uri="{FF2B5EF4-FFF2-40B4-BE49-F238E27FC236}">
                  <a16:creationId xmlns:a16="http://schemas.microsoft.com/office/drawing/2014/main" id="{89E1C595-61DF-697C-0B7E-86C239FB9F48}"/>
                </a:ext>
              </a:extLst>
            </p:cNvPr>
            <p:cNvPicPr/>
            <p:nvPr/>
          </p:nvPicPr>
          <p:blipFill>
            <a:blip r:embed="rId2" cstate="print"/>
            <a:stretch>
              <a:fillRect/>
            </a:stretch>
          </p:blipFill>
          <p:spPr>
            <a:xfrm>
              <a:off x="8306434" y="0"/>
              <a:ext cx="837565" cy="899033"/>
            </a:xfrm>
            <a:prstGeom prst="rect">
              <a:avLst/>
            </a:prstGeom>
          </p:spPr>
        </p:pic>
        <p:sp>
          <p:nvSpPr>
            <p:cNvPr id="8" name="object 4">
              <a:extLst>
                <a:ext uri="{FF2B5EF4-FFF2-40B4-BE49-F238E27FC236}">
                  <a16:creationId xmlns:a16="http://schemas.microsoft.com/office/drawing/2014/main" id="{8635B9FC-D80D-D22D-3FD2-E335C77D034B}"/>
                </a:ext>
              </a:extLst>
            </p:cNvPr>
            <p:cNvSpPr/>
            <p:nvPr/>
          </p:nvSpPr>
          <p:spPr>
            <a:xfrm>
              <a:off x="0" y="0"/>
              <a:ext cx="9144000" cy="898525"/>
            </a:xfrm>
            <a:custGeom>
              <a:avLst/>
              <a:gdLst/>
              <a:ahLst/>
              <a:cxnLst/>
              <a:rect l="l" t="t" r="r" b="b"/>
              <a:pathLst>
                <a:path w="9144000" h="898525">
                  <a:moveTo>
                    <a:pt x="0" y="898398"/>
                  </a:moveTo>
                  <a:lnTo>
                    <a:pt x="9144000" y="898398"/>
                  </a:lnTo>
                  <a:lnTo>
                    <a:pt x="9144000" y="0"/>
                  </a:lnTo>
                  <a:lnTo>
                    <a:pt x="0" y="0"/>
                  </a:lnTo>
                  <a:lnTo>
                    <a:pt x="0" y="898398"/>
                  </a:lnTo>
                  <a:close/>
                </a:path>
              </a:pathLst>
            </a:custGeom>
            <a:solidFill>
              <a:srgbClr val="2E70A1"/>
            </a:solidFill>
          </p:spPr>
          <p:txBody>
            <a:bodyPr wrap="square" lIns="0" tIns="0" rIns="0" bIns="0" rtlCol="0"/>
            <a:lstStyle/>
            <a:p>
              <a:endParaRPr/>
            </a:p>
          </p:txBody>
        </p:sp>
      </p:grpSp>
      <p:pic>
        <p:nvPicPr>
          <p:cNvPr id="11" name="Picture 10" descr="A picture containing text, sign, tableware&#10;&#10;Description automatically generated">
            <a:extLst>
              <a:ext uri="{FF2B5EF4-FFF2-40B4-BE49-F238E27FC236}">
                <a16:creationId xmlns:a16="http://schemas.microsoft.com/office/drawing/2014/main" id="{C5F880FC-0BF8-DDBE-6850-F24961A5A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9972" y="92321"/>
            <a:ext cx="2175179" cy="620051"/>
          </a:xfrm>
          <a:prstGeom prst="rect">
            <a:avLst/>
          </a:prstGeom>
        </p:spPr>
      </p:pic>
      <p:sp>
        <p:nvSpPr>
          <p:cNvPr id="12" name="TextBox 11">
            <a:extLst>
              <a:ext uri="{FF2B5EF4-FFF2-40B4-BE49-F238E27FC236}">
                <a16:creationId xmlns:a16="http://schemas.microsoft.com/office/drawing/2014/main" id="{9B97A3B6-69C5-6984-B6CC-5A07202E5732}"/>
              </a:ext>
            </a:extLst>
          </p:cNvPr>
          <p:cNvSpPr txBox="1"/>
          <p:nvPr/>
        </p:nvSpPr>
        <p:spPr>
          <a:xfrm>
            <a:off x="-1" y="185738"/>
            <a:ext cx="6779971" cy="523220"/>
          </a:xfrm>
          <a:prstGeom prst="rect">
            <a:avLst/>
          </a:prstGeom>
          <a:noFill/>
        </p:spPr>
        <p:txBody>
          <a:bodyPr wrap="square">
            <a:spAutoFit/>
          </a:bodyPr>
          <a:lstStyle/>
          <a:p>
            <a:r>
              <a:rPr lang="en-IN" sz="2800" b="1" i="0" u="none" strike="noStrike" baseline="0" dirty="0">
                <a:latin typeface="Arial" panose="020B0604020202020204" pitchFamily="34" charset="0"/>
              </a:rPr>
              <a:t>Single Data Swap (SWP)</a:t>
            </a:r>
            <a:endParaRPr lang="en-US" sz="2800" dirty="0">
              <a:solidFill>
                <a:schemeClr val="bg1"/>
              </a:solidFill>
            </a:endParaRPr>
          </a:p>
        </p:txBody>
      </p:sp>
      <p:graphicFrame>
        <p:nvGraphicFramePr>
          <p:cNvPr id="3" name="Object 2">
            <a:extLst>
              <a:ext uri="{FF2B5EF4-FFF2-40B4-BE49-F238E27FC236}">
                <a16:creationId xmlns:a16="http://schemas.microsoft.com/office/drawing/2014/main" id="{B8617CA0-1350-0585-AFAE-21F481138C97}"/>
              </a:ext>
            </a:extLst>
          </p:cNvPr>
          <p:cNvGraphicFramePr>
            <a:graphicFrameLocks noChangeAspect="1"/>
          </p:cNvGraphicFramePr>
          <p:nvPr>
            <p:extLst>
              <p:ext uri="{D42A27DB-BD31-4B8C-83A1-F6EECF244321}">
                <p14:modId xmlns:p14="http://schemas.microsoft.com/office/powerpoint/2010/main" val="564544194"/>
              </p:ext>
            </p:extLst>
          </p:nvPr>
        </p:nvGraphicFramePr>
        <p:xfrm>
          <a:off x="685800" y="1371600"/>
          <a:ext cx="7886700" cy="4114800"/>
        </p:xfrm>
        <a:graphic>
          <a:graphicData uri="http://schemas.openxmlformats.org/presentationml/2006/ole">
            <mc:AlternateContent xmlns:mc="http://schemas.openxmlformats.org/markup-compatibility/2006">
              <mc:Choice xmlns:v="urn:schemas-microsoft-com:vml" Requires="v">
                <p:oleObj name="Bitmap Image" r:id="rId4" imgW="9505800" imgH="4197240" progId="PBrush">
                  <p:embed/>
                </p:oleObj>
              </mc:Choice>
              <mc:Fallback>
                <p:oleObj name="Bitmap Image" r:id="rId4" imgW="9505800" imgH="4197240" progId="PBrush">
                  <p:embed/>
                  <p:pic>
                    <p:nvPicPr>
                      <p:cNvPr id="0" name=""/>
                      <p:cNvPicPr/>
                      <p:nvPr/>
                    </p:nvPicPr>
                    <p:blipFill>
                      <a:blip r:embed="rId5"/>
                      <a:stretch>
                        <a:fillRect/>
                      </a:stretch>
                    </p:blipFill>
                    <p:spPr>
                      <a:xfrm>
                        <a:off x="685800" y="1371600"/>
                        <a:ext cx="7886700" cy="4114800"/>
                      </a:xfrm>
                      <a:prstGeom prst="rect">
                        <a:avLst/>
                      </a:prstGeom>
                    </p:spPr>
                  </p:pic>
                </p:oleObj>
              </mc:Fallback>
            </mc:AlternateContent>
          </a:graphicData>
        </a:graphic>
      </p:graphicFrame>
    </p:spTree>
    <p:extLst>
      <p:ext uri="{BB962C8B-B14F-4D97-AF65-F5344CB8AC3E}">
        <p14:creationId xmlns:p14="http://schemas.microsoft.com/office/powerpoint/2010/main" val="3653718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4A4D-A729-15A2-BB32-412857DB9FD0}"/>
              </a:ext>
            </a:extLst>
          </p:cNvPr>
          <p:cNvSpPr>
            <a:spLocks noGrp="1"/>
          </p:cNvSpPr>
          <p:nvPr>
            <p:ph type="title"/>
          </p:nvPr>
        </p:nvSpPr>
        <p:spPr/>
        <p:txBody>
          <a:bodyPr/>
          <a:lstStyle/>
          <a:p>
            <a:r>
              <a:rPr lang="en-IN" spc="-30" dirty="0">
                <a:solidFill>
                  <a:srgbClr val="FFFFFF"/>
                </a:solidFill>
              </a:rPr>
              <a:t>Classification</a:t>
            </a:r>
            <a:r>
              <a:rPr lang="en-IN" dirty="0">
                <a:solidFill>
                  <a:srgbClr val="FFFFFF"/>
                </a:solidFill>
              </a:rPr>
              <a:t> </a:t>
            </a:r>
            <a:r>
              <a:rPr lang="en-IN" spc="-20" dirty="0">
                <a:solidFill>
                  <a:srgbClr val="FFFFFF"/>
                </a:solidFill>
              </a:rPr>
              <a:t>of </a:t>
            </a:r>
            <a:r>
              <a:rPr lang="en-IN" spc="-30" dirty="0">
                <a:solidFill>
                  <a:srgbClr val="FFFFFF"/>
                </a:solidFill>
              </a:rPr>
              <a:t>embedded</a:t>
            </a:r>
            <a:r>
              <a:rPr lang="en-IN" spc="10" dirty="0">
                <a:solidFill>
                  <a:srgbClr val="FFFFFF"/>
                </a:solidFill>
              </a:rPr>
              <a:t> </a:t>
            </a:r>
            <a:r>
              <a:rPr lang="en-IN" spc="-50" dirty="0">
                <a:solidFill>
                  <a:srgbClr val="FFFFFF"/>
                </a:solidFill>
              </a:rPr>
              <a:t>system</a:t>
            </a:r>
            <a:endParaRPr lang="en-IN" dirty="0"/>
          </a:p>
        </p:txBody>
      </p:sp>
      <p:sp>
        <p:nvSpPr>
          <p:cNvPr id="3" name="Content Placeholder 2">
            <a:extLst>
              <a:ext uri="{FF2B5EF4-FFF2-40B4-BE49-F238E27FC236}">
                <a16:creationId xmlns:a16="http://schemas.microsoft.com/office/drawing/2014/main" id="{4F66AF81-EEFA-F059-7B01-D4EC32F661AD}"/>
              </a:ext>
            </a:extLst>
          </p:cNvPr>
          <p:cNvSpPr>
            <a:spLocks noGrp="1"/>
          </p:cNvSpPr>
          <p:nvPr>
            <p:ph idx="1"/>
          </p:nvPr>
        </p:nvSpPr>
        <p:spPr>
          <a:xfrm>
            <a:off x="228600" y="1077912"/>
            <a:ext cx="8763000" cy="5414961"/>
          </a:xfrm>
        </p:spPr>
        <p:txBody>
          <a:bodyPr>
            <a:normAutofit/>
          </a:bodyPr>
          <a:lstStyle/>
          <a:p>
            <a:pPr algn="just"/>
            <a:r>
              <a:rPr lang="en-US" sz="2400" b="0" i="0" u="none" strike="noStrike" baseline="0" dirty="0">
                <a:latin typeface="LiberationSerif"/>
              </a:rPr>
              <a:t>The swap address is determined by the contents of the base register (Rn). </a:t>
            </a:r>
          </a:p>
          <a:p>
            <a:pPr algn="just"/>
            <a:r>
              <a:rPr lang="en-US" sz="2400" b="0" i="0" u="none" strike="noStrike" baseline="0" dirty="0">
                <a:latin typeface="LiberationSerif"/>
              </a:rPr>
              <a:t>The processor first reads the contents of the swap address. Then it writes the contents of the source register (Rm) to the swap address and stores the old memory contents in the destination register (Rd). </a:t>
            </a:r>
          </a:p>
          <a:p>
            <a:pPr algn="just"/>
            <a:r>
              <a:rPr lang="en-US" sz="2400" b="0" i="0" u="none" strike="noStrike" baseline="0" dirty="0">
                <a:latin typeface="LiberationSerif"/>
              </a:rPr>
              <a:t>The same register may be specified as both the source </a:t>
            </a:r>
            <a:r>
              <a:rPr lang="en-IN" sz="2400" b="0" i="0" u="none" strike="noStrike" baseline="0" dirty="0">
                <a:latin typeface="LiberationSerif"/>
              </a:rPr>
              <a:t>and destination.</a:t>
            </a:r>
          </a:p>
          <a:p>
            <a:pPr algn="just"/>
            <a:endParaRPr lang="en-IN" sz="2400" b="0" i="0" u="none" strike="noStrike" baseline="0" dirty="0">
              <a:latin typeface="LiberationSerif"/>
            </a:endParaRPr>
          </a:p>
          <a:p>
            <a:pPr marL="0" indent="0" algn="just">
              <a:buNone/>
            </a:pPr>
            <a:r>
              <a:rPr lang="en-US" sz="2000" i="0" u="none" strike="noStrike" baseline="0" dirty="0">
                <a:latin typeface="LiberationSerif"/>
              </a:rPr>
              <a:t>	SWP R0,R1,[R2] ; Load R0 with the word addressed by R2, and</a:t>
            </a:r>
          </a:p>
          <a:p>
            <a:pPr marL="0" indent="0" algn="just">
              <a:buNone/>
            </a:pPr>
            <a:r>
              <a:rPr lang="en-IN" sz="2000" dirty="0">
                <a:latin typeface="LiberationSerif"/>
              </a:rPr>
              <a:t>			   </a:t>
            </a:r>
            <a:r>
              <a:rPr lang="en-IN" sz="2000" i="0" u="none" strike="noStrike" baseline="0" dirty="0">
                <a:latin typeface="LiberationSerif"/>
              </a:rPr>
              <a:t>store R1 at R2.</a:t>
            </a:r>
          </a:p>
          <a:p>
            <a:pPr marL="0" indent="0" algn="just">
              <a:buNone/>
            </a:pPr>
            <a:r>
              <a:rPr lang="en-US" sz="2000" i="0" u="none" strike="noStrike" baseline="0" dirty="0">
                <a:latin typeface="LiberationSerif"/>
              </a:rPr>
              <a:t>	SWPB R2,R3,[R4] ; Load R2 with the byte addressed by R4, and</a:t>
            </a:r>
          </a:p>
          <a:p>
            <a:pPr marL="0" indent="0" algn="just">
              <a:buNone/>
            </a:pPr>
            <a:r>
              <a:rPr lang="en-US" sz="2000" dirty="0">
                <a:latin typeface="LiberationSerif"/>
              </a:rPr>
              <a:t>			    </a:t>
            </a:r>
            <a:r>
              <a:rPr lang="en-US" sz="2000" i="0" u="none" strike="noStrike" baseline="0" dirty="0">
                <a:latin typeface="LiberationSerif"/>
              </a:rPr>
              <a:t>store bits 0 to 7 of R3 at R4.</a:t>
            </a:r>
          </a:p>
          <a:p>
            <a:pPr marL="0" indent="0" algn="just">
              <a:buNone/>
            </a:pPr>
            <a:r>
              <a:rPr lang="en-US" sz="2000" i="0" u="none" strike="noStrike" baseline="0">
                <a:latin typeface="LiberationSerif"/>
              </a:rPr>
              <a:t>	SWPEQ </a:t>
            </a:r>
            <a:r>
              <a:rPr lang="en-US" sz="2000" i="0" u="none" strike="noStrike" baseline="0" dirty="0">
                <a:latin typeface="LiberationSerif"/>
              </a:rPr>
              <a:t>R0,R0,[R1] ; Conditionally swap the contents of the</a:t>
            </a:r>
          </a:p>
          <a:p>
            <a:pPr marL="0" indent="0" algn="just">
              <a:buNone/>
            </a:pPr>
            <a:r>
              <a:rPr lang="en-US" sz="2000" dirty="0">
                <a:latin typeface="LiberationSerif"/>
              </a:rPr>
              <a:t>			     </a:t>
            </a:r>
            <a:r>
              <a:rPr lang="en-US" sz="2000" i="0" u="none" strike="noStrike" baseline="0" dirty="0">
                <a:latin typeface="LiberationSerif"/>
              </a:rPr>
              <a:t>word addressed by R1 with R0.</a:t>
            </a:r>
            <a:endParaRPr lang="en-IN" sz="2000" dirty="0">
              <a:solidFill>
                <a:srgbClr val="4F82BE"/>
              </a:solidFill>
              <a:latin typeface="LiberationSerif"/>
            </a:endParaRPr>
          </a:p>
        </p:txBody>
      </p:sp>
      <p:sp>
        <p:nvSpPr>
          <p:cNvPr id="4" name="Footer Placeholder 3">
            <a:extLst>
              <a:ext uri="{FF2B5EF4-FFF2-40B4-BE49-F238E27FC236}">
                <a16:creationId xmlns:a16="http://schemas.microsoft.com/office/drawing/2014/main" id="{0EEFBEEE-A566-AB30-9D30-C2DE8CABBAEB}"/>
              </a:ext>
            </a:extLst>
          </p:cNvPr>
          <p:cNvSpPr>
            <a:spLocks noGrp="1"/>
          </p:cNvSpPr>
          <p:nvPr>
            <p:ph type="ftr" sz="quarter" idx="11"/>
          </p:nvPr>
        </p:nvSpPr>
        <p:spPr/>
        <p:txBody>
          <a:bodyPr/>
          <a:lstStyle/>
          <a:p>
            <a:r>
              <a:rPr lang="en-GB"/>
              <a:t>Department of EECE-19ECS431-EMBEDDED SYSTEMS</a:t>
            </a:r>
          </a:p>
        </p:txBody>
      </p:sp>
      <p:sp>
        <p:nvSpPr>
          <p:cNvPr id="5" name="Slide Number Placeholder 4">
            <a:extLst>
              <a:ext uri="{FF2B5EF4-FFF2-40B4-BE49-F238E27FC236}">
                <a16:creationId xmlns:a16="http://schemas.microsoft.com/office/drawing/2014/main" id="{A480A92A-932E-BE43-5909-0AAF31426076}"/>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23</a:t>
            </a:fld>
            <a:endParaRPr lang="en-GB" spc="15" dirty="0"/>
          </a:p>
        </p:txBody>
      </p:sp>
      <p:grpSp>
        <p:nvGrpSpPr>
          <p:cNvPr id="6" name="object 2">
            <a:extLst>
              <a:ext uri="{FF2B5EF4-FFF2-40B4-BE49-F238E27FC236}">
                <a16:creationId xmlns:a16="http://schemas.microsoft.com/office/drawing/2014/main" id="{1E13396D-3974-A507-7AEA-E9D665BC2F64}"/>
              </a:ext>
            </a:extLst>
          </p:cNvPr>
          <p:cNvGrpSpPr/>
          <p:nvPr/>
        </p:nvGrpSpPr>
        <p:grpSpPr>
          <a:xfrm>
            <a:off x="0" y="0"/>
            <a:ext cx="9144000" cy="915035"/>
            <a:chOff x="0" y="0"/>
            <a:chExt cx="9144000" cy="915035"/>
          </a:xfrm>
        </p:grpSpPr>
        <p:pic>
          <p:nvPicPr>
            <p:cNvPr id="7" name="object 3">
              <a:extLst>
                <a:ext uri="{FF2B5EF4-FFF2-40B4-BE49-F238E27FC236}">
                  <a16:creationId xmlns:a16="http://schemas.microsoft.com/office/drawing/2014/main" id="{89E1C595-61DF-697C-0B7E-86C239FB9F48}"/>
                </a:ext>
              </a:extLst>
            </p:cNvPr>
            <p:cNvPicPr/>
            <p:nvPr/>
          </p:nvPicPr>
          <p:blipFill>
            <a:blip r:embed="rId2" cstate="print"/>
            <a:stretch>
              <a:fillRect/>
            </a:stretch>
          </p:blipFill>
          <p:spPr>
            <a:xfrm>
              <a:off x="8306434" y="0"/>
              <a:ext cx="837565" cy="899033"/>
            </a:xfrm>
            <a:prstGeom prst="rect">
              <a:avLst/>
            </a:prstGeom>
          </p:spPr>
        </p:pic>
        <p:sp>
          <p:nvSpPr>
            <p:cNvPr id="8" name="object 4">
              <a:extLst>
                <a:ext uri="{FF2B5EF4-FFF2-40B4-BE49-F238E27FC236}">
                  <a16:creationId xmlns:a16="http://schemas.microsoft.com/office/drawing/2014/main" id="{8635B9FC-D80D-D22D-3FD2-E335C77D034B}"/>
                </a:ext>
              </a:extLst>
            </p:cNvPr>
            <p:cNvSpPr/>
            <p:nvPr/>
          </p:nvSpPr>
          <p:spPr>
            <a:xfrm>
              <a:off x="0" y="0"/>
              <a:ext cx="9144000" cy="898525"/>
            </a:xfrm>
            <a:custGeom>
              <a:avLst/>
              <a:gdLst/>
              <a:ahLst/>
              <a:cxnLst/>
              <a:rect l="l" t="t" r="r" b="b"/>
              <a:pathLst>
                <a:path w="9144000" h="898525">
                  <a:moveTo>
                    <a:pt x="0" y="898398"/>
                  </a:moveTo>
                  <a:lnTo>
                    <a:pt x="9144000" y="898398"/>
                  </a:lnTo>
                  <a:lnTo>
                    <a:pt x="9144000" y="0"/>
                  </a:lnTo>
                  <a:lnTo>
                    <a:pt x="0" y="0"/>
                  </a:lnTo>
                  <a:lnTo>
                    <a:pt x="0" y="898398"/>
                  </a:lnTo>
                  <a:close/>
                </a:path>
              </a:pathLst>
            </a:custGeom>
            <a:solidFill>
              <a:srgbClr val="2E70A1"/>
            </a:solidFill>
          </p:spPr>
          <p:txBody>
            <a:bodyPr wrap="square" lIns="0" tIns="0" rIns="0" bIns="0" rtlCol="0"/>
            <a:lstStyle/>
            <a:p>
              <a:endParaRPr/>
            </a:p>
          </p:txBody>
        </p:sp>
      </p:grpSp>
      <p:pic>
        <p:nvPicPr>
          <p:cNvPr id="11" name="Picture 10" descr="A picture containing text, sign, tableware&#10;&#10;Description automatically generated">
            <a:extLst>
              <a:ext uri="{FF2B5EF4-FFF2-40B4-BE49-F238E27FC236}">
                <a16:creationId xmlns:a16="http://schemas.microsoft.com/office/drawing/2014/main" id="{C5F880FC-0BF8-DDBE-6850-F24961A5A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9972" y="92321"/>
            <a:ext cx="2175179" cy="620051"/>
          </a:xfrm>
          <a:prstGeom prst="rect">
            <a:avLst/>
          </a:prstGeom>
        </p:spPr>
      </p:pic>
      <p:sp>
        <p:nvSpPr>
          <p:cNvPr id="12" name="TextBox 11">
            <a:extLst>
              <a:ext uri="{FF2B5EF4-FFF2-40B4-BE49-F238E27FC236}">
                <a16:creationId xmlns:a16="http://schemas.microsoft.com/office/drawing/2014/main" id="{9B97A3B6-69C5-6984-B6CC-5A07202E5732}"/>
              </a:ext>
            </a:extLst>
          </p:cNvPr>
          <p:cNvSpPr txBox="1"/>
          <p:nvPr/>
        </p:nvSpPr>
        <p:spPr>
          <a:xfrm>
            <a:off x="-1" y="185738"/>
            <a:ext cx="6779971" cy="523220"/>
          </a:xfrm>
          <a:prstGeom prst="rect">
            <a:avLst/>
          </a:prstGeom>
          <a:noFill/>
        </p:spPr>
        <p:txBody>
          <a:bodyPr wrap="square">
            <a:spAutoFit/>
          </a:bodyPr>
          <a:lstStyle/>
          <a:p>
            <a:r>
              <a:rPr lang="en-IN" sz="2800" b="1" i="0" u="none" strike="noStrike" baseline="0" dirty="0">
                <a:latin typeface="Arial" panose="020B0604020202020204" pitchFamily="34" charset="0"/>
              </a:rPr>
              <a:t>Single Data Swap (SWP)</a:t>
            </a:r>
            <a:endParaRPr lang="en-US" sz="2800" dirty="0">
              <a:solidFill>
                <a:schemeClr val="bg1"/>
              </a:solidFill>
            </a:endParaRPr>
          </a:p>
        </p:txBody>
      </p:sp>
    </p:spTree>
    <p:extLst>
      <p:ext uri="{BB962C8B-B14F-4D97-AF65-F5344CB8AC3E}">
        <p14:creationId xmlns:p14="http://schemas.microsoft.com/office/powerpoint/2010/main" val="4222462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4A4D-A729-15A2-BB32-412857DB9FD0}"/>
              </a:ext>
            </a:extLst>
          </p:cNvPr>
          <p:cNvSpPr>
            <a:spLocks noGrp="1"/>
          </p:cNvSpPr>
          <p:nvPr>
            <p:ph type="title"/>
          </p:nvPr>
        </p:nvSpPr>
        <p:spPr/>
        <p:txBody>
          <a:bodyPr/>
          <a:lstStyle/>
          <a:p>
            <a:r>
              <a:rPr lang="en-IN" spc="-30" dirty="0">
                <a:solidFill>
                  <a:srgbClr val="FFFFFF"/>
                </a:solidFill>
              </a:rPr>
              <a:t>Classification</a:t>
            </a:r>
            <a:r>
              <a:rPr lang="en-IN" dirty="0">
                <a:solidFill>
                  <a:srgbClr val="FFFFFF"/>
                </a:solidFill>
              </a:rPr>
              <a:t> </a:t>
            </a:r>
            <a:r>
              <a:rPr lang="en-IN" spc="-20" dirty="0">
                <a:solidFill>
                  <a:srgbClr val="FFFFFF"/>
                </a:solidFill>
              </a:rPr>
              <a:t>of </a:t>
            </a:r>
            <a:r>
              <a:rPr lang="en-IN" spc="-30" dirty="0">
                <a:solidFill>
                  <a:srgbClr val="FFFFFF"/>
                </a:solidFill>
              </a:rPr>
              <a:t>embedded</a:t>
            </a:r>
            <a:r>
              <a:rPr lang="en-IN" spc="10" dirty="0">
                <a:solidFill>
                  <a:srgbClr val="FFFFFF"/>
                </a:solidFill>
              </a:rPr>
              <a:t> </a:t>
            </a:r>
            <a:r>
              <a:rPr lang="en-IN" spc="-50" dirty="0">
                <a:solidFill>
                  <a:srgbClr val="FFFFFF"/>
                </a:solidFill>
              </a:rPr>
              <a:t>system</a:t>
            </a:r>
            <a:endParaRPr lang="en-IN" dirty="0"/>
          </a:p>
        </p:txBody>
      </p:sp>
      <p:pic>
        <p:nvPicPr>
          <p:cNvPr id="12" name="Content Placeholder 11">
            <a:extLst>
              <a:ext uri="{FF2B5EF4-FFF2-40B4-BE49-F238E27FC236}">
                <a16:creationId xmlns:a16="http://schemas.microsoft.com/office/drawing/2014/main" id="{1EFFD395-1378-096D-41E9-D2160C954FC9}"/>
              </a:ext>
            </a:extLst>
          </p:cNvPr>
          <p:cNvPicPr>
            <a:picLocks noGrp="1" noChangeAspect="1"/>
          </p:cNvPicPr>
          <p:nvPr>
            <p:ph idx="1"/>
          </p:nvPr>
        </p:nvPicPr>
        <p:blipFill>
          <a:blip r:embed="rId2"/>
          <a:stretch>
            <a:fillRect/>
          </a:stretch>
        </p:blipFill>
        <p:spPr>
          <a:xfrm>
            <a:off x="504616" y="985177"/>
            <a:ext cx="8134768" cy="2648086"/>
          </a:xfrm>
        </p:spPr>
      </p:pic>
      <p:sp>
        <p:nvSpPr>
          <p:cNvPr id="4" name="Footer Placeholder 3">
            <a:extLst>
              <a:ext uri="{FF2B5EF4-FFF2-40B4-BE49-F238E27FC236}">
                <a16:creationId xmlns:a16="http://schemas.microsoft.com/office/drawing/2014/main" id="{0EEFBEEE-A566-AB30-9D30-C2DE8CABBAEB}"/>
              </a:ext>
            </a:extLst>
          </p:cNvPr>
          <p:cNvSpPr>
            <a:spLocks noGrp="1"/>
          </p:cNvSpPr>
          <p:nvPr>
            <p:ph type="ftr" sz="quarter" idx="11"/>
          </p:nvPr>
        </p:nvSpPr>
        <p:spPr/>
        <p:txBody>
          <a:bodyPr/>
          <a:lstStyle/>
          <a:p>
            <a:r>
              <a:rPr lang="en-GB"/>
              <a:t>Department of EECE-19ECS431-EMBEDDED SYSTEMS</a:t>
            </a:r>
          </a:p>
        </p:txBody>
      </p:sp>
      <p:sp>
        <p:nvSpPr>
          <p:cNvPr id="5" name="Slide Number Placeholder 4">
            <a:extLst>
              <a:ext uri="{FF2B5EF4-FFF2-40B4-BE49-F238E27FC236}">
                <a16:creationId xmlns:a16="http://schemas.microsoft.com/office/drawing/2014/main" id="{A480A92A-932E-BE43-5909-0AAF31426076}"/>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24</a:t>
            </a:fld>
            <a:endParaRPr lang="en-GB" spc="15" dirty="0"/>
          </a:p>
        </p:txBody>
      </p:sp>
      <p:grpSp>
        <p:nvGrpSpPr>
          <p:cNvPr id="6" name="object 2">
            <a:extLst>
              <a:ext uri="{FF2B5EF4-FFF2-40B4-BE49-F238E27FC236}">
                <a16:creationId xmlns:a16="http://schemas.microsoft.com/office/drawing/2014/main" id="{1E13396D-3974-A507-7AEA-E9D665BC2F64}"/>
              </a:ext>
            </a:extLst>
          </p:cNvPr>
          <p:cNvGrpSpPr/>
          <p:nvPr/>
        </p:nvGrpSpPr>
        <p:grpSpPr>
          <a:xfrm>
            <a:off x="0" y="0"/>
            <a:ext cx="9144000" cy="915035"/>
            <a:chOff x="0" y="0"/>
            <a:chExt cx="9144000" cy="915035"/>
          </a:xfrm>
        </p:grpSpPr>
        <p:pic>
          <p:nvPicPr>
            <p:cNvPr id="7" name="object 3">
              <a:extLst>
                <a:ext uri="{FF2B5EF4-FFF2-40B4-BE49-F238E27FC236}">
                  <a16:creationId xmlns:a16="http://schemas.microsoft.com/office/drawing/2014/main" id="{89E1C595-61DF-697C-0B7E-86C239FB9F48}"/>
                </a:ext>
              </a:extLst>
            </p:cNvPr>
            <p:cNvPicPr/>
            <p:nvPr/>
          </p:nvPicPr>
          <p:blipFill>
            <a:blip r:embed="rId3" cstate="print"/>
            <a:stretch>
              <a:fillRect/>
            </a:stretch>
          </p:blipFill>
          <p:spPr>
            <a:xfrm>
              <a:off x="8306434" y="0"/>
              <a:ext cx="837565" cy="899033"/>
            </a:xfrm>
            <a:prstGeom prst="rect">
              <a:avLst/>
            </a:prstGeom>
          </p:spPr>
        </p:pic>
        <p:sp>
          <p:nvSpPr>
            <p:cNvPr id="8" name="object 4">
              <a:extLst>
                <a:ext uri="{FF2B5EF4-FFF2-40B4-BE49-F238E27FC236}">
                  <a16:creationId xmlns:a16="http://schemas.microsoft.com/office/drawing/2014/main" id="{8635B9FC-D80D-D22D-3FD2-E335C77D034B}"/>
                </a:ext>
              </a:extLst>
            </p:cNvPr>
            <p:cNvSpPr/>
            <p:nvPr/>
          </p:nvSpPr>
          <p:spPr>
            <a:xfrm>
              <a:off x="0" y="0"/>
              <a:ext cx="9144000" cy="898525"/>
            </a:xfrm>
            <a:custGeom>
              <a:avLst/>
              <a:gdLst/>
              <a:ahLst/>
              <a:cxnLst/>
              <a:rect l="l" t="t" r="r" b="b"/>
              <a:pathLst>
                <a:path w="9144000" h="898525">
                  <a:moveTo>
                    <a:pt x="0" y="898398"/>
                  </a:moveTo>
                  <a:lnTo>
                    <a:pt x="9144000" y="898398"/>
                  </a:lnTo>
                  <a:lnTo>
                    <a:pt x="9144000" y="0"/>
                  </a:lnTo>
                  <a:lnTo>
                    <a:pt x="0" y="0"/>
                  </a:lnTo>
                  <a:lnTo>
                    <a:pt x="0" y="898398"/>
                  </a:lnTo>
                  <a:close/>
                </a:path>
              </a:pathLst>
            </a:custGeom>
            <a:solidFill>
              <a:srgbClr val="2E70A1"/>
            </a:solidFill>
          </p:spPr>
          <p:txBody>
            <a:bodyPr wrap="square" lIns="0" tIns="0" rIns="0" bIns="0" rtlCol="0"/>
            <a:lstStyle/>
            <a:p>
              <a:endParaRPr/>
            </a:p>
          </p:txBody>
        </p:sp>
      </p:grpSp>
      <p:sp>
        <p:nvSpPr>
          <p:cNvPr id="10" name="TextBox 9">
            <a:extLst>
              <a:ext uri="{FF2B5EF4-FFF2-40B4-BE49-F238E27FC236}">
                <a16:creationId xmlns:a16="http://schemas.microsoft.com/office/drawing/2014/main" id="{C8EC89EC-BD1E-F9D0-002D-71C6F9ABDAA3}"/>
              </a:ext>
            </a:extLst>
          </p:cNvPr>
          <p:cNvSpPr txBox="1"/>
          <p:nvPr/>
        </p:nvSpPr>
        <p:spPr>
          <a:xfrm>
            <a:off x="0" y="185738"/>
            <a:ext cx="5791200" cy="646331"/>
          </a:xfrm>
          <a:prstGeom prst="rect">
            <a:avLst/>
          </a:prstGeom>
          <a:noFill/>
        </p:spPr>
        <p:txBody>
          <a:bodyPr wrap="square">
            <a:spAutoFit/>
          </a:bodyPr>
          <a:lstStyle/>
          <a:p>
            <a:pPr marL="0" indent="0">
              <a:buNone/>
            </a:pPr>
            <a:r>
              <a:rPr lang="en-IN" sz="3600" b="1" i="0" u="none" strike="noStrike" baseline="0" dirty="0">
                <a:latin typeface="LiberationSerif-Bold"/>
              </a:rPr>
              <a:t>Logic Instructions</a:t>
            </a:r>
            <a:endParaRPr lang="en-IN" sz="4800" b="1" i="0" u="none" strike="noStrike" baseline="0" dirty="0">
              <a:latin typeface="LiberationSerif-Bold"/>
            </a:endParaRPr>
          </a:p>
        </p:txBody>
      </p:sp>
      <p:pic>
        <p:nvPicPr>
          <p:cNvPr id="11" name="Picture 10" descr="A picture containing text, sign, tableware&#10;&#10;Description automatically generated">
            <a:extLst>
              <a:ext uri="{FF2B5EF4-FFF2-40B4-BE49-F238E27FC236}">
                <a16:creationId xmlns:a16="http://schemas.microsoft.com/office/drawing/2014/main" id="{C5F880FC-0BF8-DDBE-6850-F24961A5A7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9972" y="92321"/>
            <a:ext cx="2175179" cy="620051"/>
          </a:xfrm>
          <a:prstGeom prst="rect">
            <a:avLst/>
          </a:prstGeom>
        </p:spPr>
      </p:pic>
      <p:sp>
        <p:nvSpPr>
          <p:cNvPr id="14" name="TextBox 13">
            <a:extLst>
              <a:ext uri="{FF2B5EF4-FFF2-40B4-BE49-F238E27FC236}">
                <a16:creationId xmlns:a16="http://schemas.microsoft.com/office/drawing/2014/main" id="{035B4196-06DE-DEAF-19FD-DE8DC7D95663}"/>
              </a:ext>
            </a:extLst>
          </p:cNvPr>
          <p:cNvSpPr txBox="1"/>
          <p:nvPr/>
        </p:nvSpPr>
        <p:spPr>
          <a:xfrm>
            <a:off x="228599" y="3767446"/>
            <a:ext cx="8726551" cy="2308324"/>
          </a:xfrm>
          <a:prstGeom prst="rect">
            <a:avLst/>
          </a:prstGeom>
          <a:noFill/>
        </p:spPr>
        <p:txBody>
          <a:bodyPr wrap="square">
            <a:spAutoFit/>
          </a:bodyPr>
          <a:lstStyle/>
          <a:p>
            <a:pPr algn="l"/>
            <a:r>
              <a:rPr lang="en-IN" sz="2400" b="1" i="0" u="none" strike="noStrike" baseline="0" dirty="0">
                <a:solidFill>
                  <a:srgbClr val="4F82BE"/>
                </a:solidFill>
                <a:latin typeface="LiberationSerif-Bold"/>
              </a:rPr>
              <a:t>AND</a:t>
            </a:r>
          </a:p>
          <a:p>
            <a:pPr algn="l"/>
            <a:r>
              <a:rPr lang="en-US" sz="2400" b="0" i="0" u="none" strike="noStrike" baseline="0" dirty="0">
                <a:solidFill>
                  <a:srgbClr val="008100"/>
                </a:solidFill>
                <a:latin typeface="LiberationSerif"/>
              </a:rPr>
              <a:t>AND Rd, Rn, Op2 		;Rd = Rn ANDed Op2</a:t>
            </a:r>
            <a:endParaRPr lang="en-US" sz="2400" dirty="0">
              <a:solidFill>
                <a:srgbClr val="008100"/>
              </a:solidFill>
              <a:latin typeface="LiberationSerif"/>
            </a:endParaRPr>
          </a:p>
          <a:p>
            <a:pPr algn="l"/>
            <a:r>
              <a:rPr lang="en-US" sz="2400" b="0" i="0" u="none" strike="noStrike" baseline="0" dirty="0">
                <a:latin typeface="LiberationSerif"/>
              </a:rPr>
              <a:t>The destination and the </a:t>
            </a:r>
            <a:r>
              <a:rPr lang="en-US" sz="2400" b="0" i="0" u="none" strike="noStrike" baseline="0" dirty="0">
                <a:solidFill>
                  <a:srgbClr val="FF0000"/>
                </a:solidFill>
                <a:latin typeface="LiberationSerif"/>
              </a:rPr>
              <a:t>first source operands are registers</a:t>
            </a:r>
            <a:r>
              <a:rPr lang="en-US" sz="2400" b="0" i="0" u="none" strike="noStrike" baseline="0" dirty="0">
                <a:latin typeface="LiberationSerif"/>
              </a:rPr>
              <a:t>. </a:t>
            </a:r>
          </a:p>
          <a:p>
            <a:pPr algn="l"/>
            <a:r>
              <a:rPr lang="en-US" sz="2400" b="0" i="0" u="none" strike="noStrike" baseline="0" dirty="0">
                <a:solidFill>
                  <a:srgbClr val="008100"/>
                </a:solidFill>
                <a:latin typeface="LiberationSerif"/>
              </a:rPr>
              <a:t>Op2 -</a:t>
            </a:r>
            <a:r>
              <a:rPr lang="en-US" sz="2400" b="0" i="0" u="none" strike="noStrike" baseline="0" dirty="0">
                <a:latin typeface="LiberationSerif"/>
              </a:rPr>
              <a:t>can be a </a:t>
            </a:r>
            <a:r>
              <a:rPr lang="en-US" sz="2400" b="0" i="0" u="none" strike="noStrike" baseline="0" dirty="0">
                <a:solidFill>
                  <a:srgbClr val="FF0000"/>
                </a:solidFill>
                <a:latin typeface="LiberationSerif"/>
              </a:rPr>
              <a:t>register or an immediate value </a:t>
            </a:r>
            <a:r>
              <a:rPr lang="en-US" sz="2400" b="0" i="0" u="none" strike="noStrike" baseline="0" dirty="0">
                <a:latin typeface="LiberationSerif"/>
              </a:rPr>
              <a:t>of less than 0xFF</a:t>
            </a:r>
            <a:endParaRPr lang="en-US" sz="2400" dirty="0">
              <a:latin typeface="LiberationSerif"/>
            </a:endParaRPr>
          </a:p>
          <a:p>
            <a:pPr algn="l"/>
            <a:r>
              <a:rPr lang="en-IN" sz="2400" b="1" i="0" u="none" strike="noStrike" baseline="0" dirty="0">
                <a:solidFill>
                  <a:srgbClr val="4F82BE"/>
                </a:solidFill>
                <a:latin typeface="LiberationSerif-Bold"/>
              </a:rPr>
              <a:t>ORR</a:t>
            </a:r>
          </a:p>
          <a:p>
            <a:pPr algn="l"/>
            <a:r>
              <a:rPr lang="da-DK" sz="2400" b="0" i="0" u="none" strike="noStrike" baseline="0" dirty="0">
                <a:solidFill>
                  <a:srgbClr val="008100"/>
                </a:solidFill>
                <a:latin typeface="LiberationSerif"/>
              </a:rPr>
              <a:t>ORR Rd, Rn, Op2 		;Rd = Rn ORed Op2</a:t>
            </a:r>
            <a:endParaRPr lang="en-IN" sz="2400" dirty="0"/>
          </a:p>
        </p:txBody>
      </p:sp>
    </p:spTree>
    <p:extLst>
      <p:ext uri="{BB962C8B-B14F-4D97-AF65-F5344CB8AC3E}">
        <p14:creationId xmlns:p14="http://schemas.microsoft.com/office/powerpoint/2010/main" val="20880871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4A4D-A729-15A2-BB32-412857DB9FD0}"/>
              </a:ext>
            </a:extLst>
          </p:cNvPr>
          <p:cNvSpPr>
            <a:spLocks noGrp="1"/>
          </p:cNvSpPr>
          <p:nvPr>
            <p:ph type="title"/>
          </p:nvPr>
        </p:nvSpPr>
        <p:spPr/>
        <p:txBody>
          <a:bodyPr/>
          <a:lstStyle/>
          <a:p>
            <a:r>
              <a:rPr lang="en-IN" spc="-30" dirty="0">
                <a:solidFill>
                  <a:srgbClr val="FFFFFF"/>
                </a:solidFill>
              </a:rPr>
              <a:t>Classification</a:t>
            </a:r>
            <a:r>
              <a:rPr lang="en-IN" dirty="0">
                <a:solidFill>
                  <a:srgbClr val="FFFFFF"/>
                </a:solidFill>
              </a:rPr>
              <a:t> </a:t>
            </a:r>
            <a:r>
              <a:rPr lang="en-IN" spc="-20" dirty="0">
                <a:solidFill>
                  <a:srgbClr val="FFFFFF"/>
                </a:solidFill>
              </a:rPr>
              <a:t>of </a:t>
            </a:r>
            <a:r>
              <a:rPr lang="en-IN" spc="-30" dirty="0">
                <a:solidFill>
                  <a:srgbClr val="FFFFFF"/>
                </a:solidFill>
              </a:rPr>
              <a:t>embedded</a:t>
            </a:r>
            <a:r>
              <a:rPr lang="en-IN" spc="10" dirty="0">
                <a:solidFill>
                  <a:srgbClr val="FFFFFF"/>
                </a:solidFill>
              </a:rPr>
              <a:t> </a:t>
            </a:r>
            <a:r>
              <a:rPr lang="en-IN" spc="-50" dirty="0">
                <a:solidFill>
                  <a:srgbClr val="FFFFFF"/>
                </a:solidFill>
              </a:rPr>
              <a:t>system</a:t>
            </a:r>
            <a:endParaRPr lang="en-IN" dirty="0"/>
          </a:p>
        </p:txBody>
      </p:sp>
      <p:sp>
        <p:nvSpPr>
          <p:cNvPr id="3" name="Content Placeholder 2">
            <a:extLst>
              <a:ext uri="{FF2B5EF4-FFF2-40B4-BE49-F238E27FC236}">
                <a16:creationId xmlns:a16="http://schemas.microsoft.com/office/drawing/2014/main" id="{4F66AF81-EEFA-F059-7B01-D4EC32F661AD}"/>
              </a:ext>
            </a:extLst>
          </p:cNvPr>
          <p:cNvSpPr>
            <a:spLocks noGrp="1"/>
          </p:cNvSpPr>
          <p:nvPr>
            <p:ph idx="1"/>
          </p:nvPr>
        </p:nvSpPr>
        <p:spPr>
          <a:xfrm>
            <a:off x="192151" y="941390"/>
            <a:ext cx="8763000" cy="5414961"/>
          </a:xfrm>
        </p:spPr>
        <p:txBody>
          <a:bodyPr>
            <a:noAutofit/>
          </a:bodyPr>
          <a:lstStyle/>
          <a:p>
            <a:pPr marL="0" indent="0" algn="just">
              <a:buNone/>
            </a:pPr>
            <a:r>
              <a:rPr lang="en-IN" sz="2400" b="1" i="0" u="none" strike="noStrike" baseline="0" dirty="0">
                <a:solidFill>
                  <a:srgbClr val="4F82BE"/>
                </a:solidFill>
                <a:latin typeface="LiberationSerif-Bold"/>
              </a:rPr>
              <a:t>EOR</a:t>
            </a:r>
          </a:p>
          <a:p>
            <a:pPr marL="0" indent="0" algn="just">
              <a:buNone/>
            </a:pPr>
            <a:r>
              <a:rPr lang="en-US" sz="2400" b="0" i="0" u="none" strike="noStrike" baseline="0" dirty="0">
                <a:solidFill>
                  <a:srgbClr val="008100"/>
                </a:solidFill>
                <a:latin typeface="LiberationSerif"/>
              </a:rPr>
              <a:t>	EOR Rd,Rn,Op2 ;Rd = Rn Ex-</a:t>
            </a:r>
            <a:r>
              <a:rPr lang="en-US" sz="2400" b="0" i="0" u="none" strike="noStrike" baseline="0" dirty="0" err="1">
                <a:solidFill>
                  <a:srgbClr val="008100"/>
                </a:solidFill>
                <a:latin typeface="LiberationSerif"/>
              </a:rPr>
              <a:t>ORed</a:t>
            </a:r>
            <a:r>
              <a:rPr lang="en-US" sz="2400" b="0" i="0" u="none" strike="noStrike" baseline="0" dirty="0">
                <a:solidFill>
                  <a:srgbClr val="008100"/>
                </a:solidFill>
                <a:latin typeface="LiberationSerif"/>
              </a:rPr>
              <a:t> with Op2</a:t>
            </a:r>
          </a:p>
          <a:p>
            <a:pPr marL="0" indent="0" algn="just">
              <a:buNone/>
            </a:pPr>
            <a:r>
              <a:rPr lang="en-US" sz="2400" b="0" i="0" u="none" strike="noStrike" baseline="0" dirty="0">
                <a:latin typeface="LiberationSerif"/>
              </a:rPr>
              <a:t>EOR can also be used to </a:t>
            </a:r>
            <a:r>
              <a:rPr lang="en-US" sz="2400" b="0" i="0" u="none" strike="noStrike" baseline="0" dirty="0">
                <a:solidFill>
                  <a:srgbClr val="FF0000"/>
                </a:solidFill>
                <a:latin typeface="LiberationSerif"/>
              </a:rPr>
              <a:t>see if two registers have the same value</a:t>
            </a:r>
            <a:r>
              <a:rPr lang="en-US" sz="2400" b="0" i="0" u="none" strike="noStrike" baseline="0" dirty="0">
                <a:latin typeface="LiberationSerif"/>
              </a:rPr>
              <a:t>. make Z = 1 if both registers have the same value</a:t>
            </a:r>
          </a:p>
          <a:p>
            <a:pPr marL="0" indent="0" algn="just">
              <a:buNone/>
            </a:pPr>
            <a:r>
              <a:rPr lang="en-US" sz="2400" b="0" i="0" u="none" strike="noStrike" baseline="0" dirty="0">
                <a:latin typeface="LiberationSerif"/>
              </a:rPr>
              <a:t>Another widely used application of </a:t>
            </a:r>
            <a:r>
              <a:rPr lang="en-US" sz="2400" b="0" i="0" u="none" strike="noStrike" baseline="0" dirty="0">
                <a:solidFill>
                  <a:srgbClr val="FF0000"/>
                </a:solidFill>
                <a:latin typeface="LiberationSerif"/>
              </a:rPr>
              <a:t>EOR is to toggle bits of an operand</a:t>
            </a:r>
          </a:p>
          <a:p>
            <a:pPr marL="0" indent="0" algn="just">
              <a:buNone/>
            </a:pPr>
            <a:r>
              <a:rPr lang="pt-BR" sz="2400" b="0" i="0" u="none" strike="noStrike" baseline="0" dirty="0">
                <a:solidFill>
                  <a:srgbClr val="008100"/>
                </a:solidFill>
                <a:latin typeface="LiberationSerif"/>
              </a:rPr>
              <a:t>	EOR R2,R2,#0x04 			;EOR R2 with 0000 0100</a:t>
            </a:r>
          </a:p>
          <a:p>
            <a:pPr marL="0" indent="0" algn="just">
              <a:buNone/>
            </a:pPr>
            <a:r>
              <a:rPr lang="en-IN" sz="2400" b="1" i="0" u="none" strike="noStrike" baseline="0" dirty="0">
                <a:solidFill>
                  <a:srgbClr val="4F82BE"/>
                </a:solidFill>
                <a:latin typeface="LiberationSerif-Bold"/>
              </a:rPr>
              <a:t>BIC (bit clear)</a:t>
            </a:r>
          </a:p>
          <a:p>
            <a:pPr marL="0" indent="0" algn="just">
              <a:buNone/>
            </a:pPr>
            <a:r>
              <a:rPr lang="en-US" sz="2400" b="0" i="0" u="none" strike="noStrike" baseline="0" dirty="0">
                <a:solidFill>
                  <a:srgbClr val="008100"/>
                </a:solidFill>
                <a:latin typeface="LiberationSerif"/>
              </a:rPr>
              <a:t>	BIC Rd,Rn,Op2 	;clear certain bits of Rn specified by the Op2 				and place the result in Rd</a:t>
            </a:r>
          </a:p>
          <a:p>
            <a:pPr algn="just"/>
            <a:r>
              <a:rPr lang="en-US" sz="2400" b="0" i="0" u="none" strike="noStrike" baseline="0" dirty="0">
                <a:latin typeface="LiberationSerif"/>
              </a:rPr>
              <a:t>The bits that are HIGH in Op2 will be cleared and bits with LOW will be left unchanged.</a:t>
            </a:r>
          </a:p>
          <a:p>
            <a:pPr algn="just"/>
            <a:r>
              <a:rPr lang="en-US" sz="2400" b="0" i="0" u="none" strike="noStrike" baseline="0" dirty="0">
                <a:latin typeface="LiberationSerif"/>
              </a:rPr>
              <a:t> For example, assuming that R3 = 00001000 the instruction “BIC R2,R2,R3” will clear bit 3 of R2 and leaves the rest of the bits </a:t>
            </a:r>
            <a:r>
              <a:rPr lang="en-IN" sz="2400" b="0" i="0" u="none" strike="noStrike" baseline="0" dirty="0">
                <a:latin typeface="LiberationSerif"/>
              </a:rPr>
              <a:t>unchanged.</a:t>
            </a:r>
            <a:endParaRPr lang="en-IN" sz="2400" b="1" i="0" u="none" strike="noStrike" baseline="0" dirty="0">
              <a:solidFill>
                <a:srgbClr val="FF0000"/>
              </a:solidFill>
              <a:latin typeface="LiberationSerif-Bold"/>
            </a:endParaRPr>
          </a:p>
        </p:txBody>
      </p:sp>
      <p:sp>
        <p:nvSpPr>
          <p:cNvPr id="4" name="Footer Placeholder 3">
            <a:extLst>
              <a:ext uri="{FF2B5EF4-FFF2-40B4-BE49-F238E27FC236}">
                <a16:creationId xmlns:a16="http://schemas.microsoft.com/office/drawing/2014/main" id="{0EEFBEEE-A566-AB30-9D30-C2DE8CABBAEB}"/>
              </a:ext>
            </a:extLst>
          </p:cNvPr>
          <p:cNvSpPr>
            <a:spLocks noGrp="1"/>
          </p:cNvSpPr>
          <p:nvPr>
            <p:ph type="ftr" sz="quarter" idx="11"/>
          </p:nvPr>
        </p:nvSpPr>
        <p:spPr/>
        <p:txBody>
          <a:bodyPr/>
          <a:lstStyle/>
          <a:p>
            <a:r>
              <a:rPr lang="en-GB"/>
              <a:t>Department of EECE-19ECS431-EMBEDDED SYSTEMS</a:t>
            </a:r>
          </a:p>
        </p:txBody>
      </p:sp>
      <p:sp>
        <p:nvSpPr>
          <p:cNvPr id="5" name="Slide Number Placeholder 4">
            <a:extLst>
              <a:ext uri="{FF2B5EF4-FFF2-40B4-BE49-F238E27FC236}">
                <a16:creationId xmlns:a16="http://schemas.microsoft.com/office/drawing/2014/main" id="{A480A92A-932E-BE43-5909-0AAF31426076}"/>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25</a:t>
            </a:fld>
            <a:endParaRPr lang="en-GB" spc="15" dirty="0"/>
          </a:p>
        </p:txBody>
      </p:sp>
      <p:grpSp>
        <p:nvGrpSpPr>
          <p:cNvPr id="6" name="object 2">
            <a:extLst>
              <a:ext uri="{FF2B5EF4-FFF2-40B4-BE49-F238E27FC236}">
                <a16:creationId xmlns:a16="http://schemas.microsoft.com/office/drawing/2014/main" id="{1E13396D-3974-A507-7AEA-E9D665BC2F64}"/>
              </a:ext>
            </a:extLst>
          </p:cNvPr>
          <p:cNvGrpSpPr/>
          <p:nvPr/>
        </p:nvGrpSpPr>
        <p:grpSpPr>
          <a:xfrm>
            <a:off x="0" y="0"/>
            <a:ext cx="9144000" cy="915035"/>
            <a:chOff x="0" y="0"/>
            <a:chExt cx="9144000" cy="915035"/>
          </a:xfrm>
        </p:grpSpPr>
        <p:pic>
          <p:nvPicPr>
            <p:cNvPr id="7" name="object 3">
              <a:extLst>
                <a:ext uri="{FF2B5EF4-FFF2-40B4-BE49-F238E27FC236}">
                  <a16:creationId xmlns:a16="http://schemas.microsoft.com/office/drawing/2014/main" id="{89E1C595-61DF-697C-0B7E-86C239FB9F48}"/>
                </a:ext>
              </a:extLst>
            </p:cNvPr>
            <p:cNvPicPr/>
            <p:nvPr/>
          </p:nvPicPr>
          <p:blipFill>
            <a:blip r:embed="rId2" cstate="print"/>
            <a:stretch>
              <a:fillRect/>
            </a:stretch>
          </p:blipFill>
          <p:spPr>
            <a:xfrm>
              <a:off x="8306434" y="0"/>
              <a:ext cx="837565" cy="899033"/>
            </a:xfrm>
            <a:prstGeom prst="rect">
              <a:avLst/>
            </a:prstGeom>
          </p:spPr>
        </p:pic>
        <p:sp>
          <p:nvSpPr>
            <p:cNvPr id="8" name="object 4">
              <a:extLst>
                <a:ext uri="{FF2B5EF4-FFF2-40B4-BE49-F238E27FC236}">
                  <a16:creationId xmlns:a16="http://schemas.microsoft.com/office/drawing/2014/main" id="{8635B9FC-D80D-D22D-3FD2-E335C77D034B}"/>
                </a:ext>
              </a:extLst>
            </p:cNvPr>
            <p:cNvSpPr/>
            <p:nvPr/>
          </p:nvSpPr>
          <p:spPr>
            <a:xfrm>
              <a:off x="0" y="0"/>
              <a:ext cx="9144000" cy="898525"/>
            </a:xfrm>
            <a:custGeom>
              <a:avLst/>
              <a:gdLst/>
              <a:ahLst/>
              <a:cxnLst/>
              <a:rect l="l" t="t" r="r" b="b"/>
              <a:pathLst>
                <a:path w="9144000" h="898525">
                  <a:moveTo>
                    <a:pt x="0" y="898398"/>
                  </a:moveTo>
                  <a:lnTo>
                    <a:pt x="9144000" y="898398"/>
                  </a:lnTo>
                  <a:lnTo>
                    <a:pt x="9144000" y="0"/>
                  </a:lnTo>
                  <a:lnTo>
                    <a:pt x="0" y="0"/>
                  </a:lnTo>
                  <a:lnTo>
                    <a:pt x="0" y="898398"/>
                  </a:lnTo>
                  <a:close/>
                </a:path>
              </a:pathLst>
            </a:custGeom>
            <a:solidFill>
              <a:srgbClr val="2E70A1"/>
            </a:solidFill>
          </p:spPr>
          <p:txBody>
            <a:bodyPr wrap="square" lIns="0" tIns="0" rIns="0" bIns="0" rtlCol="0"/>
            <a:lstStyle/>
            <a:p>
              <a:endParaRPr/>
            </a:p>
          </p:txBody>
        </p:sp>
      </p:grpSp>
      <p:pic>
        <p:nvPicPr>
          <p:cNvPr id="11" name="Picture 10" descr="A picture containing text, sign, tableware&#10;&#10;Description automatically generated">
            <a:extLst>
              <a:ext uri="{FF2B5EF4-FFF2-40B4-BE49-F238E27FC236}">
                <a16:creationId xmlns:a16="http://schemas.microsoft.com/office/drawing/2014/main" id="{C5F880FC-0BF8-DDBE-6850-F24961A5A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9972" y="92321"/>
            <a:ext cx="2175179" cy="620051"/>
          </a:xfrm>
          <a:prstGeom prst="rect">
            <a:avLst/>
          </a:prstGeom>
        </p:spPr>
      </p:pic>
      <p:sp>
        <p:nvSpPr>
          <p:cNvPr id="12" name="TextBox 11">
            <a:extLst>
              <a:ext uri="{FF2B5EF4-FFF2-40B4-BE49-F238E27FC236}">
                <a16:creationId xmlns:a16="http://schemas.microsoft.com/office/drawing/2014/main" id="{8E887136-A287-C3CA-6EE9-1794FF1A016F}"/>
              </a:ext>
            </a:extLst>
          </p:cNvPr>
          <p:cNvSpPr txBox="1"/>
          <p:nvPr/>
        </p:nvSpPr>
        <p:spPr>
          <a:xfrm>
            <a:off x="0" y="185738"/>
            <a:ext cx="5791200" cy="646331"/>
          </a:xfrm>
          <a:prstGeom prst="rect">
            <a:avLst/>
          </a:prstGeom>
          <a:noFill/>
        </p:spPr>
        <p:txBody>
          <a:bodyPr wrap="square">
            <a:spAutoFit/>
          </a:bodyPr>
          <a:lstStyle/>
          <a:p>
            <a:pPr marL="0" indent="0">
              <a:buNone/>
            </a:pPr>
            <a:r>
              <a:rPr lang="en-IN" sz="3600" b="1" i="0" u="none" strike="noStrike" baseline="0" dirty="0">
                <a:latin typeface="LiberationSerif-Bold"/>
              </a:rPr>
              <a:t>Logic Instructions</a:t>
            </a:r>
            <a:endParaRPr lang="en-IN" sz="4800" b="1" i="0" u="none" strike="noStrike" baseline="0" dirty="0">
              <a:latin typeface="LiberationSerif-Bold"/>
            </a:endParaRPr>
          </a:p>
        </p:txBody>
      </p:sp>
    </p:spTree>
    <p:extLst>
      <p:ext uri="{BB962C8B-B14F-4D97-AF65-F5344CB8AC3E}">
        <p14:creationId xmlns:p14="http://schemas.microsoft.com/office/powerpoint/2010/main" val="3805902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4A4D-A729-15A2-BB32-412857DB9FD0}"/>
              </a:ext>
            </a:extLst>
          </p:cNvPr>
          <p:cNvSpPr>
            <a:spLocks noGrp="1"/>
          </p:cNvSpPr>
          <p:nvPr>
            <p:ph type="title"/>
          </p:nvPr>
        </p:nvSpPr>
        <p:spPr/>
        <p:txBody>
          <a:bodyPr/>
          <a:lstStyle/>
          <a:p>
            <a:r>
              <a:rPr lang="en-IN" spc="-30" dirty="0">
                <a:solidFill>
                  <a:srgbClr val="FFFFFF"/>
                </a:solidFill>
              </a:rPr>
              <a:t>Classification</a:t>
            </a:r>
            <a:r>
              <a:rPr lang="en-IN" dirty="0">
                <a:solidFill>
                  <a:srgbClr val="FFFFFF"/>
                </a:solidFill>
              </a:rPr>
              <a:t> </a:t>
            </a:r>
            <a:r>
              <a:rPr lang="en-IN" spc="-20" dirty="0">
                <a:solidFill>
                  <a:srgbClr val="FFFFFF"/>
                </a:solidFill>
              </a:rPr>
              <a:t>of </a:t>
            </a:r>
            <a:r>
              <a:rPr lang="en-IN" spc="-30" dirty="0">
                <a:solidFill>
                  <a:srgbClr val="FFFFFF"/>
                </a:solidFill>
              </a:rPr>
              <a:t>embedded</a:t>
            </a:r>
            <a:r>
              <a:rPr lang="en-IN" spc="10" dirty="0">
                <a:solidFill>
                  <a:srgbClr val="FFFFFF"/>
                </a:solidFill>
              </a:rPr>
              <a:t> </a:t>
            </a:r>
            <a:r>
              <a:rPr lang="en-IN" spc="-50" dirty="0">
                <a:solidFill>
                  <a:srgbClr val="FFFFFF"/>
                </a:solidFill>
              </a:rPr>
              <a:t>system</a:t>
            </a:r>
            <a:endParaRPr lang="en-IN" dirty="0"/>
          </a:p>
        </p:txBody>
      </p:sp>
      <p:sp>
        <p:nvSpPr>
          <p:cNvPr id="3" name="Content Placeholder 2">
            <a:extLst>
              <a:ext uri="{FF2B5EF4-FFF2-40B4-BE49-F238E27FC236}">
                <a16:creationId xmlns:a16="http://schemas.microsoft.com/office/drawing/2014/main" id="{4F66AF81-EEFA-F059-7B01-D4EC32F661AD}"/>
              </a:ext>
            </a:extLst>
          </p:cNvPr>
          <p:cNvSpPr>
            <a:spLocks noGrp="1"/>
          </p:cNvSpPr>
          <p:nvPr>
            <p:ph idx="1"/>
          </p:nvPr>
        </p:nvSpPr>
        <p:spPr>
          <a:xfrm>
            <a:off x="228600" y="1077912"/>
            <a:ext cx="8763000" cy="5414961"/>
          </a:xfrm>
        </p:spPr>
        <p:txBody>
          <a:bodyPr>
            <a:normAutofit/>
          </a:bodyPr>
          <a:lstStyle/>
          <a:p>
            <a:pPr marL="0" indent="0" algn="just">
              <a:buNone/>
            </a:pPr>
            <a:r>
              <a:rPr lang="en-IN" sz="2400" b="1" i="0" u="none" strike="noStrike" baseline="0" dirty="0">
                <a:solidFill>
                  <a:srgbClr val="4F82BE"/>
                </a:solidFill>
                <a:latin typeface="LiberationSerif-Bold"/>
              </a:rPr>
              <a:t>MVN (move negative)</a:t>
            </a:r>
          </a:p>
          <a:p>
            <a:pPr marL="0" indent="0" algn="just">
              <a:buNone/>
            </a:pPr>
            <a:r>
              <a:rPr lang="en-US" sz="2400" b="0" i="0" u="none" strike="noStrike" baseline="0" dirty="0">
                <a:solidFill>
                  <a:srgbClr val="008100"/>
                </a:solidFill>
                <a:latin typeface="LiberationSerif"/>
              </a:rPr>
              <a:t>	MVN Rd, Rn 			;move negative of Rn to Rd</a:t>
            </a:r>
          </a:p>
          <a:p>
            <a:pPr algn="just"/>
            <a:r>
              <a:rPr lang="en-US" sz="2400" b="0" i="0" u="none" strike="noStrike" baseline="0" dirty="0">
                <a:latin typeface="LiberationSerif"/>
              </a:rPr>
              <a:t>The MVN (move negative) instruction is used to generate </a:t>
            </a:r>
            <a:r>
              <a:rPr lang="en-US" sz="2400" b="0" i="0" u="none" strike="noStrike" baseline="0" dirty="0">
                <a:solidFill>
                  <a:srgbClr val="FF0000"/>
                </a:solidFill>
                <a:latin typeface="LiberationSerif"/>
              </a:rPr>
              <a:t>one’s complement </a:t>
            </a:r>
            <a:r>
              <a:rPr lang="en-US" sz="2400" b="0" i="0" u="none" strike="noStrike" baseline="0" dirty="0">
                <a:latin typeface="LiberationSerif"/>
              </a:rPr>
              <a:t>of an </a:t>
            </a:r>
            <a:r>
              <a:rPr lang="en-IN" sz="2400" b="0" i="0" u="none" strike="noStrike" baseline="0" dirty="0">
                <a:latin typeface="LiberationSerif"/>
              </a:rPr>
              <a:t>operand.</a:t>
            </a:r>
          </a:p>
          <a:p>
            <a:pPr algn="just"/>
            <a:r>
              <a:rPr lang="en-US" sz="2400" b="0" i="0" u="none" strike="noStrike" baseline="0" dirty="0">
                <a:latin typeface="LiberationSerif"/>
              </a:rPr>
              <a:t>Ex-OR instruction to generate one’s complement of an operand. </a:t>
            </a:r>
          </a:p>
          <a:p>
            <a:pPr algn="just"/>
            <a:r>
              <a:rPr lang="en-US" sz="2400" b="0" i="0" u="none" strike="noStrike" baseline="0" dirty="0">
                <a:latin typeface="LiberationSerif"/>
              </a:rPr>
              <a:t>Ex-</a:t>
            </a:r>
            <a:r>
              <a:rPr lang="en-US" sz="2400" b="0" i="0" u="none" strike="noStrike" baseline="0" dirty="0" err="1">
                <a:latin typeface="LiberationSerif"/>
              </a:rPr>
              <a:t>ORing</a:t>
            </a:r>
            <a:r>
              <a:rPr lang="en-US" sz="2400" b="0" i="0" u="none" strike="noStrike" baseline="0" dirty="0">
                <a:latin typeface="LiberationSerif"/>
              </a:rPr>
              <a:t> an operand with 0xFFFFFFFF will generate the 1’s complement</a:t>
            </a:r>
            <a:endParaRPr lang="en-US" sz="2400" dirty="0">
              <a:solidFill>
                <a:srgbClr val="008100"/>
              </a:solidFill>
              <a:latin typeface="LiberationSerif"/>
            </a:endParaRPr>
          </a:p>
          <a:p>
            <a:pPr marL="0" indent="0" algn="l">
              <a:buNone/>
            </a:pPr>
            <a:r>
              <a:rPr lang="pt-BR" sz="1800" b="0" i="0" u="none" strike="noStrike" baseline="0" dirty="0">
                <a:solidFill>
                  <a:srgbClr val="008100"/>
                </a:solidFill>
                <a:latin typeface="LiberationSerif"/>
              </a:rPr>
              <a:t>	LDR R2,=0xAAAAAAAA 		;R2 = 0xAAAAAAAA</a:t>
            </a:r>
          </a:p>
          <a:p>
            <a:pPr marL="0" indent="0" algn="l">
              <a:buNone/>
            </a:pPr>
            <a:r>
              <a:rPr lang="pt-BR" sz="1800" b="0" i="0" u="none" strike="noStrike" baseline="0" dirty="0">
                <a:solidFill>
                  <a:srgbClr val="008100"/>
                </a:solidFill>
                <a:latin typeface="LiberationSerif"/>
              </a:rPr>
              <a:t>	MVN R0,#0 				;R0 = 0xFFFFFFFF</a:t>
            </a:r>
          </a:p>
          <a:p>
            <a:pPr marL="0" indent="0" algn="l">
              <a:buNone/>
            </a:pPr>
            <a:r>
              <a:rPr lang="pt-BR" sz="1800" b="0" i="0" u="none" strike="noStrike" baseline="0" dirty="0">
                <a:solidFill>
                  <a:srgbClr val="008100"/>
                </a:solidFill>
                <a:latin typeface="LiberationSerif"/>
              </a:rPr>
              <a:t>	EOR R2,R2,R0 				;R2 = R2 ExORed with 0xFFFFFFFF</a:t>
            </a:r>
          </a:p>
          <a:p>
            <a:pPr marL="0" indent="0" algn="l">
              <a:buNone/>
            </a:pPr>
            <a:r>
              <a:rPr lang="en-IN" sz="1800" b="0" i="0" u="none" strike="noStrike" baseline="0" dirty="0">
                <a:solidFill>
                  <a:srgbClr val="008100"/>
                </a:solidFill>
                <a:latin typeface="LiberationSerif"/>
              </a:rPr>
              <a:t>						; = 0x55555555</a:t>
            </a:r>
            <a:endParaRPr lang="en-IN" sz="2800" b="1" i="0" u="none" strike="noStrike" baseline="0" dirty="0">
              <a:solidFill>
                <a:srgbClr val="4F82BE"/>
              </a:solidFill>
              <a:latin typeface="LiberationSerif-Bold"/>
            </a:endParaRPr>
          </a:p>
        </p:txBody>
      </p:sp>
      <p:sp>
        <p:nvSpPr>
          <p:cNvPr id="4" name="Footer Placeholder 3">
            <a:extLst>
              <a:ext uri="{FF2B5EF4-FFF2-40B4-BE49-F238E27FC236}">
                <a16:creationId xmlns:a16="http://schemas.microsoft.com/office/drawing/2014/main" id="{0EEFBEEE-A566-AB30-9D30-C2DE8CABBAEB}"/>
              </a:ext>
            </a:extLst>
          </p:cNvPr>
          <p:cNvSpPr>
            <a:spLocks noGrp="1"/>
          </p:cNvSpPr>
          <p:nvPr>
            <p:ph type="ftr" sz="quarter" idx="11"/>
          </p:nvPr>
        </p:nvSpPr>
        <p:spPr/>
        <p:txBody>
          <a:bodyPr/>
          <a:lstStyle/>
          <a:p>
            <a:r>
              <a:rPr lang="en-GB"/>
              <a:t>Department of EECE-19ECS431-EMBEDDED SYSTEMS</a:t>
            </a:r>
          </a:p>
        </p:txBody>
      </p:sp>
      <p:sp>
        <p:nvSpPr>
          <p:cNvPr id="5" name="Slide Number Placeholder 4">
            <a:extLst>
              <a:ext uri="{FF2B5EF4-FFF2-40B4-BE49-F238E27FC236}">
                <a16:creationId xmlns:a16="http://schemas.microsoft.com/office/drawing/2014/main" id="{A480A92A-932E-BE43-5909-0AAF31426076}"/>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26</a:t>
            </a:fld>
            <a:endParaRPr lang="en-GB" spc="15" dirty="0"/>
          </a:p>
        </p:txBody>
      </p:sp>
      <p:grpSp>
        <p:nvGrpSpPr>
          <p:cNvPr id="6" name="object 2">
            <a:extLst>
              <a:ext uri="{FF2B5EF4-FFF2-40B4-BE49-F238E27FC236}">
                <a16:creationId xmlns:a16="http://schemas.microsoft.com/office/drawing/2014/main" id="{1E13396D-3974-A507-7AEA-E9D665BC2F64}"/>
              </a:ext>
            </a:extLst>
          </p:cNvPr>
          <p:cNvGrpSpPr/>
          <p:nvPr/>
        </p:nvGrpSpPr>
        <p:grpSpPr>
          <a:xfrm>
            <a:off x="0" y="0"/>
            <a:ext cx="9144000" cy="915035"/>
            <a:chOff x="0" y="0"/>
            <a:chExt cx="9144000" cy="915035"/>
          </a:xfrm>
        </p:grpSpPr>
        <p:pic>
          <p:nvPicPr>
            <p:cNvPr id="7" name="object 3">
              <a:extLst>
                <a:ext uri="{FF2B5EF4-FFF2-40B4-BE49-F238E27FC236}">
                  <a16:creationId xmlns:a16="http://schemas.microsoft.com/office/drawing/2014/main" id="{89E1C595-61DF-697C-0B7E-86C239FB9F48}"/>
                </a:ext>
              </a:extLst>
            </p:cNvPr>
            <p:cNvPicPr/>
            <p:nvPr/>
          </p:nvPicPr>
          <p:blipFill>
            <a:blip r:embed="rId2" cstate="print"/>
            <a:stretch>
              <a:fillRect/>
            </a:stretch>
          </p:blipFill>
          <p:spPr>
            <a:xfrm>
              <a:off x="8306434" y="0"/>
              <a:ext cx="837565" cy="899033"/>
            </a:xfrm>
            <a:prstGeom prst="rect">
              <a:avLst/>
            </a:prstGeom>
          </p:spPr>
        </p:pic>
        <p:sp>
          <p:nvSpPr>
            <p:cNvPr id="8" name="object 4">
              <a:extLst>
                <a:ext uri="{FF2B5EF4-FFF2-40B4-BE49-F238E27FC236}">
                  <a16:creationId xmlns:a16="http://schemas.microsoft.com/office/drawing/2014/main" id="{8635B9FC-D80D-D22D-3FD2-E335C77D034B}"/>
                </a:ext>
              </a:extLst>
            </p:cNvPr>
            <p:cNvSpPr/>
            <p:nvPr/>
          </p:nvSpPr>
          <p:spPr>
            <a:xfrm>
              <a:off x="0" y="0"/>
              <a:ext cx="9144000" cy="898525"/>
            </a:xfrm>
            <a:custGeom>
              <a:avLst/>
              <a:gdLst/>
              <a:ahLst/>
              <a:cxnLst/>
              <a:rect l="l" t="t" r="r" b="b"/>
              <a:pathLst>
                <a:path w="9144000" h="898525">
                  <a:moveTo>
                    <a:pt x="0" y="898398"/>
                  </a:moveTo>
                  <a:lnTo>
                    <a:pt x="9144000" y="898398"/>
                  </a:lnTo>
                  <a:lnTo>
                    <a:pt x="9144000" y="0"/>
                  </a:lnTo>
                  <a:lnTo>
                    <a:pt x="0" y="0"/>
                  </a:lnTo>
                  <a:lnTo>
                    <a:pt x="0" y="898398"/>
                  </a:lnTo>
                  <a:close/>
                </a:path>
              </a:pathLst>
            </a:custGeom>
            <a:solidFill>
              <a:srgbClr val="2E70A1"/>
            </a:solidFill>
          </p:spPr>
          <p:txBody>
            <a:bodyPr wrap="square" lIns="0" tIns="0" rIns="0" bIns="0" rtlCol="0"/>
            <a:lstStyle/>
            <a:p>
              <a:endParaRPr/>
            </a:p>
          </p:txBody>
        </p:sp>
      </p:grpSp>
      <p:pic>
        <p:nvPicPr>
          <p:cNvPr id="11" name="Picture 10" descr="A picture containing text, sign, tableware&#10;&#10;Description automatically generated">
            <a:extLst>
              <a:ext uri="{FF2B5EF4-FFF2-40B4-BE49-F238E27FC236}">
                <a16:creationId xmlns:a16="http://schemas.microsoft.com/office/drawing/2014/main" id="{C5F880FC-0BF8-DDBE-6850-F24961A5A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9972" y="92321"/>
            <a:ext cx="2175179" cy="620051"/>
          </a:xfrm>
          <a:prstGeom prst="rect">
            <a:avLst/>
          </a:prstGeom>
        </p:spPr>
      </p:pic>
      <p:sp>
        <p:nvSpPr>
          <p:cNvPr id="12" name="TextBox 11">
            <a:extLst>
              <a:ext uri="{FF2B5EF4-FFF2-40B4-BE49-F238E27FC236}">
                <a16:creationId xmlns:a16="http://schemas.microsoft.com/office/drawing/2014/main" id="{7E5914B9-5E98-EF8B-6570-4EE13C60D76A}"/>
              </a:ext>
            </a:extLst>
          </p:cNvPr>
          <p:cNvSpPr txBox="1"/>
          <p:nvPr/>
        </p:nvSpPr>
        <p:spPr>
          <a:xfrm>
            <a:off x="0" y="185738"/>
            <a:ext cx="5791200" cy="646331"/>
          </a:xfrm>
          <a:prstGeom prst="rect">
            <a:avLst/>
          </a:prstGeom>
          <a:noFill/>
        </p:spPr>
        <p:txBody>
          <a:bodyPr wrap="square">
            <a:spAutoFit/>
          </a:bodyPr>
          <a:lstStyle/>
          <a:p>
            <a:pPr marL="0" indent="0">
              <a:buNone/>
            </a:pPr>
            <a:r>
              <a:rPr lang="en-IN" sz="3600" b="1" i="0" u="none" strike="noStrike" baseline="0" dirty="0">
                <a:latin typeface="LiberationSerif-Bold"/>
              </a:rPr>
              <a:t>Logic Instructions</a:t>
            </a:r>
            <a:endParaRPr lang="en-IN" sz="4800" b="1" i="0" u="none" strike="noStrike" baseline="0" dirty="0">
              <a:latin typeface="LiberationSerif-Bold"/>
            </a:endParaRPr>
          </a:p>
        </p:txBody>
      </p:sp>
    </p:spTree>
    <p:extLst>
      <p:ext uri="{BB962C8B-B14F-4D97-AF65-F5344CB8AC3E}">
        <p14:creationId xmlns:p14="http://schemas.microsoft.com/office/powerpoint/2010/main" val="39593850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4A4D-A729-15A2-BB32-412857DB9FD0}"/>
              </a:ext>
            </a:extLst>
          </p:cNvPr>
          <p:cNvSpPr>
            <a:spLocks noGrp="1"/>
          </p:cNvSpPr>
          <p:nvPr>
            <p:ph type="title"/>
          </p:nvPr>
        </p:nvSpPr>
        <p:spPr/>
        <p:txBody>
          <a:bodyPr/>
          <a:lstStyle/>
          <a:p>
            <a:r>
              <a:rPr lang="en-IN" spc="-30" dirty="0">
                <a:solidFill>
                  <a:srgbClr val="FFFFFF"/>
                </a:solidFill>
              </a:rPr>
              <a:t>Classification</a:t>
            </a:r>
            <a:r>
              <a:rPr lang="en-IN" dirty="0">
                <a:solidFill>
                  <a:srgbClr val="FFFFFF"/>
                </a:solidFill>
              </a:rPr>
              <a:t> </a:t>
            </a:r>
            <a:r>
              <a:rPr lang="en-IN" spc="-20" dirty="0">
                <a:solidFill>
                  <a:srgbClr val="FFFFFF"/>
                </a:solidFill>
              </a:rPr>
              <a:t>of </a:t>
            </a:r>
            <a:r>
              <a:rPr lang="en-IN" spc="-30" dirty="0">
                <a:solidFill>
                  <a:srgbClr val="FFFFFF"/>
                </a:solidFill>
              </a:rPr>
              <a:t>embedded</a:t>
            </a:r>
            <a:r>
              <a:rPr lang="en-IN" spc="10" dirty="0">
                <a:solidFill>
                  <a:srgbClr val="FFFFFF"/>
                </a:solidFill>
              </a:rPr>
              <a:t> </a:t>
            </a:r>
            <a:r>
              <a:rPr lang="en-IN" spc="-50" dirty="0">
                <a:solidFill>
                  <a:srgbClr val="FFFFFF"/>
                </a:solidFill>
              </a:rPr>
              <a:t>system</a:t>
            </a:r>
            <a:endParaRPr lang="en-IN" dirty="0"/>
          </a:p>
        </p:txBody>
      </p:sp>
      <p:sp>
        <p:nvSpPr>
          <p:cNvPr id="3" name="Content Placeholder 2">
            <a:extLst>
              <a:ext uri="{FF2B5EF4-FFF2-40B4-BE49-F238E27FC236}">
                <a16:creationId xmlns:a16="http://schemas.microsoft.com/office/drawing/2014/main" id="{4F66AF81-EEFA-F059-7B01-D4EC32F661AD}"/>
              </a:ext>
            </a:extLst>
          </p:cNvPr>
          <p:cNvSpPr>
            <a:spLocks noGrp="1"/>
          </p:cNvSpPr>
          <p:nvPr>
            <p:ph idx="1"/>
          </p:nvPr>
        </p:nvSpPr>
        <p:spPr>
          <a:xfrm>
            <a:off x="228600" y="1077912"/>
            <a:ext cx="8763000" cy="5414961"/>
          </a:xfrm>
        </p:spPr>
        <p:txBody>
          <a:bodyPr>
            <a:normAutofit/>
          </a:bodyPr>
          <a:lstStyle/>
          <a:p>
            <a:pPr>
              <a:buFont typeface="Wingdings" panose="05000000000000000000" pitchFamily="2" charset="2"/>
              <a:buChar char="Ø"/>
            </a:pPr>
            <a:r>
              <a:rPr lang="en-US" altLang="en-US" sz="2400" dirty="0">
                <a:solidFill>
                  <a:srgbClr val="000000"/>
                </a:solidFill>
                <a:latin typeface="Trebuchet MS (Body)"/>
              </a:rPr>
              <a:t>The </a:t>
            </a:r>
            <a:r>
              <a:rPr lang="en-US" altLang="en-US" sz="2400" i="1" dirty="0">
                <a:solidFill>
                  <a:srgbClr val="000000"/>
                </a:solidFill>
                <a:latin typeface="Trebuchet MS (Body)"/>
              </a:rPr>
              <a:t>barrel shifter</a:t>
            </a:r>
            <a:r>
              <a:rPr lang="en-US" altLang="en-US" sz="2400" dirty="0">
                <a:solidFill>
                  <a:srgbClr val="000000"/>
                </a:solidFill>
                <a:latin typeface="Trebuchet MS (Body)"/>
              </a:rPr>
              <a:t> is a functional unit.</a:t>
            </a:r>
          </a:p>
          <a:p>
            <a:pPr>
              <a:buFont typeface="Wingdings" panose="05000000000000000000" pitchFamily="2" charset="2"/>
              <a:buChar char="Ø"/>
            </a:pPr>
            <a:r>
              <a:rPr lang="en-US" altLang="en-US" sz="2400" dirty="0">
                <a:solidFill>
                  <a:srgbClr val="000000"/>
                </a:solidFill>
                <a:latin typeface="Trebuchet MS (Body)"/>
              </a:rPr>
              <a:t>It provides five types of shifts and rotates which can be applied to Operand2. </a:t>
            </a:r>
            <a:endParaRPr lang="en-IN" altLang="en-US" sz="2400" dirty="0">
              <a:latin typeface="Trebuchet MS (Body)"/>
            </a:endParaRPr>
          </a:p>
        </p:txBody>
      </p:sp>
      <p:sp>
        <p:nvSpPr>
          <p:cNvPr id="4" name="Footer Placeholder 3">
            <a:extLst>
              <a:ext uri="{FF2B5EF4-FFF2-40B4-BE49-F238E27FC236}">
                <a16:creationId xmlns:a16="http://schemas.microsoft.com/office/drawing/2014/main" id="{0EEFBEEE-A566-AB30-9D30-C2DE8CABBAEB}"/>
              </a:ext>
            </a:extLst>
          </p:cNvPr>
          <p:cNvSpPr>
            <a:spLocks noGrp="1"/>
          </p:cNvSpPr>
          <p:nvPr>
            <p:ph type="ftr" sz="quarter" idx="11"/>
          </p:nvPr>
        </p:nvSpPr>
        <p:spPr/>
        <p:txBody>
          <a:bodyPr/>
          <a:lstStyle/>
          <a:p>
            <a:r>
              <a:rPr lang="en-GB"/>
              <a:t>Department of EECE-19ECS431-EMBEDDED SYSTEMS</a:t>
            </a:r>
          </a:p>
        </p:txBody>
      </p:sp>
      <p:sp>
        <p:nvSpPr>
          <p:cNvPr id="5" name="Slide Number Placeholder 4">
            <a:extLst>
              <a:ext uri="{FF2B5EF4-FFF2-40B4-BE49-F238E27FC236}">
                <a16:creationId xmlns:a16="http://schemas.microsoft.com/office/drawing/2014/main" id="{A480A92A-932E-BE43-5909-0AAF31426076}"/>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27</a:t>
            </a:fld>
            <a:endParaRPr lang="en-GB" spc="15" dirty="0"/>
          </a:p>
        </p:txBody>
      </p:sp>
      <p:grpSp>
        <p:nvGrpSpPr>
          <p:cNvPr id="6" name="object 2">
            <a:extLst>
              <a:ext uri="{FF2B5EF4-FFF2-40B4-BE49-F238E27FC236}">
                <a16:creationId xmlns:a16="http://schemas.microsoft.com/office/drawing/2014/main" id="{1E13396D-3974-A507-7AEA-E9D665BC2F64}"/>
              </a:ext>
            </a:extLst>
          </p:cNvPr>
          <p:cNvGrpSpPr/>
          <p:nvPr/>
        </p:nvGrpSpPr>
        <p:grpSpPr>
          <a:xfrm>
            <a:off x="0" y="0"/>
            <a:ext cx="9144000" cy="915035"/>
            <a:chOff x="0" y="0"/>
            <a:chExt cx="9144000" cy="915035"/>
          </a:xfrm>
        </p:grpSpPr>
        <p:pic>
          <p:nvPicPr>
            <p:cNvPr id="7" name="object 3">
              <a:extLst>
                <a:ext uri="{FF2B5EF4-FFF2-40B4-BE49-F238E27FC236}">
                  <a16:creationId xmlns:a16="http://schemas.microsoft.com/office/drawing/2014/main" id="{89E1C595-61DF-697C-0B7E-86C239FB9F48}"/>
                </a:ext>
              </a:extLst>
            </p:cNvPr>
            <p:cNvPicPr/>
            <p:nvPr/>
          </p:nvPicPr>
          <p:blipFill>
            <a:blip r:embed="rId2" cstate="print"/>
            <a:stretch>
              <a:fillRect/>
            </a:stretch>
          </p:blipFill>
          <p:spPr>
            <a:xfrm>
              <a:off x="8306434" y="0"/>
              <a:ext cx="837565" cy="899033"/>
            </a:xfrm>
            <a:prstGeom prst="rect">
              <a:avLst/>
            </a:prstGeom>
          </p:spPr>
        </p:pic>
        <p:sp>
          <p:nvSpPr>
            <p:cNvPr id="8" name="object 4">
              <a:extLst>
                <a:ext uri="{FF2B5EF4-FFF2-40B4-BE49-F238E27FC236}">
                  <a16:creationId xmlns:a16="http://schemas.microsoft.com/office/drawing/2014/main" id="{8635B9FC-D80D-D22D-3FD2-E335C77D034B}"/>
                </a:ext>
              </a:extLst>
            </p:cNvPr>
            <p:cNvSpPr/>
            <p:nvPr/>
          </p:nvSpPr>
          <p:spPr>
            <a:xfrm>
              <a:off x="0" y="0"/>
              <a:ext cx="9144000" cy="898525"/>
            </a:xfrm>
            <a:custGeom>
              <a:avLst/>
              <a:gdLst/>
              <a:ahLst/>
              <a:cxnLst/>
              <a:rect l="l" t="t" r="r" b="b"/>
              <a:pathLst>
                <a:path w="9144000" h="898525">
                  <a:moveTo>
                    <a:pt x="0" y="898398"/>
                  </a:moveTo>
                  <a:lnTo>
                    <a:pt x="9144000" y="898398"/>
                  </a:lnTo>
                  <a:lnTo>
                    <a:pt x="9144000" y="0"/>
                  </a:lnTo>
                  <a:lnTo>
                    <a:pt x="0" y="0"/>
                  </a:lnTo>
                  <a:lnTo>
                    <a:pt x="0" y="898398"/>
                  </a:lnTo>
                  <a:close/>
                </a:path>
              </a:pathLst>
            </a:custGeom>
            <a:solidFill>
              <a:srgbClr val="2E70A1"/>
            </a:solidFill>
          </p:spPr>
          <p:txBody>
            <a:bodyPr wrap="square" lIns="0" tIns="0" rIns="0" bIns="0" rtlCol="0"/>
            <a:lstStyle/>
            <a:p>
              <a:endParaRPr/>
            </a:p>
          </p:txBody>
        </p:sp>
      </p:grpSp>
      <p:pic>
        <p:nvPicPr>
          <p:cNvPr id="11" name="Picture 10" descr="A picture containing text, sign, tableware&#10;&#10;Description automatically generated">
            <a:extLst>
              <a:ext uri="{FF2B5EF4-FFF2-40B4-BE49-F238E27FC236}">
                <a16:creationId xmlns:a16="http://schemas.microsoft.com/office/drawing/2014/main" id="{C5F880FC-0BF8-DDBE-6850-F24961A5A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9972" y="92321"/>
            <a:ext cx="2175179" cy="620051"/>
          </a:xfrm>
          <a:prstGeom prst="rect">
            <a:avLst/>
          </a:prstGeom>
        </p:spPr>
      </p:pic>
      <p:sp>
        <p:nvSpPr>
          <p:cNvPr id="12" name="TextBox 11">
            <a:extLst>
              <a:ext uri="{FF2B5EF4-FFF2-40B4-BE49-F238E27FC236}">
                <a16:creationId xmlns:a16="http://schemas.microsoft.com/office/drawing/2014/main" id="{7E5914B9-5E98-EF8B-6570-4EE13C60D76A}"/>
              </a:ext>
            </a:extLst>
          </p:cNvPr>
          <p:cNvSpPr txBox="1"/>
          <p:nvPr/>
        </p:nvSpPr>
        <p:spPr>
          <a:xfrm>
            <a:off x="0" y="185738"/>
            <a:ext cx="6303722" cy="707886"/>
          </a:xfrm>
          <a:prstGeom prst="rect">
            <a:avLst/>
          </a:prstGeom>
          <a:noFill/>
        </p:spPr>
        <p:txBody>
          <a:bodyPr wrap="square">
            <a:spAutoFit/>
          </a:bodyPr>
          <a:lstStyle/>
          <a:p>
            <a:pPr marL="0" indent="0">
              <a:buNone/>
            </a:pPr>
            <a:r>
              <a:rPr lang="en-IN" altLang="en-US" sz="4000" b="1" dirty="0"/>
              <a:t>Barrel Shifter</a:t>
            </a:r>
            <a:endParaRPr lang="en-IN" sz="4000" b="1" i="0" u="none" strike="noStrike" baseline="0" dirty="0">
              <a:latin typeface="LiberationSerif-Bold"/>
            </a:endParaRPr>
          </a:p>
        </p:txBody>
      </p:sp>
    </p:spTree>
    <p:extLst>
      <p:ext uri="{BB962C8B-B14F-4D97-AF65-F5344CB8AC3E}">
        <p14:creationId xmlns:p14="http://schemas.microsoft.com/office/powerpoint/2010/main" val="39331131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4A4D-A729-15A2-BB32-412857DB9FD0}"/>
              </a:ext>
            </a:extLst>
          </p:cNvPr>
          <p:cNvSpPr>
            <a:spLocks noGrp="1"/>
          </p:cNvSpPr>
          <p:nvPr>
            <p:ph type="title"/>
          </p:nvPr>
        </p:nvSpPr>
        <p:spPr/>
        <p:txBody>
          <a:bodyPr/>
          <a:lstStyle/>
          <a:p>
            <a:r>
              <a:rPr lang="en-IN" spc="-30" dirty="0">
                <a:solidFill>
                  <a:srgbClr val="FFFFFF"/>
                </a:solidFill>
              </a:rPr>
              <a:t>Classification</a:t>
            </a:r>
            <a:r>
              <a:rPr lang="en-IN" dirty="0">
                <a:solidFill>
                  <a:srgbClr val="FFFFFF"/>
                </a:solidFill>
              </a:rPr>
              <a:t> </a:t>
            </a:r>
            <a:r>
              <a:rPr lang="en-IN" spc="-20" dirty="0">
                <a:solidFill>
                  <a:srgbClr val="FFFFFF"/>
                </a:solidFill>
              </a:rPr>
              <a:t>of </a:t>
            </a:r>
            <a:r>
              <a:rPr lang="en-IN" spc="-30" dirty="0">
                <a:solidFill>
                  <a:srgbClr val="FFFFFF"/>
                </a:solidFill>
              </a:rPr>
              <a:t>embedded</a:t>
            </a:r>
            <a:r>
              <a:rPr lang="en-IN" spc="10" dirty="0">
                <a:solidFill>
                  <a:srgbClr val="FFFFFF"/>
                </a:solidFill>
              </a:rPr>
              <a:t> </a:t>
            </a:r>
            <a:r>
              <a:rPr lang="en-IN" spc="-50" dirty="0">
                <a:solidFill>
                  <a:srgbClr val="FFFFFF"/>
                </a:solidFill>
              </a:rPr>
              <a:t>system</a:t>
            </a:r>
            <a:endParaRPr lang="en-IN" dirty="0"/>
          </a:p>
        </p:txBody>
      </p:sp>
      <p:sp>
        <p:nvSpPr>
          <p:cNvPr id="4" name="Footer Placeholder 3">
            <a:extLst>
              <a:ext uri="{FF2B5EF4-FFF2-40B4-BE49-F238E27FC236}">
                <a16:creationId xmlns:a16="http://schemas.microsoft.com/office/drawing/2014/main" id="{0EEFBEEE-A566-AB30-9D30-C2DE8CABBAEB}"/>
              </a:ext>
            </a:extLst>
          </p:cNvPr>
          <p:cNvSpPr>
            <a:spLocks noGrp="1"/>
          </p:cNvSpPr>
          <p:nvPr>
            <p:ph type="ftr" sz="quarter" idx="11"/>
          </p:nvPr>
        </p:nvSpPr>
        <p:spPr/>
        <p:txBody>
          <a:bodyPr/>
          <a:lstStyle/>
          <a:p>
            <a:r>
              <a:rPr lang="en-GB"/>
              <a:t>Department of EECE-19ECS431-EMBEDDED SYSTEMS</a:t>
            </a:r>
          </a:p>
        </p:txBody>
      </p:sp>
      <p:sp>
        <p:nvSpPr>
          <p:cNvPr id="5" name="Slide Number Placeholder 4">
            <a:extLst>
              <a:ext uri="{FF2B5EF4-FFF2-40B4-BE49-F238E27FC236}">
                <a16:creationId xmlns:a16="http://schemas.microsoft.com/office/drawing/2014/main" id="{A480A92A-932E-BE43-5909-0AAF31426076}"/>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28</a:t>
            </a:fld>
            <a:endParaRPr lang="en-GB" spc="15" dirty="0"/>
          </a:p>
        </p:txBody>
      </p:sp>
      <p:grpSp>
        <p:nvGrpSpPr>
          <p:cNvPr id="6" name="object 2">
            <a:extLst>
              <a:ext uri="{FF2B5EF4-FFF2-40B4-BE49-F238E27FC236}">
                <a16:creationId xmlns:a16="http://schemas.microsoft.com/office/drawing/2014/main" id="{1E13396D-3974-A507-7AEA-E9D665BC2F64}"/>
              </a:ext>
            </a:extLst>
          </p:cNvPr>
          <p:cNvGrpSpPr/>
          <p:nvPr/>
        </p:nvGrpSpPr>
        <p:grpSpPr>
          <a:xfrm>
            <a:off x="0" y="0"/>
            <a:ext cx="9144000" cy="915035"/>
            <a:chOff x="0" y="0"/>
            <a:chExt cx="9144000" cy="915035"/>
          </a:xfrm>
        </p:grpSpPr>
        <p:pic>
          <p:nvPicPr>
            <p:cNvPr id="7" name="object 3">
              <a:extLst>
                <a:ext uri="{FF2B5EF4-FFF2-40B4-BE49-F238E27FC236}">
                  <a16:creationId xmlns:a16="http://schemas.microsoft.com/office/drawing/2014/main" id="{89E1C595-61DF-697C-0B7E-86C239FB9F48}"/>
                </a:ext>
              </a:extLst>
            </p:cNvPr>
            <p:cNvPicPr/>
            <p:nvPr/>
          </p:nvPicPr>
          <p:blipFill>
            <a:blip r:embed="rId2" cstate="print"/>
            <a:stretch>
              <a:fillRect/>
            </a:stretch>
          </p:blipFill>
          <p:spPr>
            <a:xfrm>
              <a:off x="8306434" y="0"/>
              <a:ext cx="837565" cy="899033"/>
            </a:xfrm>
            <a:prstGeom prst="rect">
              <a:avLst/>
            </a:prstGeom>
          </p:spPr>
        </p:pic>
        <p:sp>
          <p:nvSpPr>
            <p:cNvPr id="8" name="object 4">
              <a:extLst>
                <a:ext uri="{FF2B5EF4-FFF2-40B4-BE49-F238E27FC236}">
                  <a16:creationId xmlns:a16="http://schemas.microsoft.com/office/drawing/2014/main" id="{8635B9FC-D80D-D22D-3FD2-E335C77D034B}"/>
                </a:ext>
              </a:extLst>
            </p:cNvPr>
            <p:cNvSpPr/>
            <p:nvPr/>
          </p:nvSpPr>
          <p:spPr>
            <a:xfrm>
              <a:off x="0" y="0"/>
              <a:ext cx="9144000" cy="898525"/>
            </a:xfrm>
            <a:custGeom>
              <a:avLst/>
              <a:gdLst/>
              <a:ahLst/>
              <a:cxnLst/>
              <a:rect l="l" t="t" r="r" b="b"/>
              <a:pathLst>
                <a:path w="9144000" h="898525">
                  <a:moveTo>
                    <a:pt x="0" y="898398"/>
                  </a:moveTo>
                  <a:lnTo>
                    <a:pt x="9144000" y="898398"/>
                  </a:lnTo>
                  <a:lnTo>
                    <a:pt x="9144000" y="0"/>
                  </a:lnTo>
                  <a:lnTo>
                    <a:pt x="0" y="0"/>
                  </a:lnTo>
                  <a:lnTo>
                    <a:pt x="0" y="898398"/>
                  </a:lnTo>
                  <a:close/>
                </a:path>
              </a:pathLst>
            </a:custGeom>
            <a:solidFill>
              <a:srgbClr val="2E70A1"/>
            </a:solidFill>
          </p:spPr>
          <p:txBody>
            <a:bodyPr wrap="square" lIns="0" tIns="0" rIns="0" bIns="0" rtlCol="0"/>
            <a:lstStyle/>
            <a:p>
              <a:endParaRPr/>
            </a:p>
          </p:txBody>
        </p:sp>
      </p:grpSp>
      <p:pic>
        <p:nvPicPr>
          <p:cNvPr id="11" name="Picture 10" descr="A picture containing text, sign, tableware&#10;&#10;Description automatically generated">
            <a:extLst>
              <a:ext uri="{FF2B5EF4-FFF2-40B4-BE49-F238E27FC236}">
                <a16:creationId xmlns:a16="http://schemas.microsoft.com/office/drawing/2014/main" id="{C5F880FC-0BF8-DDBE-6850-F24961A5A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9972" y="92321"/>
            <a:ext cx="2175179" cy="620051"/>
          </a:xfrm>
          <a:prstGeom prst="rect">
            <a:avLst/>
          </a:prstGeom>
        </p:spPr>
      </p:pic>
      <p:sp>
        <p:nvSpPr>
          <p:cNvPr id="12" name="TextBox 11">
            <a:extLst>
              <a:ext uri="{FF2B5EF4-FFF2-40B4-BE49-F238E27FC236}">
                <a16:creationId xmlns:a16="http://schemas.microsoft.com/office/drawing/2014/main" id="{7E5914B9-5E98-EF8B-6570-4EE13C60D76A}"/>
              </a:ext>
            </a:extLst>
          </p:cNvPr>
          <p:cNvSpPr txBox="1"/>
          <p:nvPr/>
        </p:nvSpPr>
        <p:spPr>
          <a:xfrm>
            <a:off x="0" y="185738"/>
            <a:ext cx="6303722" cy="461665"/>
          </a:xfrm>
          <a:prstGeom prst="rect">
            <a:avLst/>
          </a:prstGeom>
          <a:noFill/>
        </p:spPr>
        <p:txBody>
          <a:bodyPr wrap="square">
            <a:spAutoFit/>
          </a:bodyPr>
          <a:lstStyle/>
          <a:p>
            <a:pPr marL="0" indent="0">
              <a:buNone/>
            </a:pPr>
            <a:r>
              <a:rPr lang="en-US" altLang="en-US" sz="2400" b="1" dirty="0"/>
              <a:t>Using the Barrel Shifter: The Second Operand</a:t>
            </a:r>
            <a:endParaRPr lang="en-IN" sz="2400" b="1" i="0" u="none" strike="noStrike" baseline="0" dirty="0">
              <a:latin typeface="LiberationSerif-Bold"/>
            </a:endParaRPr>
          </a:p>
        </p:txBody>
      </p:sp>
      <p:grpSp>
        <p:nvGrpSpPr>
          <p:cNvPr id="9" name="Group 31">
            <a:extLst>
              <a:ext uri="{FF2B5EF4-FFF2-40B4-BE49-F238E27FC236}">
                <a16:creationId xmlns:a16="http://schemas.microsoft.com/office/drawing/2014/main" id="{AC81699B-03D2-4997-9D25-7C9A028F9B42}"/>
              </a:ext>
            </a:extLst>
          </p:cNvPr>
          <p:cNvGrpSpPr>
            <a:grpSpLocks/>
          </p:cNvGrpSpPr>
          <p:nvPr/>
        </p:nvGrpSpPr>
        <p:grpSpPr bwMode="auto">
          <a:xfrm>
            <a:off x="600223" y="1469002"/>
            <a:ext cx="3681413" cy="4398398"/>
            <a:chOff x="346" y="924"/>
            <a:chExt cx="2760" cy="3075"/>
          </a:xfrm>
        </p:grpSpPr>
        <p:sp>
          <p:nvSpPr>
            <p:cNvPr id="10" name="Rectangle 9">
              <a:extLst>
                <a:ext uri="{FF2B5EF4-FFF2-40B4-BE49-F238E27FC236}">
                  <a16:creationId xmlns:a16="http://schemas.microsoft.com/office/drawing/2014/main" id="{9181501F-1AF7-97D6-196B-9AC412310AE7}"/>
                </a:ext>
              </a:extLst>
            </p:cNvPr>
            <p:cNvSpPr>
              <a:spLocks noChangeArrowheads="1"/>
            </p:cNvSpPr>
            <p:nvPr/>
          </p:nvSpPr>
          <p:spPr bwMode="auto">
            <a:xfrm>
              <a:off x="346" y="924"/>
              <a:ext cx="918" cy="523"/>
            </a:xfrm>
            <a:prstGeom prst="rect">
              <a:avLst/>
            </a:prstGeom>
            <a:noFill/>
            <a:ln>
              <a:noFill/>
            </a:ln>
            <a:effectLst/>
          </p:spPr>
          <p:txBody>
            <a:bodyPr lIns="91905" tIns="45953" rIns="91905" bIns="45953">
              <a:spAutoFit/>
            </a:bodyPr>
            <a:lstStyle/>
            <a:p>
              <a:pPr algn="ctr">
                <a:spcBef>
                  <a:spcPct val="50000"/>
                </a:spcBef>
                <a:defRPr/>
              </a:pPr>
              <a:r>
                <a:rPr lang="en-US" altLang="en-US" sz="2396"/>
                <a:t>Operand 1</a:t>
              </a:r>
            </a:p>
          </p:txBody>
        </p:sp>
        <p:sp>
          <p:nvSpPr>
            <p:cNvPr id="13" name="Rectangle 10">
              <a:extLst>
                <a:ext uri="{FF2B5EF4-FFF2-40B4-BE49-F238E27FC236}">
                  <a16:creationId xmlns:a16="http://schemas.microsoft.com/office/drawing/2014/main" id="{053AE4EC-935F-3023-89EE-8056975B05C2}"/>
                </a:ext>
              </a:extLst>
            </p:cNvPr>
            <p:cNvSpPr>
              <a:spLocks noChangeArrowheads="1"/>
            </p:cNvSpPr>
            <p:nvPr/>
          </p:nvSpPr>
          <p:spPr bwMode="auto">
            <a:xfrm>
              <a:off x="934" y="3708"/>
              <a:ext cx="918" cy="291"/>
            </a:xfrm>
            <a:prstGeom prst="rect">
              <a:avLst/>
            </a:prstGeom>
            <a:noFill/>
            <a:ln>
              <a:noFill/>
            </a:ln>
            <a:effectLst/>
          </p:spPr>
          <p:txBody>
            <a:bodyPr lIns="91905" tIns="45953" rIns="91905" bIns="45953">
              <a:spAutoFit/>
            </a:bodyPr>
            <a:lstStyle/>
            <a:p>
              <a:pPr algn="ctr">
                <a:spcBef>
                  <a:spcPct val="50000"/>
                </a:spcBef>
                <a:defRPr/>
              </a:pPr>
              <a:r>
                <a:rPr lang="en-US" altLang="en-US" sz="2396"/>
                <a:t>Result</a:t>
              </a:r>
            </a:p>
          </p:txBody>
        </p:sp>
        <p:grpSp>
          <p:nvGrpSpPr>
            <p:cNvPr id="14" name="Group 30">
              <a:extLst>
                <a:ext uri="{FF2B5EF4-FFF2-40B4-BE49-F238E27FC236}">
                  <a16:creationId xmlns:a16="http://schemas.microsoft.com/office/drawing/2014/main" id="{21D38CDC-110D-E437-84AB-0D17BD84A2AC}"/>
                </a:ext>
              </a:extLst>
            </p:cNvPr>
            <p:cNvGrpSpPr>
              <a:grpSpLocks/>
            </p:cNvGrpSpPr>
            <p:nvPr/>
          </p:nvGrpSpPr>
          <p:grpSpPr bwMode="auto">
            <a:xfrm>
              <a:off x="634" y="924"/>
              <a:ext cx="2472" cy="2770"/>
              <a:chOff x="634" y="924"/>
              <a:chExt cx="2472" cy="2770"/>
            </a:xfrm>
          </p:grpSpPr>
          <p:sp>
            <p:nvSpPr>
              <p:cNvPr id="15" name="Line 11">
                <a:extLst>
                  <a:ext uri="{FF2B5EF4-FFF2-40B4-BE49-F238E27FC236}">
                    <a16:creationId xmlns:a16="http://schemas.microsoft.com/office/drawing/2014/main" id="{903F0CE7-0AF9-1E27-4ED1-DDB011DFE034}"/>
                  </a:ext>
                </a:extLst>
              </p:cNvPr>
              <p:cNvSpPr>
                <a:spLocks noChangeShapeType="1"/>
              </p:cNvSpPr>
              <p:nvPr/>
            </p:nvSpPr>
            <p:spPr bwMode="auto">
              <a:xfrm>
                <a:off x="634" y="2598"/>
                <a:ext cx="431" cy="68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 name="Line 12">
                <a:extLst>
                  <a:ext uri="{FF2B5EF4-FFF2-40B4-BE49-F238E27FC236}">
                    <a16:creationId xmlns:a16="http://schemas.microsoft.com/office/drawing/2014/main" id="{8AAD6CC3-4A3B-70DD-604D-3CE0DF973C30}"/>
                  </a:ext>
                </a:extLst>
              </p:cNvPr>
              <p:cNvSpPr>
                <a:spLocks noChangeShapeType="1"/>
              </p:cNvSpPr>
              <p:nvPr/>
            </p:nvSpPr>
            <p:spPr bwMode="auto">
              <a:xfrm flipV="1">
                <a:off x="638" y="2600"/>
                <a:ext cx="416" cy="1"/>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 name="Line 13">
                <a:extLst>
                  <a:ext uri="{FF2B5EF4-FFF2-40B4-BE49-F238E27FC236}">
                    <a16:creationId xmlns:a16="http://schemas.microsoft.com/office/drawing/2014/main" id="{FAC66ECC-EC0D-4CF9-6CAB-D472C132C3F9}"/>
                  </a:ext>
                </a:extLst>
              </p:cNvPr>
              <p:cNvSpPr>
                <a:spLocks noChangeShapeType="1"/>
              </p:cNvSpPr>
              <p:nvPr/>
            </p:nvSpPr>
            <p:spPr bwMode="auto">
              <a:xfrm>
                <a:off x="1054" y="2596"/>
                <a:ext cx="133" cy="2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 name="Line 14">
                <a:extLst>
                  <a:ext uri="{FF2B5EF4-FFF2-40B4-BE49-F238E27FC236}">
                    <a16:creationId xmlns:a16="http://schemas.microsoft.com/office/drawing/2014/main" id="{962B9003-0C2C-61E0-B157-E7FA733668BD}"/>
                  </a:ext>
                </a:extLst>
              </p:cNvPr>
              <p:cNvSpPr>
                <a:spLocks noChangeShapeType="1"/>
              </p:cNvSpPr>
              <p:nvPr/>
            </p:nvSpPr>
            <p:spPr bwMode="auto">
              <a:xfrm flipH="1">
                <a:off x="1689" y="2598"/>
                <a:ext cx="433" cy="68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 name="Line 15">
                <a:extLst>
                  <a:ext uri="{FF2B5EF4-FFF2-40B4-BE49-F238E27FC236}">
                    <a16:creationId xmlns:a16="http://schemas.microsoft.com/office/drawing/2014/main" id="{A1D43774-991E-0CBA-4334-9C5EA8B6BCFD}"/>
                  </a:ext>
                </a:extLst>
              </p:cNvPr>
              <p:cNvSpPr>
                <a:spLocks noChangeShapeType="1"/>
              </p:cNvSpPr>
              <p:nvPr/>
            </p:nvSpPr>
            <p:spPr bwMode="auto">
              <a:xfrm flipH="1">
                <a:off x="1698" y="2600"/>
                <a:ext cx="428"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 name="Line 16">
                <a:extLst>
                  <a:ext uri="{FF2B5EF4-FFF2-40B4-BE49-F238E27FC236}">
                    <a16:creationId xmlns:a16="http://schemas.microsoft.com/office/drawing/2014/main" id="{CC738116-52E2-09AC-601F-0D11FB02C4A7}"/>
                  </a:ext>
                </a:extLst>
              </p:cNvPr>
              <p:cNvSpPr>
                <a:spLocks noChangeShapeType="1"/>
              </p:cNvSpPr>
              <p:nvPr/>
            </p:nvSpPr>
            <p:spPr bwMode="auto">
              <a:xfrm flipH="1">
                <a:off x="1603" y="2597"/>
                <a:ext cx="106" cy="19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 name="Line 17">
                <a:extLst>
                  <a:ext uri="{FF2B5EF4-FFF2-40B4-BE49-F238E27FC236}">
                    <a16:creationId xmlns:a16="http://schemas.microsoft.com/office/drawing/2014/main" id="{2BF10E37-94CB-2473-B336-AE8EE916B594}"/>
                  </a:ext>
                </a:extLst>
              </p:cNvPr>
              <p:cNvSpPr>
                <a:spLocks noChangeShapeType="1"/>
              </p:cNvSpPr>
              <p:nvPr/>
            </p:nvSpPr>
            <p:spPr bwMode="auto">
              <a:xfrm flipV="1">
                <a:off x="1183" y="2794"/>
                <a:ext cx="422" cy="1"/>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 name="Line 18">
                <a:extLst>
                  <a:ext uri="{FF2B5EF4-FFF2-40B4-BE49-F238E27FC236}">
                    <a16:creationId xmlns:a16="http://schemas.microsoft.com/office/drawing/2014/main" id="{DC345F55-C255-2C4A-784F-E582D8E52035}"/>
                  </a:ext>
                </a:extLst>
              </p:cNvPr>
              <p:cNvSpPr>
                <a:spLocks noChangeShapeType="1"/>
              </p:cNvSpPr>
              <p:nvPr/>
            </p:nvSpPr>
            <p:spPr bwMode="auto">
              <a:xfrm>
                <a:off x="1058" y="3282"/>
                <a:ext cx="637"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 name="Rectangle 19">
                <a:extLst>
                  <a:ext uri="{FF2B5EF4-FFF2-40B4-BE49-F238E27FC236}">
                    <a16:creationId xmlns:a16="http://schemas.microsoft.com/office/drawing/2014/main" id="{6DCA2835-D462-6883-4194-BAEEE3D7FECA}"/>
                  </a:ext>
                </a:extLst>
              </p:cNvPr>
              <p:cNvSpPr>
                <a:spLocks noChangeArrowheads="1"/>
              </p:cNvSpPr>
              <p:nvPr/>
            </p:nvSpPr>
            <p:spPr bwMode="auto">
              <a:xfrm>
                <a:off x="1116" y="2895"/>
                <a:ext cx="546" cy="293"/>
              </a:xfrm>
              <a:prstGeom prst="rect">
                <a:avLst/>
              </a:prstGeom>
              <a:noFill/>
              <a:ln>
                <a:noFill/>
              </a:ln>
              <a:effectLst/>
            </p:spPr>
            <p:txBody>
              <a:bodyPr lIns="91905" tIns="45953" rIns="91905" bIns="45953">
                <a:spAutoFit/>
              </a:bodyPr>
              <a:lstStyle/>
              <a:p>
                <a:pPr algn="ctr">
                  <a:spcBef>
                    <a:spcPct val="50000"/>
                  </a:spcBef>
                  <a:defRPr/>
                </a:pPr>
                <a:r>
                  <a:rPr lang="en-US" altLang="en-US" sz="2396"/>
                  <a:t>ALU</a:t>
                </a:r>
              </a:p>
            </p:txBody>
          </p:sp>
          <p:grpSp>
            <p:nvGrpSpPr>
              <p:cNvPr id="24" name="Group 22">
                <a:extLst>
                  <a:ext uri="{FF2B5EF4-FFF2-40B4-BE49-F238E27FC236}">
                    <a16:creationId xmlns:a16="http://schemas.microsoft.com/office/drawing/2014/main" id="{539D5C9A-29BD-0EDB-68EE-B3EF2B34D4A9}"/>
                  </a:ext>
                </a:extLst>
              </p:cNvPr>
              <p:cNvGrpSpPr>
                <a:grpSpLocks/>
              </p:cNvGrpSpPr>
              <p:nvPr/>
            </p:nvGrpSpPr>
            <p:grpSpPr bwMode="auto">
              <a:xfrm>
                <a:off x="1548" y="1739"/>
                <a:ext cx="844" cy="541"/>
                <a:chOff x="1548" y="1739"/>
                <a:chExt cx="844" cy="541"/>
              </a:xfrm>
            </p:grpSpPr>
            <p:sp>
              <p:nvSpPr>
                <p:cNvPr id="32" name="Rectangle 20">
                  <a:extLst>
                    <a:ext uri="{FF2B5EF4-FFF2-40B4-BE49-F238E27FC236}">
                      <a16:creationId xmlns:a16="http://schemas.microsoft.com/office/drawing/2014/main" id="{3FA71AE8-BE51-73EE-DD95-725F5094556A}"/>
                    </a:ext>
                  </a:extLst>
                </p:cNvPr>
                <p:cNvSpPr>
                  <a:spLocks noChangeArrowheads="1"/>
                </p:cNvSpPr>
                <p:nvPr/>
              </p:nvSpPr>
              <p:spPr bwMode="auto">
                <a:xfrm>
                  <a:off x="1570" y="1741"/>
                  <a:ext cx="820" cy="541"/>
                </a:xfrm>
                <a:prstGeom prst="rect">
                  <a:avLst/>
                </a:prstGeom>
                <a:noFill/>
                <a:ln>
                  <a:noFill/>
                </a:ln>
                <a:effectLst/>
              </p:spPr>
              <p:txBody>
                <a:bodyPr lIns="91905" tIns="45953" rIns="91905" bIns="45953">
                  <a:spAutoFit/>
                </a:bodyPr>
                <a:lstStyle/>
                <a:p>
                  <a:pPr algn="ctr">
                    <a:spcBef>
                      <a:spcPct val="50000"/>
                    </a:spcBef>
                    <a:defRPr/>
                  </a:pPr>
                  <a:r>
                    <a:rPr lang="en-US" altLang="en-US" sz="2396" dirty="0"/>
                    <a:t>Barrel Shifter</a:t>
                  </a:r>
                </a:p>
              </p:txBody>
            </p:sp>
            <p:sp>
              <p:nvSpPr>
                <p:cNvPr id="33" name="Rectangle 21">
                  <a:extLst>
                    <a:ext uri="{FF2B5EF4-FFF2-40B4-BE49-F238E27FC236}">
                      <a16:creationId xmlns:a16="http://schemas.microsoft.com/office/drawing/2014/main" id="{BC77EC6A-169C-8000-6C5A-79946CE11F44}"/>
                    </a:ext>
                  </a:extLst>
                </p:cNvPr>
                <p:cNvSpPr>
                  <a:spLocks noChangeArrowheads="1"/>
                </p:cNvSpPr>
                <p:nvPr/>
              </p:nvSpPr>
              <p:spPr bwMode="auto">
                <a:xfrm>
                  <a:off x="1548" y="1790"/>
                  <a:ext cx="788" cy="42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rebuchet MS" panose="020B0603020202020204" pitchFamily="34" charset="0"/>
                      <a:ea typeface="新細明體" panose="02020500000000000000" pitchFamily="18" charset="-120"/>
                    </a:defRPr>
                  </a:lvl1pPr>
                  <a:lvl2pPr marL="742950" indent="-285750">
                    <a:spcBef>
                      <a:spcPct val="20000"/>
                    </a:spcBef>
                    <a:buChar char="–"/>
                    <a:defRPr kumimoji="1" sz="2400">
                      <a:solidFill>
                        <a:schemeClr val="tx1"/>
                      </a:solidFill>
                      <a:latin typeface="Trebuchet MS" panose="020B0603020202020204" pitchFamily="34" charset="0"/>
                      <a:ea typeface="新細明體" panose="02020500000000000000" pitchFamily="18" charset="-120"/>
                    </a:defRPr>
                  </a:lvl2pPr>
                  <a:lvl3pPr marL="1143000" indent="-228600">
                    <a:spcBef>
                      <a:spcPct val="20000"/>
                    </a:spcBef>
                    <a:buChar char="•"/>
                    <a:defRPr kumimoji="1" sz="2000">
                      <a:solidFill>
                        <a:schemeClr val="tx1"/>
                      </a:solidFill>
                      <a:latin typeface="Trebuchet MS" panose="020B0603020202020204" pitchFamily="34" charset="0"/>
                      <a:ea typeface="新細明體" panose="02020500000000000000" pitchFamily="18" charset="-120"/>
                    </a:defRPr>
                  </a:lvl3pPr>
                  <a:lvl4pPr marL="1600200" indent="-228600">
                    <a:spcBef>
                      <a:spcPct val="20000"/>
                    </a:spcBef>
                    <a:buChar char="–"/>
                    <a:defRPr kumimoji="1">
                      <a:solidFill>
                        <a:schemeClr val="tx1"/>
                      </a:solidFill>
                      <a:latin typeface="Trebuchet MS" panose="020B0603020202020204" pitchFamily="34" charset="0"/>
                      <a:ea typeface="新細明體" panose="02020500000000000000" pitchFamily="18" charset="-120"/>
                    </a:defRPr>
                  </a:lvl4pPr>
                  <a:lvl5pPr marL="2057400" indent="-228600">
                    <a:spcBef>
                      <a:spcPct val="20000"/>
                    </a:spcBef>
                    <a:buChar char="»"/>
                    <a:defRPr kumimoji="1" sz="1600">
                      <a:solidFill>
                        <a:schemeClr val="tx1"/>
                      </a:solidFill>
                      <a:latin typeface="Trebuchet MS" panose="020B0603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1600">
                      <a:solidFill>
                        <a:schemeClr val="tx1"/>
                      </a:solidFill>
                      <a:latin typeface="Trebuchet MS" panose="020B0603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1600">
                      <a:solidFill>
                        <a:schemeClr val="tx1"/>
                      </a:solidFill>
                      <a:latin typeface="Trebuchet MS" panose="020B0603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1600">
                      <a:solidFill>
                        <a:schemeClr val="tx1"/>
                      </a:solidFill>
                      <a:latin typeface="Trebuchet MS" panose="020B0603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1600">
                      <a:solidFill>
                        <a:schemeClr val="tx1"/>
                      </a:solidFill>
                      <a:latin typeface="Trebuchet MS" panose="020B0603020202020204" pitchFamily="34" charset="0"/>
                      <a:ea typeface="新細明體" panose="02020500000000000000" pitchFamily="18" charset="-120"/>
                    </a:defRPr>
                  </a:lvl9pPr>
                </a:lstStyle>
                <a:p>
                  <a:pPr>
                    <a:spcBef>
                      <a:spcPct val="0"/>
                    </a:spcBef>
                    <a:buFontTx/>
                    <a:buNone/>
                  </a:pPr>
                  <a:endParaRPr lang="en-IN" altLang="en-US" sz="1800">
                    <a:latin typeface="Arial" panose="020B0604020202020204" pitchFamily="34" charset="0"/>
                  </a:endParaRPr>
                </a:p>
              </p:txBody>
            </p:sp>
          </p:grpSp>
          <p:sp>
            <p:nvSpPr>
              <p:cNvPr id="25" name="Line 23">
                <a:extLst>
                  <a:ext uri="{FF2B5EF4-FFF2-40B4-BE49-F238E27FC236}">
                    <a16:creationId xmlns:a16="http://schemas.microsoft.com/office/drawing/2014/main" id="{5135BBEC-53D1-7528-7BED-6E2AF9DC1560}"/>
                  </a:ext>
                </a:extLst>
              </p:cNvPr>
              <p:cNvSpPr>
                <a:spLocks noChangeShapeType="1"/>
              </p:cNvSpPr>
              <p:nvPr/>
            </p:nvSpPr>
            <p:spPr bwMode="auto">
              <a:xfrm>
                <a:off x="826" y="1396"/>
                <a:ext cx="0" cy="1152"/>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 name="Line 24">
                <a:extLst>
                  <a:ext uri="{FF2B5EF4-FFF2-40B4-BE49-F238E27FC236}">
                    <a16:creationId xmlns:a16="http://schemas.microsoft.com/office/drawing/2014/main" id="{693B452F-682A-94C7-1492-1BC9268D1D36}"/>
                  </a:ext>
                </a:extLst>
              </p:cNvPr>
              <p:cNvSpPr>
                <a:spLocks noChangeShapeType="1"/>
              </p:cNvSpPr>
              <p:nvPr/>
            </p:nvSpPr>
            <p:spPr bwMode="auto">
              <a:xfrm>
                <a:off x="1930" y="1396"/>
                <a:ext cx="0" cy="36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 name="Line 25">
                <a:extLst>
                  <a:ext uri="{FF2B5EF4-FFF2-40B4-BE49-F238E27FC236}">
                    <a16:creationId xmlns:a16="http://schemas.microsoft.com/office/drawing/2014/main" id="{EE924D9C-0B1F-F7A5-6BB7-80854BCDA09A}"/>
                  </a:ext>
                </a:extLst>
              </p:cNvPr>
              <p:cNvSpPr>
                <a:spLocks noChangeShapeType="1"/>
              </p:cNvSpPr>
              <p:nvPr/>
            </p:nvSpPr>
            <p:spPr bwMode="auto">
              <a:xfrm>
                <a:off x="1930" y="2230"/>
                <a:ext cx="0" cy="336"/>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 name="Rectangle 26">
                <a:extLst>
                  <a:ext uri="{FF2B5EF4-FFF2-40B4-BE49-F238E27FC236}">
                    <a16:creationId xmlns:a16="http://schemas.microsoft.com/office/drawing/2014/main" id="{519157FA-95A0-092B-4953-D2E2CE29F14A}"/>
                  </a:ext>
                </a:extLst>
              </p:cNvPr>
              <p:cNvSpPr>
                <a:spLocks noChangeArrowheads="1"/>
              </p:cNvSpPr>
              <p:nvPr/>
            </p:nvSpPr>
            <p:spPr bwMode="auto">
              <a:xfrm>
                <a:off x="1474" y="924"/>
                <a:ext cx="918" cy="523"/>
              </a:xfrm>
              <a:prstGeom prst="rect">
                <a:avLst/>
              </a:prstGeom>
              <a:noFill/>
              <a:ln>
                <a:noFill/>
              </a:ln>
              <a:effectLst/>
            </p:spPr>
            <p:txBody>
              <a:bodyPr lIns="91905" tIns="45953" rIns="91905" bIns="45953">
                <a:spAutoFit/>
              </a:bodyPr>
              <a:lstStyle/>
              <a:p>
                <a:pPr algn="ctr">
                  <a:spcBef>
                    <a:spcPct val="50000"/>
                  </a:spcBef>
                  <a:defRPr/>
                </a:pPr>
                <a:r>
                  <a:rPr lang="en-US" altLang="en-US" sz="2396"/>
                  <a:t>Operand 2</a:t>
                </a:r>
              </a:p>
            </p:txBody>
          </p:sp>
          <p:sp>
            <p:nvSpPr>
              <p:cNvPr id="29" name="Line 27">
                <a:extLst>
                  <a:ext uri="{FF2B5EF4-FFF2-40B4-BE49-F238E27FC236}">
                    <a16:creationId xmlns:a16="http://schemas.microsoft.com/office/drawing/2014/main" id="{DEB19364-2311-2AB0-1CA5-D648818788E1}"/>
                  </a:ext>
                </a:extLst>
              </p:cNvPr>
              <p:cNvSpPr>
                <a:spLocks noChangeShapeType="1"/>
              </p:cNvSpPr>
              <p:nvPr/>
            </p:nvSpPr>
            <p:spPr bwMode="auto">
              <a:xfrm>
                <a:off x="1384" y="3358"/>
                <a:ext cx="0" cy="336"/>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 name="Line 28">
                <a:extLst>
                  <a:ext uri="{FF2B5EF4-FFF2-40B4-BE49-F238E27FC236}">
                    <a16:creationId xmlns:a16="http://schemas.microsoft.com/office/drawing/2014/main" id="{BD458F70-E49B-CD02-1C99-3291DA11A999}"/>
                  </a:ext>
                </a:extLst>
              </p:cNvPr>
              <p:cNvSpPr>
                <a:spLocks noChangeShapeType="1"/>
              </p:cNvSpPr>
              <p:nvPr/>
            </p:nvSpPr>
            <p:spPr bwMode="auto">
              <a:xfrm>
                <a:off x="2410" y="1042"/>
                <a:ext cx="636" cy="0"/>
              </a:xfrm>
              <a:prstGeom prst="line">
                <a:avLst/>
              </a:prstGeom>
              <a:noFill/>
              <a:ln w="25400">
                <a:solidFill>
                  <a:schemeClr val="tx1"/>
                </a:solidFill>
                <a:prstDash val="lgDash"/>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 name="Line 29">
                <a:extLst>
                  <a:ext uri="{FF2B5EF4-FFF2-40B4-BE49-F238E27FC236}">
                    <a16:creationId xmlns:a16="http://schemas.microsoft.com/office/drawing/2014/main" id="{621DDEC5-D02F-C4D1-D0E9-61E50631E4A0}"/>
                  </a:ext>
                </a:extLst>
              </p:cNvPr>
              <p:cNvSpPr>
                <a:spLocks noChangeShapeType="1"/>
              </p:cNvSpPr>
              <p:nvPr/>
            </p:nvSpPr>
            <p:spPr bwMode="auto">
              <a:xfrm>
                <a:off x="2398" y="1132"/>
                <a:ext cx="708" cy="1194"/>
              </a:xfrm>
              <a:prstGeom prst="line">
                <a:avLst/>
              </a:prstGeom>
              <a:noFill/>
              <a:ln w="25400">
                <a:solidFill>
                  <a:schemeClr val="tx1"/>
                </a:solidFill>
                <a:prstDash val="lgDash"/>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p>
            </p:txBody>
          </p:sp>
        </p:grpSp>
      </p:grpSp>
      <p:sp>
        <p:nvSpPr>
          <p:cNvPr id="57" name="Rectangle 8">
            <a:extLst>
              <a:ext uri="{FF2B5EF4-FFF2-40B4-BE49-F238E27FC236}">
                <a16:creationId xmlns:a16="http://schemas.microsoft.com/office/drawing/2014/main" id="{0117D732-5F51-8711-6F52-5DD940F25F81}"/>
              </a:ext>
            </a:extLst>
          </p:cNvPr>
          <p:cNvSpPr txBox="1">
            <a:spLocks noChangeArrowheads="1"/>
          </p:cNvSpPr>
          <p:nvPr/>
        </p:nvSpPr>
        <p:spPr>
          <a:xfrm>
            <a:off x="4472463" y="1469002"/>
            <a:ext cx="3503613" cy="1839457"/>
          </a:xfrm>
          <a:prstGeom prst="rect">
            <a:avLst/>
          </a:prstGeom>
          <a:ln w="12700" cap="flat">
            <a:solidFill>
              <a:schemeClr val="tx1"/>
            </a:solidFill>
            <a:miter lim="800000"/>
            <a:headEnd/>
            <a:tailEnd/>
          </a:ln>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defRPr/>
            </a:pPr>
            <a:r>
              <a:rPr lang="en-US" altLang="en-US" sz="1797" dirty="0"/>
              <a:t>Register, optionally with shift operation applied.</a:t>
            </a:r>
          </a:p>
          <a:p>
            <a:pPr>
              <a:defRPr/>
            </a:pPr>
            <a:r>
              <a:rPr lang="en-US" altLang="en-US" sz="1797" dirty="0"/>
              <a:t>Shift value can be either be:</a:t>
            </a:r>
          </a:p>
          <a:p>
            <a:pPr lvl="1">
              <a:defRPr/>
            </a:pPr>
            <a:r>
              <a:rPr lang="en-US" altLang="en-US" sz="1797" dirty="0"/>
              <a:t>5 bit unsigned integer</a:t>
            </a:r>
          </a:p>
          <a:p>
            <a:pPr lvl="1">
              <a:defRPr/>
            </a:pPr>
            <a:r>
              <a:rPr lang="en-US" altLang="en-US" sz="1797" dirty="0"/>
              <a:t>Specified in bottom byte of another register.</a:t>
            </a:r>
          </a:p>
        </p:txBody>
      </p:sp>
    </p:spTree>
    <p:extLst>
      <p:ext uri="{BB962C8B-B14F-4D97-AF65-F5344CB8AC3E}">
        <p14:creationId xmlns:p14="http://schemas.microsoft.com/office/powerpoint/2010/main" val="28157485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4A4D-A729-15A2-BB32-412857DB9FD0}"/>
              </a:ext>
            </a:extLst>
          </p:cNvPr>
          <p:cNvSpPr>
            <a:spLocks noGrp="1"/>
          </p:cNvSpPr>
          <p:nvPr>
            <p:ph type="title"/>
          </p:nvPr>
        </p:nvSpPr>
        <p:spPr/>
        <p:txBody>
          <a:bodyPr/>
          <a:lstStyle/>
          <a:p>
            <a:r>
              <a:rPr lang="en-IN" spc="-30" dirty="0">
                <a:solidFill>
                  <a:srgbClr val="FFFFFF"/>
                </a:solidFill>
              </a:rPr>
              <a:t>Classification</a:t>
            </a:r>
            <a:r>
              <a:rPr lang="en-IN" dirty="0">
                <a:solidFill>
                  <a:srgbClr val="FFFFFF"/>
                </a:solidFill>
              </a:rPr>
              <a:t> </a:t>
            </a:r>
            <a:r>
              <a:rPr lang="en-IN" spc="-20" dirty="0">
                <a:solidFill>
                  <a:srgbClr val="FFFFFF"/>
                </a:solidFill>
              </a:rPr>
              <a:t>of </a:t>
            </a:r>
            <a:r>
              <a:rPr lang="en-IN" spc="-30" dirty="0">
                <a:solidFill>
                  <a:srgbClr val="FFFFFF"/>
                </a:solidFill>
              </a:rPr>
              <a:t>embedded</a:t>
            </a:r>
            <a:r>
              <a:rPr lang="en-IN" spc="10" dirty="0">
                <a:solidFill>
                  <a:srgbClr val="FFFFFF"/>
                </a:solidFill>
              </a:rPr>
              <a:t> </a:t>
            </a:r>
            <a:r>
              <a:rPr lang="en-IN" spc="-50" dirty="0">
                <a:solidFill>
                  <a:srgbClr val="FFFFFF"/>
                </a:solidFill>
              </a:rPr>
              <a:t>system</a:t>
            </a:r>
            <a:endParaRPr lang="en-IN" dirty="0"/>
          </a:p>
        </p:txBody>
      </p:sp>
      <p:sp>
        <p:nvSpPr>
          <p:cNvPr id="4" name="Footer Placeholder 3">
            <a:extLst>
              <a:ext uri="{FF2B5EF4-FFF2-40B4-BE49-F238E27FC236}">
                <a16:creationId xmlns:a16="http://schemas.microsoft.com/office/drawing/2014/main" id="{0EEFBEEE-A566-AB30-9D30-C2DE8CABBAEB}"/>
              </a:ext>
            </a:extLst>
          </p:cNvPr>
          <p:cNvSpPr>
            <a:spLocks noGrp="1"/>
          </p:cNvSpPr>
          <p:nvPr>
            <p:ph type="ftr" sz="quarter" idx="11"/>
          </p:nvPr>
        </p:nvSpPr>
        <p:spPr/>
        <p:txBody>
          <a:bodyPr/>
          <a:lstStyle/>
          <a:p>
            <a:r>
              <a:rPr lang="en-GB"/>
              <a:t>Department of EECE-19ECS431-EMBEDDED SYSTEMS</a:t>
            </a:r>
          </a:p>
        </p:txBody>
      </p:sp>
      <p:sp>
        <p:nvSpPr>
          <p:cNvPr id="5" name="Slide Number Placeholder 4">
            <a:extLst>
              <a:ext uri="{FF2B5EF4-FFF2-40B4-BE49-F238E27FC236}">
                <a16:creationId xmlns:a16="http://schemas.microsoft.com/office/drawing/2014/main" id="{A480A92A-932E-BE43-5909-0AAF31426076}"/>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29</a:t>
            </a:fld>
            <a:endParaRPr lang="en-GB" spc="15" dirty="0"/>
          </a:p>
        </p:txBody>
      </p:sp>
      <p:grpSp>
        <p:nvGrpSpPr>
          <p:cNvPr id="6" name="object 2">
            <a:extLst>
              <a:ext uri="{FF2B5EF4-FFF2-40B4-BE49-F238E27FC236}">
                <a16:creationId xmlns:a16="http://schemas.microsoft.com/office/drawing/2014/main" id="{1E13396D-3974-A507-7AEA-E9D665BC2F64}"/>
              </a:ext>
            </a:extLst>
          </p:cNvPr>
          <p:cNvGrpSpPr/>
          <p:nvPr/>
        </p:nvGrpSpPr>
        <p:grpSpPr>
          <a:xfrm>
            <a:off x="0" y="0"/>
            <a:ext cx="9144000" cy="915035"/>
            <a:chOff x="0" y="0"/>
            <a:chExt cx="9144000" cy="915035"/>
          </a:xfrm>
        </p:grpSpPr>
        <p:pic>
          <p:nvPicPr>
            <p:cNvPr id="7" name="object 3">
              <a:extLst>
                <a:ext uri="{FF2B5EF4-FFF2-40B4-BE49-F238E27FC236}">
                  <a16:creationId xmlns:a16="http://schemas.microsoft.com/office/drawing/2014/main" id="{89E1C595-61DF-697C-0B7E-86C239FB9F48}"/>
                </a:ext>
              </a:extLst>
            </p:cNvPr>
            <p:cNvPicPr/>
            <p:nvPr/>
          </p:nvPicPr>
          <p:blipFill>
            <a:blip r:embed="rId2" cstate="print"/>
            <a:stretch>
              <a:fillRect/>
            </a:stretch>
          </p:blipFill>
          <p:spPr>
            <a:xfrm>
              <a:off x="8306434" y="0"/>
              <a:ext cx="837565" cy="899033"/>
            </a:xfrm>
            <a:prstGeom prst="rect">
              <a:avLst/>
            </a:prstGeom>
          </p:spPr>
        </p:pic>
        <p:sp>
          <p:nvSpPr>
            <p:cNvPr id="8" name="object 4">
              <a:extLst>
                <a:ext uri="{FF2B5EF4-FFF2-40B4-BE49-F238E27FC236}">
                  <a16:creationId xmlns:a16="http://schemas.microsoft.com/office/drawing/2014/main" id="{8635B9FC-D80D-D22D-3FD2-E335C77D034B}"/>
                </a:ext>
              </a:extLst>
            </p:cNvPr>
            <p:cNvSpPr/>
            <p:nvPr/>
          </p:nvSpPr>
          <p:spPr>
            <a:xfrm>
              <a:off x="0" y="0"/>
              <a:ext cx="9144000" cy="898525"/>
            </a:xfrm>
            <a:custGeom>
              <a:avLst/>
              <a:gdLst/>
              <a:ahLst/>
              <a:cxnLst/>
              <a:rect l="l" t="t" r="r" b="b"/>
              <a:pathLst>
                <a:path w="9144000" h="898525">
                  <a:moveTo>
                    <a:pt x="0" y="898398"/>
                  </a:moveTo>
                  <a:lnTo>
                    <a:pt x="9144000" y="898398"/>
                  </a:lnTo>
                  <a:lnTo>
                    <a:pt x="9144000" y="0"/>
                  </a:lnTo>
                  <a:lnTo>
                    <a:pt x="0" y="0"/>
                  </a:lnTo>
                  <a:lnTo>
                    <a:pt x="0" y="898398"/>
                  </a:lnTo>
                  <a:close/>
                </a:path>
              </a:pathLst>
            </a:custGeom>
            <a:solidFill>
              <a:srgbClr val="2E70A1"/>
            </a:solidFill>
          </p:spPr>
          <p:txBody>
            <a:bodyPr wrap="square" lIns="0" tIns="0" rIns="0" bIns="0" rtlCol="0"/>
            <a:lstStyle/>
            <a:p>
              <a:endParaRPr/>
            </a:p>
          </p:txBody>
        </p:sp>
      </p:grpSp>
      <p:pic>
        <p:nvPicPr>
          <p:cNvPr id="11" name="Picture 10" descr="A picture containing text, sign, tableware&#10;&#10;Description automatically generated">
            <a:extLst>
              <a:ext uri="{FF2B5EF4-FFF2-40B4-BE49-F238E27FC236}">
                <a16:creationId xmlns:a16="http://schemas.microsoft.com/office/drawing/2014/main" id="{C5F880FC-0BF8-DDBE-6850-F24961A5A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9972" y="92321"/>
            <a:ext cx="2175179" cy="620051"/>
          </a:xfrm>
          <a:prstGeom prst="rect">
            <a:avLst/>
          </a:prstGeom>
        </p:spPr>
      </p:pic>
      <p:sp>
        <p:nvSpPr>
          <p:cNvPr id="12" name="TextBox 11">
            <a:extLst>
              <a:ext uri="{FF2B5EF4-FFF2-40B4-BE49-F238E27FC236}">
                <a16:creationId xmlns:a16="http://schemas.microsoft.com/office/drawing/2014/main" id="{7E5914B9-5E98-EF8B-6570-4EE13C60D76A}"/>
              </a:ext>
            </a:extLst>
          </p:cNvPr>
          <p:cNvSpPr txBox="1"/>
          <p:nvPr/>
        </p:nvSpPr>
        <p:spPr>
          <a:xfrm>
            <a:off x="0" y="185738"/>
            <a:ext cx="6303722" cy="584775"/>
          </a:xfrm>
          <a:prstGeom prst="rect">
            <a:avLst/>
          </a:prstGeom>
          <a:noFill/>
        </p:spPr>
        <p:txBody>
          <a:bodyPr wrap="square">
            <a:spAutoFit/>
          </a:bodyPr>
          <a:lstStyle/>
          <a:p>
            <a:pPr marL="0" indent="0">
              <a:buNone/>
            </a:pPr>
            <a:r>
              <a:rPr lang="en-US" altLang="en-US" sz="3200" b="1" dirty="0">
                <a:latin typeface="var(--ads-heading-font-family)"/>
              </a:rPr>
              <a:t>Operand 2 and the barrel shifter</a:t>
            </a:r>
            <a:endParaRPr lang="en-IN" sz="3200" b="1" i="0" u="none" strike="noStrike" baseline="0" dirty="0">
              <a:latin typeface="LiberationSerif-Bold"/>
            </a:endParaRPr>
          </a:p>
        </p:txBody>
      </p:sp>
      <p:sp>
        <p:nvSpPr>
          <p:cNvPr id="34" name="TextBox 33">
            <a:extLst>
              <a:ext uri="{FF2B5EF4-FFF2-40B4-BE49-F238E27FC236}">
                <a16:creationId xmlns:a16="http://schemas.microsoft.com/office/drawing/2014/main" id="{A52D59F8-7129-1118-4B81-F1F125E79177}"/>
              </a:ext>
            </a:extLst>
          </p:cNvPr>
          <p:cNvSpPr txBox="1"/>
          <p:nvPr/>
        </p:nvSpPr>
        <p:spPr>
          <a:xfrm>
            <a:off x="419734" y="1166030"/>
            <a:ext cx="8419466" cy="3416320"/>
          </a:xfrm>
          <a:prstGeom prst="rect">
            <a:avLst/>
          </a:prstGeom>
          <a:noFill/>
        </p:spPr>
        <p:txBody>
          <a:bodyPr wrap="square">
            <a:spAutoFit/>
          </a:bodyPr>
          <a:lstStyle/>
          <a:p>
            <a:pPr marL="285750" indent="-285750">
              <a:buFont typeface="Arial" panose="020B0604020202020204" pitchFamily="34" charset="0"/>
              <a:buChar char="•"/>
              <a:defRPr/>
            </a:pPr>
            <a:r>
              <a:rPr lang="en-US" sz="2400" dirty="0">
                <a:latin typeface="Lato" panose="020F0502020204030203" pitchFamily="34" charset="0"/>
              </a:rPr>
              <a:t>The first operand for all data processing operations must always be a register.</a:t>
            </a:r>
          </a:p>
          <a:p>
            <a:pPr marL="285750" indent="-285750">
              <a:buFont typeface="Arial" panose="020B0604020202020204" pitchFamily="34" charset="0"/>
              <a:buChar char="•"/>
              <a:defRPr/>
            </a:pPr>
            <a:r>
              <a:rPr lang="en-US" sz="2400" dirty="0">
                <a:latin typeface="Lato" panose="020F0502020204030203" pitchFamily="34" charset="0"/>
              </a:rPr>
              <a:t>The second operand is much more flexible and can be either an immediate value (#x), a register (Rm), or a register shifted by an immediate value or register "Rm, shift #x" or "Rm, shift Rs". </a:t>
            </a:r>
          </a:p>
          <a:p>
            <a:pPr marL="285750" indent="-285750">
              <a:buFont typeface="Arial" panose="020B0604020202020204" pitchFamily="34" charset="0"/>
              <a:buChar char="•"/>
              <a:defRPr/>
            </a:pPr>
            <a:r>
              <a:rPr lang="en-IN" sz="2400" dirty="0">
                <a:latin typeface="Lato" panose="020F0502020204030203" pitchFamily="34" charset="0"/>
              </a:rPr>
              <a:t>five shift operations</a:t>
            </a:r>
            <a:r>
              <a:rPr lang="en-US" sz="2400" dirty="0">
                <a:latin typeface="Lato" panose="020F0502020204030203" pitchFamily="34" charset="0"/>
              </a:rPr>
              <a:t>: </a:t>
            </a:r>
          </a:p>
          <a:p>
            <a:pPr>
              <a:defRPr/>
            </a:pPr>
            <a:r>
              <a:rPr lang="en-IN" sz="2400" dirty="0"/>
              <a:t>     LSL(Left Shift),LSR(Logical Right Shift),ASR(Arithmetic Right    </a:t>
            </a:r>
          </a:p>
          <a:p>
            <a:pPr>
              <a:defRPr/>
            </a:pPr>
            <a:r>
              <a:rPr lang="en-IN" sz="2400" dirty="0"/>
              <a:t>     Shift),ROR(Rotate Right),RRX(Rotate Right Extended)</a:t>
            </a:r>
          </a:p>
        </p:txBody>
      </p:sp>
    </p:spTree>
    <p:extLst>
      <p:ext uri="{BB962C8B-B14F-4D97-AF65-F5344CB8AC3E}">
        <p14:creationId xmlns:p14="http://schemas.microsoft.com/office/powerpoint/2010/main" val="606621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915035"/>
            <a:chOff x="0" y="0"/>
            <a:chExt cx="9144000" cy="915035"/>
          </a:xfrm>
        </p:grpSpPr>
        <p:pic>
          <p:nvPicPr>
            <p:cNvPr id="3" name="object 3"/>
            <p:cNvPicPr/>
            <p:nvPr/>
          </p:nvPicPr>
          <p:blipFill>
            <a:blip r:embed="rId2" cstate="print"/>
            <a:stretch>
              <a:fillRect/>
            </a:stretch>
          </p:blipFill>
          <p:spPr>
            <a:xfrm>
              <a:off x="8306434" y="0"/>
              <a:ext cx="837565" cy="899033"/>
            </a:xfrm>
            <a:prstGeom prst="rect">
              <a:avLst/>
            </a:prstGeom>
          </p:spPr>
        </p:pic>
        <p:sp>
          <p:nvSpPr>
            <p:cNvPr id="4" name="object 4"/>
            <p:cNvSpPr/>
            <p:nvPr/>
          </p:nvSpPr>
          <p:spPr>
            <a:xfrm>
              <a:off x="0" y="0"/>
              <a:ext cx="9144000" cy="91440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2E70A1"/>
            </a:solidFill>
          </p:spPr>
          <p:txBody>
            <a:bodyPr wrap="square" lIns="0" tIns="0" rIns="0" bIns="0" rtlCol="0"/>
            <a:lstStyle/>
            <a:p>
              <a:endParaRPr/>
            </a:p>
          </p:txBody>
        </p:sp>
      </p:grpSp>
      <p:sp>
        <p:nvSpPr>
          <p:cNvPr id="8" name="object 8"/>
          <p:cNvSpPr txBox="1"/>
          <p:nvPr/>
        </p:nvSpPr>
        <p:spPr>
          <a:xfrm>
            <a:off x="8747506" y="6606929"/>
            <a:ext cx="208279" cy="158750"/>
          </a:xfrm>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sz="900" b="1" spc="15" dirty="0">
                <a:latin typeface="Arial"/>
                <a:cs typeface="Arial"/>
              </a:rPr>
              <a:t>3</a:t>
            </a:fld>
            <a:endParaRPr sz="900">
              <a:latin typeface="Arial"/>
              <a:cs typeface="Arial"/>
            </a:endParaRPr>
          </a:p>
        </p:txBody>
      </p:sp>
      <p:pic>
        <p:nvPicPr>
          <p:cNvPr id="9" name="Picture 8" descr="A picture containing text, sign, tableware&#10;&#10;Description automatically generated">
            <a:extLst>
              <a:ext uri="{FF2B5EF4-FFF2-40B4-BE49-F238E27FC236}">
                <a16:creationId xmlns:a16="http://schemas.microsoft.com/office/drawing/2014/main" id="{9894DA1F-3CBD-93F9-C9A0-22281759FA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9972" y="92321"/>
            <a:ext cx="2175179" cy="620051"/>
          </a:xfrm>
          <a:prstGeom prst="rect">
            <a:avLst/>
          </a:prstGeom>
        </p:spPr>
      </p:pic>
      <p:sp>
        <p:nvSpPr>
          <p:cNvPr id="10" name="Footer Placeholder 9">
            <a:extLst>
              <a:ext uri="{FF2B5EF4-FFF2-40B4-BE49-F238E27FC236}">
                <a16:creationId xmlns:a16="http://schemas.microsoft.com/office/drawing/2014/main" id="{08FDA63D-CEC0-4968-AC2C-11865D4D58EC}"/>
              </a:ext>
            </a:extLst>
          </p:cNvPr>
          <p:cNvSpPr>
            <a:spLocks noGrp="1"/>
          </p:cNvSpPr>
          <p:nvPr>
            <p:ph type="ftr" sz="quarter" idx="11"/>
          </p:nvPr>
        </p:nvSpPr>
        <p:spPr/>
        <p:txBody>
          <a:bodyPr/>
          <a:lstStyle/>
          <a:p>
            <a:r>
              <a:rPr lang="en-GB"/>
              <a:t>Department of EECE-19ECS431-EMBEDDED SYSTEMS</a:t>
            </a:r>
          </a:p>
        </p:txBody>
      </p:sp>
      <p:sp>
        <p:nvSpPr>
          <p:cNvPr id="11" name="Slide Number Placeholder 10">
            <a:extLst>
              <a:ext uri="{FF2B5EF4-FFF2-40B4-BE49-F238E27FC236}">
                <a16:creationId xmlns:a16="http://schemas.microsoft.com/office/drawing/2014/main" id="{233A4889-F4CA-84C1-A466-DA56618FB287}"/>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3</a:t>
            </a:fld>
            <a:endParaRPr lang="en-GB" spc="15" dirty="0"/>
          </a:p>
        </p:txBody>
      </p:sp>
      <p:sp>
        <p:nvSpPr>
          <p:cNvPr id="17" name="object 7">
            <a:extLst>
              <a:ext uri="{FF2B5EF4-FFF2-40B4-BE49-F238E27FC236}">
                <a16:creationId xmlns:a16="http://schemas.microsoft.com/office/drawing/2014/main" id="{DF57843C-6DD7-284D-CA2D-F8FC101F2C92}"/>
              </a:ext>
            </a:extLst>
          </p:cNvPr>
          <p:cNvSpPr txBox="1"/>
          <p:nvPr/>
        </p:nvSpPr>
        <p:spPr>
          <a:xfrm>
            <a:off x="764540" y="1188465"/>
            <a:ext cx="8190611" cy="1270220"/>
          </a:xfrm>
          <a:prstGeom prst="rect">
            <a:avLst/>
          </a:prstGeom>
        </p:spPr>
        <p:txBody>
          <a:bodyPr vert="horz" wrap="square" lIns="0" tIns="13335" rIns="0" bIns="0" rtlCol="0">
            <a:spAutoFit/>
          </a:bodyPr>
          <a:lstStyle/>
          <a:p>
            <a:pPr marL="12700">
              <a:spcBef>
                <a:spcPts val="105"/>
              </a:spcBef>
            </a:pPr>
            <a:endParaRPr lang="en-US" sz="3000" spc="-5" dirty="0"/>
          </a:p>
          <a:p>
            <a:pPr marL="469900" indent="-457200">
              <a:lnSpc>
                <a:spcPct val="100000"/>
              </a:lnSpc>
              <a:spcBef>
                <a:spcPts val="105"/>
              </a:spcBef>
              <a:buAutoNum type="arabicPeriod"/>
            </a:pPr>
            <a:endParaRPr lang="en-IN" sz="3000" spc="-5" dirty="0"/>
          </a:p>
          <a:p>
            <a:pPr marL="12700">
              <a:lnSpc>
                <a:spcPct val="100000"/>
              </a:lnSpc>
              <a:spcBef>
                <a:spcPts val="105"/>
              </a:spcBef>
            </a:pPr>
            <a:endParaRPr lang="en-IN" sz="2000" b="1" spc="-15" dirty="0">
              <a:latin typeface="Calibri"/>
              <a:cs typeface="Calibri"/>
            </a:endParaRPr>
          </a:p>
        </p:txBody>
      </p:sp>
      <p:sp>
        <p:nvSpPr>
          <p:cNvPr id="18" name="object 7">
            <a:extLst>
              <a:ext uri="{FF2B5EF4-FFF2-40B4-BE49-F238E27FC236}">
                <a16:creationId xmlns:a16="http://schemas.microsoft.com/office/drawing/2014/main" id="{40A096B5-AA4C-C25B-89BA-09C81392CFD0}"/>
              </a:ext>
            </a:extLst>
          </p:cNvPr>
          <p:cNvSpPr txBox="1"/>
          <p:nvPr/>
        </p:nvSpPr>
        <p:spPr>
          <a:xfrm>
            <a:off x="76200" y="1188465"/>
            <a:ext cx="8878951" cy="1270220"/>
          </a:xfrm>
          <a:prstGeom prst="rect">
            <a:avLst/>
          </a:prstGeom>
        </p:spPr>
        <p:txBody>
          <a:bodyPr vert="horz" wrap="square" lIns="0" tIns="13335" rIns="0" bIns="0" rtlCol="0">
            <a:spAutoFit/>
          </a:bodyPr>
          <a:lstStyle/>
          <a:p>
            <a:pPr marL="12700">
              <a:spcBef>
                <a:spcPts val="105"/>
              </a:spcBef>
            </a:pPr>
            <a:endParaRPr lang="en-US" sz="3000" spc="-5" dirty="0"/>
          </a:p>
          <a:p>
            <a:pPr marL="469900" indent="-457200">
              <a:lnSpc>
                <a:spcPct val="100000"/>
              </a:lnSpc>
              <a:spcBef>
                <a:spcPts val="105"/>
              </a:spcBef>
              <a:buAutoNum type="arabicPeriod"/>
            </a:pPr>
            <a:endParaRPr lang="en-IN" sz="3000" spc="-5" dirty="0"/>
          </a:p>
          <a:p>
            <a:pPr marL="12700">
              <a:lnSpc>
                <a:spcPct val="100000"/>
              </a:lnSpc>
              <a:spcBef>
                <a:spcPts val="105"/>
              </a:spcBef>
            </a:pPr>
            <a:endParaRPr lang="en-IN" sz="2000" b="1" spc="-15" dirty="0">
              <a:latin typeface="Calibri"/>
              <a:cs typeface="Calibri"/>
            </a:endParaRPr>
          </a:p>
        </p:txBody>
      </p:sp>
      <p:sp>
        <p:nvSpPr>
          <p:cNvPr id="19" name="object 7">
            <a:extLst>
              <a:ext uri="{FF2B5EF4-FFF2-40B4-BE49-F238E27FC236}">
                <a16:creationId xmlns:a16="http://schemas.microsoft.com/office/drawing/2014/main" id="{090E1A02-7254-468B-A569-9D9CD13C4500}"/>
              </a:ext>
            </a:extLst>
          </p:cNvPr>
          <p:cNvSpPr txBox="1"/>
          <p:nvPr/>
        </p:nvSpPr>
        <p:spPr>
          <a:xfrm>
            <a:off x="764540" y="1188465"/>
            <a:ext cx="8190611" cy="1270220"/>
          </a:xfrm>
          <a:prstGeom prst="rect">
            <a:avLst/>
          </a:prstGeom>
        </p:spPr>
        <p:txBody>
          <a:bodyPr vert="horz" wrap="square" lIns="0" tIns="13335" rIns="0" bIns="0" rtlCol="0">
            <a:spAutoFit/>
          </a:bodyPr>
          <a:lstStyle/>
          <a:p>
            <a:pPr marL="12700">
              <a:spcBef>
                <a:spcPts val="105"/>
              </a:spcBef>
            </a:pPr>
            <a:endParaRPr lang="en-US" sz="3000" spc="-5" dirty="0"/>
          </a:p>
          <a:p>
            <a:pPr marL="469900" indent="-457200">
              <a:lnSpc>
                <a:spcPct val="100000"/>
              </a:lnSpc>
              <a:spcBef>
                <a:spcPts val="105"/>
              </a:spcBef>
              <a:buAutoNum type="arabicPeriod"/>
            </a:pPr>
            <a:endParaRPr lang="en-IN" sz="3000" spc="-5" dirty="0"/>
          </a:p>
          <a:p>
            <a:pPr marL="12700">
              <a:lnSpc>
                <a:spcPct val="100000"/>
              </a:lnSpc>
              <a:spcBef>
                <a:spcPts val="105"/>
              </a:spcBef>
            </a:pPr>
            <a:endParaRPr lang="en-IN" sz="2000" b="1" spc="-15" dirty="0">
              <a:latin typeface="Calibri"/>
              <a:cs typeface="Calibri"/>
            </a:endParaRPr>
          </a:p>
        </p:txBody>
      </p:sp>
      <p:sp>
        <p:nvSpPr>
          <p:cNvPr id="20" name="object 7">
            <a:extLst>
              <a:ext uri="{FF2B5EF4-FFF2-40B4-BE49-F238E27FC236}">
                <a16:creationId xmlns:a16="http://schemas.microsoft.com/office/drawing/2014/main" id="{8269AB61-0228-6F0A-D032-1F57C6864432}"/>
              </a:ext>
            </a:extLst>
          </p:cNvPr>
          <p:cNvSpPr txBox="1"/>
          <p:nvPr/>
        </p:nvSpPr>
        <p:spPr>
          <a:xfrm>
            <a:off x="188850" y="1188465"/>
            <a:ext cx="8766302" cy="1270220"/>
          </a:xfrm>
          <a:prstGeom prst="rect">
            <a:avLst/>
          </a:prstGeom>
        </p:spPr>
        <p:txBody>
          <a:bodyPr vert="horz" wrap="square" lIns="0" tIns="13335" rIns="0" bIns="0" rtlCol="0">
            <a:spAutoFit/>
          </a:bodyPr>
          <a:lstStyle/>
          <a:p>
            <a:pPr marL="12700">
              <a:spcBef>
                <a:spcPts val="105"/>
              </a:spcBef>
            </a:pPr>
            <a:endParaRPr lang="en-US" sz="3000" spc="-5" dirty="0"/>
          </a:p>
          <a:p>
            <a:pPr marL="469900" indent="-457200">
              <a:lnSpc>
                <a:spcPct val="100000"/>
              </a:lnSpc>
              <a:spcBef>
                <a:spcPts val="105"/>
              </a:spcBef>
              <a:buAutoNum type="arabicPeriod"/>
            </a:pPr>
            <a:endParaRPr lang="en-IN" sz="3000" spc="-5" dirty="0"/>
          </a:p>
          <a:p>
            <a:pPr marL="12700">
              <a:lnSpc>
                <a:spcPct val="100000"/>
              </a:lnSpc>
              <a:spcBef>
                <a:spcPts val="105"/>
              </a:spcBef>
            </a:pPr>
            <a:endParaRPr lang="en-IN" sz="2000" b="1" spc="-15" dirty="0">
              <a:latin typeface="Calibri"/>
              <a:cs typeface="Calibri"/>
            </a:endParaRPr>
          </a:p>
        </p:txBody>
      </p:sp>
      <p:sp>
        <p:nvSpPr>
          <p:cNvPr id="21" name="object 7">
            <a:extLst>
              <a:ext uri="{FF2B5EF4-FFF2-40B4-BE49-F238E27FC236}">
                <a16:creationId xmlns:a16="http://schemas.microsoft.com/office/drawing/2014/main" id="{78FD4C95-1E1B-C007-9527-D46ACE8EB1D3}"/>
              </a:ext>
            </a:extLst>
          </p:cNvPr>
          <p:cNvSpPr txBox="1"/>
          <p:nvPr/>
        </p:nvSpPr>
        <p:spPr>
          <a:xfrm>
            <a:off x="0" y="962894"/>
            <a:ext cx="9220200" cy="4183838"/>
          </a:xfrm>
          <a:prstGeom prst="rect">
            <a:avLst/>
          </a:prstGeom>
        </p:spPr>
        <p:txBody>
          <a:bodyPr vert="horz" wrap="square" lIns="0" tIns="13335" rIns="0" bIns="0" rtlCol="0">
            <a:spAutoFit/>
          </a:bodyPr>
          <a:lstStyle/>
          <a:p>
            <a:pPr marL="342900" indent="-342900" algn="just">
              <a:buFont typeface="Arial" panose="020B0604020202020204" pitchFamily="34" charset="0"/>
              <a:buChar char="•"/>
            </a:pPr>
            <a:r>
              <a:rPr lang="en-US" sz="2400" b="0" i="0" u="none" strike="noStrike" baseline="0" dirty="0">
                <a:latin typeface="LiberationSerif"/>
              </a:rPr>
              <a:t>The default for the ARM instruction is not to affect these flags after the</a:t>
            </a:r>
          </a:p>
          <a:p>
            <a:pPr algn="just"/>
            <a:r>
              <a:rPr lang="en-US" sz="2400" b="0" i="0" u="none" strike="noStrike" baseline="0" dirty="0">
                <a:latin typeface="LiberationSerif"/>
              </a:rPr>
              <a:t>     execution of arithmetic instructions such as ADD and SUB.</a:t>
            </a:r>
          </a:p>
          <a:p>
            <a:pPr marL="342900" indent="-342900" algn="just">
              <a:buFont typeface="Arial" panose="020B0604020202020204" pitchFamily="34" charset="0"/>
              <a:buChar char="•"/>
            </a:pPr>
            <a:r>
              <a:rPr lang="en-US" sz="2400" b="0" i="0" u="none" strike="noStrike" baseline="0" dirty="0">
                <a:latin typeface="LiberationSerif"/>
              </a:rPr>
              <a:t>We override the default by having letter S in the instruction</a:t>
            </a:r>
          </a:p>
          <a:p>
            <a:pPr marL="342900" indent="-342900" algn="just">
              <a:buFont typeface="Arial" panose="020B0604020202020204" pitchFamily="34" charset="0"/>
              <a:buChar char="•"/>
            </a:pPr>
            <a:r>
              <a:rPr lang="en-IN" sz="2400" b="0" i="0" u="none" strike="noStrike" baseline="0" dirty="0">
                <a:latin typeface="LiberationSerif"/>
              </a:rPr>
              <a:t>For example, we must </a:t>
            </a:r>
            <a:r>
              <a:rPr lang="en-US" sz="2400" b="0" i="0" u="none" strike="noStrike" baseline="0" dirty="0">
                <a:latin typeface="LiberationSerif"/>
              </a:rPr>
              <a:t>use SUBS instead of SUB</a:t>
            </a:r>
            <a:endParaRPr lang="en-US" sz="2400" spc="-5" dirty="0">
              <a:latin typeface="Times New Roman" panose="02020603050405020304" pitchFamily="18" charset="0"/>
              <a:cs typeface="Times New Roman" panose="02020603050405020304" pitchFamily="18" charset="0"/>
            </a:endParaRPr>
          </a:p>
          <a:p>
            <a:pPr marL="12700">
              <a:spcBef>
                <a:spcPts val="105"/>
              </a:spcBef>
            </a:pPr>
            <a:endParaRPr lang="en-US" sz="3000" spc="-5" dirty="0"/>
          </a:p>
          <a:p>
            <a:pPr marL="12700">
              <a:lnSpc>
                <a:spcPct val="100000"/>
              </a:lnSpc>
              <a:spcBef>
                <a:spcPts val="105"/>
              </a:spcBef>
            </a:pPr>
            <a:endParaRPr lang="en-IN" sz="3000" spc="-5" dirty="0"/>
          </a:p>
          <a:p>
            <a:pPr marL="12700">
              <a:lnSpc>
                <a:spcPct val="100000"/>
              </a:lnSpc>
              <a:spcBef>
                <a:spcPts val="105"/>
              </a:spcBef>
            </a:pPr>
            <a:endParaRPr lang="en-IN" sz="3000" spc="-5" dirty="0"/>
          </a:p>
          <a:p>
            <a:pPr marL="12700">
              <a:spcBef>
                <a:spcPts val="105"/>
              </a:spcBef>
            </a:pPr>
            <a:endParaRPr lang="en-US" sz="3000" spc="-5" dirty="0"/>
          </a:p>
          <a:p>
            <a:pPr marL="469900" indent="-457200">
              <a:lnSpc>
                <a:spcPct val="100000"/>
              </a:lnSpc>
              <a:spcBef>
                <a:spcPts val="105"/>
              </a:spcBef>
              <a:buAutoNum type="arabicPeriod"/>
            </a:pPr>
            <a:endParaRPr lang="en-IN" sz="3000" spc="-5" dirty="0"/>
          </a:p>
          <a:p>
            <a:pPr marL="12700">
              <a:lnSpc>
                <a:spcPct val="100000"/>
              </a:lnSpc>
              <a:spcBef>
                <a:spcPts val="105"/>
              </a:spcBef>
            </a:pPr>
            <a:endParaRPr lang="en-IN" sz="2000" b="1" spc="-15" dirty="0">
              <a:latin typeface="Calibri"/>
              <a:cs typeface="Calibri"/>
            </a:endParaRPr>
          </a:p>
        </p:txBody>
      </p:sp>
      <p:pic>
        <p:nvPicPr>
          <p:cNvPr id="6" name="Picture 5">
            <a:extLst>
              <a:ext uri="{FF2B5EF4-FFF2-40B4-BE49-F238E27FC236}">
                <a16:creationId xmlns:a16="http://schemas.microsoft.com/office/drawing/2014/main" id="{E5BD5D2A-D8BA-695A-B16E-5B526549A7DD}"/>
              </a:ext>
            </a:extLst>
          </p:cNvPr>
          <p:cNvPicPr>
            <a:picLocks noChangeAspect="1"/>
          </p:cNvPicPr>
          <p:nvPr/>
        </p:nvPicPr>
        <p:blipFill>
          <a:blip r:embed="rId4"/>
          <a:stretch>
            <a:fillRect/>
          </a:stretch>
        </p:blipFill>
        <p:spPr>
          <a:xfrm>
            <a:off x="370366" y="2458685"/>
            <a:ext cx="8141118" cy="2844946"/>
          </a:xfrm>
          <a:prstGeom prst="rect">
            <a:avLst/>
          </a:prstGeom>
        </p:spPr>
      </p:pic>
      <p:pic>
        <p:nvPicPr>
          <p:cNvPr id="13" name="Picture 12">
            <a:extLst>
              <a:ext uri="{FF2B5EF4-FFF2-40B4-BE49-F238E27FC236}">
                <a16:creationId xmlns:a16="http://schemas.microsoft.com/office/drawing/2014/main" id="{199EE3C6-4FA4-B4D4-C61C-D71C88F13A5A}"/>
              </a:ext>
            </a:extLst>
          </p:cNvPr>
          <p:cNvPicPr>
            <a:picLocks noChangeAspect="1"/>
          </p:cNvPicPr>
          <p:nvPr/>
        </p:nvPicPr>
        <p:blipFill>
          <a:blip r:embed="rId5"/>
          <a:stretch>
            <a:fillRect/>
          </a:stretch>
        </p:blipFill>
        <p:spPr>
          <a:xfrm>
            <a:off x="409356" y="5195226"/>
            <a:ext cx="8064914" cy="1619333"/>
          </a:xfrm>
          <a:prstGeom prst="rect">
            <a:avLst/>
          </a:prstGeom>
        </p:spPr>
      </p:pic>
      <p:sp>
        <p:nvSpPr>
          <p:cNvPr id="15" name="TextBox 14">
            <a:extLst>
              <a:ext uri="{FF2B5EF4-FFF2-40B4-BE49-F238E27FC236}">
                <a16:creationId xmlns:a16="http://schemas.microsoft.com/office/drawing/2014/main" id="{E0093322-8322-1587-D88E-3CB47799B61C}"/>
              </a:ext>
            </a:extLst>
          </p:cNvPr>
          <p:cNvSpPr txBox="1"/>
          <p:nvPr/>
        </p:nvSpPr>
        <p:spPr>
          <a:xfrm>
            <a:off x="188849" y="208020"/>
            <a:ext cx="4763386" cy="523220"/>
          </a:xfrm>
          <a:prstGeom prst="rect">
            <a:avLst/>
          </a:prstGeom>
          <a:noFill/>
        </p:spPr>
        <p:txBody>
          <a:bodyPr wrap="square">
            <a:spAutoFit/>
          </a:bodyPr>
          <a:lstStyle/>
          <a:p>
            <a:r>
              <a:rPr lang="en-IN" sz="2800" b="1" i="0" u="none" strike="noStrike" baseline="0" dirty="0">
                <a:latin typeface="LiberationSerif-Bold"/>
              </a:rPr>
              <a:t>Arithmetic Instructions</a:t>
            </a:r>
            <a:endParaRPr lang="en-IN"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4A4D-A729-15A2-BB32-412857DB9FD0}"/>
              </a:ext>
            </a:extLst>
          </p:cNvPr>
          <p:cNvSpPr>
            <a:spLocks noGrp="1"/>
          </p:cNvSpPr>
          <p:nvPr>
            <p:ph type="title"/>
          </p:nvPr>
        </p:nvSpPr>
        <p:spPr/>
        <p:txBody>
          <a:bodyPr/>
          <a:lstStyle/>
          <a:p>
            <a:r>
              <a:rPr lang="en-IN" spc="-30" dirty="0">
                <a:solidFill>
                  <a:srgbClr val="FFFFFF"/>
                </a:solidFill>
              </a:rPr>
              <a:t>Classification</a:t>
            </a:r>
            <a:r>
              <a:rPr lang="en-IN" dirty="0">
                <a:solidFill>
                  <a:srgbClr val="FFFFFF"/>
                </a:solidFill>
              </a:rPr>
              <a:t> </a:t>
            </a:r>
            <a:r>
              <a:rPr lang="en-IN" spc="-20" dirty="0">
                <a:solidFill>
                  <a:srgbClr val="FFFFFF"/>
                </a:solidFill>
              </a:rPr>
              <a:t>of </a:t>
            </a:r>
            <a:r>
              <a:rPr lang="en-IN" spc="-30" dirty="0">
                <a:solidFill>
                  <a:srgbClr val="FFFFFF"/>
                </a:solidFill>
              </a:rPr>
              <a:t>embedded</a:t>
            </a:r>
            <a:r>
              <a:rPr lang="en-IN" spc="10" dirty="0">
                <a:solidFill>
                  <a:srgbClr val="FFFFFF"/>
                </a:solidFill>
              </a:rPr>
              <a:t> </a:t>
            </a:r>
            <a:r>
              <a:rPr lang="en-IN" spc="-50" dirty="0">
                <a:solidFill>
                  <a:srgbClr val="FFFFFF"/>
                </a:solidFill>
              </a:rPr>
              <a:t>system</a:t>
            </a:r>
            <a:endParaRPr lang="en-IN" dirty="0"/>
          </a:p>
        </p:txBody>
      </p:sp>
      <p:sp>
        <p:nvSpPr>
          <p:cNvPr id="3" name="Content Placeholder 2">
            <a:extLst>
              <a:ext uri="{FF2B5EF4-FFF2-40B4-BE49-F238E27FC236}">
                <a16:creationId xmlns:a16="http://schemas.microsoft.com/office/drawing/2014/main" id="{4F66AF81-EEFA-F059-7B01-D4EC32F661AD}"/>
              </a:ext>
            </a:extLst>
          </p:cNvPr>
          <p:cNvSpPr>
            <a:spLocks noGrp="1"/>
          </p:cNvSpPr>
          <p:nvPr>
            <p:ph idx="1"/>
          </p:nvPr>
        </p:nvSpPr>
        <p:spPr>
          <a:xfrm>
            <a:off x="228600" y="1077912"/>
            <a:ext cx="8763000" cy="5414961"/>
          </a:xfrm>
        </p:spPr>
        <p:txBody>
          <a:bodyPr>
            <a:normAutofit/>
          </a:bodyPr>
          <a:lstStyle/>
          <a:p>
            <a:pPr algn="just"/>
            <a:r>
              <a:rPr lang="en-US" sz="2400" b="0" i="0" u="none" strike="noStrike" baseline="0" dirty="0">
                <a:latin typeface="LiberationSerif"/>
              </a:rPr>
              <a:t>Although ARM Cortex has shift and rotate instructions</a:t>
            </a:r>
          </a:p>
          <a:p>
            <a:pPr algn="just"/>
            <a:r>
              <a:rPr lang="en-US" sz="2400" b="0" i="0" u="none" strike="noStrike" baseline="0" dirty="0">
                <a:latin typeface="LiberationSerif"/>
              </a:rPr>
              <a:t>ARM7 we can perform the shift and rotate operations as part of other instructions such as MOV.</a:t>
            </a:r>
          </a:p>
          <a:p>
            <a:pPr marL="0" indent="0" algn="just">
              <a:buNone/>
            </a:pPr>
            <a:r>
              <a:rPr lang="en-IN" sz="2400" b="1" i="0" u="none" strike="noStrike" baseline="0" dirty="0">
                <a:solidFill>
                  <a:srgbClr val="4F82BE"/>
                </a:solidFill>
                <a:latin typeface="LiberationSerif-Bold"/>
              </a:rPr>
              <a:t>Barrel Shifter</a:t>
            </a:r>
          </a:p>
          <a:p>
            <a:pPr algn="just"/>
            <a:r>
              <a:rPr lang="en-US" sz="2400" b="0" i="0" u="none" strike="noStrike" baseline="0" dirty="0">
                <a:solidFill>
                  <a:srgbClr val="000000"/>
                </a:solidFill>
                <a:latin typeface="LiberationSerif"/>
              </a:rPr>
              <a:t>There are two kinds of shifts: </a:t>
            </a:r>
            <a:r>
              <a:rPr lang="en-US" sz="2400" b="0" i="0" u="none" strike="noStrike" baseline="0" dirty="0">
                <a:solidFill>
                  <a:srgbClr val="FF0000"/>
                </a:solidFill>
                <a:latin typeface="LiberationSerif"/>
              </a:rPr>
              <a:t>logical and arithmetic</a:t>
            </a:r>
            <a:r>
              <a:rPr lang="en-US" sz="2400" b="0" i="0" u="none" strike="noStrike" baseline="0" dirty="0">
                <a:solidFill>
                  <a:srgbClr val="000000"/>
                </a:solidFill>
                <a:latin typeface="LiberationSerif"/>
              </a:rPr>
              <a:t>. </a:t>
            </a:r>
          </a:p>
          <a:p>
            <a:pPr algn="just"/>
            <a:r>
              <a:rPr lang="en-US" sz="2400" b="0" i="0" u="none" strike="noStrike" baseline="0" dirty="0">
                <a:solidFill>
                  <a:srgbClr val="000000"/>
                </a:solidFill>
                <a:latin typeface="LiberationSerif"/>
              </a:rPr>
              <a:t>The logical shift is for </a:t>
            </a:r>
            <a:r>
              <a:rPr lang="en-US" sz="2400" b="0" i="0" u="none" strike="noStrike" baseline="0" dirty="0">
                <a:solidFill>
                  <a:srgbClr val="FF0000"/>
                </a:solidFill>
                <a:latin typeface="LiberationSerif"/>
              </a:rPr>
              <a:t>unsigned operands </a:t>
            </a:r>
            <a:r>
              <a:rPr lang="en-US" sz="2400" b="0" i="0" u="none" strike="noStrike" baseline="0" dirty="0">
                <a:solidFill>
                  <a:srgbClr val="000000"/>
                </a:solidFill>
                <a:latin typeface="LiberationSerif"/>
              </a:rPr>
              <a:t>and the arithmetic shift is for </a:t>
            </a:r>
            <a:r>
              <a:rPr lang="en-US" sz="2400" b="0" i="0" u="none" strike="noStrike" baseline="0" dirty="0">
                <a:solidFill>
                  <a:srgbClr val="FF0000"/>
                </a:solidFill>
                <a:latin typeface="LiberationSerif"/>
              </a:rPr>
              <a:t>signed operands</a:t>
            </a:r>
            <a:r>
              <a:rPr lang="en-US" sz="2400" b="0" i="0" u="none" strike="noStrike" baseline="0" dirty="0">
                <a:solidFill>
                  <a:srgbClr val="000000"/>
                </a:solidFill>
                <a:latin typeface="LiberationSerif"/>
              </a:rPr>
              <a:t>.</a:t>
            </a:r>
          </a:p>
          <a:p>
            <a:pPr marL="0" indent="0" algn="just">
              <a:buNone/>
            </a:pPr>
            <a:r>
              <a:rPr lang="en-IN" sz="2400" b="1" i="1" u="none" strike="noStrike" baseline="0" dirty="0">
                <a:solidFill>
                  <a:srgbClr val="4F82BE"/>
                </a:solidFill>
                <a:latin typeface="LiberationSerif-BoldItalic"/>
              </a:rPr>
              <a:t>LSR (</a:t>
            </a:r>
            <a:r>
              <a:rPr lang="en-IN" sz="2400" b="0" i="0" u="none" strike="noStrike" baseline="0" dirty="0">
                <a:latin typeface="LiberationSerif"/>
              </a:rPr>
              <a:t>logical shift right)</a:t>
            </a:r>
            <a:endParaRPr lang="en-IN" sz="2400" b="1" i="1" u="none" strike="noStrike" baseline="0" dirty="0">
              <a:solidFill>
                <a:srgbClr val="4F82BE"/>
              </a:solidFill>
              <a:latin typeface="LiberationSerif-BoldItalic"/>
            </a:endParaRPr>
          </a:p>
          <a:p>
            <a:pPr marL="0" indent="0" algn="just">
              <a:buNone/>
            </a:pPr>
            <a:endParaRPr lang="en-IN" sz="2400" b="1" i="0" u="none" strike="noStrike" baseline="0" dirty="0">
              <a:latin typeface="Times New Roman" panose="02020603050405020304" pitchFamily="18" charset="0"/>
              <a:cs typeface="Times New Roman" panose="02020603050405020304" pitchFamily="18" charset="0"/>
            </a:endParaRPr>
          </a:p>
          <a:p>
            <a:pPr marL="0" indent="0" algn="just">
              <a:buNone/>
            </a:pPr>
            <a:endParaRPr lang="en-IN" sz="2400" b="1" dirty="0">
              <a:latin typeface="Times New Roman" panose="02020603050405020304" pitchFamily="18" charset="0"/>
              <a:cs typeface="Times New Roman" panose="02020603050405020304" pitchFamily="18" charset="0"/>
            </a:endParaRPr>
          </a:p>
          <a:p>
            <a:pPr algn="just"/>
            <a:r>
              <a:rPr lang="en-US" sz="2400" b="0" i="0" u="none" strike="noStrike" baseline="0" dirty="0">
                <a:latin typeface="LiberationSerif"/>
              </a:rPr>
              <a:t>The operand is shifted right bit by bit, and for every shift the LSB (least significant bit) will go to the carry flag (C) and the MSB (most significant bit) is filled with 0.</a:t>
            </a:r>
            <a:endParaRPr lang="en-IN" sz="2400" b="1" i="0" u="none" strike="noStrike" baseline="0" dirty="0">
              <a:latin typeface="Times New Roman" panose="02020603050405020304" pitchFamily="18" charset="0"/>
              <a:cs typeface="Times New Roman" panose="02020603050405020304" pitchFamily="18" charset="0"/>
            </a:endParaRPr>
          </a:p>
          <a:p>
            <a:pPr marL="0" indent="0" algn="just">
              <a:buNone/>
            </a:pPr>
            <a:endParaRPr lang="en-IN" sz="2400" b="1" i="0" u="none" strike="noStrike" baseline="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EEFBEEE-A566-AB30-9D30-C2DE8CABBAEB}"/>
              </a:ext>
            </a:extLst>
          </p:cNvPr>
          <p:cNvSpPr>
            <a:spLocks noGrp="1"/>
          </p:cNvSpPr>
          <p:nvPr>
            <p:ph type="ftr" sz="quarter" idx="11"/>
          </p:nvPr>
        </p:nvSpPr>
        <p:spPr/>
        <p:txBody>
          <a:bodyPr/>
          <a:lstStyle/>
          <a:p>
            <a:r>
              <a:rPr lang="en-GB"/>
              <a:t>Department of EECE-19ECS431-EMBEDDED SYSTEMS</a:t>
            </a:r>
          </a:p>
        </p:txBody>
      </p:sp>
      <p:sp>
        <p:nvSpPr>
          <p:cNvPr id="5" name="Slide Number Placeholder 4">
            <a:extLst>
              <a:ext uri="{FF2B5EF4-FFF2-40B4-BE49-F238E27FC236}">
                <a16:creationId xmlns:a16="http://schemas.microsoft.com/office/drawing/2014/main" id="{A480A92A-932E-BE43-5909-0AAF31426076}"/>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30</a:t>
            </a:fld>
            <a:endParaRPr lang="en-GB" spc="15" dirty="0"/>
          </a:p>
        </p:txBody>
      </p:sp>
      <p:grpSp>
        <p:nvGrpSpPr>
          <p:cNvPr id="6" name="object 2">
            <a:extLst>
              <a:ext uri="{FF2B5EF4-FFF2-40B4-BE49-F238E27FC236}">
                <a16:creationId xmlns:a16="http://schemas.microsoft.com/office/drawing/2014/main" id="{1E13396D-3974-A507-7AEA-E9D665BC2F64}"/>
              </a:ext>
            </a:extLst>
          </p:cNvPr>
          <p:cNvGrpSpPr/>
          <p:nvPr/>
        </p:nvGrpSpPr>
        <p:grpSpPr>
          <a:xfrm>
            <a:off x="0" y="0"/>
            <a:ext cx="9144000" cy="915035"/>
            <a:chOff x="0" y="0"/>
            <a:chExt cx="9144000" cy="915035"/>
          </a:xfrm>
        </p:grpSpPr>
        <p:pic>
          <p:nvPicPr>
            <p:cNvPr id="7" name="object 3">
              <a:extLst>
                <a:ext uri="{FF2B5EF4-FFF2-40B4-BE49-F238E27FC236}">
                  <a16:creationId xmlns:a16="http://schemas.microsoft.com/office/drawing/2014/main" id="{89E1C595-61DF-697C-0B7E-86C239FB9F48}"/>
                </a:ext>
              </a:extLst>
            </p:cNvPr>
            <p:cNvPicPr/>
            <p:nvPr/>
          </p:nvPicPr>
          <p:blipFill>
            <a:blip r:embed="rId2" cstate="print"/>
            <a:stretch>
              <a:fillRect/>
            </a:stretch>
          </p:blipFill>
          <p:spPr>
            <a:xfrm>
              <a:off x="8306434" y="0"/>
              <a:ext cx="837565" cy="899033"/>
            </a:xfrm>
            <a:prstGeom prst="rect">
              <a:avLst/>
            </a:prstGeom>
          </p:spPr>
        </p:pic>
        <p:sp>
          <p:nvSpPr>
            <p:cNvPr id="8" name="object 4">
              <a:extLst>
                <a:ext uri="{FF2B5EF4-FFF2-40B4-BE49-F238E27FC236}">
                  <a16:creationId xmlns:a16="http://schemas.microsoft.com/office/drawing/2014/main" id="{8635B9FC-D80D-D22D-3FD2-E335C77D034B}"/>
                </a:ext>
              </a:extLst>
            </p:cNvPr>
            <p:cNvSpPr/>
            <p:nvPr/>
          </p:nvSpPr>
          <p:spPr>
            <a:xfrm>
              <a:off x="0" y="0"/>
              <a:ext cx="9144000" cy="898525"/>
            </a:xfrm>
            <a:custGeom>
              <a:avLst/>
              <a:gdLst/>
              <a:ahLst/>
              <a:cxnLst/>
              <a:rect l="l" t="t" r="r" b="b"/>
              <a:pathLst>
                <a:path w="9144000" h="898525">
                  <a:moveTo>
                    <a:pt x="0" y="898398"/>
                  </a:moveTo>
                  <a:lnTo>
                    <a:pt x="9144000" y="898398"/>
                  </a:lnTo>
                  <a:lnTo>
                    <a:pt x="9144000" y="0"/>
                  </a:lnTo>
                  <a:lnTo>
                    <a:pt x="0" y="0"/>
                  </a:lnTo>
                  <a:lnTo>
                    <a:pt x="0" y="898398"/>
                  </a:lnTo>
                  <a:close/>
                </a:path>
              </a:pathLst>
            </a:custGeom>
            <a:solidFill>
              <a:srgbClr val="2E70A1"/>
            </a:solidFill>
          </p:spPr>
          <p:txBody>
            <a:bodyPr wrap="square" lIns="0" tIns="0" rIns="0" bIns="0" rtlCol="0"/>
            <a:lstStyle/>
            <a:p>
              <a:endParaRPr/>
            </a:p>
          </p:txBody>
        </p:sp>
      </p:grpSp>
      <p:pic>
        <p:nvPicPr>
          <p:cNvPr id="11" name="Picture 10" descr="A picture containing text, sign, tableware&#10;&#10;Description automatically generated">
            <a:extLst>
              <a:ext uri="{FF2B5EF4-FFF2-40B4-BE49-F238E27FC236}">
                <a16:creationId xmlns:a16="http://schemas.microsoft.com/office/drawing/2014/main" id="{C5F880FC-0BF8-DDBE-6850-F24961A5A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9972" y="92321"/>
            <a:ext cx="2175179" cy="620051"/>
          </a:xfrm>
          <a:prstGeom prst="rect">
            <a:avLst/>
          </a:prstGeom>
        </p:spPr>
      </p:pic>
      <p:sp>
        <p:nvSpPr>
          <p:cNvPr id="12" name="TextBox 11">
            <a:extLst>
              <a:ext uri="{FF2B5EF4-FFF2-40B4-BE49-F238E27FC236}">
                <a16:creationId xmlns:a16="http://schemas.microsoft.com/office/drawing/2014/main" id="{DA04ACBD-0703-FEBB-3135-9EA16E1DD518}"/>
              </a:ext>
            </a:extLst>
          </p:cNvPr>
          <p:cNvSpPr txBox="1"/>
          <p:nvPr/>
        </p:nvSpPr>
        <p:spPr>
          <a:xfrm>
            <a:off x="152400" y="217680"/>
            <a:ext cx="4777740" cy="523220"/>
          </a:xfrm>
          <a:prstGeom prst="rect">
            <a:avLst/>
          </a:prstGeom>
          <a:noFill/>
        </p:spPr>
        <p:txBody>
          <a:bodyPr wrap="square">
            <a:spAutoFit/>
          </a:bodyPr>
          <a:lstStyle/>
          <a:p>
            <a:pPr marL="0" indent="0">
              <a:buNone/>
            </a:pPr>
            <a:r>
              <a:rPr lang="en-IN" sz="2800" b="1" i="0" u="none" strike="noStrike" baseline="0" dirty="0">
                <a:latin typeface="LiberationSerif-Bold"/>
              </a:rPr>
              <a:t>Rotate and Barrel Shifter</a:t>
            </a:r>
            <a:endParaRPr lang="en-IN" sz="2800" b="1" i="0" u="none" strike="noStrike" baseline="0"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AB3DF6AF-A0CF-3788-BCAD-4868E155EE52}"/>
              </a:ext>
            </a:extLst>
          </p:cNvPr>
          <p:cNvPicPr>
            <a:picLocks noChangeAspect="1"/>
          </p:cNvPicPr>
          <p:nvPr/>
        </p:nvPicPr>
        <p:blipFill>
          <a:blip r:embed="rId4"/>
          <a:stretch>
            <a:fillRect/>
          </a:stretch>
        </p:blipFill>
        <p:spPr>
          <a:xfrm>
            <a:off x="3657600" y="4114800"/>
            <a:ext cx="4036772" cy="838200"/>
          </a:xfrm>
          <a:prstGeom prst="rect">
            <a:avLst/>
          </a:prstGeom>
        </p:spPr>
      </p:pic>
    </p:spTree>
    <p:extLst>
      <p:ext uri="{BB962C8B-B14F-4D97-AF65-F5344CB8AC3E}">
        <p14:creationId xmlns:p14="http://schemas.microsoft.com/office/powerpoint/2010/main" val="38529541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4A4D-A729-15A2-BB32-412857DB9FD0}"/>
              </a:ext>
            </a:extLst>
          </p:cNvPr>
          <p:cNvSpPr>
            <a:spLocks noGrp="1"/>
          </p:cNvSpPr>
          <p:nvPr>
            <p:ph type="title"/>
          </p:nvPr>
        </p:nvSpPr>
        <p:spPr/>
        <p:txBody>
          <a:bodyPr/>
          <a:lstStyle/>
          <a:p>
            <a:r>
              <a:rPr lang="en-IN" spc="-30" dirty="0">
                <a:solidFill>
                  <a:srgbClr val="FFFFFF"/>
                </a:solidFill>
              </a:rPr>
              <a:t>Classification</a:t>
            </a:r>
            <a:r>
              <a:rPr lang="en-IN" dirty="0">
                <a:solidFill>
                  <a:srgbClr val="FFFFFF"/>
                </a:solidFill>
              </a:rPr>
              <a:t> </a:t>
            </a:r>
            <a:r>
              <a:rPr lang="en-IN" spc="-20" dirty="0">
                <a:solidFill>
                  <a:srgbClr val="FFFFFF"/>
                </a:solidFill>
              </a:rPr>
              <a:t>of </a:t>
            </a:r>
            <a:r>
              <a:rPr lang="en-IN" spc="-30" dirty="0">
                <a:solidFill>
                  <a:srgbClr val="FFFFFF"/>
                </a:solidFill>
              </a:rPr>
              <a:t>embedded</a:t>
            </a:r>
            <a:r>
              <a:rPr lang="en-IN" spc="10" dirty="0">
                <a:solidFill>
                  <a:srgbClr val="FFFFFF"/>
                </a:solidFill>
              </a:rPr>
              <a:t> </a:t>
            </a:r>
            <a:r>
              <a:rPr lang="en-IN" spc="-50" dirty="0">
                <a:solidFill>
                  <a:srgbClr val="FFFFFF"/>
                </a:solidFill>
              </a:rPr>
              <a:t>system</a:t>
            </a:r>
            <a:endParaRPr lang="en-IN" dirty="0"/>
          </a:p>
        </p:txBody>
      </p:sp>
      <p:sp>
        <p:nvSpPr>
          <p:cNvPr id="3" name="Content Placeholder 2">
            <a:extLst>
              <a:ext uri="{FF2B5EF4-FFF2-40B4-BE49-F238E27FC236}">
                <a16:creationId xmlns:a16="http://schemas.microsoft.com/office/drawing/2014/main" id="{4F66AF81-EEFA-F059-7B01-D4EC32F661AD}"/>
              </a:ext>
            </a:extLst>
          </p:cNvPr>
          <p:cNvSpPr>
            <a:spLocks noGrp="1"/>
          </p:cNvSpPr>
          <p:nvPr>
            <p:ph idx="1"/>
          </p:nvPr>
        </p:nvSpPr>
        <p:spPr>
          <a:xfrm>
            <a:off x="228600" y="1077912"/>
            <a:ext cx="8763000" cy="5414961"/>
          </a:xfrm>
        </p:spPr>
        <p:txBody>
          <a:bodyPr>
            <a:normAutofit/>
          </a:bodyPr>
          <a:lstStyle/>
          <a:p>
            <a:pPr marL="0" indent="0">
              <a:buNone/>
            </a:pPr>
            <a:r>
              <a:rPr lang="en-US" sz="2800" b="0" i="0" u="none" strike="noStrike" baseline="0" dirty="0">
                <a:latin typeface="LiberationSerif"/>
              </a:rPr>
              <a:t>One can use an immediate operand or a register to hold the number of times it is to be shifted.</a:t>
            </a:r>
            <a:endParaRPr lang="en-IN" sz="2000" dirty="0"/>
          </a:p>
          <a:p>
            <a:pPr marL="0" indent="0" algn="l">
              <a:buNone/>
            </a:pPr>
            <a:r>
              <a:rPr lang="pt-BR" sz="2400" b="0" i="0" u="none" strike="noStrike" baseline="0" dirty="0">
                <a:solidFill>
                  <a:srgbClr val="008100"/>
                </a:solidFill>
                <a:latin typeface="LiberationSerif"/>
              </a:rPr>
              <a:t>MOV R0,#0x9A 				;R0 = 0x9A</a:t>
            </a:r>
          </a:p>
          <a:p>
            <a:pPr marL="0" indent="0" algn="l">
              <a:buNone/>
            </a:pPr>
            <a:r>
              <a:rPr lang="en-US" sz="2400" b="0" i="0" u="none" strike="noStrike" baseline="0" dirty="0">
                <a:solidFill>
                  <a:srgbClr val="008100"/>
                </a:solidFill>
                <a:latin typeface="LiberationSerif"/>
              </a:rPr>
              <a:t>MOVS R1,R0,LSR #3 			;shift R0 to right 3 times and then 						move (copy) the result to R1</a:t>
            </a:r>
          </a:p>
          <a:p>
            <a:pPr marL="0" indent="0" algn="l">
              <a:buNone/>
            </a:pPr>
            <a:r>
              <a:rPr lang="en-US" sz="2400" dirty="0">
                <a:latin typeface="LiberationSerif"/>
                <a:cs typeface="Times New Roman" panose="02020603050405020304" pitchFamily="18" charset="0"/>
              </a:rPr>
              <a:t>Another way</a:t>
            </a:r>
          </a:p>
          <a:p>
            <a:pPr marL="0" indent="0" algn="l">
              <a:buNone/>
            </a:pPr>
            <a:r>
              <a:rPr lang="en-IN" sz="2400" b="0" i="0" u="none" strike="noStrike" baseline="0" dirty="0">
                <a:solidFill>
                  <a:srgbClr val="008100"/>
                </a:solidFill>
                <a:latin typeface="LiberationSerif"/>
              </a:rPr>
              <a:t>MOV R0,#0x9A</a:t>
            </a:r>
          </a:p>
          <a:p>
            <a:pPr marL="0" indent="0" algn="l">
              <a:buNone/>
            </a:pPr>
            <a:r>
              <a:rPr lang="en-IN" sz="2400" b="0" i="0" u="none" strike="noStrike" baseline="0" dirty="0">
                <a:solidFill>
                  <a:srgbClr val="008100"/>
                </a:solidFill>
                <a:latin typeface="LiberationSerif"/>
              </a:rPr>
              <a:t>MOV R2,#0x03</a:t>
            </a:r>
          </a:p>
          <a:p>
            <a:pPr marL="0" indent="0" algn="l">
              <a:buNone/>
            </a:pPr>
            <a:r>
              <a:rPr lang="pt-BR" sz="2400" b="0" i="0" u="none" strike="noStrike" baseline="0" dirty="0">
                <a:solidFill>
                  <a:srgbClr val="008100"/>
                </a:solidFill>
                <a:latin typeface="LiberationSerif"/>
              </a:rPr>
              <a:t>MOV R1,R0,LSR R2 	;shift R0 to right R2 times </a:t>
            </a:r>
            <a:r>
              <a:rPr lang="en-US" sz="2400" b="0" i="0" u="none" strike="noStrike" baseline="0" dirty="0">
                <a:solidFill>
                  <a:srgbClr val="008100"/>
                </a:solidFill>
                <a:latin typeface="LiberationSerif"/>
              </a:rPr>
              <a:t>and move the result 				  to R1</a:t>
            </a:r>
          </a:p>
          <a:p>
            <a:pPr marL="0" indent="0" algn="l">
              <a:buNone/>
            </a:pPr>
            <a:endParaRPr lang="en-US" sz="2400" b="0" i="0" u="none" strike="noStrike" baseline="0" dirty="0">
              <a:solidFill>
                <a:srgbClr val="008100"/>
              </a:solidFill>
              <a:latin typeface="LiberationSerif"/>
            </a:endParaRPr>
          </a:p>
          <a:p>
            <a:pPr marL="0" indent="0" algn="l">
              <a:buNone/>
            </a:pPr>
            <a:r>
              <a:rPr lang="en-IN" sz="1800" b="0" i="0" u="none" strike="noStrike" baseline="0" dirty="0">
                <a:solidFill>
                  <a:srgbClr val="FF0000"/>
                </a:solidFill>
                <a:latin typeface="LiberationSerif"/>
              </a:rPr>
              <a:t>LDR R0,=0x88			 ;R0=0x88</a:t>
            </a:r>
          </a:p>
          <a:p>
            <a:pPr marL="0" indent="0" algn="l">
              <a:buNone/>
            </a:pPr>
            <a:r>
              <a:rPr lang="en-US" sz="1800" b="0" i="0" u="none" strike="noStrike" baseline="0" dirty="0">
                <a:solidFill>
                  <a:srgbClr val="FF0000"/>
                </a:solidFill>
                <a:latin typeface="LiberationSerif"/>
              </a:rPr>
              <a:t>MOVS R1,R0,LSR #3 		 ;shift R0 right three times (R1 = 0x11)</a:t>
            </a:r>
            <a:endParaRPr lang="en-IN" sz="2400" b="1" i="0" u="none" strike="noStrike" baseline="0" dirty="0">
              <a:solidFill>
                <a:srgbClr val="FF0000"/>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EEFBEEE-A566-AB30-9D30-C2DE8CABBAEB}"/>
              </a:ext>
            </a:extLst>
          </p:cNvPr>
          <p:cNvSpPr>
            <a:spLocks noGrp="1"/>
          </p:cNvSpPr>
          <p:nvPr>
            <p:ph type="ftr" sz="quarter" idx="11"/>
          </p:nvPr>
        </p:nvSpPr>
        <p:spPr/>
        <p:txBody>
          <a:bodyPr/>
          <a:lstStyle/>
          <a:p>
            <a:r>
              <a:rPr lang="en-GB"/>
              <a:t>Department of EECE-19ECS431-EMBEDDED SYSTEMS</a:t>
            </a:r>
          </a:p>
        </p:txBody>
      </p:sp>
      <p:sp>
        <p:nvSpPr>
          <p:cNvPr id="5" name="Slide Number Placeholder 4">
            <a:extLst>
              <a:ext uri="{FF2B5EF4-FFF2-40B4-BE49-F238E27FC236}">
                <a16:creationId xmlns:a16="http://schemas.microsoft.com/office/drawing/2014/main" id="{A480A92A-932E-BE43-5909-0AAF31426076}"/>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31</a:t>
            </a:fld>
            <a:endParaRPr lang="en-GB" spc="15" dirty="0"/>
          </a:p>
        </p:txBody>
      </p:sp>
      <p:grpSp>
        <p:nvGrpSpPr>
          <p:cNvPr id="6" name="object 2">
            <a:extLst>
              <a:ext uri="{FF2B5EF4-FFF2-40B4-BE49-F238E27FC236}">
                <a16:creationId xmlns:a16="http://schemas.microsoft.com/office/drawing/2014/main" id="{1E13396D-3974-A507-7AEA-E9D665BC2F64}"/>
              </a:ext>
            </a:extLst>
          </p:cNvPr>
          <p:cNvGrpSpPr/>
          <p:nvPr/>
        </p:nvGrpSpPr>
        <p:grpSpPr>
          <a:xfrm>
            <a:off x="0" y="0"/>
            <a:ext cx="9144000" cy="915035"/>
            <a:chOff x="0" y="0"/>
            <a:chExt cx="9144000" cy="915035"/>
          </a:xfrm>
        </p:grpSpPr>
        <p:pic>
          <p:nvPicPr>
            <p:cNvPr id="7" name="object 3">
              <a:extLst>
                <a:ext uri="{FF2B5EF4-FFF2-40B4-BE49-F238E27FC236}">
                  <a16:creationId xmlns:a16="http://schemas.microsoft.com/office/drawing/2014/main" id="{89E1C595-61DF-697C-0B7E-86C239FB9F48}"/>
                </a:ext>
              </a:extLst>
            </p:cNvPr>
            <p:cNvPicPr/>
            <p:nvPr/>
          </p:nvPicPr>
          <p:blipFill>
            <a:blip r:embed="rId2" cstate="print"/>
            <a:stretch>
              <a:fillRect/>
            </a:stretch>
          </p:blipFill>
          <p:spPr>
            <a:xfrm>
              <a:off x="8306434" y="0"/>
              <a:ext cx="837565" cy="899033"/>
            </a:xfrm>
            <a:prstGeom prst="rect">
              <a:avLst/>
            </a:prstGeom>
          </p:spPr>
        </p:pic>
        <p:sp>
          <p:nvSpPr>
            <p:cNvPr id="8" name="object 4">
              <a:extLst>
                <a:ext uri="{FF2B5EF4-FFF2-40B4-BE49-F238E27FC236}">
                  <a16:creationId xmlns:a16="http://schemas.microsoft.com/office/drawing/2014/main" id="{8635B9FC-D80D-D22D-3FD2-E335C77D034B}"/>
                </a:ext>
              </a:extLst>
            </p:cNvPr>
            <p:cNvSpPr/>
            <p:nvPr/>
          </p:nvSpPr>
          <p:spPr>
            <a:xfrm>
              <a:off x="0" y="0"/>
              <a:ext cx="9144000" cy="898525"/>
            </a:xfrm>
            <a:custGeom>
              <a:avLst/>
              <a:gdLst/>
              <a:ahLst/>
              <a:cxnLst/>
              <a:rect l="l" t="t" r="r" b="b"/>
              <a:pathLst>
                <a:path w="9144000" h="898525">
                  <a:moveTo>
                    <a:pt x="0" y="898398"/>
                  </a:moveTo>
                  <a:lnTo>
                    <a:pt x="9144000" y="898398"/>
                  </a:lnTo>
                  <a:lnTo>
                    <a:pt x="9144000" y="0"/>
                  </a:lnTo>
                  <a:lnTo>
                    <a:pt x="0" y="0"/>
                  </a:lnTo>
                  <a:lnTo>
                    <a:pt x="0" y="898398"/>
                  </a:lnTo>
                  <a:close/>
                </a:path>
              </a:pathLst>
            </a:custGeom>
            <a:solidFill>
              <a:srgbClr val="2E70A1"/>
            </a:solidFill>
          </p:spPr>
          <p:txBody>
            <a:bodyPr wrap="square" lIns="0" tIns="0" rIns="0" bIns="0" rtlCol="0"/>
            <a:lstStyle/>
            <a:p>
              <a:endParaRPr/>
            </a:p>
          </p:txBody>
        </p:sp>
      </p:grpSp>
      <p:pic>
        <p:nvPicPr>
          <p:cNvPr id="11" name="Picture 10" descr="A picture containing text, sign, tableware&#10;&#10;Description automatically generated">
            <a:extLst>
              <a:ext uri="{FF2B5EF4-FFF2-40B4-BE49-F238E27FC236}">
                <a16:creationId xmlns:a16="http://schemas.microsoft.com/office/drawing/2014/main" id="{C5F880FC-0BF8-DDBE-6850-F24961A5A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9972" y="92321"/>
            <a:ext cx="2175179" cy="620051"/>
          </a:xfrm>
          <a:prstGeom prst="rect">
            <a:avLst/>
          </a:prstGeom>
        </p:spPr>
      </p:pic>
      <p:sp>
        <p:nvSpPr>
          <p:cNvPr id="15" name="TextBox 14">
            <a:extLst>
              <a:ext uri="{FF2B5EF4-FFF2-40B4-BE49-F238E27FC236}">
                <a16:creationId xmlns:a16="http://schemas.microsoft.com/office/drawing/2014/main" id="{CCF49760-8BC0-4AED-BEC8-5E87B52A0765}"/>
              </a:ext>
            </a:extLst>
          </p:cNvPr>
          <p:cNvSpPr txBox="1"/>
          <p:nvPr/>
        </p:nvSpPr>
        <p:spPr>
          <a:xfrm>
            <a:off x="152400" y="217680"/>
            <a:ext cx="4777740" cy="523220"/>
          </a:xfrm>
          <a:prstGeom prst="rect">
            <a:avLst/>
          </a:prstGeom>
          <a:noFill/>
        </p:spPr>
        <p:txBody>
          <a:bodyPr wrap="square">
            <a:spAutoFit/>
          </a:bodyPr>
          <a:lstStyle/>
          <a:p>
            <a:pPr marL="0" indent="0">
              <a:buNone/>
            </a:pPr>
            <a:r>
              <a:rPr lang="en-IN" sz="2800" b="1" i="0" u="none" strike="noStrike" baseline="0" dirty="0">
                <a:latin typeface="LiberationSerif-Bold"/>
              </a:rPr>
              <a:t>Rotate and Barrel Shifter</a:t>
            </a:r>
            <a:endParaRPr lang="en-IN" sz="2800" b="1" i="0" u="none"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46470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4A4D-A729-15A2-BB32-412857DB9FD0}"/>
              </a:ext>
            </a:extLst>
          </p:cNvPr>
          <p:cNvSpPr>
            <a:spLocks noGrp="1"/>
          </p:cNvSpPr>
          <p:nvPr>
            <p:ph type="title"/>
          </p:nvPr>
        </p:nvSpPr>
        <p:spPr/>
        <p:txBody>
          <a:bodyPr/>
          <a:lstStyle/>
          <a:p>
            <a:r>
              <a:rPr lang="en-IN" spc="-30" dirty="0">
                <a:solidFill>
                  <a:srgbClr val="FFFFFF"/>
                </a:solidFill>
              </a:rPr>
              <a:t>Classification</a:t>
            </a:r>
            <a:r>
              <a:rPr lang="en-IN" dirty="0">
                <a:solidFill>
                  <a:srgbClr val="FFFFFF"/>
                </a:solidFill>
              </a:rPr>
              <a:t> </a:t>
            </a:r>
            <a:r>
              <a:rPr lang="en-IN" spc="-20" dirty="0">
                <a:solidFill>
                  <a:srgbClr val="FFFFFF"/>
                </a:solidFill>
              </a:rPr>
              <a:t>of </a:t>
            </a:r>
            <a:r>
              <a:rPr lang="en-IN" spc="-30" dirty="0">
                <a:solidFill>
                  <a:srgbClr val="FFFFFF"/>
                </a:solidFill>
              </a:rPr>
              <a:t>embedded</a:t>
            </a:r>
            <a:r>
              <a:rPr lang="en-IN" spc="10" dirty="0">
                <a:solidFill>
                  <a:srgbClr val="FFFFFF"/>
                </a:solidFill>
              </a:rPr>
              <a:t> </a:t>
            </a:r>
            <a:r>
              <a:rPr lang="en-IN" spc="-50" dirty="0">
                <a:solidFill>
                  <a:srgbClr val="FFFFFF"/>
                </a:solidFill>
              </a:rPr>
              <a:t>system</a:t>
            </a:r>
            <a:endParaRPr lang="en-IN" dirty="0"/>
          </a:p>
        </p:txBody>
      </p:sp>
      <p:sp>
        <p:nvSpPr>
          <p:cNvPr id="3" name="Content Placeholder 2">
            <a:extLst>
              <a:ext uri="{FF2B5EF4-FFF2-40B4-BE49-F238E27FC236}">
                <a16:creationId xmlns:a16="http://schemas.microsoft.com/office/drawing/2014/main" id="{4F66AF81-EEFA-F059-7B01-D4EC32F661AD}"/>
              </a:ext>
            </a:extLst>
          </p:cNvPr>
          <p:cNvSpPr>
            <a:spLocks noGrp="1"/>
          </p:cNvSpPr>
          <p:nvPr>
            <p:ph idx="1"/>
          </p:nvPr>
        </p:nvSpPr>
        <p:spPr>
          <a:xfrm>
            <a:off x="228600" y="1077912"/>
            <a:ext cx="8763000" cy="5414961"/>
          </a:xfrm>
        </p:spPr>
        <p:txBody>
          <a:bodyPr>
            <a:normAutofit/>
          </a:bodyPr>
          <a:lstStyle/>
          <a:p>
            <a:pPr marL="0" indent="0">
              <a:buNone/>
            </a:pPr>
            <a:endParaRPr lang="en-IN" sz="2800" b="1" i="0" u="none" strike="noStrike" baseline="0" dirty="0">
              <a:solidFill>
                <a:srgbClr val="4F82BE"/>
              </a:solidFill>
              <a:latin typeface="LiberationSerif-Bold"/>
            </a:endParaRPr>
          </a:p>
          <a:p>
            <a:endParaRPr lang="en-IN" sz="2400" b="1" i="0" u="none" strike="noStrike" baseline="0" dirty="0">
              <a:solidFill>
                <a:srgbClr val="4F82BE"/>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EEFBEEE-A566-AB30-9D30-C2DE8CABBAEB}"/>
              </a:ext>
            </a:extLst>
          </p:cNvPr>
          <p:cNvSpPr>
            <a:spLocks noGrp="1"/>
          </p:cNvSpPr>
          <p:nvPr>
            <p:ph type="ftr" sz="quarter" idx="11"/>
          </p:nvPr>
        </p:nvSpPr>
        <p:spPr/>
        <p:txBody>
          <a:bodyPr/>
          <a:lstStyle/>
          <a:p>
            <a:r>
              <a:rPr lang="en-GB"/>
              <a:t>Department of EECE-19ECS431-EMBEDDED SYSTEMS</a:t>
            </a:r>
          </a:p>
        </p:txBody>
      </p:sp>
      <p:sp>
        <p:nvSpPr>
          <p:cNvPr id="5" name="Slide Number Placeholder 4">
            <a:extLst>
              <a:ext uri="{FF2B5EF4-FFF2-40B4-BE49-F238E27FC236}">
                <a16:creationId xmlns:a16="http://schemas.microsoft.com/office/drawing/2014/main" id="{A480A92A-932E-BE43-5909-0AAF31426076}"/>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32</a:t>
            </a:fld>
            <a:endParaRPr lang="en-GB" spc="15" dirty="0"/>
          </a:p>
        </p:txBody>
      </p:sp>
      <p:grpSp>
        <p:nvGrpSpPr>
          <p:cNvPr id="6" name="object 2">
            <a:extLst>
              <a:ext uri="{FF2B5EF4-FFF2-40B4-BE49-F238E27FC236}">
                <a16:creationId xmlns:a16="http://schemas.microsoft.com/office/drawing/2014/main" id="{1E13396D-3974-A507-7AEA-E9D665BC2F64}"/>
              </a:ext>
            </a:extLst>
          </p:cNvPr>
          <p:cNvGrpSpPr/>
          <p:nvPr/>
        </p:nvGrpSpPr>
        <p:grpSpPr>
          <a:xfrm>
            <a:off x="0" y="0"/>
            <a:ext cx="9144000" cy="915035"/>
            <a:chOff x="0" y="0"/>
            <a:chExt cx="9144000" cy="915035"/>
          </a:xfrm>
        </p:grpSpPr>
        <p:pic>
          <p:nvPicPr>
            <p:cNvPr id="7" name="object 3">
              <a:extLst>
                <a:ext uri="{FF2B5EF4-FFF2-40B4-BE49-F238E27FC236}">
                  <a16:creationId xmlns:a16="http://schemas.microsoft.com/office/drawing/2014/main" id="{89E1C595-61DF-697C-0B7E-86C239FB9F48}"/>
                </a:ext>
              </a:extLst>
            </p:cNvPr>
            <p:cNvPicPr/>
            <p:nvPr/>
          </p:nvPicPr>
          <p:blipFill>
            <a:blip r:embed="rId2" cstate="print"/>
            <a:stretch>
              <a:fillRect/>
            </a:stretch>
          </p:blipFill>
          <p:spPr>
            <a:xfrm>
              <a:off x="8306434" y="0"/>
              <a:ext cx="837565" cy="899033"/>
            </a:xfrm>
            <a:prstGeom prst="rect">
              <a:avLst/>
            </a:prstGeom>
          </p:spPr>
        </p:pic>
        <p:sp>
          <p:nvSpPr>
            <p:cNvPr id="8" name="object 4">
              <a:extLst>
                <a:ext uri="{FF2B5EF4-FFF2-40B4-BE49-F238E27FC236}">
                  <a16:creationId xmlns:a16="http://schemas.microsoft.com/office/drawing/2014/main" id="{8635B9FC-D80D-D22D-3FD2-E335C77D034B}"/>
                </a:ext>
              </a:extLst>
            </p:cNvPr>
            <p:cNvSpPr/>
            <p:nvPr/>
          </p:nvSpPr>
          <p:spPr>
            <a:xfrm>
              <a:off x="0" y="0"/>
              <a:ext cx="9144000" cy="898525"/>
            </a:xfrm>
            <a:custGeom>
              <a:avLst/>
              <a:gdLst/>
              <a:ahLst/>
              <a:cxnLst/>
              <a:rect l="l" t="t" r="r" b="b"/>
              <a:pathLst>
                <a:path w="9144000" h="898525">
                  <a:moveTo>
                    <a:pt x="0" y="898398"/>
                  </a:moveTo>
                  <a:lnTo>
                    <a:pt x="9144000" y="898398"/>
                  </a:lnTo>
                  <a:lnTo>
                    <a:pt x="9144000" y="0"/>
                  </a:lnTo>
                  <a:lnTo>
                    <a:pt x="0" y="0"/>
                  </a:lnTo>
                  <a:lnTo>
                    <a:pt x="0" y="898398"/>
                  </a:lnTo>
                  <a:close/>
                </a:path>
              </a:pathLst>
            </a:custGeom>
            <a:solidFill>
              <a:srgbClr val="2E70A1"/>
            </a:solidFill>
          </p:spPr>
          <p:txBody>
            <a:bodyPr wrap="square" lIns="0" tIns="0" rIns="0" bIns="0" rtlCol="0"/>
            <a:lstStyle/>
            <a:p>
              <a:endParaRPr/>
            </a:p>
          </p:txBody>
        </p:sp>
      </p:grpSp>
      <p:pic>
        <p:nvPicPr>
          <p:cNvPr id="11" name="Picture 10" descr="A picture containing text, sign, tableware&#10;&#10;Description automatically generated">
            <a:extLst>
              <a:ext uri="{FF2B5EF4-FFF2-40B4-BE49-F238E27FC236}">
                <a16:creationId xmlns:a16="http://schemas.microsoft.com/office/drawing/2014/main" id="{C5F880FC-0BF8-DDBE-6850-F24961A5A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9972" y="92321"/>
            <a:ext cx="2175179" cy="620051"/>
          </a:xfrm>
          <a:prstGeom prst="rect">
            <a:avLst/>
          </a:prstGeom>
        </p:spPr>
      </p:pic>
      <p:sp>
        <p:nvSpPr>
          <p:cNvPr id="12" name="TextBox 11">
            <a:extLst>
              <a:ext uri="{FF2B5EF4-FFF2-40B4-BE49-F238E27FC236}">
                <a16:creationId xmlns:a16="http://schemas.microsoft.com/office/drawing/2014/main" id="{89115743-CE80-BD4C-6769-F40C6CECBE55}"/>
              </a:ext>
            </a:extLst>
          </p:cNvPr>
          <p:cNvSpPr txBox="1"/>
          <p:nvPr/>
        </p:nvSpPr>
        <p:spPr>
          <a:xfrm>
            <a:off x="0" y="1041428"/>
            <a:ext cx="8763000" cy="4339650"/>
          </a:xfrm>
          <a:prstGeom prst="rect">
            <a:avLst/>
          </a:prstGeom>
          <a:noFill/>
        </p:spPr>
        <p:txBody>
          <a:bodyPr wrap="square">
            <a:spAutoFit/>
          </a:bodyPr>
          <a:lstStyle/>
          <a:p>
            <a:r>
              <a:rPr lang="en-IN" sz="2400" b="1" i="1" u="none" strike="noStrike" baseline="0" dirty="0">
                <a:solidFill>
                  <a:srgbClr val="4F82BE"/>
                </a:solidFill>
                <a:latin typeface="LiberationSerif-BoldItalic"/>
              </a:rPr>
              <a:t>LSL (Logical Shift Left)</a:t>
            </a:r>
          </a:p>
          <a:p>
            <a:pPr marL="342900" indent="-342900">
              <a:buFont typeface="Arial" panose="020B0604020202020204" pitchFamily="34" charset="0"/>
              <a:buChar char="•"/>
            </a:pPr>
            <a:r>
              <a:rPr lang="en-US" sz="2400" b="0" i="0" u="none" strike="noStrike" baseline="0" dirty="0">
                <a:latin typeface="LiberationSerif"/>
              </a:rPr>
              <a:t>Shift left is also a logical shift</a:t>
            </a:r>
          </a:p>
          <a:p>
            <a:pPr marL="342900" indent="-342900" algn="l">
              <a:buFont typeface="Arial" panose="020B0604020202020204" pitchFamily="34" charset="0"/>
              <a:buChar char="•"/>
            </a:pPr>
            <a:r>
              <a:rPr lang="en-US" sz="2400" b="0" i="0" u="none" strike="noStrike" baseline="0" dirty="0">
                <a:latin typeface="LiberationSerif"/>
              </a:rPr>
              <a:t>After every shift, the LSB is filled with 0 and the MSB goes to C.</a:t>
            </a:r>
          </a:p>
          <a:p>
            <a:pPr algn="l"/>
            <a:r>
              <a:rPr lang="en-IN" sz="1800" b="0" i="0" u="none" strike="noStrike" baseline="0" dirty="0">
                <a:solidFill>
                  <a:srgbClr val="008100"/>
                </a:solidFill>
                <a:latin typeface="LiberationSerif"/>
              </a:rPr>
              <a:t>	</a:t>
            </a:r>
            <a:r>
              <a:rPr lang="en-IN" sz="2400" b="0" i="0" u="none" strike="noStrike" baseline="0" dirty="0">
                <a:solidFill>
                  <a:srgbClr val="008100"/>
                </a:solidFill>
                <a:latin typeface="LiberationSerif"/>
              </a:rPr>
              <a:t>LDR R1,=0x0F000006</a:t>
            </a:r>
          </a:p>
          <a:p>
            <a:pPr algn="l"/>
            <a:r>
              <a:rPr lang="pt-BR" sz="2400" b="0" i="0" u="none" strike="noStrike" baseline="0" dirty="0">
                <a:solidFill>
                  <a:srgbClr val="008100"/>
                </a:solidFill>
                <a:latin typeface="LiberationSerif"/>
              </a:rPr>
              <a:t>	MOVS R2,R1,LSL #8</a:t>
            </a:r>
            <a:endParaRPr lang="en-US" sz="2400" b="0" i="0" u="none" strike="noStrike" baseline="0" dirty="0">
              <a:latin typeface="LiberationSerif"/>
            </a:endParaRPr>
          </a:p>
          <a:p>
            <a:pPr marL="342900" indent="-342900" algn="l">
              <a:buFont typeface="Arial" panose="020B0604020202020204" pitchFamily="34" charset="0"/>
              <a:buChar char="•"/>
            </a:pPr>
            <a:endParaRPr lang="en-US" sz="2400" dirty="0">
              <a:solidFill>
                <a:srgbClr val="4F82BE"/>
              </a:solidFill>
              <a:latin typeface="LiberationSerif"/>
            </a:endParaRPr>
          </a:p>
          <a:p>
            <a:pPr marL="342900" indent="-342900" algn="l">
              <a:buFont typeface="Arial" panose="020B0604020202020204" pitchFamily="34" charset="0"/>
              <a:buChar char="•"/>
            </a:pPr>
            <a:endParaRPr lang="en-US" sz="2400" b="1" i="1" u="none" strike="noStrike" baseline="0" dirty="0">
              <a:solidFill>
                <a:srgbClr val="4F82BE"/>
              </a:solidFill>
              <a:latin typeface="LiberationSerif"/>
            </a:endParaRPr>
          </a:p>
          <a:p>
            <a:pPr algn="l"/>
            <a:r>
              <a:rPr lang="en-IN" sz="2400" b="1" i="1" u="none" strike="noStrike" baseline="0" dirty="0">
                <a:solidFill>
                  <a:srgbClr val="4F82BE"/>
                </a:solidFill>
                <a:latin typeface="LiberationSerif-BoldItalic"/>
              </a:rPr>
              <a:t>ASR (arithmetic shift right)</a:t>
            </a:r>
            <a:endParaRPr lang="en-US" sz="2400" b="1" i="1" dirty="0">
              <a:solidFill>
                <a:srgbClr val="4F82BE"/>
              </a:solidFill>
              <a:latin typeface="LiberationSerif"/>
            </a:endParaRPr>
          </a:p>
          <a:p>
            <a:pPr algn="l"/>
            <a:r>
              <a:rPr lang="en-US" sz="2400" b="0" i="0" u="none" strike="noStrike" baseline="0" dirty="0">
                <a:solidFill>
                  <a:srgbClr val="008100"/>
                </a:solidFill>
                <a:latin typeface="LiberationSerif"/>
              </a:rPr>
              <a:t>		MOV Rn,Op2, ASR count</a:t>
            </a:r>
          </a:p>
          <a:p>
            <a:pPr algn="l"/>
            <a:endParaRPr lang="en-IN" sz="2400" b="1" i="1" u="none" strike="noStrike" baseline="0" dirty="0">
              <a:solidFill>
                <a:srgbClr val="4F82BE"/>
              </a:solidFill>
              <a:latin typeface="LiberationSerif-BoldItalic"/>
            </a:endParaRPr>
          </a:p>
          <a:p>
            <a:endParaRPr lang="en-IN" b="1" i="1" dirty="0">
              <a:solidFill>
                <a:srgbClr val="4F82BE"/>
              </a:solidFill>
              <a:latin typeface="LiberationSerif-BoldItalic"/>
            </a:endParaRPr>
          </a:p>
          <a:p>
            <a:endParaRPr lang="en-IN" dirty="0"/>
          </a:p>
        </p:txBody>
      </p:sp>
      <p:pic>
        <p:nvPicPr>
          <p:cNvPr id="15" name="Picture 14">
            <a:extLst>
              <a:ext uri="{FF2B5EF4-FFF2-40B4-BE49-F238E27FC236}">
                <a16:creationId xmlns:a16="http://schemas.microsoft.com/office/drawing/2014/main" id="{EDE5B32E-96D8-81AB-17A8-82FFE5902D11}"/>
              </a:ext>
            </a:extLst>
          </p:cNvPr>
          <p:cNvPicPr>
            <a:picLocks noChangeAspect="1"/>
          </p:cNvPicPr>
          <p:nvPr/>
        </p:nvPicPr>
        <p:blipFill>
          <a:blip r:embed="rId4"/>
          <a:stretch>
            <a:fillRect/>
          </a:stretch>
        </p:blipFill>
        <p:spPr>
          <a:xfrm>
            <a:off x="3657600" y="2618640"/>
            <a:ext cx="4114800" cy="873008"/>
          </a:xfrm>
          <a:prstGeom prst="rect">
            <a:avLst/>
          </a:prstGeom>
        </p:spPr>
      </p:pic>
      <p:pic>
        <p:nvPicPr>
          <p:cNvPr id="17" name="Picture 16">
            <a:extLst>
              <a:ext uri="{FF2B5EF4-FFF2-40B4-BE49-F238E27FC236}">
                <a16:creationId xmlns:a16="http://schemas.microsoft.com/office/drawing/2014/main" id="{F31B98D3-1129-0E57-6160-A5EAFB319650}"/>
              </a:ext>
            </a:extLst>
          </p:cNvPr>
          <p:cNvPicPr>
            <a:picLocks noChangeAspect="1"/>
          </p:cNvPicPr>
          <p:nvPr/>
        </p:nvPicPr>
        <p:blipFill>
          <a:blip r:embed="rId5"/>
          <a:stretch>
            <a:fillRect/>
          </a:stretch>
        </p:blipFill>
        <p:spPr>
          <a:xfrm>
            <a:off x="2634692" y="4618418"/>
            <a:ext cx="5137708" cy="1161670"/>
          </a:xfrm>
          <a:prstGeom prst="rect">
            <a:avLst/>
          </a:prstGeom>
        </p:spPr>
      </p:pic>
      <p:sp>
        <p:nvSpPr>
          <p:cNvPr id="19" name="TextBox 18">
            <a:extLst>
              <a:ext uri="{FF2B5EF4-FFF2-40B4-BE49-F238E27FC236}">
                <a16:creationId xmlns:a16="http://schemas.microsoft.com/office/drawing/2014/main" id="{1FE86650-BD1E-EC1E-4E51-752F86A4B022}"/>
              </a:ext>
            </a:extLst>
          </p:cNvPr>
          <p:cNvSpPr txBox="1"/>
          <p:nvPr/>
        </p:nvSpPr>
        <p:spPr>
          <a:xfrm>
            <a:off x="152400" y="217680"/>
            <a:ext cx="4777740" cy="523220"/>
          </a:xfrm>
          <a:prstGeom prst="rect">
            <a:avLst/>
          </a:prstGeom>
          <a:noFill/>
        </p:spPr>
        <p:txBody>
          <a:bodyPr wrap="square">
            <a:spAutoFit/>
          </a:bodyPr>
          <a:lstStyle/>
          <a:p>
            <a:pPr marL="0" indent="0">
              <a:buNone/>
            </a:pPr>
            <a:r>
              <a:rPr lang="en-IN" sz="2800" b="1" i="0" u="none" strike="noStrike" baseline="0" dirty="0">
                <a:latin typeface="LiberationSerif-Bold"/>
              </a:rPr>
              <a:t>Rotate and Barrel Shifter</a:t>
            </a:r>
            <a:endParaRPr lang="en-IN" sz="2800" b="1" i="0" u="none"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69073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4A4D-A729-15A2-BB32-412857DB9FD0}"/>
              </a:ext>
            </a:extLst>
          </p:cNvPr>
          <p:cNvSpPr>
            <a:spLocks noGrp="1"/>
          </p:cNvSpPr>
          <p:nvPr>
            <p:ph type="title"/>
          </p:nvPr>
        </p:nvSpPr>
        <p:spPr/>
        <p:txBody>
          <a:bodyPr/>
          <a:lstStyle/>
          <a:p>
            <a:r>
              <a:rPr lang="en-IN" spc="-30" dirty="0">
                <a:solidFill>
                  <a:srgbClr val="FFFFFF"/>
                </a:solidFill>
              </a:rPr>
              <a:t>Classification</a:t>
            </a:r>
            <a:r>
              <a:rPr lang="en-IN" dirty="0">
                <a:solidFill>
                  <a:srgbClr val="FFFFFF"/>
                </a:solidFill>
              </a:rPr>
              <a:t> </a:t>
            </a:r>
            <a:r>
              <a:rPr lang="en-IN" spc="-20" dirty="0">
                <a:solidFill>
                  <a:srgbClr val="FFFFFF"/>
                </a:solidFill>
              </a:rPr>
              <a:t>of </a:t>
            </a:r>
            <a:r>
              <a:rPr lang="en-IN" spc="-30" dirty="0">
                <a:solidFill>
                  <a:srgbClr val="FFFFFF"/>
                </a:solidFill>
              </a:rPr>
              <a:t>embedded</a:t>
            </a:r>
            <a:r>
              <a:rPr lang="en-IN" spc="10" dirty="0">
                <a:solidFill>
                  <a:srgbClr val="FFFFFF"/>
                </a:solidFill>
              </a:rPr>
              <a:t> </a:t>
            </a:r>
            <a:r>
              <a:rPr lang="en-IN" spc="-50" dirty="0">
                <a:solidFill>
                  <a:srgbClr val="FFFFFF"/>
                </a:solidFill>
              </a:rPr>
              <a:t>system</a:t>
            </a:r>
            <a:endParaRPr lang="en-IN" dirty="0"/>
          </a:p>
        </p:txBody>
      </p:sp>
      <p:sp>
        <p:nvSpPr>
          <p:cNvPr id="3" name="Content Placeholder 2">
            <a:extLst>
              <a:ext uri="{FF2B5EF4-FFF2-40B4-BE49-F238E27FC236}">
                <a16:creationId xmlns:a16="http://schemas.microsoft.com/office/drawing/2014/main" id="{4F66AF81-EEFA-F059-7B01-D4EC32F661AD}"/>
              </a:ext>
            </a:extLst>
          </p:cNvPr>
          <p:cNvSpPr>
            <a:spLocks noGrp="1"/>
          </p:cNvSpPr>
          <p:nvPr>
            <p:ph idx="1"/>
          </p:nvPr>
        </p:nvSpPr>
        <p:spPr>
          <a:xfrm>
            <a:off x="228600" y="1077912"/>
            <a:ext cx="8763000" cy="5414961"/>
          </a:xfrm>
        </p:spPr>
        <p:txBody>
          <a:bodyPr>
            <a:normAutofit/>
          </a:bodyPr>
          <a:lstStyle/>
          <a:p>
            <a:pPr marL="0" indent="0">
              <a:buNone/>
            </a:pPr>
            <a:endParaRPr lang="en-IN" sz="2800" b="1" i="0" u="none" strike="noStrike" baseline="0" dirty="0">
              <a:solidFill>
                <a:srgbClr val="4F82BE"/>
              </a:solidFill>
              <a:latin typeface="LiberationSerif-Bold"/>
            </a:endParaRPr>
          </a:p>
          <a:p>
            <a:endParaRPr lang="en-IN" sz="2400" b="1" i="0" u="none" strike="noStrike" baseline="0" dirty="0">
              <a:solidFill>
                <a:srgbClr val="4F82BE"/>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EEFBEEE-A566-AB30-9D30-C2DE8CABBAEB}"/>
              </a:ext>
            </a:extLst>
          </p:cNvPr>
          <p:cNvSpPr>
            <a:spLocks noGrp="1"/>
          </p:cNvSpPr>
          <p:nvPr>
            <p:ph type="ftr" sz="quarter" idx="11"/>
          </p:nvPr>
        </p:nvSpPr>
        <p:spPr/>
        <p:txBody>
          <a:bodyPr/>
          <a:lstStyle/>
          <a:p>
            <a:r>
              <a:rPr lang="en-GB"/>
              <a:t>Department of EECE-19ECS431-EMBEDDED SYSTEMS</a:t>
            </a:r>
          </a:p>
        </p:txBody>
      </p:sp>
      <p:sp>
        <p:nvSpPr>
          <p:cNvPr id="5" name="Slide Number Placeholder 4">
            <a:extLst>
              <a:ext uri="{FF2B5EF4-FFF2-40B4-BE49-F238E27FC236}">
                <a16:creationId xmlns:a16="http://schemas.microsoft.com/office/drawing/2014/main" id="{A480A92A-932E-BE43-5909-0AAF31426076}"/>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33</a:t>
            </a:fld>
            <a:endParaRPr lang="en-GB" spc="15" dirty="0"/>
          </a:p>
        </p:txBody>
      </p:sp>
      <p:grpSp>
        <p:nvGrpSpPr>
          <p:cNvPr id="6" name="object 2">
            <a:extLst>
              <a:ext uri="{FF2B5EF4-FFF2-40B4-BE49-F238E27FC236}">
                <a16:creationId xmlns:a16="http://schemas.microsoft.com/office/drawing/2014/main" id="{1E13396D-3974-A507-7AEA-E9D665BC2F64}"/>
              </a:ext>
            </a:extLst>
          </p:cNvPr>
          <p:cNvGrpSpPr/>
          <p:nvPr/>
        </p:nvGrpSpPr>
        <p:grpSpPr>
          <a:xfrm>
            <a:off x="0" y="0"/>
            <a:ext cx="9144000" cy="915035"/>
            <a:chOff x="0" y="0"/>
            <a:chExt cx="9144000" cy="915035"/>
          </a:xfrm>
        </p:grpSpPr>
        <p:pic>
          <p:nvPicPr>
            <p:cNvPr id="7" name="object 3">
              <a:extLst>
                <a:ext uri="{FF2B5EF4-FFF2-40B4-BE49-F238E27FC236}">
                  <a16:creationId xmlns:a16="http://schemas.microsoft.com/office/drawing/2014/main" id="{89E1C595-61DF-697C-0B7E-86C239FB9F48}"/>
                </a:ext>
              </a:extLst>
            </p:cNvPr>
            <p:cNvPicPr/>
            <p:nvPr/>
          </p:nvPicPr>
          <p:blipFill>
            <a:blip r:embed="rId2" cstate="print"/>
            <a:stretch>
              <a:fillRect/>
            </a:stretch>
          </p:blipFill>
          <p:spPr>
            <a:xfrm>
              <a:off x="8306434" y="0"/>
              <a:ext cx="837565" cy="899033"/>
            </a:xfrm>
            <a:prstGeom prst="rect">
              <a:avLst/>
            </a:prstGeom>
          </p:spPr>
        </p:pic>
        <p:sp>
          <p:nvSpPr>
            <p:cNvPr id="8" name="object 4">
              <a:extLst>
                <a:ext uri="{FF2B5EF4-FFF2-40B4-BE49-F238E27FC236}">
                  <a16:creationId xmlns:a16="http://schemas.microsoft.com/office/drawing/2014/main" id="{8635B9FC-D80D-D22D-3FD2-E335C77D034B}"/>
                </a:ext>
              </a:extLst>
            </p:cNvPr>
            <p:cNvSpPr/>
            <p:nvPr/>
          </p:nvSpPr>
          <p:spPr>
            <a:xfrm>
              <a:off x="0" y="0"/>
              <a:ext cx="9144000" cy="898525"/>
            </a:xfrm>
            <a:custGeom>
              <a:avLst/>
              <a:gdLst/>
              <a:ahLst/>
              <a:cxnLst/>
              <a:rect l="l" t="t" r="r" b="b"/>
              <a:pathLst>
                <a:path w="9144000" h="898525">
                  <a:moveTo>
                    <a:pt x="0" y="898398"/>
                  </a:moveTo>
                  <a:lnTo>
                    <a:pt x="9144000" y="898398"/>
                  </a:lnTo>
                  <a:lnTo>
                    <a:pt x="9144000" y="0"/>
                  </a:lnTo>
                  <a:lnTo>
                    <a:pt x="0" y="0"/>
                  </a:lnTo>
                  <a:lnTo>
                    <a:pt x="0" y="898398"/>
                  </a:lnTo>
                  <a:close/>
                </a:path>
              </a:pathLst>
            </a:custGeom>
            <a:solidFill>
              <a:srgbClr val="2E70A1"/>
            </a:solidFill>
          </p:spPr>
          <p:txBody>
            <a:bodyPr wrap="square" lIns="0" tIns="0" rIns="0" bIns="0" rtlCol="0"/>
            <a:lstStyle/>
            <a:p>
              <a:endParaRPr/>
            </a:p>
          </p:txBody>
        </p:sp>
      </p:grpSp>
      <p:pic>
        <p:nvPicPr>
          <p:cNvPr id="11" name="Picture 10" descr="A picture containing text, sign, tableware&#10;&#10;Description automatically generated">
            <a:extLst>
              <a:ext uri="{FF2B5EF4-FFF2-40B4-BE49-F238E27FC236}">
                <a16:creationId xmlns:a16="http://schemas.microsoft.com/office/drawing/2014/main" id="{C5F880FC-0BF8-DDBE-6850-F24961A5A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9972" y="92321"/>
            <a:ext cx="2175179" cy="620051"/>
          </a:xfrm>
          <a:prstGeom prst="rect">
            <a:avLst/>
          </a:prstGeom>
        </p:spPr>
      </p:pic>
      <p:sp>
        <p:nvSpPr>
          <p:cNvPr id="13" name="TextBox 12">
            <a:extLst>
              <a:ext uri="{FF2B5EF4-FFF2-40B4-BE49-F238E27FC236}">
                <a16:creationId xmlns:a16="http://schemas.microsoft.com/office/drawing/2014/main" id="{168E66E7-DA6B-36D0-02B4-31956EE710E6}"/>
              </a:ext>
            </a:extLst>
          </p:cNvPr>
          <p:cNvSpPr txBox="1"/>
          <p:nvPr/>
        </p:nvSpPr>
        <p:spPr>
          <a:xfrm>
            <a:off x="19050" y="986664"/>
            <a:ext cx="8972550" cy="5816977"/>
          </a:xfrm>
          <a:prstGeom prst="rect">
            <a:avLst/>
          </a:prstGeom>
          <a:noFill/>
        </p:spPr>
        <p:txBody>
          <a:bodyPr wrap="square">
            <a:spAutoFit/>
          </a:bodyPr>
          <a:lstStyle/>
          <a:p>
            <a:r>
              <a:rPr lang="en-US" sz="2400" b="1" i="0" u="none" strike="noStrike" baseline="0" dirty="0">
                <a:solidFill>
                  <a:srgbClr val="4F82BE"/>
                </a:solidFill>
                <a:latin typeface="LiberationSerif-Bold"/>
              </a:rPr>
              <a:t>Rotating the bits of an operand right and left</a:t>
            </a:r>
          </a:p>
          <a:p>
            <a:endParaRPr lang="en-US" sz="2400" b="1" dirty="0">
              <a:solidFill>
                <a:srgbClr val="4F82BE"/>
              </a:solidFill>
              <a:latin typeface="LiberationSerif-Bold"/>
            </a:endParaRPr>
          </a:p>
          <a:p>
            <a:pPr marL="457200" indent="-457200" algn="l">
              <a:buFont typeface="Arial" panose="020B0604020202020204" pitchFamily="34" charset="0"/>
              <a:buChar char="•"/>
            </a:pPr>
            <a:r>
              <a:rPr lang="en-US" sz="2400" b="0" i="0" u="none" strike="noStrike" baseline="0" dirty="0">
                <a:latin typeface="LiberationSerif"/>
              </a:rPr>
              <a:t>There are two types of rotations. One is a simple rotation of the bits of the operand, and the other is a rotation through the carry.</a:t>
            </a:r>
          </a:p>
          <a:p>
            <a:pPr algn="l"/>
            <a:endParaRPr lang="en-US" sz="2400" dirty="0">
              <a:latin typeface="LiberationSerif"/>
            </a:endParaRPr>
          </a:p>
          <a:p>
            <a:pPr algn="l"/>
            <a:r>
              <a:rPr lang="en-IN" sz="2400" b="1" i="0" u="none" strike="noStrike" baseline="0" dirty="0">
                <a:solidFill>
                  <a:srgbClr val="4F82BE"/>
                </a:solidFill>
                <a:latin typeface="LiberationSerif-Bold"/>
              </a:rPr>
              <a:t>ROR (rotate right)</a:t>
            </a:r>
          </a:p>
          <a:p>
            <a:pPr algn="l"/>
            <a:endParaRPr lang="en-IN" sz="2400" b="1" dirty="0">
              <a:solidFill>
                <a:srgbClr val="4F82BE"/>
              </a:solidFill>
              <a:latin typeface="LiberationSerif-Bold"/>
            </a:endParaRPr>
          </a:p>
          <a:p>
            <a:pPr algn="l"/>
            <a:endParaRPr lang="en-IN" sz="2400" b="1" i="0" u="none" strike="noStrike" baseline="0" dirty="0">
              <a:solidFill>
                <a:srgbClr val="4F82BE"/>
              </a:solidFill>
              <a:latin typeface="LiberationSerif-Bold"/>
            </a:endParaRPr>
          </a:p>
          <a:p>
            <a:pPr marL="342900" indent="-342900" algn="just">
              <a:buFont typeface="Arial" panose="020B0604020202020204" pitchFamily="34" charset="0"/>
              <a:buChar char="•"/>
            </a:pPr>
            <a:r>
              <a:rPr lang="en-US" sz="2400" b="0" i="0" u="none" strike="noStrike" baseline="0" dirty="0">
                <a:latin typeface="LiberationSerif"/>
              </a:rPr>
              <a:t>In rotate right, as bits are shifted from left to right they exit from the right end (LSB) and enter the left end (MSB). </a:t>
            </a:r>
          </a:p>
          <a:p>
            <a:pPr marL="342900" indent="-342900" algn="just">
              <a:buFont typeface="Arial" panose="020B0604020202020204" pitchFamily="34" charset="0"/>
              <a:buChar char="•"/>
            </a:pPr>
            <a:r>
              <a:rPr lang="en-US" sz="2400" b="0" i="0" u="none" strike="noStrike" baseline="0" dirty="0">
                <a:latin typeface="LiberationSerif"/>
              </a:rPr>
              <a:t>In addition, as each bit exits the LSB, a copy of it is given to the carry flag. </a:t>
            </a:r>
          </a:p>
          <a:p>
            <a:pPr marL="342900" indent="-342900" algn="just">
              <a:buFont typeface="Arial" panose="020B0604020202020204" pitchFamily="34" charset="0"/>
              <a:buChar char="•"/>
            </a:pPr>
            <a:r>
              <a:rPr lang="en-US" sz="2400" b="0" i="0" u="none" strike="noStrike" baseline="0" dirty="0">
                <a:latin typeface="LiberationSerif"/>
              </a:rPr>
              <a:t>In other words, in ROR the LSB is moved to the MSB and is also copied to C flag, as shown in the diagram.</a:t>
            </a:r>
            <a:endParaRPr lang="en-US" sz="2400" b="1" i="0" u="none" strike="noStrike" baseline="0" dirty="0">
              <a:solidFill>
                <a:srgbClr val="4F82BE"/>
              </a:solidFill>
              <a:latin typeface="LiberationSerif"/>
            </a:endParaRPr>
          </a:p>
          <a:p>
            <a:pPr algn="l"/>
            <a:endParaRPr lang="en-US" b="1" dirty="0">
              <a:solidFill>
                <a:srgbClr val="4F82BE"/>
              </a:solidFill>
              <a:latin typeface="LiberationSerif"/>
            </a:endParaRPr>
          </a:p>
          <a:p>
            <a:pPr algn="l"/>
            <a:endParaRPr lang="en-IN" dirty="0"/>
          </a:p>
        </p:txBody>
      </p:sp>
      <p:sp>
        <p:nvSpPr>
          <p:cNvPr id="15" name="TextBox 14">
            <a:extLst>
              <a:ext uri="{FF2B5EF4-FFF2-40B4-BE49-F238E27FC236}">
                <a16:creationId xmlns:a16="http://schemas.microsoft.com/office/drawing/2014/main" id="{AE2DFD6F-DD24-E9AE-F5AB-CFD9A1264BC2}"/>
              </a:ext>
            </a:extLst>
          </p:cNvPr>
          <p:cNvSpPr txBox="1"/>
          <p:nvPr/>
        </p:nvSpPr>
        <p:spPr>
          <a:xfrm>
            <a:off x="152400" y="217680"/>
            <a:ext cx="4777740" cy="523220"/>
          </a:xfrm>
          <a:prstGeom prst="rect">
            <a:avLst/>
          </a:prstGeom>
          <a:noFill/>
        </p:spPr>
        <p:txBody>
          <a:bodyPr wrap="square">
            <a:spAutoFit/>
          </a:bodyPr>
          <a:lstStyle/>
          <a:p>
            <a:pPr marL="0" indent="0">
              <a:buNone/>
            </a:pPr>
            <a:r>
              <a:rPr lang="en-IN" sz="2800" b="1" i="0" u="none" strike="noStrike" baseline="0" dirty="0">
                <a:latin typeface="LiberationSerif-Bold"/>
              </a:rPr>
              <a:t>Rotate and Barrel Shifter</a:t>
            </a:r>
            <a:endParaRPr lang="en-IN" sz="2800" b="1" i="0" u="none" strike="noStrike" baseline="0"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B1395838-71FC-DA82-5BEB-AFA79F60D49D}"/>
              </a:ext>
            </a:extLst>
          </p:cNvPr>
          <p:cNvPicPr>
            <a:picLocks noChangeAspect="1"/>
          </p:cNvPicPr>
          <p:nvPr/>
        </p:nvPicPr>
        <p:blipFill>
          <a:blip r:embed="rId4"/>
          <a:stretch>
            <a:fillRect/>
          </a:stretch>
        </p:blipFill>
        <p:spPr>
          <a:xfrm>
            <a:off x="3200400" y="2711535"/>
            <a:ext cx="4419600" cy="1009162"/>
          </a:xfrm>
          <a:prstGeom prst="rect">
            <a:avLst/>
          </a:prstGeom>
        </p:spPr>
      </p:pic>
    </p:spTree>
    <p:extLst>
      <p:ext uri="{BB962C8B-B14F-4D97-AF65-F5344CB8AC3E}">
        <p14:creationId xmlns:p14="http://schemas.microsoft.com/office/powerpoint/2010/main" val="24297430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4A4D-A729-15A2-BB32-412857DB9FD0}"/>
              </a:ext>
            </a:extLst>
          </p:cNvPr>
          <p:cNvSpPr>
            <a:spLocks noGrp="1"/>
          </p:cNvSpPr>
          <p:nvPr>
            <p:ph type="title"/>
          </p:nvPr>
        </p:nvSpPr>
        <p:spPr/>
        <p:txBody>
          <a:bodyPr/>
          <a:lstStyle/>
          <a:p>
            <a:r>
              <a:rPr lang="en-IN" spc="-30" dirty="0">
                <a:solidFill>
                  <a:srgbClr val="FFFFFF"/>
                </a:solidFill>
              </a:rPr>
              <a:t>Classification</a:t>
            </a:r>
            <a:r>
              <a:rPr lang="en-IN" dirty="0">
                <a:solidFill>
                  <a:srgbClr val="FFFFFF"/>
                </a:solidFill>
              </a:rPr>
              <a:t> </a:t>
            </a:r>
            <a:r>
              <a:rPr lang="en-IN" spc="-20" dirty="0">
                <a:solidFill>
                  <a:srgbClr val="FFFFFF"/>
                </a:solidFill>
              </a:rPr>
              <a:t>of </a:t>
            </a:r>
            <a:r>
              <a:rPr lang="en-IN" spc="-30" dirty="0">
                <a:solidFill>
                  <a:srgbClr val="FFFFFF"/>
                </a:solidFill>
              </a:rPr>
              <a:t>embedded</a:t>
            </a:r>
            <a:r>
              <a:rPr lang="en-IN" spc="10" dirty="0">
                <a:solidFill>
                  <a:srgbClr val="FFFFFF"/>
                </a:solidFill>
              </a:rPr>
              <a:t> </a:t>
            </a:r>
            <a:r>
              <a:rPr lang="en-IN" spc="-50" dirty="0">
                <a:solidFill>
                  <a:srgbClr val="FFFFFF"/>
                </a:solidFill>
              </a:rPr>
              <a:t>system</a:t>
            </a:r>
            <a:endParaRPr lang="en-IN" dirty="0"/>
          </a:p>
        </p:txBody>
      </p:sp>
      <p:sp>
        <p:nvSpPr>
          <p:cNvPr id="3" name="Content Placeholder 2">
            <a:extLst>
              <a:ext uri="{FF2B5EF4-FFF2-40B4-BE49-F238E27FC236}">
                <a16:creationId xmlns:a16="http://schemas.microsoft.com/office/drawing/2014/main" id="{4F66AF81-EEFA-F059-7B01-D4EC32F661AD}"/>
              </a:ext>
            </a:extLst>
          </p:cNvPr>
          <p:cNvSpPr>
            <a:spLocks noGrp="1"/>
          </p:cNvSpPr>
          <p:nvPr>
            <p:ph idx="1"/>
          </p:nvPr>
        </p:nvSpPr>
        <p:spPr/>
        <p:txBody>
          <a:bodyPr>
            <a:normAutofit/>
          </a:bodyPr>
          <a:lstStyle/>
          <a:p>
            <a:pPr marL="0" indent="0">
              <a:buNone/>
            </a:pPr>
            <a:endParaRPr lang="en-IN" sz="2800" b="1" i="0" u="none" strike="noStrike" baseline="0" dirty="0">
              <a:solidFill>
                <a:srgbClr val="4F82BE"/>
              </a:solidFill>
              <a:latin typeface="LiberationSerif-Bold"/>
            </a:endParaRPr>
          </a:p>
          <a:p>
            <a:endParaRPr lang="en-IN" sz="2400" b="1" i="0" u="none" strike="noStrike" baseline="0" dirty="0">
              <a:solidFill>
                <a:srgbClr val="4F82BE"/>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EEFBEEE-A566-AB30-9D30-C2DE8CABBAEB}"/>
              </a:ext>
            </a:extLst>
          </p:cNvPr>
          <p:cNvSpPr>
            <a:spLocks noGrp="1"/>
          </p:cNvSpPr>
          <p:nvPr>
            <p:ph type="ftr" sz="quarter" idx="11"/>
          </p:nvPr>
        </p:nvSpPr>
        <p:spPr/>
        <p:txBody>
          <a:bodyPr/>
          <a:lstStyle/>
          <a:p>
            <a:r>
              <a:rPr lang="en-GB"/>
              <a:t>Department of EECE-19ECS431-EMBEDDED SYSTEMS</a:t>
            </a:r>
          </a:p>
        </p:txBody>
      </p:sp>
      <p:sp>
        <p:nvSpPr>
          <p:cNvPr id="5" name="Slide Number Placeholder 4">
            <a:extLst>
              <a:ext uri="{FF2B5EF4-FFF2-40B4-BE49-F238E27FC236}">
                <a16:creationId xmlns:a16="http://schemas.microsoft.com/office/drawing/2014/main" id="{A480A92A-932E-BE43-5909-0AAF31426076}"/>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34</a:t>
            </a:fld>
            <a:endParaRPr lang="en-GB" spc="15" dirty="0"/>
          </a:p>
        </p:txBody>
      </p:sp>
      <p:grpSp>
        <p:nvGrpSpPr>
          <p:cNvPr id="6" name="object 2">
            <a:extLst>
              <a:ext uri="{FF2B5EF4-FFF2-40B4-BE49-F238E27FC236}">
                <a16:creationId xmlns:a16="http://schemas.microsoft.com/office/drawing/2014/main" id="{1E13396D-3974-A507-7AEA-E9D665BC2F64}"/>
              </a:ext>
            </a:extLst>
          </p:cNvPr>
          <p:cNvGrpSpPr/>
          <p:nvPr/>
        </p:nvGrpSpPr>
        <p:grpSpPr>
          <a:xfrm>
            <a:off x="0" y="0"/>
            <a:ext cx="9144000" cy="915035"/>
            <a:chOff x="0" y="0"/>
            <a:chExt cx="9144000" cy="915035"/>
          </a:xfrm>
        </p:grpSpPr>
        <p:pic>
          <p:nvPicPr>
            <p:cNvPr id="7" name="object 3">
              <a:extLst>
                <a:ext uri="{FF2B5EF4-FFF2-40B4-BE49-F238E27FC236}">
                  <a16:creationId xmlns:a16="http://schemas.microsoft.com/office/drawing/2014/main" id="{89E1C595-61DF-697C-0B7E-86C239FB9F48}"/>
                </a:ext>
              </a:extLst>
            </p:cNvPr>
            <p:cNvPicPr/>
            <p:nvPr/>
          </p:nvPicPr>
          <p:blipFill>
            <a:blip r:embed="rId2" cstate="print"/>
            <a:stretch>
              <a:fillRect/>
            </a:stretch>
          </p:blipFill>
          <p:spPr>
            <a:xfrm>
              <a:off x="8306434" y="0"/>
              <a:ext cx="837565" cy="899033"/>
            </a:xfrm>
            <a:prstGeom prst="rect">
              <a:avLst/>
            </a:prstGeom>
          </p:spPr>
        </p:pic>
        <p:sp>
          <p:nvSpPr>
            <p:cNvPr id="8" name="object 4">
              <a:extLst>
                <a:ext uri="{FF2B5EF4-FFF2-40B4-BE49-F238E27FC236}">
                  <a16:creationId xmlns:a16="http://schemas.microsoft.com/office/drawing/2014/main" id="{8635B9FC-D80D-D22D-3FD2-E335C77D034B}"/>
                </a:ext>
              </a:extLst>
            </p:cNvPr>
            <p:cNvSpPr/>
            <p:nvPr/>
          </p:nvSpPr>
          <p:spPr>
            <a:xfrm>
              <a:off x="0" y="0"/>
              <a:ext cx="9144000" cy="898525"/>
            </a:xfrm>
            <a:custGeom>
              <a:avLst/>
              <a:gdLst/>
              <a:ahLst/>
              <a:cxnLst/>
              <a:rect l="l" t="t" r="r" b="b"/>
              <a:pathLst>
                <a:path w="9144000" h="898525">
                  <a:moveTo>
                    <a:pt x="0" y="898398"/>
                  </a:moveTo>
                  <a:lnTo>
                    <a:pt x="9144000" y="898398"/>
                  </a:lnTo>
                  <a:lnTo>
                    <a:pt x="9144000" y="0"/>
                  </a:lnTo>
                  <a:lnTo>
                    <a:pt x="0" y="0"/>
                  </a:lnTo>
                  <a:lnTo>
                    <a:pt x="0" y="898398"/>
                  </a:lnTo>
                  <a:close/>
                </a:path>
              </a:pathLst>
            </a:custGeom>
            <a:solidFill>
              <a:srgbClr val="2E70A1"/>
            </a:solidFill>
          </p:spPr>
          <p:txBody>
            <a:bodyPr wrap="square" lIns="0" tIns="0" rIns="0" bIns="0" rtlCol="0"/>
            <a:lstStyle/>
            <a:p>
              <a:endParaRPr/>
            </a:p>
          </p:txBody>
        </p:sp>
      </p:grpSp>
      <p:pic>
        <p:nvPicPr>
          <p:cNvPr id="11" name="Picture 10" descr="A picture containing text, sign, tableware&#10;&#10;Description automatically generated">
            <a:extLst>
              <a:ext uri="{FF2B5EF4-FFF2-40B4-BE49-F238E27FC236}">
                <a16:creationId xmlns:a16="http://schemas.microsoft.com/office/drawing/2014/main" id="{C5F880FC-0BF8-DDBE-6850-F24961A5A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9972" y="92321"/>
            <a:ext cx="2175179" cy="620051"/>
          </a:xfrm>
          <a:prstGeom prst="rect">
            <a:avLst/>
          </a:prstGeom>
        </p:spPr>
      </p:pic>
      <p:sp>
        <p:nvSpPr>
          <p:cNvPr id="13" name="TextBox 12">
            <a:extLst>
              <a:ext uri="{FF2B5EF4-FFF2-40B4-BE49-F238E27FC236}">
                <a16:creationId xmlns:a16="http://schemas.microsoft.com/office/drawing/2014/main" id="{4FBB6F6C-B94B-9030-3505-7CCA641F7270}"/>
              </a:ext>
            </a:extLst>
          </p:cNvPr>
          <p:cNvSpPr txBox="1"/>
          <p:nvPr/>
        </p:nvSpPr>
        <p:spPr>
          <a:xfrm>
            <a:off x="166480" y="1171330"/>
            <a:ext cx="8901320" cy="4185761"/>
          </a:xfrm>
          <a:prstGeom prst="rect">
            <a:avLst/>
          </a:prstGeom>
          <a:noFill/>
        </p:spPr>
        <p:txBody>
          <a:bodyPr wrap="square">
            <a:spAutoFit/>
          </a:bodyPr>
          <a:lstStyle/>
          <a:p>
            <a:pPr algn="l"/>
            <a:r>
              <a:rPr lang="en-IN" sz="2000" b="0" i="0" u="none" strike="noStrike" baseline="0" dirty="0">
                <a:solidFill>
                  <a:srgbClr val="008100"/>
                </a:solidFill>
                <a:latin typeface="LiberationSerif"/>
              </a:rPr>
              <a:t>MOV R1,#0x36 		</a:t>
            </a:r>
            <a:r>
              <a:rPr lang="pt-BR" sz="2000" b="0" i="0" u="none" strike="noStrike" baseline="0" dirty="0">
                <a:solidFill>
                  <a:srgbClr val="008100"/>
                </a:solidFill>
                <a:latin typeface="LiberationSerif"/>
              </a:rPr>
              <a:t>;R1 = 0000 0000 0000 0000 0000 0000 0011 0110</a:t>
            </a:r>
          </a:p>
          <a:p>
            <a:pPr algn="l"/>
            <a:r>
              <a:rPr lang="pt-BR" sz="2000" b="0" i="0" u="none" strike="noStrike" baseline="0" dirty="0">
                <a:solidFill>
                  <a:srgbClr val="008100"/>
                </a:solidFill>
                <a:latin typeface="LiberationSerif"/>
              </a:rPr>
              <a:t>MOVS R1,R1,ROR #1                ;R1 = 0000 0000 0000 0000 0000 0000 0001 1011 C=0</a:t>
            </a:r>
          </a:p>
          <a:p>
            <a:pPr algn="l"/>
            <a:r>
              <a:rPr lang="pt-BR" sz="2000" b="0" i="0" u="none" strike="noStrike" baseline="0" dirty="0">
                <a:solidFill>
                  <a:srgbClr val="008100"/>
                </a:solidFill>
                <a:latin typeface="LiberationSerif"/>
              </a:rPr>
              <a:t>MOVS R1,R1,ROR #1                ;R1 = 1000 0000 0000 0000 0000 0000 0000 1101 C=1</a:t>
            </a:r>
          </a:p>
          <a:p>
            <a:pPr algn="l"/>
            <a:r>
              <a:rPr lang="pt-BR" sz="2000" b="0" i="0" u="none" strike="noStrike" baseline="0" dirty="0">
                <a:solidFill>
                  <a:srgbClr val="008100"/>
                </a:solidFill>
                <a:latin typeface="LiberationSerif"/>
              </a:rPr>
              <a:t>MOVS R1,R1,ROR #1                 ;R1 = 1100 0000 0000 0000 0000 0000 0000 0110 C=1</a:t>
            </a:r>
          </a:p>
          <a:p>
            <a:pPr algn="l"/>
            <a:endParaRPr lang="pt-BR" dirty="0">
              <a:solidFill>
                <a:srgbClr val="008100"/>
              </a:solidFill>
              <a:latin typeface="LiberationSerif"/>
            </a:endParaRPr>
          </a:p>
          <a:p>
            <a:pPr algn="l"/>
            <a:r>
              <a:rPr lang="en-IN" sz="2400" b="1" i="0" u="none" strike="noStrike" baseline="0" dirty="0">
                <a:solidFill>
                  <a:srgbClr val="4F82BE"/>
                </a:solidFill>
                <a:latin typeface="LiberationSerif-Bold"/>
              </a:rPr>
              <a:t>Rotate left</a:t>
            </a:r>
            <a:endParaRPr lang="pt-BR" sz="2400" b="1" i="0" u="none" strike="noStrike" baseline="0" dirty="0">
              <a:solidFill>
                <a:srgbClr val="008100"/>
              </a:solidFill>
              <a:latin typeface="LiberationSerif"/>
            </a:endParaRPr>
          </a:p>
          <a:p>
            <a:pPr marL="342900" indent="-342900" algn="just">
              <a:buFont typeface="Arial" panose="020B0604020202020204" pitchFamily="34" charset="0"/>
              <a:buChar char="•"/>
            </a:pPr>
            <a:r>
              <a:rPr lang="en-US" sz="2400" b="0" i="0" u="none" strike="noStrike" baseline="0" dirty="0">
                <a:latin typeface="LiberationSerif"/>
              </a:rPr>
              <a:t>There is </a:t>
            </a:r>
            <a:r>
              <a:rPr lang="en-US" sz="2400" b="0" i="0" u="none" strike="noStrike" baseline="0" dirty="0">
                <a:solidFill>
                  <a:srgbClr val="FF0000"/>
                </a:solidFill>
                <a:latin typeface="LiberationSerif"/>
              </a:rPr>
              <a:t>no rotate left </a:t>
            </a:r>
            <a:r>
              <a:rPr lang="en-US" sz="2400" b="0" i="0" u="none" strike="noStrike" baseline="0" dirty="0">
                <a:latin typeface="LiberationSerif"/>
              </a:rPr>
              <a:t>option in ARM7 </a:t>
            </a:r>
          </a:p>
          <a:p>
            <a:pPr marL="342900" indent="-342900" algn="just">
              <a:buFont typeface="Arial" panose="020B0604020202020204" pitchFamily="34" charset="0"/>
              <a:buChar char="•"/>
            </a:pPr>
            <a:r>
              <a:rPr lang="en-US" sz="2400" b="0" i="0" u="none" strike="noStrike" baseline="0" dirty="0">
                <a:latin typeface="LiberationSerif"/>
              </a:rPr>
              <a:t>since one can use the </a:t>
            </a:r>
            <a:r>
              <a:rPr lang="en-US" sz="2400" b="0" i="0" u="none" strike="noStrike" baseline="0" dirty="0">
                <a:solidFill>
                  <a:srgbClr val="FF0000"/>
                </a:solidFill>
                <a:latin typeface="LiberationSerif"/>
              </a:rPr>
              <a:t>rotate right (ROR) </a:t>
            </a:r>
            <a:r>
              <a:rPr lang="en-US" sz="2400" b="0" i="0" u="none" strike="noStrike" baseline="0" dirty="0">
                <a:latin typeface="LiberationSerif"/>
              </a:rPr>
              <a:t>to do the job. </a:t>
            </a:r>
          </a:p>
          <a:p>
            <a:pPr marL="342900" indent="-342900" algn="just">
              <a:buFont typeface="Arial" panose="020B0604020202020204" pitchFamily="34" charset="0"/>
              <a:buChar char="•"/>
            </a:pPr>
            <a:r>
              <a:rPr lang="en-US" sz="2400" b="0" i="0" u="none" strike="noStrike" baseline="0" dirty="0">
                <a:latin typeface="LiberationSerif"/>
              </a:rPr>
              <a:t>That means </a:t>
            </a:r>
            <a:r>
              <a:rPr lang="en-US" sz="2400" b="0" i="0" u="none" strike="noStrike" baseline="0" dirty="0">
                <a:solidFill>
                  <a:srgbClr val="FF0000"/>
                </a:solidFill>
                <a:latin typeface="LiberationSerif"/>
              </a:rPr>
              <a:t>instead of rotating left n </a:t>
            </a:r>
            <a:r>
              <a:rPr lang="en-US" sz="2400" b="0" i="0" u="none" strike="noStrike" baseline="0" dirty="0">
                <a:latin typeface="LiberationSerif"/>
              </a:rPr>
              <a:t>bits we can use </a:t>
            </a:r>
            <a:r>
              <a:rPr lang="en-US" sz="2400" b="0" i="0" u="none" strike="noStrike" baseline="0" dirty="0">
                <a:solidFill>
                  <a:srgbClr val="FF0000"/>
                </a:solidFill>
                <a:latin typeface="LiberationSerif"/>
              </a:rPr>
              <a:t>rotate right 32–n</a:t>
            </a:r>
            <a:r>
              <a:rPr lang="en-US" sz="2400" b="0" i="0" u="none" strike="noStrike" baseline="0" dirty="0">
                <a:latin typeface="LiberationSerif"/>
              </a:rPr>
              <a:t> bits to do the job of rotate left. </a:t>
            </a:r>
          </a:p>
          <a:p>
            <a:pPr marL="342900" indent="-342900" algn="just">
              <a:buFont typeface="Arial" panose="020B0604020202020204" pitchFamily="34" charset="0"/>
              <a:buChar char="•"/>
            </a:pPr>
            <a:r>
              <a:rPr lang="en-US" sz="2400" b="0" i="0" u="none" strike="noStrike" baseline="0" dirty="0">
                <a:latin typeface="LiberationSerif"/>
              </a:rPr>
              <a:t>Using this method does </a:t>
            </a:r>
            <a:r>
              <a:rPr lang="en-US" sz="2400" b="0" i="0" u="none" strike="noStrike" baseline="0" dirty="0">
                <a:solidFill>
                  <a:srgbClr val="FF0000"/>
                </a:solidFill>
                <a:latin typeface="LiberationSerif"/>
              </a:rPr>
              <a:t>not give us the proper carry </a:t>
            </a:r>
            <a:r>
              <a:rPr lang="en-US" sz="2400" b="0" i="0" u="none" strike="noStrike" baseline="0" dirty="0">
                <a:latin typeface="LiberationSerif"/>
              </a:rPr>
              <a:t>if actual instruction of ROL was available</a:t>
            </a:r>
            <a:endParaRPr lang="en-IN" sz="2400" dirty="0"/>
          </a:p>
        </p:txBody>
      </p:sp>
      <p:sp>
        <p:nvSpPr>
          <p:cNvPr id="12" name="TextBox 11">
            <a:extLst>
              <a:ext uri="{FF2B5EF4-FFF2-40B4-BE49-F238E27FC236}">
                <a16:creationId xmlns:a16="http://schemas.microsoft.com/office/drawing/2014/main" id="{4B3EBAE6-4AA5-968A-E352-FACF8651554B}"/>
              </a:ext>
            </a:extLst>
          </p:cNvPr>
          <p:cNvSpPr txBox="1"/>
          <p:nvPr/>
        </p:nvSpPr>
        <p:spPr>
          <a:xfrm>
            <a:off x="152400" y="217680"/>
            <a:ext cx="4777740" cy="523220"/>
          </a:xfrm>
          <a:prstGeom prst="rect">
            <a:avLst/>
          </a:prstGeom>
          <a:noFill/>
        </p:spPr>
        <p:txBody>
          <a:bodyPr wrap="square">
            <a:spAutoFit/>
          </a:bodyPr>
          <a:lstStyle/>
          <a:p>
            <a:pPr marL="0" indent="0">
              <a:buNone/>
            </a:pPr>
            <a:r>
              <a:rPr lang="en-IN" sz="2800" b="1" i="0" u="none" strike="noStrike" baseline="0" dirty="0">
                <a:latin typeface="LiberationSerif-Bold"/>
              </a:rPr>
              <a:t>Rotate and Barrel Shifter</a:t>
            </a:r>
            <a:endParaRPr lang="en-IN" sz="2800" b="1" i="0" u="none"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77853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4A4D-A729-15A2-BB32-412857DB9FD0}"/>
              </a:ext>
            </a:extLst>
          </p:cNvPr>
          <p:cNvSpPr>
            <a:spLocks noGrp="1"/>
          </p:cNvSpPr>
          <p:nvPr>
            <p:ph type="title"/>
          </p:nvPr>
        </p:nvSpPr>
        <p:spPr/>
        <p:txBody>
          <a:bodyPr/>
          <a:lstStyle/>
          <a:p>
            <a:r>
              <a:rPr lang="en-IN" spc="-30" dirty="0">
                <a:solidFill>
                  <a:srgbClr val="FFFFFF"/>
                </a:solidFill>
              </a:rPr>
              <a:t>Classification</a:t>
            </a:r>
            <a:r>
              <a:rPr lang="en-IN" dirty="0">
                <a:solidFill>
                  <a:srgbClr val="FFFFFF"/>
                </a:solidFill>
              </a:rPr>
              <a:t> </a:t>
            </a:r>
            <a:r>
              <a:rPr lang="en-IN" spc="-20" dirty="0">
                <a:solidFill>
                  <a:srgbClr val="FFFFFF"/>
                </a:solidFill>
              </a:rPr>
              <a:t>of </a:t>
            </a:r>
            <a:r>
              <a:rPr lang="en-IN" spc="-30" dirty="0">
                <a:solidFill>
                  <a:srgbClr val="FFFFFF"/>
                </a:solidFill>
              </a:rPr>
              <a:t>embedded</a:t>
            </a:r>
            <a:r>
              <a:rPr lang="en-IN" spc="10" dirty="0">
                <a:solidFill>
                  <a:srgbClr val="FFFFFF"/>
                </a:solidFill>
              </a:rPr>
              <a:t> </a:t>
            </a:r>
            <a:r>
              <a:rPr lang="en-IN" spc="-50" dirty="0">
                <a:solidFill>
                  <a:srgbClr val="FFFFFF"/>
                </a:solidFill>
              </a:rPr>
              <a:t>system</a:t>
            </a:r>
            <a:endParaRPr lang="en-IN" dirty="0"/>
          </a:p>
        </p:txBody>
      </p:sp>
      <p:sp>
        <p:nvSpPr>
          <p:cNvPr id="3" name="Content Placeholder 2">
            <a:extLst>
              <a:ext uri="{FF2B5EF4-FFF2-40B4-BE49-F238E27FC236}">
                <a16:creationId xmlns:a16="http://schemas.microsoft.com/office/drawing/2014/main" id="{4F66AF81-EEFA-F059-7B01-D4EC32F661AD}"/>
              </a:ext>
            </a:extLst>
          </p:cNvPr>
          <p:cNvSpPr>
            <a:spLocks noGrp="1"/>
          </p:cNvSpPr>
          <p:nvPr>
            <p:ph idx="1"/>
          </p:nvPr>
        </p:nvSpPr>
        <p:spPr>
          <a:xfrm>
            <a:off x="0" y="859818"/>
            <a:ext cx="8878951" cy="5861658"/>
          </a:xfrm>
        </p:spPr>
        <p:txBody>
          <a:bodyPr>
            <a:normAutofit/>
          </a:bodyPr>
          <a:lstStyle/>
          <a:p>
            <a:pPr algn="just"/>
            <a:r>
              <a:rPr lang="en-US" sz="2400" b="1" i="0" u="none" strike="noStrike" baseline="0" dirty="0">
                <a:solidFill>
                  <a:srgbClr val="4F82BE"/>
                </a:solidFill>
                <a:latin typeface="LiberationSerif-Bold"/>
              </a:rPr>
              <a:t>RRX rotate right through carry</a:t>
            </a:r>
          </a:p>
          <a:p>
            <a:pPr algn="just"/>
            <a:endParaRPr lang="en-US" sz="1800" b="1" dirty="0">
              <a:solidFill>
                <a:srgbClr val="4F82BE"/>
              </a:solidFill>
              <a:latin typeface="LiberationSerif-Bold"/>
            </a:endParaRPr>
          </a:p>
          <a:p>
            <a:pPr algn="just"/>
            <a:endParaRPr lang="en-US" sz="1800" b="1" i="0" u="none" strike="noStrike" baseline="0" dirty="0">
              <a:solidFill>
                <a:srgbClr val="4F82BE"/>
              </a:solidFill>
              <a:latin typeface="LiberationSerif-Bold"/>
            </a:endParaRPr>
          </a:p>
          <a:p>
            <a:pPr algn="just"/>
            <a:endParaRPr lang="en-US" sz="1800" b="1" dirty="0">
              <a:solidFill>
                <a:srgbClr val="4F82BE"/>
              </a:solidFill>
              <a:latin typeface="LiberationSerif-Bold"/>
            </a:endParaRPr>
          </a:p>
          <a:p>
            <a:pPr algn="just"/>
            <a:r>
              <a:rPr lang="en-US" sz="2400" b="0" i="0" u="none" strike="noStrike" baseline="0" dirty="0">
                <a:latin typeface="LiberationSerif"/>
              </a:rPr>
              <a:t>In RRX, as bits are shifted from left to right, they exit from the right end (LSB) to</a:t>
            </a:r>
          </a:p>
          <a:p>
            <a:pPr algn="just"/>
            <a:r>
              <a:rPr lang="en-US" sz="2400" b="0" i="0" u="none" strike="noStrike" baseline="0" dirty="0">
                <a:latin typeface="LiberationSerif"/>
              </a:rPr>
              <a:t>the carry flag, and the carry flag enters the left end (MSB).</a:t>
            </a:r>
          </a:p>
          <a:p>
            <a:pPr algn="just"/>
            <a:r>
              <a:rPr lang="en-US" sz="2400" b="0" i="0" u="none" strike="noStrike" baseline="0" dirty="0">
                <a:latin typeface="LiberationSerif"/>
              </a:rPr>
              <a:t> In other words, in RRX the LSB is moved to C and C is moved to the MSB.</a:t>
            </a:r>
          </a:p>
          <a:p>
            <a:pPr algn="just"/>
            <a:r>
              <a:rPr lang="en-US" sz="2400" b="0" i="0" u="none" strike="noStrike" baseline="0" dirty="0">
                <a:latin typeface="LiberationSerif"/>
              </a:rPr>
              <a:t> C flag acts as if it is part of the operand.</a:t>
            </a:r>
          </a:p>
          <a:p>
            <a:pPr algn="just"/>
            <a:r>
              <a:rPr lang="en-US" sz="2400" b="0" i="0" u="none" strike="noStrike" baseline="0" dirty="0">
                <a:latin typeface="LiberationSerif"/>
              </a:rPr>
              <a:t> That means the RRX is like 33-bit register since the C flag is 33th bit. </a:t>
            </a:r>
          </a:p>
          <a:p>
            <a:pPr algn="just"/>
            <a:r>
              <a:rPr lang="en-US" sz="2400" b="0" i="0" u="none" strike="noStrike" baseline="0" dirty="0">
                <a:latin typeface="LiberationSerif"/>
              </a:rPr>
              <a:t>The RRX takes </a:t>
            </a:r>
            <a:r>
              <a:rPr lang="en-US" sz="2400" b="0" i="0" u="none" strike="noStrike" baseline="0" dirty="0">
                <a:solidFill>
                  <a:srgbClr val="FF0000"/>
                </a:solidFill>
                <a:latin typeface="LiberationSerif"/>
              </a:rPr>
              <a:t>no arguments </a:t>
            </a:r>
            <a:r>
              <a:rPr lang="en-US" sz="2400" b="0" i="0" u="none" strike="noStrike" baseline="0" dirty="0">
                <a:latin typeface="LiberationSerif"/>
              </a:rPr>
              <a:t>and the </a:t>
            </a:r>
            <a:r>
              <a:rPr lang="en-US" sz="2400" b="0" i="0" u="none" strike="noStrike" baseline="0" dirty="0">
                <a:solidFill>
                  <a:srgbClr val="FF0000"/>
                </a:solidFill>
                <a:latin typeface="LiberationSerif"/>
              </a:rPr>
              <a:t>number of times an operand to be rotated is fixed at one.</a:t>
            </a:r>
          </a:p>
          <a:p>
            <a:pPr marL="0" indent="0" algn="just">
              <a:buNone/>
            </a:pPr>
            <a:r>
              <a:rPr lang="en-IN" sz="1800" b="0" i="0" u="none" strike="noStrike" baseline="0" dirty="0">
                <a:solidFill>
                  <a:srgbClr val="008100"/>
                </a:solidFill>
                <a:latin typeface="LiberationSerif"/>
              </a:rPr>
              <a:t>				MOV R2,#0x26</a:t>
            </a:r>
          </a:p>
          <a:p>
            <a:pPr marL="0" indent="0" algn="just">
              <a:buNone/>
            </a:pPr>
            <a:r>
              <a:rPr lang="en-IN" sz="1800" b="0" i="0" u="none" strike="noStrike" baseline="0" dirty="0">
                <a:solidFill>
                  <a:srgbClr val="008100"/>
                </a:solidFill>
                <a:latin typeface="LiberationSerif"/>
              </a:rPr>
              <a:t>				MOVS R2,R2,RRX</a:t>
            </a:r>
            <a:endParaRPr lang="en-US" sz="2400" b="1" i="0" u="none" strike="noStrike" baseline="0" dirty="0">
              <a:solidFill>
                <a:srgbClr val="FF0000"/>
              </a:solidFill>
              <a:latin typeface="LiberationSerif-Bold"/>
            </a:endParaRPr>
          </a:p>
          <a:p>
            <a:pPr algn="just"/>
            <a:endParaRPr lang="en-IN" sz="2400" b="1" i="0" u="none" strike="noStrike" baseline="0" dirty="0">
              <a:solidFill>
                <a:srgbClr val="4F82BE"/>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EEFBEEE-A566-AB30-9D30-C2DE8CABBAEB}"/>
              </a:ext>
            </a:extLst>
          </p:cNvPr>
          <p:cNvSpPr>
            <a:spLocks noGrp="1"/>
          </p:cNvSpPr>
          <p:nvPr>
            <p:ph type="ftr" sz="quarter" idx="11"/>
          </p:nvPr>
        </p:nvSpPr>
        <p:spPr/>
        <p:txBody>
          <a:bodyPr/>
          <a:lstStyle/>
          <a:p>
            <a:r>
              <a:rPr lang="en-GB"/>
              <a:t>Department of EECE-19ECS431-EMBEDDED SYSTEMS</a:t>
            </a:r>
          </a:p>
        </p:txBody>
      </p:sp>
      <p:sp>
        <p:nvSpPr>
          <p:cNvPr id="5" name="Slide Number Placeholder 4">
            <a:extLst>
              <a:ext uri="{FF2B5EF4-FFF2-40B4-BE49-F238E27FC236}">
                <a16:creationId xmlns:a16="http://schemas.microsoft.com/office/drawing/2014/main" id="{A480A92A-932E-BE43-5909-0AAF31426076}"/>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35</a:t>
            </a:fld>
            <a:endParaRPr lang="en-GB" spc="15" dirty="0"/>
          </a:p>
        </p:txBody>
      </p:sp>
      <p:grpSp>
        <p:nvGrpSpPr>
          <p:cNvPr id="6" name="object 2">
            <a:extLst>
              <a:ext uri="{FF2B5EF4-FFF2-40B4-BE49-F238E27FC236}">
                <a16:creationId xmlns:a16="http://schemas.microsoft.com/office/drawing/2014/main" id="{1E13396D-3974-A507-7AEA-E9D665BC2F64}"/>
              </a:ext>
            </a:extLst>
          </p:cNvPr>
          <p:cNvGrpSpPr/>
          <p:nvPr/>
        </p:nvGrpSpPr>
        <p:grpSpPr>
          <a:xfrm>
            <a:off x="0" y="0"/>
            <a:ext cx="9144000" cy="915035"/>
            <a:chOff x="0" y="0"/>
            <a:chExt cx="9144000" cy="915035"/>
          </a:xfrm>
        </p:grpSpPr>
        <p:pic>
          <p:nvPicPr>
            <p:cNvPr id="7" name="object 3">
              <a:extLst>
                <a:ext uri="{FF2B5EF4-FFF2-40B4-BE49-F238E27FC236}">
                  <a16:creationId xmlns:a16="http://schemas.microsoft.com/office/drawing/2014/main" id="{89E1C595-61DF-697C-0B7E-86C239FB9F48}"/>
                </a:ext>
              </a:extLst>
            </p:cNvPr>
            <p:cNvPicPr/>
            <p:nvPr/>
          </p:nvPicPr>
          <p:blipFill>
            <a:blip r:embed="rId2" cstate="print"/>
            <a:stretch>
              <a:fillRect/>
            </a:stretch>
          </p:blipFill>
          <p:spPr>
            <a:xfrm>
              <a:off x="8306434" y="0"/>
              <a:ext cx="837565" cy="899033"/>
            </a:xfrm>
            <a:prstGeom prst="rect">
              <a:avLst/>
            </a:prstGeom>
          </p:spPr>
        </p:pic>
        <p:sp>
          <p:nvSpPr>
            <p:cNvPr id="8" name="object 4">
              <a:extLst>
                <a:ext uri="{FF2B5EF4-FFF2-40B4-BE49-F238E27FC236}">
                  <a16:creationId xmlns:a16="http://schemas.microsoft.com/office/drawing/2014/main" id="{8635B9FC-D80D-D22D-3FD2-E335C77D034B}"/>
                </a:ext>
              </a:extLst>
            </p:cNvPr>
            <p:cNvSpPr/>
            <p:nvPr/>
          </p:nvSpPr>
          <p:spPr>
            <a:xfrm>
              <a:off x="0" y="0"/>
              <a:ext cx="9144000" cy="898525"/>
            </a:xfrm>
            <a:custGeom>
              <a:avLst/>
              <a:gdLst/>
              <a:ahLst/>
              <a:cxnLst/>
              <a:rect l="l" t="t" r="r" b="b"/>
              <a:pathLst>
                <a:path w="9144000" h="898525">
                  <a:moveTo>
                    <a:pt x="0" y="898398"/>
                  </a:moveTo>
                  <a:lnTo>
                    <a:pt x="9144000" y="898398"/>
                  </a:lnTo>
                  <a:lnTo>
                    <a:pt x="9144000" y="0"/>
                  </a:lnTo>
                  <a:lnTo>
                    <a:pt x="0" y="0"/>
                  </a:lnTo>
                  <a:lnTo>
                    <a:pt x="0" y="898398"/>
                  </a:lnTo>
                  <a:close/>
                </a:path>
              </a:pathLst>
            </a:custGeom>
            <a:solidFill>
              <a:srgbClr val="2E70A1"/>
            </a:solidFill>
          </p:spPr>
          <p:txBody>
            <a:bodyPr wrap="square" lIns="0" tIns="0" rIns="0" bIns="0" rtlCol="0"/>
            <a:lstStyle/>
            <a:p>
              <a:endParaRPr/>
            </a:p>
          </p:txBody>
        </p:sp>
      </p:grpSp>
      <p:pic>
        <p:nvPicPr>
          <p:cNvPr id="11" name="Picture 10" descr="A picture containing text, sign, tableware&#10;&#10;Description automatically generated">
            <a:extLst>
              <a:ext uri="{FF2B5EF4-FFF2-40B4-BE49-F238E27FC236}">
                <a16:creationId xmlns:a16="http://schemas.microsoft.com/office/drawing/2014/main" id="{C5F880FC-0BF8-DDBE-6850-F24961A5A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9972" y="92321"/>
            <a:ext cx="2175179" cy="620051"/>
          </a:xfrm>
          <a:prstGeom prst="rect">
            <a:avLst/>
          </a:prstGeom>
        </p:spPr>
      </p:pic>
      <p:sp>
        <p:nvSpPr>
          <p:cNvPr id="12" name="TextBox 11">
            <a:extLst>
              <a:ext uri="{FF2B5EF4-FFF2-40B4-BE49-F238E27FC236}">
                <a16:creationId xmlns:a16="http://schemas.microsoft.com/office/drawing/2014/main" id="{82753CB0-0B65-D5B8-4776-807AD0E4A52D}"/>
              </a:ext>
            </a:extLst>
          </p:cNvPr>
          <p:cNvSpPr txBox="1"/>
          <p:nvPr/>
        </p:nvSpPr>
        <p:spPr>
          <a:xfrm>
            <a:off x="152400" y="217680"/>
            <a:ext cx="4777740" cy="523220"/>
          </a:xfrm>
          <a:prstGeom prst="rect">
            <a:avLst/>
          </a:prstGeom>
          <a:noFill/>
        </p:spPr>
        <p:txBody>
          <a:bodyPr wrap="square">
            <a:spAutoFit/>
          </a:bodyPr>
          <a:lstStyle/>
          <a:p>
            <a:pPr marL="0" indent="0">
              <a:buNone/>
            </a:pPr>
            <a:r>
              <a:rPr lang="en-IN" sz="2800" b="1" i="0" u="none" strike="noStrike" baseline="0" dirty="0">
                <a:latin typeface="LiberationSerif-Bold"/>
              </a:rPr>
              <a:t>Rotate and Barrel Shifter</a:t>
            </a:r>
            <a:endParaRPr lang="en-IN" sz="2800" b="1" i="0" u="none" strike="noStrike" baseline="0"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6AF5EAA8-88A1-909C-2F30-9131EC3845F4}"/>
              </a:ext>
            </a:extLst>
          </p:cNvPr>
          <p:cNvPicPr>
            <a:picLocks noChangeAspect="1"/>
          </p:cNvPicPr>
          <p:nvPr/>
        </p:nvPicPr>
        <p:blipFill>
          <a:blip r:embed="rId4"/>
          <a:stretch>
            <a:fillRect/>
          </a:stretch>
        </p:blipFill>
        <p:spPr>
          <a:xfrm>
            <a:off x="2678430" y="1430172"/>
            <a:ext cx="3790950" cy="815926"/>
          </a:xfrm>
          <a:prstGeom prst="rect">
            <a:avLst/>
          </a:prstGeom>
        </p:spPr>
      </p:pic>
    </p:spTree>
    <p:extLst>
      <p:ext uri="{BB962C8B-B14F-4D97-AF65-F5344CB8AC3E}">
        <p14:creationId xmlns:p14="http://schemas.microsoft.com/office/powerpoint/2010/main" val="30411815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4A4D-A729-15A2-BB32-412857DB9FD0}"/>
              </a:ext>
            </a:extLst>
          </p:cNvPr>
          <p:cNvSpPr>
            <a:spLocks noGrp="1"/>
          </p:cNvSpPr>
          <p:nvPr>
            <p:ph type="title"/>
          </p:nvPr>
        </p:nvSpPr>
        <p:spPr/>
        <p:txBody>
          <a:bodyPr/>
          <a:lstStyle/>
          <a:p>
            <a:r>
              <a:rPr lang="en-IN" spc="-30" dirty="0">
                <a:solidFill>
                  <a:srgbClr val="FFFFFF"/>
                </a:solidFill>
              </a:rPr>
              <a:t>Classification</a:t>
            </a:r>
            <a:r>
              <a:rPr lang="en-IN" dirty="0">
                <a:solidFill>
                  <a:srgbClr val="FFFFFF"/>
                </a:solidFill>
              </a:rPr>
              <a:t> </a:t>
            </a:r>
            <a:r>
              <a:rPr lang="en-IN" spc="-20" dirty="0">
                <a:solidFill>
                  <a:srgbClr val="FFFFFF"/>
                </a:solidFill>
              </a:rPr>
              <a:t>of </a:t>
            </a:r>
            <a:r>
              <a:rPr lang="en-IN" spc="-30" dirty="0">
                <a:solidFill>
                  <a:srgbClr val="FFFFFF"/>
                </a:solidFill>
              </a:rPr>
              <a:t>embedded</a:t>
            </a:r>
            <a:r>
              <a:rPr lang="en-IN" spc="10" dirty="0">
                <a:solidFill>
                  <a:srgbClr val="FFFFFF"/>
                </a:solidFill>
              </a:rPr>
              <a:t> </a:t>
            </a:r>
            <a:r>
              <a:rPr lang="en-IN" spc="-50" dirty="0">
                <a:solidFill>
                  <a:srgbClr val="FFFFFF"/>
                </a:solidFill>
              </a:rPr>
              <a:t>system</a:t>
            </a:r>
            <a:endParaRPr lang="en-IN" dirty="0"/>
          </a:p>
        </p:txBody>
      </p:sp>
      <p:sp>
        <p:nvSpPr>
          <p:cNvPr id="4" name="Footer Placeholder 3">
            <a:extLst>
              <a:ext uri="{FF2B5EF4-FFF2-40B4-BE49-F238E27FC236}">
                <a16:creationId xmlns:a16="http://schemas.microsoft.com/office/drawing/2014/main" id="{0EEFBEEE-A566-AB30-9D30-C2DE8CABBAEB}"/>
              </a:ext>
            </a:extLst>
          </p:cNvPr>
          <p:cNvSpPr>
            <a:spLocks noGrp="1"/>
          </p:cNvSpPr>
          <p:nvPr>
            <p:ph type="ftr" sz="quarter" idx="11"/>
          </p:nvPr>
        </p:nvSpPr>
        <p:spPr/>
        <p:txBody>
          <a:bodyPr/>
          <a:lstStyle/>
          <a:p>
            <a:r>
              <a:rPr lang="en-GB"/>
              <a:t>Department of EECE-19ECS431-EMBEDDED SYSTEMS</a:t>
            </a:r>
          </a:p>
        </p:txBody>
      </p:sp>
      <p:sp>
        <p:nvSpPr>
          <p:cNvPr id="5" name="Slide Number Placeholder 4">
            <a:extLst>
              <a:ext uri="{FF2B5EF4-FFF2-40B4-BE49-F238E27FC236}">
                <a16:creationId xmlns:a16="http://schemas.microsoft.com/office/drawing/2014/main" id="{A480A92A-932E-BE43-5909-0AAF31426076}"/>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36</a:t>
            </a:fld>
            <a:endParaRPr lang="en-GB" spc="15" dirty="0"/>
          </a:p>
        </p:txBody>
      </p:sp>
      <p:grpSp>
        <p:nvGrpSpPr>
          <p:cNvPr id="6" name="object 2">
            <a:extLst>
              <a:ext uri="{FF2B5EF4-FFF2-40B4-BE49-F238E27FC236}">
                <a16:creationId xmlns:a16="http://schemas.microsoft.com/office/drawing/2014/main" id="{1E13396D-3974-A507-7AEA-E9D665BC2F64}"/>
              </a:ext>
            </a:extLst>
          </p:cNvPr>
          <p:cNvGrpSpPr/>
          <p:nvPr/>
        </p:nvGrpSpPr>
        <p:grpSpPr>
          <a:xfrm>
            <a:off x="0" y="0"/>
            <a:ext cx="9144000" cy="915035"/>
            <a:chOff x="0" y="0"/>
            <a:chExt cx="9144000" cy="915035"/>
          </a:xfrm>
        </p:grpSpPr>
        <p:pic>
          <p:nvPicPr>
            <p:cNvPr id="7" name="object 3">
              <a:extLst>
                <a:ext uri="{FF2B5EF4-FFF2-40B4-BE49-F238E27FC236}">
                  <a16:creationId xmlns:a16="http://schemas.microsoft.com/office/drawing/2014/main" id="{89E1C595-61DF-697C-0B7E-86C239FB9F48}"/>
                </a:ext>
              </a:extLst>
            </p:cNvPr>
            <p:cNvPicPr/>
            <p:nvPr/>
          </p:nvPicPr>
          <p:blipFill>
            <a:blip r:embed="rId2" cstate="print"/>
            <a:stretch>
              <a:fillRect/>
            </a:stretch>
          </p:blipFill>
          <p:spPr>
            <a:xfrm>
              <a:off x="8306434" y="0"/>
              <a:ext cx="837565" cy="899033"/>
            </a:xfrm>
            <a:prstGeom prst="rect">
              <a:avLst/>
            </a:prstGeom>
          </p:spPr>
        </p:pic>
        <p:sp>
          <p:nvSpPr>
            <p:cNvPr id="8" name="object 4">
              <a:extLst>
                <a:ext uri="{FF2B5EF4-FFF2-40B4-BE49-F238E27FC236}">
                  <a16:creationId xmlns:a16="http://schemas.microsoft.com/office/drawing/2014/main" id="{8635B9FC-D80D-D22D-3FD2-E335C77D034B}"/>
                </a:ext>
              </a:extLst>
            </p:cNvPr>
            <p:cNvSpPr/>
            <p:nvPr/>
          </p:nvSpPr>
          <p:spPr>
            <a:xfrm>
              <a:off x="0" y="0"/>
              <a:ext cx="9144000" cy="898525"/>
            </a:xfrm>
            <a:custGeom>
              <a:avLst/>
              <a:gdLst/>
              <a:ahLst/>
              <a:cxnLst/>
              <a:rect l="l" t="t" r="r" b="b"/>
              <a:pathLst>
                <a:path w="9144000" h="898525">
                  <a:moveTo>
                    <a:pt x="0" y="898398"/>
                  </a:moveTo>
                  <a:lnTo>
                    <a:pt x="9144000" y="898398"/>
                  </a:lnTo>
                  <a:lnTo>
                    <a:pt x="9144000" y="0"/>
                  </a:lnTo>
                  <a:lnTo>
                    <a:pt x="0" y="0"/>
                  </a:lnTo>
                  <a:lnTo>
                    <a:pt x="0" y="898398"/>
                  </a:lnTo>
                  <a:close/>
                </a:path>
              </a:pathLst>
            </a:custGeom>
            <a:solidFill>
              <a:srgbClr val="2E70A1"/>
            </a:solidFill>
          </p:spPr>
          <p:txBody>
            <a:bodyPr wrap="square" lIns="0" tIns="0" rIns="0" bIns="0" rtlCol="0"/>
            <a:lstStyle/>
            <a:p>
              <a:endParaRPr/>
            </a:p>
          </p:txBody>
        </p:sp>
      </p:grpSp>
      <p:pic>
        <p:nvPicPr>
          <p:cNvPr id="11" name="Picture 10" descr="A picture containing text, sign, tableware&#10;&#10;Description automatically generated">
            <a:extLst>
              <a:ext uri="{FF2B5EF4-FFF2-40B4-BE49-F238E27FC236}">
                <a16:creationId xmlns:a16="http://schemas.microsoft.com/office/drawing/2014/main" id="{C5F880FC-0BF8-DDBE-6850-F24961A5A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9972" y="92321"/>
            <a:ext cx="2175179" cy="620051"/>
          </a:xfrm>
          <a:prstGeom prst="rect">
            <a:avLst/>
          </a:prstGeom>
        </p:spPr>
      </p:pic>
      <p:pic>
        <p:nvPicPr>
          <p:cNvPr id="9" name="Picture 8">
            <a:extLst>
              <a:ext uri="{FF2B5EF4-FFF2-40B4-BE49-F238E27FC236}">
                <a16:creationId xmlns:a16="http://schemas.microsoft.com/office/drawing/2014/main" id="{34FD0957-C618-9DF1-B21A-6BCD31BF57B5}"/>
              </a:ext>
            </a:extLst>
          </p:cNvPr>
          <p:cNvPicPr>
            <a:picLocks noChangeAspect="1"/>
          </p:cNvPicPr>
          <p:nvPr/>
        </p:nvPicPr>
        <p:blipFill>
          <a:blip r:embed="rId4"/>
          <a:stretch>
            <a:fillRect/>
          </a:stretch>
        </p:blipFill>
        <p:spPr>
          <a:xfrm>
            <a:off x="565047" y="1011457"/>
            <a:ext cx="8160169" cy="2095608"/>
          </a:xfrm>
          <a:prstGeom prst="rect">
            <a:avLst/>
          </a:prstGeom>
        </p:spPr>
      </p:pic>
      <p:sp>
        <p:nvSpPr>
          <p:cNvPr id="13" name="TextBox 12">
            <a:extLst>
              <a:ext uri="{FF2B5EF4-FFF2-40B4-BE49-F238E27FC236}">
                <a16:creationId xmlns:a16="http://schemas.microsoft.com/office/drawing/2014/main" id="{D690E128-608C-FA32-BE29-2673920C9ACD}"/>
              </a:ext>
            </a:extLst>
          </p:cNvPr>
          <p:cNvSpPr txBox="1"/>
          <p:nvPr/>
        </p:nvSpPr>
        <p:spPr>
          <a:xfrm>
            <a:off x="152400" y="217680"/>
            <a:ext cx="4777740" cy="523220"/>
          </a:xfrm>
          <a:prstGeom prst="rect">
            <a:avLst/>
          </a:prstGeom>
          <a:noFill/>
        </p:spPr>
        <p:txBody>
          <a:bodyPr wrap="square">
            <a:spAutoFit/>
          </a:bodyPr>
          <a:lstStyle/>
          <a:p>
            <a:pPr marL="0" indent="0">
              <a:buNone/>
            </a:pPr>
            <a:r>
              <a:rPr lang="en-IN" sz="2800" b="1" i="0" u="none" strike="noStrike" baseline="0" dirty="0">
                <a:latin typeface="LiberationSerif-Bold"/>
              </a:rPr>
              <a:t>Rotate and Barrel Shifter</a:t>
            </a:r>
            <a:endParaRPr lang="en-IN" sz="2800" b="1" i="0" u="none"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46450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4A4D-A729-15A2-BB32-412857DB9FD0}"/>
              </a:ext>
            </a:extLst>
          </p:cNvPr>
          <p:cNvSpPr>
            <a:spLocks noGrp="1"/>
          </p:cNvSpPr>
          <p:nvPr>
            <p:ph type="title"/>
          </p:nvPr>
        </p:nvSpPr>
        <p:spPr/>
        <p:txBody>
          <a:bodyPr/>
          <a:lstStyle/>
          <a:p>
            <a:r>
              <a:rPr lang="en-IN" spc="-30" dirty="0">
                <a:solidFill>
                  <a:srgbClr val="FFFFFF"/>
                </a:solidFill>
              </a:rPr>
              <a:t>Classification</a:t>
            </a:r>
            <a:r>
              <a:rPr lang="en-IN" dirty="0">
                <a:solidFill>
                  <a:srgbClr val="FFFFFF"/>
                </a:solidFill>
              </a:rPr>
              <a:t> </a:t>
            </a:r>
            <a:r>
              <a:rPr lang="en-IN" spc="-20" dirty="0">
                <a:solidFill>
                  <a:srgbClr val="FFFFFF"/>
                </a:solidFill>
              </a:rPr>
              <a:t>of </a:t>
            </a:r>
            <a:r>
              <a:rPr lang="en-IN" spc="-30" dirty="0">
                <a:solidFill>
                  <a:srgbClr val="FFFFFF"/>
                </a:solidFill>
              </a:rPr>
              <a:t>embedded</a:t>
            </a:r>
            <a:r>
              <a:rPr lang="en-IN" spc="10" dirty="0">
                <a:solidFill>
                  <a:srgbClr val="FFFFFF"/>
                </a:solidFill>
              </a:rPr>
              <a:t> </a:t>
            </a:r>
            <a:r>
              <a:rPr lang="en-IN" spc="-50" dirty="0">
                <a:solidFill>
                  <a:srgbClr val="FFFFFF"/>
                </a:solidFill>
              </a:rPr>
              <a:t>system</a:t>
            </a:r>
            <a:endParaRPr lang="en-IN" dirty="0"/>
          </a:p>
        </p:txBody>
      </p:sp>
      <p:sp>
        <p:nvSpPr>
          <p:cNvPr id="4" name="Footer Placeholder 3">
            <a:extLst>
              <a:ext uri="{FF2B5EF4-FFF2-40B4-BE49-F238E27FC236}">
                <a16:creationId xmlns:a16="http://schemas.microsoft.com/office/drawing/2014/main" id="{0EEFBEEE-A566-AB30-9D30-C2DE8CABBAEB}"/>
              </a:ext>
            </a:extLst>
          </p:cNvPr>
          <p:cNvSpPr>
            <a:spLocks noGrp="1"/>
          </p:cNvSpPr>
          <p:nvPr>
            <p:ph type="ftr" sz="quarter" idx="11"/>
          </p:nvPr>
        </p:nvSpPr>
        <p:spPr/>
        <p:txBody>
          <a:bodyPr/>
          <a:lstStyle/>
          <a:p>
            <a:r>
              <a:rPr lang="en-GB"/>
              <a:t>Department of EECE-19ECS431-EMBEDDED SYSTEMS</a:t>
            </a:r>
          </a:p>
        </p:txBody>
      </p:sp>
      <p:sp>
        <p:nvSpPr>
          <p:cNvPr id="5" name="Slide Number Placeholder 4">
            <a:extLst>
              <a:ext uri="{FF2B5EF4-FFF2-40B4-BE49-F238E27FC236}">
                <a16:creationId xmlns:a16="http://schemas.microsoft.com/office/drawing/2014/main" id="{A480A92A-932E-BE43-5909-0AAF31426076}"/>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37</a:t>
            </a:fld>
            <a:endParaRPr lang="en-GB" spc="15" dirty="0"/>
          </a:p>
        </p:txBody>
      </p:sp>
      <p:grpSp>
        <p:nvGrpSpPr>
          <p:cNvPr id="6" name="object 2">
            <a:extLst>
              <a:ext uri="{FF2B5EF4-FFF2-40B4-BE49-F238E27FC236}">
                <a16:creationId xmlns:a16="http://schemas.microsoft.com/office/drawing/2014/main" id="{1E13396D-3974-A507-7AEA-E9D665BC2F64}"/>
              </a:ext>
            </a:extLst>
          </p:cNvPr>
          <p:cNvGrpSpPr/>
          <p:nvPr/>
        </p:nvGrpSpPr>
        <p:grpSpPr>
          <a:xfrm>
            <a:off x="0" y="0"/>
            <a:ext cx="9144000" cy="915035"/>
            <a:chOff x="0" y="0"/>
            <a:chExt cx="9144000" cy="915035"/>
          </a:xfrm>
        </p:grpSpPr>
        <p:pic>
          <p:nvPicPr>
            <p:cNvPr id="7" name="object 3">
              <a:extLst>
                <a:ext uri="{FF2B5EF4-FFF2-40B4-BE49-F238E27FC236}">
                  <a16:creationId xmlns:a16="http://schemas.microsoft.com/office/drawing/2014/main" id="{89E1C595-61DF-697C-0B7E-86C239FB9F48}"/>
                </a:ext>
              </a:extLst>
            </p:cNvPr>
            <p:cNvPicPr/>
            <p:nvPr/>
          </p:nvPicPr>
          <p:blipFill>
            <a:blip r:embed="rId2" cstate="print"/>
            <a:stretch>
              <a:fillRect/>
            </a:stretch>
          </p:blipFill>
          <p:spPr>
            <a:xfrm>
              <a:off x="8306434" y="0"/>
              <a:ext cx="837565" cy="899033"/>
            </a:xfrm>
            <a:prstGeom prst="rect">
              <a:avLst/>
            </a:prstGeom>
          </p:spPr>
        </p:pic>
        <p:sp>
          <p:nvSpPr>
            <p:cNvPr id="8" name="object 4">
              <a:extLst>
                <a:ext uri="{FF2B5EF4-FFF2-40B4-BE49-F238E27FC236}">
                  <a16:creationId xmlns:a16="http://schemas.microsoft.com/office/drawing/2014/main" id="{8635B9FC-D80D-D22D-3FD2-E335C77D034B}"/>
                </a:ext>
              </a:extLst>
            </p:cNvPr>
            <p:cNvSpPr/>
            <p:nvPr/>
          </p:nvSpPr>
          <p:spPr>
            <a:xfrm>
              <a:off x="0" y="0"/>
              <a:ext cx="9144000" cy="898525"/>
            </a:xfrm>
            <a:custGeom>
              <a:avLst/>
              <a:gdLst/>
              <a:ahLst/>
              <a:cxnLst/>
              <a:rect l="l" t="t" r="r" b="b"/>
              <a:pathLst>
                <a:path w="9144000" h="898525">
                  <a:moveTo>
                    <a:pt x="0" y="898398"/>
                  </a:moveTo>
                  <a:lnTo>
                    <a:pt x="9144000" y="898398"/>
                  </a:lnTo>
                  <a:lnTo>
                    <a:pt x="9144000" y="0"/>
                  </a:lnTo>
                  <a:lnTo>
                    <a:pt x="0" y="0"/>
                  </a:lnTo>
                  <a:lnTo>
                    <a:pt x="0" y="898398"/>
                  </a:lnTo>
                  <a:close/>
                </a:path>
              </a:pathLst>
            </a:custGeom>
            <a:solidFill>
              <a:srgbClr val="2E70A1"/>
            </a:solidFill>
          </p:spPr>
          <p:txBody>
            <a:bodyPr wrap="square" lIns="0" tIns="0" rIns="0" bIns="0" rtlCol="0"/>
            <a:lstStyle/>
            <a:p>
              <a:endParaRPr/>
            </a:p>
          </p:txBody>
        </p:sp>
      </p:grpSp>
      <p:sp>
        <p:nvSpPr>
          <p:cNvPr id="10" name="TextBox 9">
            <a:extLst>
              <a:ext uri="{FF2B5EF4-FFF2-40B4-BE49-F238E27FC236}">
                <a16:creationId xmlns:a16="http://schemas.microsoft.com/office/drawing/2014/main" id="{C8EC89EC-BD1E-F9D0-002D-71C6F9ABDAA3}"/>
              </a:ext>
            </a:extLst>
          </p:cNvPr>
          <p:cNvSpPr txBox="1"/>
          <p:nvPr/>
        </p:nvSpPr>
        <p:spPr>
          <a:xfrm>
            <a:off x="0" y="185738"/>
            <a:ext cx="7543800" cy="523220"/>
          </a:xfrm>
          <a:prstGeom prst="rect">
            <a:avLst/>
          </a:prstGeom>
          <a:noFill/>
        </p:spPr>
        <p:txBody>
          <a:bodyPr wrap="square">
            <a:spAutoFit/>
          </a:bodyPr>
          <a:lstStyle/>
          <a:p>
            <a:r>
              <a:rPr lang="en-US" sz="2800" b="1" i="0" u="none" strike="noStrike" baseline="0" dirty="0">
                <a:latin typeface="LiberationSerif-Bold"/>
              </a:rPr>
              <a:t>Branch, Call, and Looping in ARM</a:t>
            </a:r>
            <a:endParaRPr lang="en-IN" sz="2800" dirty="0"/>
          </a:p>
        </p:txBody>
      </p:sp>
      <p:pic>
        <p:nvPicPr>
          <p:cNvPr id="11" name="Picture 10" descr="A picture containing text, sign, tableware&#10;&#10;Description automatically generated">
            <a:extLst>
              <a:ext uri="{FF2B5EF4-FFF2-40B4-BE49-F238E27FC236}">
                <a16:creationId xmlns:a16="http://schemas.microsoft.com/office/drawing/2014/main" id="{C5F880FC-0BF8-DDBE-6850-F24961A5A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9972" y="92321"/>
            <a:ext cx="2175179" cy="620051"/>
          </a:xfrm>
          <a:prstGeom prst="rect">
            <a:avLst/>
          </a:prstGeom>
        </p:spPr>
      </p:pic>
      <p:sp>
        <p:nvSpPr>
          <p:cNvPr id="9" name="TextBox 8">
            <a:extLst>
              <a:ext uri="{FF2B5EF4-FFF2-40B4-BE49-F238E27FC236}">
                <a16:creationId xmlns:a16="http://schemas.microsoft.com/office/drawing/2014/main" id="{2C22CAF8-AB49-5620-1836-BD58F89525C5}"/>
              </a:ext>
            </a:extLst>
          </p:cNvPr>
          <p:cNvSpPr txBox="1"/>
          <p:nvPr/>
        </p:nvSpPr>
        <p:spPr>
          <a:xfrm>
            <a:off x="185039" y="1005047"/>
            <a:ext cx="8770112" cy="5262979"/>
          </a:xfrm>
          <a:prstGeom prst="rect">
            <a:avLst/>
          </a:prstGeom>
          <a:noFill/>
        </p:spPr>
        <p:txBody>
          <a:bodyPr wrap="square">
            <a:spAutoFit/>
          </a:bodyPr>
          <a:lstStyle/>
          <a:p>
            <a:pPr marL="342900" indent="-342900" algn="just">
              <a:buFont typeface="Arial" panose="020B0604020202020204" pitchFamily="34" charset="0"/>
              <a:buChar char="•"/>
            </a:pPr>
            <a:r>
              <a:rPr lang="en-US" sz="2400" b="0" i="0" u="none" strike="noStrike" baseline="0" dirty="0">
                <a:latin typeface="LiberationSerif"/>
              </a:rPr>
              <a:t>In the sequence of instructions to be executed, it is often necessary to transfer program control to a different location.</a:t>
            </a:r>
          </a:p>
          <a:p>
            <a:pPr marL="342900" indent="-342900" algn="just">
              <a:buFont typeface="Arial" panose="020B0604020202020204" pitchFamily="34" charset="0"/>
              <a:buChar char="•"/>
            </a:pPr>
            <a:r>
              <a:rPr lang="en-US" sz="2400" dirty="0">
                <a:latin typeface="LiberationSerif"/>
              </a:rPr>
              <a:t>Examples: </a:t>
            </a:r>
            <a:r>
              <a:rPr lang="en-US" sz="2400" b="0" i="0" u="none" strike="noStrike" baseline="0" dirty="0">
                <a:latin typeface="LiberationSerif"/>
              </a:rPr>
              <a:t>when a </a:t>
            </a:r>
            <a:r>
              <a:rPr lang="en-US" sz="2400" b="0" i="0" u="none" strike="noStrike" baseline="0" dirty="0">
                <a:solidFill>
                  <a:srgbClr val="FF0000"/>
                </a:solidFill>
                <a:latin typeface="LiberationSerif"/>
              </a:rPr>
              <a:t>function is called</a:t>
            </a:r>
            <a:r>
              <a:rPr lang="en-US" sz="2400" b="0" i="0" u="none" strike="noStrike" baseline="0" dirty="0">
                <a:latin typeface="LiberationSerif"/>
              </a:rPr>
              <a:t>, execution of a </a:t>
            </a:r>
            <a:r>
              <a:rPr lang="en-US" sz="2400" b="0" i="0" u="none" strike="noStrike" baseline="0" dirty="0">
                <a:solidFill>
                  <a:srgbClr val="FF0000"/>
                </a:solidFill>
                <a:latin typeface="LiberationSerif"/>
              </a:rPr>
              <a:t>loop is repeated</a:t>
            </a:r>
            <a:r>
              <a:rPr lang="en-US" sz="2400" b="0" i="0" u="none" strike="noStrike" baseline="0" dirty="0">
                <a:latin typeface="LiberationSerif"/>
              </a:rPr>
              <a:t>, or an </a:t>
            </a:r>
            <a:r>
              <a:rPr lang="en-US" sz="2400" b="0" i="0" u="none" strike="noStrike" baseline="0" dirty="0">
                <a:solidFill>
                  <a:srgbClr val="FF0000"/>
                </a:solidFill>
                <a:latin typeface="LiberationSerif"/>
              </a:rPr>
              <a:t>instruction executes conditionally</a:t>
            </a:r>
          </a:p>
          <a:p>
            <a:pPr marL="342900" indent="-342900" algn="just">
              <a:buFont typeface="Arial" panose="020B0604020202020204" pitchFamily="34" charset="0"/>
              <a:buChar char="•"/>
            </a:pPr>
            <a:endParaRPr lang="en-US" sz="2400" dirty="0">
              <a:solidFill>
                <a:srgbClr val="FF0000"/>
              </a:solidFill>
              <a:latin typeface="LiberationSerif"/>
            </a:endParaRPr>
          </a:p>
          <a:p>
            <a:pPr algn="just"/>
            <a:r>
              <a:rPr lang="en-IN" sz="2400" b="1" i="0" u="none" strike="noStrike" baseline="0" dirty="0">
                <a:solidFill>
                  <a:srgbClr val="4F82BE"/>
                </a:solidFill>
                <a:latin typeface="LiberationSerif-Bold"/>
              </a:rPr>
              <a:t>Looping and Branch Instructions:</a:t>
            </a:r>
          </a:p>
          <a:p>
            <a:pPr algn="just"/>
            <a:endParaRPr lang="en-IN" sz="2400" b="1" i="0" u="none" strike="noStrike" baseline="0" dirty="0">
              <a:solidFill>
                <a:srgbClr val="4F82BE"/>
              </a:solidFill>
              <a:latin typeface="LiberationSerif-Bold"/>
            </a:endParaRPr>
          </a:p>
          <a:p>
            <a:pPr algn="just"/>
            <a:r>
              <a:rPr lang="en-IN" sz="2400" b="1" i="0" u="none" strike="noStrike" baseline="0" dirty="0">
                <a:solidFill>
                  <a:srgbClr val="4F82BE"/>
                </a:solidFill>
                <a:latin typeface="LiberationSerif-Bold"/>
              </a:rPr>
              <a:t>Looping in ARM</a:t>
            </a:r>
          </a:p>
          <a:p>
            <a:pPr algn="just"/>
            <a:r>
              <a:rPr lang="en-US" sz="2400" b="0" i="0" u="none" strike="noStrike" baseline="0" dirty="0">
                <a:latin typeface="LiberationSerif"/>
              </a:rPr>
              <a:t>Repeating a sequence of instructions or an operation a certain number of times is </a:t>
            </a:r>
            <a:r>
              <a:rPr lang="en-IN" sz="2400" b="0" i="0" u="none" strike="noStrike" baseline="0" dirty="0">
                <a:latin typeface="LiberationSerif"/>
              </a:rPr>
              <a:t>called a </a:t>
            </a:r>
            <a:r>
              <a:rPr lang="en-IN" sz="2400" b="0" i="1" u="none" strike="noStrike" baseline="0" dirty="0">
                <a:latin typeface="LiberationSerif-Italic"/>
              </a:rPr>
              <a:t>loop</a:t>
            </a:r>
            <a:r>
              <a:rPr lang="en-IN" sz="2400" b="0" i="0" u="none" strike="noStrike" baseline="0" dirty="0">
                <a:latin typeface="LiberationSerif"/>
              </a:rPr>
              <a:t>.</a:t>
            </a:r>
          </a:p>
          <a:p>
            <a:pPr algn="just"/>
            <a:endParaRPr lang="en-IN" sz="2400" dirty="0">
              <a:latin typeface="LiberationSerif"/>
            </a:endParaRPr>
          </a:p>
          <a:p>
            <a:pPr algn="just"/>
            <a:r>
              <a:rPr lang="en-US" sz="2400" b="1" i="1" u="none" strike="noStrike" baseline="0" dirty="0">
                <a:solidFill>
                  <a:srgbClr val="4F82BE"/>
                </a:solidFill>
                <a:latin typeface="LiberationSerif-BoldItalic"/>
              </a:rPr>
              <a:t>Using instruction BNE for looping</a:t>
            </a:r>
            <a:endParaRPr lang="en-IN" sz="2400" b="1" i="1" u="none" strike="noStrike" baseline="0" dirty="0">
              <a:solidFill>
                <a:srgbClr val="4F82BE"/>
              </a:solidFill>
              <a:latin typeface="LiberationSerif"/>
            </a:endParaRPr>
          </a:p>
          <a:p>
            <a:pPr algn="just"/>
            <a:r>
              <a:rPr lang="en-US" sz="2400" b="0" i="0" u="none" strike="noStrike" baseline="0" dirty="0">
                <a:latin typeface="LiberationSerif"/>
              </a:rPr>
              <a:t>BNE (branch if not equal) instruction uses the zero flag in the status register</a:t>
            </a:r>
            <a:endParaRPr lang="en-IN" sz="2400" dirty="0"/>
          </a:p>
        </p:txBody>
      </p:sp>
    </p:spTree>
    <p:extLst>
      <p:ext uri="{BB962C8B-B14F-4D97-AF65-F5344CB8AC3E}">
        <p14:creationId xmlns:p14="http://schemas.microsoft.com/office/powerpoint/2010/main" val="14261270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4A4D-A729-15A2-BB32-412857DB9FD0}"/>
              </a:ext>
            </a:extLst>
          </p:cNvPr>
          <p:cNvSpPr>
            <a:spLocks noGrp="1"/>
          </p:cNvSpPr>
          <p:nvPr>
            <p:ph type="title"/>
          </p:nvPr>
        </p:nvSpPr>
        <p:spPr/>
        <p:txBody>
          <a:bodyPr/>
          <a:lstStyle/>
          <a:p>
            <a:r>
              <a:rPr lang="en-IN" spc="-30" dirty="0">
                <a:solidFill>
                  <a:srgbClr val="FFFFFF"/>
                </a:solidFill>
              </a:rPr>
              <a:t>Classification</a:t>
            </a:r>
            <a:r>
              <a:rPr lang="en-IN" dirty="0">
                <a:solidFill>
                  <a:srgbClr val="FFFFFF"/>
                </a:solidFill>
              </a:rPr>
              <a:t> </a:t>
            </a:r>
            <a:r>
              <a:rPr lang="en-IN" spc="-20" dirty="0">
                <a:solidFill>
                  <a:srgbClr val="FFFFFF"/>
                </a:solidFill>
              </a:rPr>
              <a:t>of </a:t>
            </a:r>
            <a:r>
              <a:rPr lang="en-IN" spc="-30" dirty="0">
                <a:solidFill>
                  <a:srgbClr val="FFFFFF"/>
                </a:solidFill>
              </a:rPr>
              <a:t>embedded</a:t>
            </a:r>
            <a:r>
              <a:rPr lang="en-IN" spc="10" dirty="0">
                <a:solidFill>
                  <a:srgbClr val="FFFFFF"/>
                </a:solidFill>
              </a:rPr>
              <a:t> </a:t>
            </a:r>
            <a:r>
              <a:rPr lang="en-IN" spc="-50" dirty="0">
                <a:solidFill>
                  <a:srgbClr val="FFFFFF"/>
                </a:solidFill>
              </a:rPr>
              <a:t>system</a:t>
            </a:r>
            <a:endParaRPr lang="en-IN" dirty="0"/>
          </a:p>
        </p:txBody>
      </p:sp>
      <p:sp>
        <p:nvSpPr>
          <p:cNvPr id="4" name="Footer Placeholder 3">
            <a:extLst>
              <a:ext uri="{FF2B5EF4-FFF2-40B4-BE49-F238E27FC236}">
                <a16:creationId xmlns:a16="http://schemas.microsoft.com/office/drawing/2014/main" id="{0EEFBEEE-A566-AB30-9D30-C2DE8CABBAEB}"/>
              </a:ext>
            </a:extLst>
          </p:cNvPr>
          <p:cNvSpPr>
            <a:spLocks noGrp="1"/>
          </p:cNvSpPr>
          <p:nvPr>
            <p:ph type="ftr" sz="quarter" idx="11"/>
          </p:nvPr>
        </p:nvSpPr>
        <p:spPr/>
        <p:txBody>
          <a:bodyPr/>
          <a:lstStyle/>
          <a:p>
            <a:r>
              <a:rPr lang="en-GB"/>
              <a:t>Department of EECE-19ECS431-EMBEDDED SYSTEMS</a:t>
            </a:r>
          </a:p>
        </p:txBody>
      </p:sp>
      <p:sp>
        <p:nvSpPr>
          <p:cNvPr id="5" name="Slide Number Placeholder 4">
            <a:extLst>
              <a:ext uri="{FF2B5EF4-FFF2-40B4-BE49-F238E27FC236}">
                <a16:creationId xmlns:a16="http://schemas.microsoft.com/office/drawing/2014/main" id="{A480A92A-932E-BE43-5909-0AAF31426076}"/>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38</a:t>
            </a:fld>
            <a:endParaRPr lang="en-GB" spc="15" dirty="0"/>
          </a:p>
        </p:txBody>
      </p:sp>
      <p:grpSp>
        <p:nvGrpSpPr>
          <p:cNvPr id="6" name="object 2">
            <a:extLst>
              <a:ext uri="{FF2B5EF4-FFF2-40B4-BE49-F238E27FC236}">
                <a16:creationId xmlns:a16="http://schemas.microsoft.com/office/drawing/2014/main" id="{1E13396D-3974-A507-7AEA-E9D665BC2F64}"/>
              </a:ext>
            </a:extLst>
          </p:cNvPr>
          <p:cNvGrpSpPr/>
          <p:nvPr/>
        </p:nvGrpSpPr>
        <p:grpSpPr>
          <a:xfrm>
            <a:off x="0" y="0"/>
            <a:ext cx="9144000" cy="915035"/>
            <a:chOff x="0" y="0"/>
            <a:chExt cx="9144000" cy="915035"/>
          </a:xfrm>
        </p:grpSpPr>
        <p:pic>
          <p:nvPicPr>
            <p:cNvPr id="7" name="object 3">
              <a:extLst>
                <a:ext uri="{FF2B5EF4-FFF2-40B4-BE49-F238E27FC236}">
                  <a16:creationId xmlns:a16="http://schemas.microsoft.com/office/drawing/2014/main" id="{89E1C595-61DF-697C-0B7E-86C239FB9F48}"/>
                </a:ext>
              </a:extLst>
            </p:cNvPr>
            <p:cNvPicPr/>
            <p:nvPr/>
          </p:nvPicPr>
          <p:blipFill>
            <a:blip r:embed="rId2" cstate="print"/>
            <a:stretch>
              <a:fillRect/>
            </a:stretch>
          </p:blipFill>
          <p:spPr>
            <a:xfrm>
              <a:off x="8306434" y="0"/>
              <a:ext cx="837565" cy="899033"/>
            </a:xfrm>
            <a:prstGeom prst="rect">
              <a:avLst/>
            </a:prstGeom>
          </p:spPr>
        </p:pic>
        <p:sp>
          <p:nvSpPr>
            <p:cNvPr id="8" name="object 4">
              <a:extLst>
                <a:ext uri="{FF2B5EF4-FFF2-40B4-BE49-F238E27FC236}">
                  <a16:creationId xmlns:a16="http://schemas.microsoft.com/office/drawing/2014/main" id="{8635B9FC-D80D-D22D-3FD2-E335C77D034B}"/>
                </a:ext>
              </a:extLst>
            </p:cNvPr>
            <p:cNvSpPr/>
            <p:nvPr/>
          </p:nvSpPr>
          <p:spPr>
            <a:xfrm>
              <a:off x="0" y="0"/>
              <a:ext cx="9144000" cy="898525"/>
            </a:xfrm>
            <a:custGeom>
              <a:avLst/>
              <a:gdLst/>
              <a:ahLst/>
              <a:cxnLst/>
              <a:rect l="l" t="t" r="r" b="b"/>
              <a:pathLst>
                <a:path w="9144000" h="898525">
                  <a:moveTo>
                    <a:pt x="0" y="898398"/>
                  </a:moveTo>
                  <a:lnTo>
                    <a:pt x="9144000" y="898398"/>
                  </a:lnTo>
                  <a:lnTo>
                    <a:pt x="9144000" y="0"/>
                  </a:lnTo>
                  <a:lnTo>
                    <a:pt x="0" y="0"/>
                  </a:lnTo>
                  <a:lnTo>
                    <a:pt x="0" y="898398"/>
                  </a:lnTo>
                  <a:close/>
                </a:path>
              </a:pathLst>
            </a:custGeom>
            <a:solidFill>
              <a:srgbClr val="2E70A1"/>
            </a:solidFill>
          </p:spPr>
          <p:txBody>
            <a:bodyPr wrap="square" lIns="0" tIns="0" rIns="0" bIns="0" rtlCol="0"/>
            <a:lstStyle/>
            <a:p>
              <a:endParaRPr/>
            </a:p>
          </p:txBody>
        </p:sp>
      </p:grpSp>
      <p:pic>
        <p:nvPicPr>
          <p:cNvPr id="11" name="Picture 10" descr="A picture containing text, sign, tableware&#10;&#10;Description automatically generated">
            <a:extLst>
              <a:ext uri="{FF2B5EF4-FFF2-40B4-BE49-F238E27FC236}">
                <a16:creationId xmlns:a16="http://schemas.microsoft.com/office/drawing/2014/main" id="{C5F880FC-0BF8-DDBE-6850-F24961A5A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9972" y="92321"/>
            <a:ext cx="2175179" cy="620051"/>
          </a:xfrm>
          <a:prstGeom prst="rect">
            <a:avLst/>
          </a:prstGeom>
        </p:spPr>
      </p:pic>
      <p:sp>
        <p:nvSpPr>
          <p:cNvPr id="15" name="TextBox 14">
            <a:extLst>
              <a:ext uri="{FF2B5EF4-FFF2-40B4-BE49-F238E27FC236}">
                <a16:creationId xmlns:a16="http://schemas.microsoft.com/office/drawing/2014/main" id="{011F966C-8F50-DE5E-1C3D-55D5E9587238}"/>
              </a:ext>
            </a:extLst>
          </p:cNvPr>
          <p:cNvSpPr txBox="1"/>
          <p:nvPr/>
        </p:nvSpPr>
        <p:spPr>
          <a:xfrm>
            <a:off x="107995" y="891760"/>
            <a:ext cx="8650351" cy="4524315"/>
          </a:xfrm>
          <a:prstGeom prst="rect">
            <a:avLst/>
          </a:prstGeom>
          <a:noFill/>
        </p:spPr>
        <p:txBody>
          <a:bodyPr wrap="square">
            <a:spAutoFit/>
          </a:bodyPr>
          <a:lstStyle/>
          <a:p>
            <a:pPr algn="just"/>
            <a:r>
              <a:rPr lang="en-US" sz="2400" b="0" i="0" u="none" strike="noStrike" baseline="0" dirty="0">
                <a:latin typeface="LiberationSerif"/>
              </a:rPr>
              <a:t>The BNE instruction is used as follows:</a:t>
            </a:r>
            <a:endParaRPr lang="en-US" sz="2400" b="0" i="0" u="none" strike="noStrike" baseline="0" dirty="0">
              <a:solidFill>
                <a:srgbClr val="008100"/>
              </a:solidFill>
              <a:latin typeface="LiberationSerif"/>
            </a:endParaRPr>
          </a:p>
          <a:p>
            <a:pPr algn="just"/>
            <a:r>
              <a:rPr lang="en-US" sz="2400" b="0" i="0" u="none" strike="noStrike" baseline="0" dirty="0">
                <a:solidFill>
                  <a:srgbClr val="008100"/>
                </a:solidFill>
                <a:latin typeface="LiberationSerif"/>
              </a:rPr>
              <a:t>BACK ……… 			;start of the loop</a:t>
            </a:r>
          </a:p>
          <a:p>
            <a:pPr algn="just"/>
            <a:r>
              <a:rPr lang="en-IN" sz="2400" b="0" i="0" u="none" strike="noStrike" baseline="0" dirty="0">
                <a:solidFill>
                  <a:srgbClr val="008100"/>
                </a:solidFill>
                <a:latin typeface="LiberationSerif"/>
              </a:rPr>
              <a:t>………				 ;body of the loop</a:t>
            </a:r>
          </a:p>
          <a:p>
            <a:pPr algn="just"/>
            <a:r>
              <a:rPr lang="en-IN" sz="2400" b="0" i="0" u="none" strike="noStrike" baseline="0" dirty="0">
                <a:solidFill>
                  <a:srgbClr val="008100"/>
                </a:solidFill>
                <a:latin typeface="LiberationSerif"/>
              </a:rPr>
              <a:t>………				 ;body of the loop</a:t>
            </a:r>
          </a:p>
          <a:p>
            <a:pPr algn="just"/>
            <a:r>
              <a:rPr lang="en-US" sz="2400" b="0" i="0" u="none" strike="noStrike" baseline="0" dirty="0">
                <a:solidFill>
                  <a:srgbClr val="008100"/>
                </a:solidFill>
                <a:latin typeface="LiberationSerif"/>
              </a:rPr>
              <a:t>SUBS Rn,Rn,#1 		;Rn = Rn - 1, set the flag Z = 1 if Rn = 0</a:t>
            </a:r>
          </a:p>
          <a:p>
            <a:pPr algn="just"/>
            <a:r>
              <a:rPr lang="en-US" sz="2400" b="0" i="0" u="none" strike="noStrike" baseline="0" dirty="0">
                <a:solidFill>
                  <a:srgbClr val="008100"/>
                </a:solidFill>
                <a:latin typeface="LiberationSerif"/>
              </a:rPr>
              <a:t>BNE BACK 			;branch if Z = 0</a:t>
            </a:r>
          </a:p>
          <a:p>
            <a:pPr algn="just"/>
            <a:endParaRPr lang="en-US" sz="2400" dirty="0">
              <a:solidFill>
                <a:srgbClr val="008100"/>
              </a:solidFill>
              <a:latin typeface="LiberationSerif"/>
            </a:endParaRPr>
          </a:p>
          <a:p>
            <a:pPr marL="342900" indent="-342900" algn="just">
              <a:buFont typeface="Arial" panose="020B0604020202020204" pitchFamily="34" charset="0"/>
              <a:buChar char="•"/>
            </a:pPr>
            <a:r>
              <a:rPr lang="en-US" sz="2400" dirty="0">
                <a:latin typeface="LiberationSerif"/>
              </a:rPr>
              <a:t>T</a:t>
            </a:r>
            <a:r>
              <a:rPr lang="en-US" sz="2400" b="0" i="0" u="none" strike="noStrike" baseline="0" dirty="0">
                <a:latin typeface="LiberationSerif"/>
              </a:rPr>
              <a:t>he Rn (e.g. R2 or R3) is decremented; if it is not zero, it branches (jumps) back to the target address referred to by the label</a:t>
            </a:r>
          </a:p>
          <a:p>
            <a:pPr algn="just"/>
            <a:endParaRPr lang="en-US" sz="2400" dirty="0">
              <a:latin typeface="LiberationSerif"/>
            </a:endParaRPr>
          </a:p>
          <a:p>
            <a:pPr marL="285750" indent="-285750" algn="just">
              <a:buFont typeface="Arial" panose="020B0604020202020204" pitchFamily="34" charset="0"/>
              <a:buChar char="•"/>
            </a:pPr>
            <a:r>
              <a:rPr lang="en-US" sz="2400" b="0" i="0" u="none" strike="noStrike" baseline="0" dirty="0">
                <a:latin typeface="LiberationSerif"/>
              </a:rPr>
              <a:t>BNE instruction refers to the Z flag of the status register affected by </a:t>
            </a:r>
            <a:r>
              <a:rPr lang="en-US" sz="2400" b="0" i="0" u="none" strike="noStrike" baseline="0">
                <a:latin typeface="LiberationSerif"/>
              </a:rPr>
              <a:t>the previous </a:t>
            </a:r>
            <a:r>
              <a:rPr lang="en-IN" sz="2400" b="0" i="0" u="none" strike="noStrike" baseline="0">
                <a:latin typeface="LiberationSerif"/>
              </a:rPr>
              <a:t>instruction</a:t>
            </a:r>
            <a:r>
              <a:rPr lang="en-IN" sz="2400" b="0" i="0" u="none" strike="noStrike" baseline="0" dirty="0">
                <a:latin typeface="LiberationSerif"/>
              </a:rPr>
              <a:t>, SUBS.</a:t>
            </a:r>
            <a:endParaRPr lang="en-IN" sz="2400" dirty="0"/>
          </a:p>
        </p:txBody>
      </p:sp>
      <p:sp>
        <p:nvSpPr>
          <p:cNvPr id="9" name="TextBox 8">
            <a:extLst>
              <a:ext uri="{FF2B5EF4-FFF2-40B4-BE49-F238E27FC236}">
                <a16:creationId xmlns:a16="http://schemas.microsoft.com/office/drawing/2014/main" id="{9B95653C-FB8C-587F-FC16-A12265792E0A}"/>
              </a:ext>
            </a:extLst>
          </p:cNvPr>
          <p:cNvSpPr txBox="1"/>
          <p:nvPr/>
        </p:nvSpPr>
        <p:spPr>
          <a:xfrm>
            <a:off x="0" y="185738"/>
            <a:ext cx="7543800" cy="523220"/>
          </a:xfrm>
          <a:prstGeom prst="rect">
            <a:avLst/>
          </a:prstGeom>
          <a:noFill/>
        </p:spPr>
        <p:txBody>
          <a:bodyPr wrap="square">
            <a:spAutoFit/>
          </a:bodyPr>
          <a:lstStyle/>
          <a:p>
            <a:r>
              <a:rPr lang="en-US" sz="2800" b="1" i="0" u="none" strike="noStrike" baseline="0" dirty="0">
                <a:latin typeface="LiberationSerif-Bold"/>
              </a:rPr>
              <a:t>Branch, Call, and Looping in ARM</a:t>
            </a:r>
            <a:endParaRPr lang="en-IN" sz="2800" dirty="0"/>
          </a:p>
        </p:txBody>
      </p:sp>
    </p:spTree>
    <p:extLst>
      <p:ext uri="{BB962C8B-B14F-4D97-AF65-F5344CB8AC3E}">
        <p14:creationId xmlns:p14="http://schemas.microsoft.com/office/powerpoint/2010/main" val="5334321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4A4D-A729-15A2-BB32-412857DB9FD0}"/>
              </a:ext>
            </a:extLst>
          </p:cNvPr>
          <p:cNvSpPr>
            <a:spLocks noGrp="1"/>
          </p:cNvSpPr>
          <p:nvPr>
            <p:ph type="title"/>
          </p:nvPr>
        </p:nvSpPr>
        <p:spPr/>
        <p:txBody>
          <a:bodyPr/>
          <a:lstStyle/>
          <a:p>
            <a:r>
              <a:rPr lang="en-IN" spc="-30" dirty="0">
                <a:solidFill>
                  <a:srgbClr val="FFFFFF"/>
                </a:solidFill>
              </a:rPr>
              <a:t>Classification</a:t>
            </a:r>
            <a:r>
              <a:rPr lang="en-IN" dirty="0">
                <a:solidFill>
                  <a:srgbClr val="FFFFFF"/>
                </a:solidFill>
              </a:rPr>
              <a:t> </a:t>
            </a:r>
            <a:r>
              <a:rPr lang="en-IN" spc="-20" dirty="0">
                <a:solidFill>
                  <a:srgbClr val="FFFFFF"/>
                </a:solidFill>
              </a:rPr>
              <a:t>of </a:t>
            </a:r>
            <a:r>
              <a:rPr lang="en-IN" spc="-30" dirty="0">
                <a:solidFill>
                  <a:srgbClr val="FFFFFF"/>
                </a:solidFill>
              </a:rPr>
              <a:t>embedded</a:t>
            </a:r>
            <a:r>
              <a:rPr lang="en-IN" spc="10" dirty="0">
                <a:solidFill>
                  <a:srgbClr val="FFFFFF"/>
                </a:solidFill>
              </a:rPr>
              <a:t> </a:t>
            </a:r>
            <a:r>
              <a:rPr lang="en-IN" spc="-50" dirty="0">
                <a:solidFill>
                  <a:srgbClr val="FFFFFF"/>
                </a:solidFill>
              </a:rPr>
              <a:t>system</a:t>
            </a:r>
            <a:endParaRPr lang="en-IN" dirty="0"/>
          </a:p>
        </p:txBody>
      </p:sp>
      <p:sp>
        <p:nvSpPr>
          <p:cNvPr id="4" name="Footer Placeholder 3">
            <a:extLst>
              <a:ext uri="{FF2B5EF4-FFF2-40B4-BE49-F238E27FC236}">
                <a16:creationId xmlns:a16="http://schemas.microsoft.com/office/drawing/2014/main" id="{0EEFBEEE-A566-AB30-9D30-C2DE8CABBAEB}"/>
              </a:ext>
            </a:extLst>
          </p:cNvPr>
          <p:cNvSpPr>
            <a:spLocks noGrp="1"/>
          </p:cNvSpPr>
          <p:nvPr>
            <p:ph type="ftr" sz="quarter" idx="11"/>
          </p:nvPr>
        </p:nvSpPr>
        <p:spPr/>
        <p:txBody>
          <a:bodyPr/>
          <a:lstStyle/>
          <a:p>
            <a:r>
              <a:rPr lang="en-GB"/>
              <a:t>Department of EECE-19ECS431-EMBEDDED SYSTEMS</a:t>
            </a:r>
          </a:p>
        </p:txBody>
      </p:sp>
      <p:sp>
        <p:nvSpPr>
          <p:cNvPr id="5" name="Slide Number Placeholder 4">
            <a:extLst>
              <a:ext uri="{FF2B5EF4-FFF2-40B4-BE49-F238E27FC236}">
                <a16:creationId xmlns:a16="http://schemas.microsoft.com/office/drawing/2014/main" id="{A480A92A-932E-BE43-5909-0AAF31426076}"/>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39</a:t>
            </a:fld>
            <a:endParaRPr lang="en-GB" spc="15" dirty="0"/>
          </a:p>
        </p:txBody>
      </p:sp>
      <p:grpSp>
        <p:nvGrpSpPr>
          <p:cNvPr id="6" name="object 2">
            <a:extLst>
              <a:ext uri="{FF2B5EF4-FFF2-40B4-BE49-F238E27FC236}">
                <a16:creationId xmlns:a16="http://schemas.microsoft.com/office/drawing/2014/main" id="{1E13396D-3974-A507-7AEA-E9D665BC2F64}"/>
              </a:ext>
            </a:extLst>
          </p:cNvPr>
          <p:cNvGrpSpPr/>
          <p:nvPr/>
        </p:nvGrpSpPr>
        <p:grpSpPr>
          <a:xfrm>
            <a:off x="0" y="0"/>
            <a:ext cx="9144000" cy="915035"/>
            <a:chOff x="0" y="0"/>
            <a:chExt cx="9144000" cy="915035"/>
          </a:xfrm>
        </p:grpSpPr>
        <p:pic>
          <p:nvPicPr>
            <p:cNvPr id="7" name="object 3">
              <a:extLst>
                <a:ext uri="{FF2B5EF4-FFF2-40B4-BE49-F238E27FC236}">
                  <a16:creationId xmlns:a16="http://schemas.microsoft.com/office/drawing/2014/main" id="{89E1C595-61DF-697C-0B7E-86C239FB9F48}"/>
                </a:ext>
              </a:extLst>
            </p:cNvPr>
            <p:cNvPicPr/>
            <p:nvPr/>
          </p:nvPicPr>
          <p:blipFill>
            <a:blip r:embed="rId2" cstate="print"/>
            <a:stretch>
              <a:fillRect/>
            </a:stretch>
          </p:blipFill>
          <p:spPr>
            <a:xfrm>
              <a:off x="8306434" y="0"/>
              <a:ext cx="837565" cy="899033"/>
            </a:xfrm>
            <a:prstGeom prst="rect">
              <a:avLst/>
            </a:prstGeom>
          </p:spPr>
        </p:pic>
        <p:sp>
          <p:nvSpPr>
            <p:cNvPr id="8" name="object 4">
              <a:extLst>
                <a:ext uri="{FF2B5EF4-FFF2-40B4-BE49-F238E27FC236}">
                  <a16:creationId xmlns:a16="http://schemas.microsoft.com/office/drawing/2014/main" id="{8635B9FC-D80D-D22D-3FD2-E335C77D034B}"/>
                </a:ext>
              </a:extLst>
            </p:cNvPr>
            <p:cNvSpPr/>
            <p:nvPr/>
          </p:nvSpPr>
          <p:spPr>
            <a:xfrm>
              <a:off x="0" y="0"/>
              <a:ext cx="9144000" cy="898525"/>
            </a:xfrm>
            <a:custGeom>
              <a:avLst/>
              <a:gdLst/>
              <a:ahLst/>
              <a:cxnLst/>
              <a:rect l="l" t="t" r="r" b="b"/>
              <a:pathLst>
                <a:path w="9144000" h="898525">
                  <a:moveTo>
                    <a:pt x="0" y="898398"/>
                  </a:moveTo>
                  <a:lnTo>
                    <a:pt x="9144000" y="898398"/>
                  </a:lnTo>
                  <a:lnTo>
                    <a:pt x="9144000" y="0"/>
                  </a:lnTo>
                  <a:lnTo>
                    <a:pt x="0" y="0"/>
                  </a:lnTo>
                  <a:lnTo>
                    <a:pt x="0" y="898398"/>
                  </a:lnTo>
                  <a:close/>
                </a:path>
              </a:pathLst>
            </a:custGeom>
            <a:solidFill>
              <a:srgbClr val="2E70A1"/>
            </a:solidFill>
          </p:spPr>
          <p:txBody>
            <a:bodyPr wrap="square" lIns="0" tIns="0" rIns="0" bIns="0" rtlCol="0"/>
            <a:lstStyle/>
            <a:p>
              <a:endParaRPr/>
            </a:p>
          </p:txBody>
        </p:sp>
      </p:grpSp>
      <p:pic>
        <p:nvPicPr>
          <p:cNvPr id="11" name="Picture 10" descr="A picture containing text, sign, tableware&#10;&#10;Description automatically generated">
            <a:extLst>
              <a:ext uri="{FF2B5EF4-FFF2-40B4-BE49-F238E27FC236}">
                <a16:creationId xmlns:a16="http://schemas.microsoft.com/office/drawing/2014/main" id="{C5F880FC-0BF8-DDBE-6850-F24961A5A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9972" y="92321"/>
            <a:ext cx="2175179" cy="620051"/>
          </a:xfrm>
          <a:prstGeom prst="rect">
            <a:avLst/>
          </a:prstGeom>
        </p:spPr>
      </p:pic>
      <p:sp>
        <p:nvSpPr>
          <p:cNvPr id="12" name="TextBox 11">
            <a:extLst>
              <a:ext uri="{FF2B5EF4-FFF2-40B4-BE49-F238E27FC236}">
                <a16:creationId xmlns:a16="http://schemas.microsoft.com/office/drawing/2014/main" id="{DDB3BAE3-5B82-5F22-08C8-085D3B3D7F02}"/>
              </a:ext>
            </a:extLst>
          </p:cNvPr>
          <p:cNvSpPr txBox="1"/>
          <p:nvPr/>
        </p:nvSpPr>
        <p:spPr>
          <a:xfrm>
            <a:off x="188849" y="990846"/>
            <a:ext cx="8766302" cy="5355312"/>
          </a:xfrm>
          <a:prstGeom prst="rect">
            <a:avLst/>
          </a:prstGeom>
          <a:noFill/>
        </p:spPr>
        <p:txBody>
          <a:bodyPr wrap="square">
            <a:spAutoFit/>
          </a:bodyPr>
          <a:lstStyle/>
          <a:p>
            <a:pPr algn="l"/>
            <a:r>
              <a:rPr lang="en-US" sz="1800" b="0" i="0" u="none" strike="noStrike" baseline="0" dirty="0">
                <a:latin typeface="LiberationSerif"/>
              </a:rPr>
              <a:t>Write a program to (a) clear R0, (b) add 9 to R0 a thousand times, then</a:t>
            </a:r>
          </a:p>
          <a:p>
            <a:pPr algn="l"/>
            <a:r>
              <a:rPr lang="en-US" sz="1800" b="0" i="0" u="none" strike="noStrike" baseline="0" dirty="0">
                <a:latin typeface="LiberationSerif"/>
              </a:rPr>
              <a:t>(c) place the sum in R4.</a:t>
            </a:r>
          </a:p>
          <a:p>
            <a:pPr algn="l"/>
            <a:r>
              <a:rPr lang="en-US" sz="1800" b="0" i="0" u="none" strike="noStrike" baseline="0" dirty="0">
                <a:latin typeface="LiberationSerif"/>
              </a:rPr>
              <a:t>Use the zero flag and BNE instruction.</a:t>
            </a:r>
          </a:p>
          <a:p>
            <a:pPr algn="l"/>
            <a:endParaRPr lang="en-US" dirty="0">
              <a:latin typeface="LiberationSerif"/>
            </a:endParaRPr>
          </a:p>
          <a:p>
            <a:pPr algn="l"/>
            <a:r>
              <a:rPr lang="en-IN" sz="1800" b="0" i="0" u="none" strike="noStrike" baseline="0" dirty="0">
                <a:solidFill>
                  <a:srgbClr val="008100"/>
                </a:solidFill>
                <a:latin typeface="LiberationSerif"/>
              </a:rPr>
              <a:t>AREA EXAMPLE4_1, CODE, READONLY</a:t>
            </a:r>
          </a:p>
          <a:p>
            <a:pPr algn="l"/>
            <a:r>
              <a:rPr lang="en-IN" sz="1800" b="0" i="0" u="none" strike="noStrike" baseline="0" dirty="0">
                <a:solidFill>
                  <a:srgbClr val="008100"/>
                </a:solidFill>
                <a:latin typeface="LiberationSerif"/>
              </a:rPr>
              <a:t>ENTRY</a:t>
            </a:r>
          </a:p>
          <a:p>
            <a:pPr algn="l"/>
            <a:r>
              <a:rPr lang="pt-BR" sz="1800" b="0" i="0" u="none" strike="noStrike" baseline="0" dirty="0">
                <a:solidFill>
                  <a:srgbClr val="008100"/>
                </a:solidFill>
                <a:latin typeface="LiberationSerif"/>
              </a:rPr>
              <a:t>	LDR R2,=1000 		;R2 = 1000 (decimal) for counter</a:t>
            </a:r>
          </a:p>
          <a:p>
            <a:pPr algn="l"/>
            <a:r>
              <a:rPr lang="pt-BR" sz="1800" b="0" i="0" u="none" strike="noStrike" baseline="0" dirty="0">
                <a:solidFill>
                  <a:srgbClr val="008100"/>
                </a:solidFill>
                <a:latin typeface="LiberationSerif"/>
              </a:rPr>
              <a:t>	MOV R0,#0 		;R0 = 0 (sum)</a:t>
            </a:r>
          </a:p>
          <a:p>
            <a:pPr algn="l"/>
            <a:r>
              <a:rPr lang="pt-BR" sz="1800" b="0" i="0" u="none" strike="noStrike" baseline="0" dirty="0">
                <a:solidFill>
                  <a:srgbClr val="008100"/>
                </a:solidFill>
                <a:latin typeface="LiberationSerif"/>
              </a:rPr>
              <a:t>AGAIN 	ADD R0,R0,#9 	;R0 = R0 + 9 (add 09 to R1, R1 = sum)</a:t>
            </a:r>
          </a:p>
          <a:p>
            <a:pPr algn="l"/>
            <a:r>
              <a:rPr lang="en-US" sz="1800" b="0" i="0" u="none" strike="noStrike" baseline="0" dirty="0">
                <a:solidFill>
                  <a:srgbClr val="008100"/>
                </a:solidFill>
                <a:latin typeface="LiberationSerif"/>
              </a:rPr>
              <a:t>	SUBS R2,R2,#1		 ;R2 = R2 - 1 and set the flags. Decrement counter</a:t>
            </a:r>
          </a:p>
          <a:p>
            <a:pPr algn="l"/>
            <a:r>
              <a:rPr lang="en-US" sz="1800" b="0" i="0" u="none" strike="noStrike" baseline="0" dirty="0">
                <a:solidFill>
                  <a:srgbClr val="008100"/>
                </a:solidFill>
                <a:latin typeface="LiberationSerif"/>
              </a:rPr>
              <a:t>	BNE AGAIN 		;repeat until COUNT = 0 (when Z = 1)</a:t>
            </a:r>
          </a:p>
          <a:p>
            <a:pPr algn="l"/>
            <a:r>
              <a:rPr lang="en-US" sz="1800" b="0" i="0" u="none" strike="noStrike" baseline="0" dirty="0">
                <a:solidFill>
                  <a:srgbClr val="008100"/>
                </a:solidFill>
                <a:latin typeface="LiberationSerif"/>
              </a:rPr>
              <a:t>	MOV R4,R0 		;store the sum in R4</a:t>
            </a:r>
          </a:p>
          <a:p>
            <a:pPr algn="l"/>
            <a:r>
              <a:rPr lang="en-US" sz="1800" b="0" i="0" u="none" strike="noStrike" baseline="0" dirty="0">
                <a:solidFill>
                  <a:srgbClr val="008100"/>
                </a:solidFill>
                <a:latin typeface="LiberationSerif"/>
              </a:rPr>
              <a:t>HERE 	B 	HERE 		;stay here</a:t>
            </a:r>
          </a:p>
          <a:p>
            <a:pPr algn="l"/>
            <a:r>
              <a:rPr lang="en-IN" sz="1800" b="0" i="0" u="none" strike="noStrike" baseline="0" dirty="0">
                <a:solidFill>
                  <a:srgbClr val="008100"/>
                </a:solidFill>
                <a:latin typeface="LiberationSerif"/>
              </a:rPr>
              <a:t>END</a:t>
            </a:r>
          </a:p>
          <a:p>
            <a:pPr algn="l"/>
            <a:endParaRPr lang="en-IN" dirty="0">
              <a:solidFill>
                <a:srgbClr val="000000"/>
              </a:solidFill>
              <a:latin typeface="LiberationSerif"/>
            </a:endParaRPr>
          </a:p>
          <a:p>
            <a:pPr algn="l"/>
            <a:r>
              <a:rPr lang="en-US" sz="2400" b="1" i="0" u="none" strike="noStrike" baseline="0" dirty="0">
                <a:solidFill>
                  <a:srgbClr val="4F82BE"/>
                </a:solidFill>
                <a:latin typeface="LiberationSerif-Bold"/>
              </a:rPr>
              <a:t>Looping a trillion times with loop inside a loop</a:t>
            </a:r>
            <a:endParaRPr lang="en-IN" sz="2400" b="1" i="0" u="none" strike="noStrike" baseline="0" dirty="0">
              <a:solidFill>
                <a:srgbClr val="000000"/>
              </a:solidFill>
              <a:latin typeface="LiberationSerif"/>
            </a:endParaRPr>
          </a:p>
          <a:p>
            <a:pPr algn="l"/>
            <a:r>
              <a:rPr lang="en-US" sz="2400" b="0" i="0" u="none" strike="noStrike" baseline="0" dirty="0">
                <a:latin typeface="LiberationSerif"/>
              </a:rPr>
              <a:t>we use a loop inside a loop, which is called a nested loop. In a nested loop, we use two registers to hold the count.</a:t>
            </a:r>
            <a:endParaRPr lang="en-IN" sz="2400" dirty="0"/>
          </a:p>
        </p:txBody>
      </p:sp>
      <p:sp>
        <p:nvSpPr>
          <p:cNvPr id="14" name="TextBox 13">
            <a:extLst>
              <a:ext uri="{FF2B5EF4-FFF2-40B4-BE49-F238E27FC236}">
                <a16:creationId xmlns:a16="http://schemas.microsoft.com/office/drawing/2014/main" id="{883C9B23-42B3-57FC-6E41-ED6070BB9B5C}"/>
              </a:ext>
            </a:extLst>
          </p:cNvPr>
          <p:cNvSpPr txBox="1"/>
          <p:nvPr/>
        </p:nvSpPr>
        <p:spPr>
          <a:xfrm>
            <a:off x="0" y="185738"/>
            <a:ext cx="7543800" cy="523220"/>
          </a:xfrm>
          <a:prstGeom prst="rect">
            <a:avLst/>
          </a:prstGeom>
          <a:noFill/>
        </p:spPr>
        <p:txBody>
          <a:bodyPr wrap="square">
            <a:spAutoFit/>
          </a:bodyPr>
          <a:lstStyle/>
          <a:p>
            <a:r>
              <a:rPr lang="en-US" sz="2800" b="1" i="0" u="none" strike="noStrike" baseline="0" dirty="0">
                <a:latin typeface="LiberationSerif-Bold"/>
              </a:rPr>
              <a:t>Branch, Call, and Looping in ARM</a:t>
            </a:r>
            <a:endParaRPr lang="en-IN" sz="2800" dirty="0"/>
          </a:p>
        </p:txBody>
      </p:sp>
    </p:spTree>
    <p:extLst>
      <p:ext uri="{BB962C8B-B14F-4D97-AF65-F5344CB8AC3E}">
        <p14:creationId xmlns:p14="http://schemas.microsoft.com/office/powerpoint/2010/main" val="3271499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915035"/>
            <a:chOff x="0" y="0"/>
            <a:chExt cx="9144000" cy="915035"/>
          </a:xfrm>
        </p:grpSpPr>
        <p:pic>
          <p:nvPicPr>
            <p:cNvPr id="3" name="object 3"/>
            <p:cNvPicPr/>
            <p:nvPr/>
          </p:nvPicPr>
          <p:blipFill>
            <a:blip r:embed="rId2" cstate="print"/>
            <a:stretch>
              <a:fillRect/>
            </a:stretch>
          </p:blipFill>
          <p:spPr>
            <a:xfrm>
              <a:off x="8306434" y="0"/>
              <a:ext cx="837565" cy="899033"/>
            </a:xfrm>
            <a:prstGeom prst="rect">
              <a:avLst/>
            </a:prstGeom>
          </p:spPr>
        </p:pic>
        <p:sp>
          <p:nvSpPr>
            <p:cNvPr id="4" name="object 4"/>
            <p:cNvSpPr/>
            <p:nvPr/>
          </p:nvSpPr>
          <p:spPr>
            <a:xfrm>
              <a:off x="0" y="0"/>
              <a:ext cx="9144000" cy="898525"/>
            </a:xfrm>
            <a:custGeom>
              <a:avLst/>
              <a:gdLst/>
              <a:ahLst/>
              <a:cxnLst/>
              <a:rect l="l" t="t" r="r" b="b"/>
              <a:pathLst>
                <a:path w="9144000" h="898525">
                  <a:moveTo>
                    <a:pt x="0" y="898398"/>
                  </a:moveTo>
                  <a:lnTo>
                    <a:pt x="9144000" y="898398"/>
                  </a:lnTo>
                  <a:lnTo>
                    <a:pt x="9144000" y="0"/>
                  </a:lnTo>
                  <a:lnTo>
                    <a:pt x="0" y="0"/>
                  </a:lnTo>
                  <a:lnTo>
                    <a:pt x="0" y="898398"/>
                  </a:lnTo>
                  <a:close/>
                </a:path>
              </a:pathLst>
            </a:custGeom>
            <a:solidFill>
              <a:srgbClr val="2E70A1"/>
            </a:solidFill>
          </p:spPr>
          <p:txBody>
            <a:bodyPr wrap="square" lIns="0" tIns="0" rIns="0" bIns="0" rtlCol="0"/>
            <a:lstStyle/>
            <a:p>
              <a:endParaRPr/>
            </a:p>
          </p:txBody>
        </p:sp>
      </p:grpSp>
      <p:sp>
        <p:nvSpPr>
          <p:cNvPr id="8" name="object 8"/>
          <p:cNvSpPr txBox="1"/>
          <p:nvPr/>
        </p:nvSpPr>
        <p:spPr>
          <a:xfrm>
            <a:off x="8747506" y="6606929"/>
            <a:ext cx="208279" cy="158750"/>
          </a:xfrm>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sz="900" b="1" spc="15" dirty="0">
                <a:latin typeface="Arial"/>
                <a:cs typeface="Arial"/>
              </a:rPr>
              <a:t>4</a:t>
            </a:fld>
            <a:endParaRPr sz="900">
              <a:latin typeface="Arial"/>
              <a:cs typeface="Arial"/>
            </a:endParaRPr>
          </a:p>
        </p:txBody>
      </p:sp>
      <p:pic>
        <p:nvPicPr>
          <p:cNvPr id="9" name="Picture 8" descr="A picture containing text, sign, tableware&#10;&#10;Description automatically generated">
            <a:extLst>
              <a:ext uri="{FF2B5EF4-FFF2-40B4-BE49-F238E27FC236}">
                <a16:creationId xmlns:a16="http://schemas.microsoft.com/office/drawing/2014/main" id="{D1835DF1-3C40-1023-9A06-9F9E7747CF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9972" y="92321"/>
            <a:ext cx="2175179" cy="620051"/>
          </a:xfrm>
          <a:prstGeom prst="rect">
            <a:avLst/>
          </a:prstGeom>
        </p:spPr>
      </p:pic>
      <p:sp>
        <p:nvSpPr>
          <p:cNvPr id="10" name="Footer Placeholder 9">
            <a:extLst>
              <a:ext uri="{FF2B5EF4-FFF2-40B4-BE49-F238E27FC236}">
                <a16:creationId xmlns:a16="http://schemas.microsoft.com/office/drawing/2014/main" id="{40322BAB-7018-3A09-0CEA-CE77639ABE44}"/>
              </a:ext>
            </a:extLst>
          </p:cNvPr>
          <p:cNvSpPr>
            <a:spLocks noGrp="1"/>
          </p:cNvSpPr>
          <p:nvPr>
            <p:ph type="ftr" sz="quarter" idx="11"/>
          </p:nvPr>
        </p:nvSpPr>
        <p:spPr/>
        <p:txBody>
          <a:bodyPr/>
          <a:lstStyle/>
          <a:p>
            <a:r>
              <a:rPr lang="en-GB"/>
              <a:t>Department of EECE-19ECS431-EMBEDDED SYSTEMS</a:t>
            </a:r>
          </a:p>
        </p:txBody>
      </p:sp>
      <p:sp>
        <p:nvSpPr>
          <p:cNvPr id="11" name="Slide Number Placeholder 10">
            <a:extLst>
              <a:ext uri="{FF2B5EF4-FFF2-40B4-BE49-F238E27FC236}">
                <a16:creationId xmlns:a16="http://schemas.microsoft.com/office/drawing/2014/main" id="{C9315DB3-E3D2-AF0A-A1FC-8C98B0F9CCBB}"/>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4</a:t>
            </a:fld>
            <a:endParaRPr lang="en-GB" spc="15" dirty="0"/>
          </a:p>
        </p:txBody>
      </p:sp>
      <p:sp>
        <p:nvSpPr>
          <p:cNvPr id="7" name="TextBox 6">
            <a:extLst>
              <a:ext uri="{FF2B5EF4-FFF2-40B4-BE49-F238E27FC236}">
                <a16:creationId xmlns:a16="http://schemas.microsoft.com/office/drawing/2014/main" id="{9ABA847B-5D7F-A93F-C16B-3EF18C2C3C7E}"/>
              </a:ext>
            </a:extLst>
          </p:cNvPr>
          <p:cNvSpPr txBox="1"/>
          <p:nvPr/>
        </p:nvSpPr>
        <p:spPr>
          <a:xfrm>
            <a:off x="174672" y="200063"/>
            <a:ext cx="4763386" cy="523220"/>
          </a:xfrm>
          <a:prstGeom prst="rect">
            <a:avLst/>
          </a:prstGeom>
          <a:noFill/>
        </p:spPr>
        <p:txBody>
          <a:bodyPr wrap="square">
            <a:spAutoFit/>
          </a:bodyPr>
          <a:lstStyle/>
          <a:p>
            <a:r>
              <a:rPr lang="en-IN" sz="2800" b="1" i="0" u="none" strike="noStrike" baseline="0" dirty="0">
                <a:latin typeface="LiberationSerif-Bold"/>
              </a:rPr>
              <a:t>Arithmetic Instructions</a:t>
            </a:r>
            <a:endParaRPr lang="en-IN" sz="2800" dirty="0"/>
          </a:p>
        </p:txBody>
      </p:sp>
      <p:sp>
        <p:nvSpPr>
          <p:cNvPr id="19" name="TextBox 18">
            <a:extLst>
              <a:ext uri="{FF2B5EF4-FFF2-40B4-BE49-F238E27FC236}">
                <a16:creationId xmlns:a16="http://schemas.microsoft.com/office/drawing/2014/main" id="{64CE3481-A591-EB8B-7AEF-BBF723AB9629}"/>
              </a:ext>
            </a:extLst>
          </p:cNvPr>
          <p:cNvSpPr txBox="1"/>
          <p:nvPr/>
        </p:nvSpPr>
        <p:spPr>
          <a:xfrm>
            <a:off x="-10633" y="1078468"/>
            <a:ext cx="8965783" cy="5355312"/>
          </a:xfrm>
          <a:prstGeom prst="rect">
            <a:avLst/>
          </a:prstGeom>
          <a:noFill/>
        </p:spPr>
        <p:txBody>
          <a:bodyPr wrap="square">
            <a:spAutoFit/>
          </a:bodyPr>
          <a:lstStyle/>
          <a:p>
            <a:r>
              <a:rPr lang="en-IN" sz="1800" b="1" i="0" u="none" strike="noStrike" baseline="0" dirty="0">
                <a:solidFill>
                  <a:srgbClr val="4F82BE"/>
                </a:solidFill>
                <a:latin typeface="LiberationSerif-Bold"/>
              </a:rPr>
              <a:t>Addition of unsigned numbers</a:t>
            </a:r>
          </a:p>
          <a:p>
            <a:endParaRPr lang="en-IN" b="1" dirty="0">
              <a:solidFill>
                <a:srgbClr val="4F82BE"/>
              </a:solidFill>
              <a:latin typeface="LiberationSerif-Bold"/>
            </a:endParaRPr>
          </a:p>
          <a:p>
            <a:pPr algn="just"/>
            <a:r>
              <a:rPr lang="en-US" sz="2400" b="0" i="0" u="none" strike="noStrike" baseline="0" dirty="0">
                <a:solidFill>
                  <a:srgbClr val="000000"/>
                </a:solidFill>
                <a:latin typeface="LiberationSerif"/>
              </a:rPr>
              <a:t>The form of the ADD instruction is</a:t>
            </a:r>
          </a:p>
          <a:p>
            <a:pPr algn="just"/>
            <a:r>
              <a:rPr lang="en-IN" sz="2400" b="0" i="0" u="none" strike="noStrike" baseline="0" dirty="0">
                <a:solidFill>
                  <a:srgbClr val="008100"/>
                </a:solidFill>
                <a:latin typeface="LiberationSerif"/>
              </a:rPr>
              <a:t>ADD Rd,Rn,Op2			 ;Rd = Rn + Op2</a:t>
            </a:r>
          </a:p>
          <a:p>
            <a:pPr algn="just"/>
            <a:endParaRPr lang="en-IN" sz="2400" dirty="0">
              <a:solidFill>
                <a:srgbClr val="008100"/>
              </a:solidFill>
              <a:latin typeface="LiberationSerif"/>
            </a:endParaRPr>
          </a:p>
          <a:p>
            <a:pPr algn="just"/>
            <a:r>
              <a:rPr lang="en-IN" sz="2400" b="0" i="0" u="none" strike="noStrike" baseline="0" dirty="0">
                <a:latin typeface="LiberationSerif"/>
              </a:rPr>
              <a:t>The destination </a:t>
            </a:r>
            <a:r>
              <a:rPr lang="en-US" sz="2400" b="0" i="0" u="none" strike="noStrike" baseline="0" dirty="0">
                <a:latin typeface="LiberationSerif"/>
              </a:rPr>
              <a:t>operand must be a register. </a:t>
            </a:r>
          </a:p>
          <a:p>
            <a:pPr algn="just"/>
            <a:r>
              <a:rPr lang="en-US" sz="2400" b="0" i="0" u="none" strike="noStrike" baseline="0" dirty="0">
                <a:latin typeface="LiberationSerif"/>
              </a:rPr>
              <a:t>The Op2 operand can be a register or immediate. </a:t>
            </a:r>
          </a:p>
          <a:p>
            <a:pPr algn="just"/>
            <a:endParaRPr lang="en-US" sz="2400" b="0" i="0" u="none" strike="noStrike" baseline="0" dirty="0">
              <a:latin typeface="LiberationSerif"/>
            </a:endParaRPr>
          </a:p>
          <a:p>
            <a:pPr algn="just"/>
            <a:r>
              <a:rPr lang="en-US" sz="2400" b="0" i="0" u="none" strike="noStrike" baseline="0" dirty="0">
                <a:solidFill>
                  <a:srgbClr val="FF0000"/>
                </a:solidFill>
                <a:latin typeface="LiberationSerif"/>
              </a:rPr>
              <a:t>Memory-to-register or memory-to-memory arithmetic and logic operations </a:t>
            </a:r>
            <a:r>
              <a:rPr lang="en-US" sz="2400" b="0" i="0" u="none" strike="noStrike" baseline="0" dirty="0">
                <a:latin typeface="LiberationSerif"/>
              </a:rPr>
              <a:t>are never allowed in ARM Assembly language since it is a RISC processor.</a:t>
            </a:r>
          </a:p>
          <a:p>
            <a:pPr algn="just"/>
            <a:endParaRPr lang="en-US" sz="2400" dirty="0">
              <a:latin typeface="LiberationSerif"/>
            </a:endParaRPr>
          </a:p>
          <a:p>
            <a:pPr algn="just"/>
            <a:r>
              <a:rPr lang="en-US" sz="2400" b="0" i="0" u="none" strike="noStrike" baseline="0" dirty="0">
                <a:latin typeface="LiberationSerif"/>
              </a:rPr>
              <a:t>The effect of the ADDS instruction on the overflow (V) and N (negative) flags they are used in signed number operations</a:t>
            </a:r>
            <a:endParaRPr lang="en-IN" sz="2400" dirty="0"/>
          </a:p>
          <a:p>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2B3A606-3D4D-36E3-AC3F-38FE85295142}"/>
              </a:ext>
            </a:extLst>
          </p:cNvPr>
          <p:cNvSpPr>
            <a:spLocks noGrp="1"/>
          </p:cNvSpPr>
          <p:nvPr>
            <p:ph type="ftr" sz="quarter" idx="11"/>
          </p:nvPr>
        </p:nvSpPr>
        <p:spPr/>
        <p:txBody>
          <a:bodyPr/>
          <a:lstStyle/>
          <a:p>
            <a:r>
              <a:rPr lang="en-GB"/>
              <a:t>Department of EECE-19ECS431-EMBEDDED SYSTEMS</a:t>
            </a:r>
          </a:p>
        </p:txBody>
      </p:sp>
      <p:sp>
        <p:nvSpPr>
          <p:cNvPr id="3" name="Slide Number Placeholder 2">
            <a:extLst>
              <a:ext uri="{FF2B5EF4-FFF2-40B4-BE49-F238E27FC236}">
                <a16:creationId xmlns:a16="http://schemas.microsoft.com/office/drawing/2014/main" id="{0CF61A6E-CF41-7DF7-9D1C-9D1B10EABA31}"/>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40</a:t>
            </a:fld>
            <a:endParaRPr lang="en-GB" spc="15" dirty="0"/>
          </a:p>
        </p:txBody>
      </p:sp>
      <p:graphicFrame>
        <p:nvGraphicFramePr>
          <p:cNvPr id="4" name="Object 3">
            <a:extLst>
              <a:ext uri="{FF2B5EF4-FFF2-40B4-BE49-F238E27FC236}">
                <a16:creationId xmlns:a16="http://schemas.microsoft.com/office/drawing/2014/main" id="{C8D7C1AF-1018-1DED-F4E1-E3F848F5488A}"/>
              </a:ext>
            </a:extLst>
          </p:cNvPr>
          <p:cNvGraphicFramePr>
            <a:graphicFrameLocks noChangeAspect="1"/>
          </p:cNvGraphicFramePr>
          <p:nvPr>
            <p:extLst>
              <p:ext uri="{D42A27DB-BD31-4B8C-83A1-F6EECF244321}">
                <p14:modId xmlns:p14="http://schemas.microsoft.com/office/powerpoint/2010/main" val="4291391503"/>
              </p:ext>
            </p:extLst>
          </p:nvPr>
        </p:nvGraphicFramePr>
        <p:xfrm>
          <a:off x="990600" y="304800"/>
          <a:ext cx="7010400" cy="6172199"/>
        </p:xfrm>
        <a:graphic>
          <a:graphicData uri="http://schemas.openxmlformats.org/presentationml/2006/ole">
            <mc:AlternateContent xmlns:mc="http://schemas.openxmlformats.org/markup-compatibility/2006">
              <mc:Choice xmlns:v="urn:schemas-microsoft-com:vml" Requires="v">
                <p:oleObj name="Bitmap Image" r:id="rId2" imgW="5657760" imgH="5645160" progId="PBrush">
                  <p:embed/>
                </p:oleObj>
              </mc:Choice>
              <mc:Fallback>
                <p:oleObj name="Bitmap Image" r:id="rId2" imgW="5657760" imgH="5645160" progId="PBrush">
                  <p:embed/>
                  <p:pic>
                    <p:nvPicPr>
                      <p:cNvPr id="0" name=""/>
                      <p:cNvPicPr/>
                      <p:nvPr/>
                    </p:nvPicPr>
                    <p:blipFill>
                      <a:blip r:embed="rId3"/>
                      <a:stretch>
                        <a:fillRect/>
                      </a:stretch>
                    </p:blipFill>
                    <p:spPr>
                      <a:xfrm>
                        <a:off x="990600" y="304800"/>
                        <a:ext cx="7010400" cy="6172199"/>
                      </a:xfrm>
                      <a:prstGeom prst="rect">
                        <a:avLst/>
                      </a:prstGeom>
                    </p:spPr>
                  </p:pic>
                </p:oleObj>
              </mc:Fallback>
            </mc:AlternateContent>
          </a:graphicData>
        </a:graphic>
      </p:graphicFrame>
    </p:spTree>
    <p:extLst>
      <p:ext uri="{BB962C8B-B14F-4D97-AF65-F5344CB8AC3E}">
        <p14:creationId xmlns:p14="http://schemas.microsoft.com/office/powerpoint/2010/main" val="29751188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4A4D-A729-15A2-BB32-412857DB9FD0}"/>
              </a:ext>
            </a:extLst>
          </p:cNvPr>
          <p:cNvSpPr>
            <a:spLocks noGrp="1"/>
          </p:cNvSpPr>
          <p:nvPr>
            <p:ph type="title"/>
          </p:nvPr>
        </p:nvSpPr>
        <p:spPr>
          <a:xfrm>
            <a:off x="228600" y="1417026"/>
            <a:ext cx="7886700" cy="1325563"/>
          </a:xfrm>
        </p:spPr>
        <p:txBody>
          <a:bodyPr/>
          <a:lstStyle/>
          <a:p>
            <a:r>
              <a:rPr lang="en-IN" spc="-30" dirty="0">
                <a:solidFill>
                  <a:srgbClr val="FFFFFF"/>
                </a:solidFill>
              </a:rPr>
              <a:t>Classification</a:t>
            </a:r>
            <a:r>
              <a:rPr lang="en-IN" dirty="0">
                <a:solidFill>
                  <a:srgbClr val="FFFFFF"/>
                </a:solidFill>
              </a:rPr>
              <a:t> </a:t>
            </a:r>
            <a:r>
              <a:rPr lang="en-IN" spc="-20" dirty="0">
                <a:solidFill>
                  <a:srgbClr val="FFFFFF"/>
                </a:solidFill>
              </a:rPr>
              <a:t>of </a:t>
            </a:r>
            <a:r>
              <a:rPr lang="en-IN" spc="-30" dirty="0">
                <a:solidFill>
                  <a:srgbClr val="FFFFFF"/>
                </a:solidFill>
              </a:rPr>
              <a:t>embedded</a:t>
            </a:r>
            <a:r>
              <a:rPr lang="en-IN" spc="10" dirty="0">
                <a:solidFill>
                  <a:srgbClr val="FFFFFF"/>
                </a:solidFill>
              </a:rPr>
              <a:t> </a:t>
            </a:r>
            <a:r>
              <a:rPr lang="en-IN" spc="-50" dirty="0">
                <a:solidFill>
                  <a:srgbClr val="FFFFFF"/>
                </a:solidFill>
              </a:rPr>
              <a:t>system</a:t>
            </a:r>
            <a:endParaRPr lang="en-IN" dirty="0"/>
          </a:p>
        </p:txBody>
      </p:sp>
      <p:sp>
        <p:nvSpPr>
          <p:cNvPr id="4" name="Footer Placeholder 3">
            <a:extLst>
              <a:ext uri="{FF2B5EF4-FFF2-40B4-BE49-F238E27FC236}">
                <a16:creationId xmlns:a16="http://schemas.microsoft.com/office/drawing/2014/main" id="{0EEFBEEE-A566-AB30-9D30-C2DE8CABBAEB}"/>
              </a:ext>
            </a:extLst>
          </p:cNvPr>
          <p:cNvSpPr>
            <a:spLocks noGrp="1"/>
          </p:cNvSpPr>
          <p:nvPr>
            <p:ph type="ftr" sz="quarter" idx="11"/>
          </p:nvPr>
        </p:nvSpPr>
        <p:spPr/>
        <p:txBody>
          <a:bodyPr/>
          <a:lstStyle/>
          <a:p>
            <a:r>
              <a:rPr lang="en-GB"/>
              <a:t>Department of EECE-19ECS431-EMBEDDED SYSTEMS</a:t>
            </a:r>
          </a:p>
        </p:txBody>
      </p:sp>
      <p:sp>
        <p:nvSpPr>
          <p:cNvPr id="5" name="Slide Number Placeholder 4">
            <a:extLst>
              <a:ext uri="{FF2B5EF4-FFF2-40B4-BE49-F238E27FC236}">
                <a16:creationId xmlns:a16="http://schemas.microsoft.com/office/drawing/2014/main" id="{A480A92A-932E-BE43-5909-0AAF31426076}"/>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41</a:t>
            </a:fld>
            <a:endParaRPr lang="en-GB" spc="15" dirty="0"/>
          </a:p>
        </p:txBody>
      </p:sp>
      <p:grpSp>
        <p:nvGrpSpPr>
          <p:cNvPr id="6" name="object 2">
            <a:extLst>
              <a:ext uri="{FF2B5EF4-FFF2-40B4-BE49-F238E27FC236}">
                <a16:creationId xmlns:a16="http://schemas.microsoft.com/office/drawing/2014/main" id="{1E13396D-3974-A507-7AEA-E9D665BC2F64}"/>
              </a:ext>
            </a:extLst>
          </p:cNvPr>
          <p:cNvGrpSpPr/>
          <p:nvPr/>
        </p:nvGrpSpPr>
        <p:grpSpPr>
          <a:xfrm>
            <a:off x="0" y="0"/>
            <a:ext cx="9144000" cy="915035"/>
            <a:chOff x="0" y="0"/>
            <a:chExt cx="9144000" cy="915035"/>
          </a:xfrm>
        </p:grpSpPr>
        <p:pic>
          <p:nvPicPr>
            <p:cNvPr id="7" name="object 3">
              <a:extLst>
                <a:ext uri="{FF2B5EF4-FFF2-40B4-BE49-F238E27FC236}">
                  <a16:creationId xmlns:a16="http://schemas.microsoft.com/office/drawing/2014/main" id="{89E1C595-61DF-697C-0B7E-86C239FB9F48}"/>
                </a:ext>
              </a:extLst>
            </p:cNvPr>
            <p:cNvPicPr/>
            <p:nvPr/>
          </p:nvPicPr>
          <p:blipFill>
            <a:blip r:embed="rId2" cstate="print"/>
            <a:stretch>
              <a:fillRect/>
            </a:stretch>
          </p:blipFill>
          <p:spPr>
            <a:xfrm>
              <a:off x="8306434" y="0"/>
              <a:ext cx="837565" cy="899033"/>
            </a:xfrm>
            <a:prstGeom prst="rect">
              <a:avLst/>
            </a:prstGeom>
          </p:spPr>
        </p:pic>
        <p:sp>
          <p:nvSpPr>
            <p:cNvPr id="8" name="object 4">
              <a:extLst>
                <a:ext uri="{FF2B5EF4-FFF2-40B4-BE49-F238E27FC236}">
                  <a16:creationId xmlns:a16="http://schemas.microsoft.com/office/drawing/2014/main" id="{8635B9FC-D80D-D22D-3FD2-E335C77D034B}"/>
                </a:ext>
              </a:extLst>
            </p:cNvPr>
            <p:cNvSpPr/>
            <p:nvPr/>
          </p:nvSpPr>
          <p:spPr>
            <a:xfrm>
              <a:off x="0" y="0"/>
              <a:ext cx="9144000" cy="898525"/>
            </a:xfrm>
            <a:custGeom>
              <a:avLst/>
              <a:gdLst/>
              <a:ahLst/>
              <a:cxnLst/>
              <a:rect l="l" t="t" r="r" b="b"/>
              <a:pathLst>
                <a:path w="9144000" h="898525">
                  <a:moveTo>
                    <a:pt x="0" y="898398"/>
                  </a:moveTo>
                  <a:lnTo>
                    <a:pt x="9144000" y="898398"/>
                  </a:lnTo>
                  <a:lnTo>
                    <a:pt x="9144000" y="0"/>
                  </a:lnTo>
                  <a:lnTo>
                    <a:pt x="0" y="0"/>
                  </a:lnTo>
                  <a:lnTo>
                    <a:pt x="0" y="898398"/>
                  </a:lnTo>
                  <a:close/>
                </a:path>
              </a:pathLst>
            </a:custGeom>
            <a:solidFill>
              <a:srgbClr val="2E70A1"/>
            </a:solidFill>
          </p:spPr>
          <p:txBody>
            <a:bodyPr wrap="square" lIns="0" tIns="0" rIns="0" bIns="0" rtlCol="0"/>
            <a:lstStyle/>
            <a:p>
              <a:endParaRPr/>
            </a:p>
          </p:txBody>
        </p:sp>
      </p:grpSp>
      <p:pic>
        <p:nvPicPr>
          <p:cNvPr id="11" name="Picture 10" descr="A picture containing text, sign, tableware&#10;&#10;Description automatically generated">
            <a:extLst>
              <a:ext uri="{FF2B5EF4-FFF2-40B4-BE49-F238E27FC236}">
                <a16:creationId xmlns:a16="http://schemas.microsoft.com/office/drawing/2014/main" id="{C5F880FC-0BF8-DDBE-6850-F24961A5A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9972" y="92321"/>
            <a:ext cx="2175179" cy="620051"/>
          </a:xfrm>
          <a:prstGeom prst="rect">
            <a:avLst/>
          </a:prstGeom>
        </p:spPr>
      </p:pic>
      <p:sp>
        <p:nvSpPr>
          <p:cNvPr id="12" name="TextBox 11">
            <a:extLst>
              <a:ext uri="{FF2B5EF4-FFF2-40B4-BE49-F238E27FC236}">
                <a16:creationId xmlns:a16="http://schemas.microsoft.com/office/drawing/2014/main" id="{8738ACC3-0D65-619A-9D5A-E9B61BD0620D}"/>
              </a:ext>
            </a:extLst>
          </p:cNvPr>
          <p:cNvSpPr txBox="1"/>
          <p:nvPr/>
        </p:nvSpPr>
        <p:spPr>
          <a:xfrm>
            <a:off x="76200" y="1049973"/>
            <a:ext cx="7925434" cy="369332"/>
          </a:xfrm>
          <a:prstGeom prst="rect">
            <a:avLst/>
          </a:prstGeom>
          <a:noFill/>
        </p:spPr>
        <p:txBody>
          <a:bodyPr wrap="square">
            <a:spAutoFit/>
          </a:bodyPr>
          <a:lstStyle/>
          <a:p>
            <a:pPr algn="l"/>
            <a:r>
              <a:rPr lang="en-IN" sz="1800" b="1" i="0" u="none" strike="noStrike" baseline="0" dirty="0">
                <a:solidFill>
                  <a:srgbClr val="4F82BE"/>
                </a:solidFill>
                <a:latin typeface="LiberationSerif-Bold"/>
              </a:rPr>
              <a:t>Other conditional Branches</a:t>
            </a:r>
            <a:endParaRPr lang="en-IN" sz="2400" dirty="0">
              <a:latin typeface="LiberationSerif"/>
            </a:endParaRPr>
          </a:p>
        </p:txBody>
      </p:sp>
      <p:sp>
        <p:nvSpPr>
          <p:cNvPr id="9" name="TextBox 8">
            <a:extLst>
              <a:ext uri="{FF2B5EF4-FFF2-40B4-BE49-F238E27FC236}">
                <a16:creationId xmlns:a16="http://schemas.microsoft.com/office/drawing/2014/main" id="{734E74B8-0E52-9AD2-9827-C0D13E5AEA96}"/>
              </a:ext>
            </a:extLst>
          </p:cNvPr>
          <p:cNvSpPr txBox="1"/>
          <p:nvPr/>
        </p:nvSpPr>
        <p:spPr>
          <a:xfrm>
            <a:off x="0" y="185738"/>
            <a:ext cx="7543800" cy="523220"/>
          </a:xfrm>
          <a:prstGeom prst="rect">
            <a:avLst/>
          </a:prstGeom>
          <a:noFill/>
        </p:spPr>
        <p:txBody>
          <a:bodyPr wrap="square">
            <a:spAutoFit/>
          </a:bodyPr>
          <a:lstStyle/>
          <a:p>
            <a:r>
              <a:rPr lang="en-US" sz="2800" b="1" i="0" u="none" strike="noStrike" baseline="0" dirty="0">
                <a:latin typeface="LiberationSerif-Bold"/>
              </a:rPr>
              <a:t>Branch, Call, and Looping in ARM</a:t>
            </a:r>
            <a:endParaRPr lang="en-IN" sz="2800" dirty="0"/>
          </a:p>
        </p:txBody>
      </p:sp>
      <p:pic>
        <p:nvPicPr>
          <p:cNvPr id="14" name="Picture 13">
            <a:extLst>
              <a:ext uri="{FF2B5EF4-FFF2-40B4-BE49-F238E27FC236}">
                <a16:creationId xmlns:a16="http://schemas.microsoft.com/office/drawing/2014/main" id="{7170EA65-87E2-FD74-244E-F56E1898905F}"/>
              </a:ext>
            </a:extLst>
          </p:cNvPr>
          <p:cNvPicPr>
            <a:picLocks noChangeAspect="1"/>
          </p:cNvPicPr>
          <p:nvPr/>
        </p:nvPicPr>
        <p:blipFill>
          <a:blip r:embed="rId4"/>
          <a:stretch>
            <a:fillRect/>
          </a:stretch>
        </p:blipFill>
        <p:spPr>
          <a:xfrm>
            <a:off x="228600" y="1417026"/>
            <a:ext cx="8726551" cy="4749250"/>
          </a:xfrm>
          <a:prstGeom prst="rect">
            <a:avLst/>
          </a:prstGeom>
        </p:spPr>
      </p:pic>
    </p:spTree>
    <p:extLst>
      <p:ext uri="{BB962C8B-B14F-4D97-AF65-F5344CB8AC3E}">
        <p14:creationId xmlns:p14="http://schemas.microsoft.com/office/powerpoint/2010/main" val="35014906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4A4D-A729-15A2-BB32-412857DB9FD0}"/>
              </a:ext>
            </a:extLst>
          </p:cNvPr>
          <p:cNvSpPr>
            <a:spLocks noGrp="1"/>
          </p:cNvSpPr>
          <p:nvPr>
            <p:ph type="title"/>
          </p:nvPr>
        </p:nvSpPr>
        <p:spPr>
          <a:xfrm>
            <a:off x="228600" y="1417026"/>
            <a:ext cx="7886700" cy="1325563"/>
          </a:xfrm>
        </p:spPr>
        <p:txBody>
          <a:bodyPr/>
          <a:lstStyle/>
          <a:p>
            <a:r>
              <a:rPr lang="en-IN" spc="-30" dirty="0">
                <a:solidFill>
                  <a:srgbClr val="FFFFFF"/>
                </a:solidFill>
              </a:rPr>
              <a:t>Classification</a:t>
            </a:r>
            <a:r>
              <a:rPr lang="en-IN" dirty="0">
                <a:solidFill>
                  <a:srgbClr val="FFFFFF"/>
                </a:solidFill>
              </a:rPr>
              <a:t> </a:t>
            </a:r>
            <a:r>
              <a:rPr lang="en-IN" spc="-20" dirty="0">
                <a:solidFill>
                  <a:srgbClr val="FFFFFF"/>
                </a:solidFill>
              </a:rPr>
              <a:t>of </a:t>
            </a:r>
            <a:r>
              <a:rPr lang="en-IN" spc="-30" dirty="0">
                <a:solidFill>
                  <a:srgbClr val="FFFFFF"/>
                </a:solidFill>
              </a:rPr>
              <a:t>embedded</a:t>
            </a:r>
            <a:r>
              <a:rPr lang="en-IN" spc="10" dirty="0">
                <a:solidFill>
                  <a:srgbClr val="FFFFFF"/>
                </a:solidFill>
              </a:rPr>
              <a:t> </a:t>
            </a:r>
            <a:r>
              <a:rPr lang="en-IN" spc="-50" dirty="0">
                <a:solidFill>
                  <a:srgbClr val="FFFFFF"/>
                </a:solidFill>
              </a:rPr>
              <a:t>system</a:t>
            </a:r>
            <a:endParaRPr lang="en-IN" dirty="0"/>
          </a:p>
        </p:txBody>
      </p:sp>
      <p:sp>
        <p:nvSpPr>
          <p:cNvPr id="4" name="Footer Placeholder 3">
            <a:extLst>
              <a:ext uri="{FF2B5EF4-FFF2-40B4-BE49-F238E27FC236}">
                <a16:creationId xmlns:a16="http://schemas.microsoft.com/office/drawing/2014/main" id="{0EEFBEEE-A566-AB30-9D30-C2DE8CABBAEB}"/>
              </a:ext>
            </a:extLst>
          </p:cNvPr>
          <p:cNvSpPr>
            <a:spLocks noGrp="1"/>
          </p:cNvSpPr>
          <p:nvPr>
            <p:ph type="ftr" sz="quarter" idx="11"/>
          </p:nvPr>
        </p:nvSpPr>
        <p:spPr/>
        <p:txBody>
          <a:bodyPr/>
          <a:lstStyle/>
          <a:p>
            <a:r>
              <a:rPr lang="en-GB"/>
              <a:t>Department of EECE-19ECS431-EMBEDDED SYSTEMS</a:t>
            </a:r>
          </a:p>
        </p:txBody>
      </p:sp>
      <p:sp>
        <p:nvSpPr>
          <p:cNvPr id="5" name="Slide Number Placeholder 4">
            <a:extLst>
              <a:ext uri="{FF2B5EF4-FFF2-40B4-BE49-F238E27FC236}">
                <a16:creationId xmlns:a16="http://schemas.microsoft.com/office/drawing/2014/main" id="{A480A92A-932E-BE43-5909-0AAF31426076}"/>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42</a:t>
            </a:fld>
            <a:endParaRPr lang="en-GB" spc="15" dirty="0"/>
          </a:p>
        </p:txBody>
      </p:sp>
      <p:grpSp>
        <p:nvGrpSpPr>
          <p:cNvPr id="6" name="object 2">
            <a:extLst>
              <a:ext uri="{FF2B5EF4-FFF2-40B4-BE49-F238E27FC236}">
                <a16:creationId xmlns:a16="http://schemas.microsoft.com/office/drawing/2014/main" id="{1E13396D-3974-A507-7AEA-E9D665BC2F64}"/>
              </a:ext>
            </a:extLst>
          </p:cNvPr>
          <p:cNvGrpSpPr/>
          <p:nvPr/>
        </p:nvGrpSpPr>
        <p:grpSpPr>
          <a:xfrm>
            <a:off x="0" y="0"/>
            <a:ext cx="9144000" cy="915035"/>
            <a:chOff x="0" y="0"/>
            <a:chExt cx="9144000" cy="915035"/>
          </a:xfrm>
        </p:grpSpPr>
        <p:pic>
          <p:nvPicPr>
            <p:cNvPr id="7" name="object 3">
              <a:extLst>
                <a:ext uri="{FF2B5EF4-FFF2-40B4-BE49-F238E27FC236}">
                  <a16:creationId xmlns:a16="http://schemas.microsoft.com/office/drawing/2014/main" id="{89E1C595-61DF-697C-0B7E-86C239FB9F48}"/>
                </a:ext>
              </a:extLst>
            </p:cNvPr>
            <p:cNvPicPr/>
            <p:nvPr/>
          </p:nvPicPr>
          <p:blipFill>
            <a:blip r:embed="rId2" cstate="print"/>
            <a:stretch>
              <a:fillRect/>
            </a:stretch>
          </p:blipFill>
          <p:spPr>
            <a:xfrm>
              <a:off x="8306434" y="0"/>
              <a:ext cx="837565" cy="899033"/>
            </a:xfrm>
            <a:prstGeom prst="rect">
              <a:avLst/>
            </a:prstGeom>
          </p:spPr>
        </p:pic>
        <p:sp>
          <p:nvSpPr>
            <p:cNvPr id="8" name="object 4">
              <a:extLst>
                <a:ext uri="{FF2B5EF4-FFF2-40B4-BE49-F238E27FC236}">
                  <a16:creationId xmlns:a16="http://schemas.microsoft.com/office/drawing/2014/main" id="{8635B9FC-D80D-D22D-3FD2-E335C77D034B}"/>
                </a:ext>
              </a:extLst>
            </p:cNvPr>
            <p:cNvSpPr/>
            <p:nvPr/>
          </p:nvSpPr>
          <p:spPr>
            <a:xfrm>
              <a:off x="0" y="0"/>
              <a:ext cx="9144000" cy="898525"/>
            </a:xfrm>
            <a:custGeom>
              <a:avLst/>
              <a:gdLst/>
              <a:ahLst/>
              <a:cxnLst/>
              <a:rect l="l" t="t" r="r" b="b"/>
              <a:pathLst>
                <a:path w="9144000" h="898525">
                  <a:moveTo>
                    <a:pt x="0" y="898398"/>
                  </a:moveTo>
                  <a:lnTo>
                    <a:pt x="9144000" y="898398"/>
                  </a:lnTo>
                  <a:lnTo>
                    <a:pt x="9144000" y="0"/>
                  </a:lnTo>
                  <a:lnTo>
                    <a:pt x="0" y="0"/>
                  </a:lnTo>
                  <a:lnTo>
                    <a:pt x="0" y="898398"/>
                  </a:lnTo>
                  <a:close/>
                </a:path>
              </a:pathLst>
            </a:custGeom>
            <a:solidFill>
              <a:srgbClr val="2E70A1"/>
            </a:solidFill>
          </p:spPr>
          <p:txBody>
            <a:bodyPr wrap="square" lIns="0" tIns="0" rIns="0" bIns="0" rtlCol="0"/>
            <a:lstStyle/>
            <a:p>
              <a:endParaRPr/>
            </a:p>
          </p:txBody>
        </p:sp>
      </p:grpSp>
      <p:pic>
        <p:nvPicPr>
          <p:cNvPr id="11" name="Picture 10" descr="A picture containing text, sign, tableware&#10;&#10;Description automatically generated">
            <a:extLst>
              <a:ext uri="{FF2B5EF4-FFF2-40B4-BE49-F238E27FC236}">
                <a16:creationId xmlns:a16="http://schemas.microsoft.com/office/drawing/2014/main" id="{C5F880FC-0BF8-DDBE-6850-F24961A5A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9972" y="92321"/>
            <a:ext cx="2175179" cy="620051"/>
          </a:xfrm>
          <a:prstGeom prst="rect">
            <a:avLst/>
          </a:prstGeom>
        </p:spPr>
      </p:pic>
      <p:sp>
        <p:nvSpPr>
          <p:cNvPr id="12" name="TextBox 11">
            <a:extLst>
              <a:ext uri="{FF2B5EF4-FFF2-40B4-BE49-F238E27FC236}">
                <a16:creationId xmlns:a16="http://schemas.microsoft.com/office/drawing/2014/main" id="{C289526E-19D4-2AF6-0B48-A8E06086ECC3}"/>
              </a:ext>
            </a:extLst>
          </p:cNvPr>
          <p:cNvSpPr txBox="1"/>
          <p:nvPr/>
        </p:nvSpPr>
        <p:spPr>
          <a:xfrm>
            <a:off x="0" y="185738"/>
            <a:ext cx="7543800" cy="523220"/>
          </a:xfrm>
          <a:prstGeom prst="rect">
            <a:avLst/>
          </a:prstGeom>
          <a:noFill/>
        </p:spPr>
        <p:txBody>
          <a:bodyPr wrap="square">
            <a:spAutoFit/>
          </a:bodyPr>
          <a:lstStyle/>
          <a:p>
            <a:r>
              <a:rPr lang="en-US" sz="2800" b="1" i="0" u="none" strike="noStrike" baseline="0" dirty="0">
                <a:latin typeface="LiberationSerif-Bold"/>
              </a:rPr>
              <a:t>Branch, Call, and Looping in ARM</a:t>
            </a:r>
            <a:endParaRPr lang="en-IN" sz="2800" dirty="0"/>
          </a:p>
        </p:txBody>
      </p:sp>
      <p:sp>
        <p:nvSpPr>
          <p:cNvPr id="14" name="TextBox 13">
            <a:extLst>
              <a:ext uri="{FF2B5EF4-FFF2-40B4-BE49-F238E27FC236}">
                <a16:creationId xmlns:a16="http://schemas.microsoft.com/office/drawing/2014/main" id="{A1CE3D37-211A-25FF-7889-6F6B9657E07D}"/>
              </a:ext>
            </a:extLst>
          </p:cNvPr>
          <p:cNvSpPr txBox="1"/>
          <p:nvPr/>
        </p:nvSpPr>
        <p:spPr>
          <a:xfrm>
            <a:off x="76199" y="991942"/>
            <a:ext cx="8878951" cy="3416320"/>
          </a:xfrm>
          <a:prstGeom prst="rect">
            <a:avLst/>
          </a:prstGeom>
          <a:noFill/>
        </p:spPr>
        <p:txBody>
          <a:bodyPr wrap="square">
            <a:spAutoFit/>
          </a:bodyPr>
          <a:lstStyle/>
          <a:p>
            <a:r>
              <a:rPr lang="en-IN" sz="2400" b="1" i="1" u="none" strike="noStrike" baseline="0" dirty="0">
                <a:solidFill>
                  <a:srgbClr val="4F82BE"/>
                </a:solidFill>
                <a:latin typeface="LiberationSerif-BoldItalic"/>
              </a:rPr>
              <a:t>Comparison of unsigned numbers</a:t>
            </a:r>
          </a:p>
          <a:p>
            <a:endParaRPr lang="en-IN" sz="2400" b="1" i="1" dirty="0">
              <a:solidFill>
                <a:srgbClr val="4F82BE"/>
              </a:solidFill>
              <a:latin typeface="LiberationSerif-BoldItalic"/>
            </a:endParaRPr>
          </a:p>
          <a:p>
            <a:r>
              <a:rPr lang="en-US" sz="2400" b="0" i="0" u="none" strike="noStrike" baseline="0" dirty="0">
                <a:solidFill>
                  <a:srgbClr val="008100"/>
                </a:solidFill>
                <a:latin typeface="LiberationSerif"/>
              </a:rPr>
              <a:t>CMP Rn,Op2 		;compare Rn with Op2 and set the flags</a:t>
            </a:r>
          </a:p>
          <a:p>
            <a:endParaRPr lang="en-US" sz="2400" dirty="0">
              <a:solidFill>
                <a:srgbClr val="008100"/>
              </a:solidFill>
              <a:latin typeface="LiberationSerif"/>
            </a:endParaRPr>
          </a:p>
          <a:p>
            <a:pPr marL="342900" indent="-342900" algn="just">
              <a:buFont typeface="Arial" panose="020B0604020202020204" pitchFamily="34" charset="0"/>
              <a:buChar char="•"/>
            </a:pPr>
            <a:r>
              <a:rPr lang="en-US" sz="2400" b="0" i="0" u="none" strike="noStrike" baseline="0" dirty="0">
                <a:latin typeface="LiberationSerif"/>
              </a:rPr>
              <a:t>The CMP instruction compares two operands and changes the flags according to the result of the comparison. </a:t>
            </a:r>
          </a:p>
          <a:p>
            <a:pPr marL="342900" indent="-342900" algn="just">
              <a:buFont typeface="Arial" panose="020B0604020202020204" pitchFamily="34" charset="0"/>
              <a:buChar char="•"/>
            </a:pPr>
            <a:r>
              <a:rPr lang="en-US" sz="2400" b="0" i="0" u="none" strike="noStrike" baseline="0" dirty="0">
                <a:latin typeface="LiberationSerif"/>
              </a:rPr>
              <a:t>The operands themselves remain unchanged. </a:t>
            </a:r>
          </a:p>
          <a:p>
            <a:pPr marL="342900" indent="-342900" algn="just">
              <a:buFont typeface="Arial" panose="020B0604020202020204" pitchFamily="34" charset="0"/>
              <a:buChar char="•"/>
            </a:pPr>
            <a:r>
              <a:rPr lang="en-US" sz="2400" b="0" i="0" u="none" strike="noStrike" baseline="0" dirty="0">
                <a:latin typeface="LiberationSerif"/>
              </a:rPr>
              <a:t>There is no destination register and the second source operands can be a register or an </a:t>
            </a:r>
            <a:r>
              <a:rPr lang="en-US" sz="2400" b="0" i="0" u="none" strike="noStrike" baseline="0" dirty="0">
                <a:solidFill>
                  <a:srgbClr val="FF0000"/>
                </a:solidFill>
                <a:latin typeface="LiberationSerif"/>
              </a:rPr>
              <a:t>immediate value not larger than 0xFF</a:t>
            </a:r>
            <a:endParaRPr lang="en-IN" sz="2400" dirty="0">
              <a:solidFill>
                <a:srgbClr val="FF0000"/>
              </a:solidFill>
            </a:endParaRPr>
          </a:p>
        </p:txBody>
      </p:sp>
      <p:pic>
        <p:nvPicPr>
          <p:cNvPr id="16" name="Picture 15">
            <a:extLst>
              <a:ext uri="{FF2B5EF4-FFF2-40B4-BE49-F238E27FC236}">
                <a16:creationId xmlns:a16="http://schemas.microsoft.com/office/drawing/2014/main" id="{AA6955E7-476C-33E1-9BF4-3ACC483C4483}"/>
              </a:ext>
            </a:extLst>
          </p:cNvPr>
          <p:cNvPicPr>
            <a:picLocks noChangeAspect="1"/>
          </p:cNvPicPr>
          <p:nvPr/>
        </p:nvPicPr>
        <p:blipFill>
          <a:blip r:embed="rId4"/>
          <a:stretch>
            <a:fillRect/>
          </a:stretch>
        </p:blipFill>
        <p:spPr>
          <a:xfrm>
            <a:off x="1905000" y="4425852"/>
            <a:ext cx="5867400" cy="1930499"/>
          </a:xfrm>
          <a:prstGeom prst="rect">
            <a:avLst/>
          </a:prstGeom>
        </p:spPr>
      </p:pic>
    </p:spTree>
    <p:extLst>
      <p:ext uri="{BB962C8B-B14F-4D97-AF65-F5344CB8AC3E}">
        <p14:creationId xmlns:p14="http://schemas.microsoft.com/office/powerpoint/2010/main" val="34782374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EEFBEEE-A566-AB30-9D30-C2DE8CABBAEB}"/>
              </a:ext>
            </a:extLst>
          </p:cNvPr>
          <p:cNvSpPr>
            <a:spLocks noGrp="1"/>
          </p:cNvSpPr>
          <p:nvPr>
            <p:ph type="ftr" sz="quarter" idx="11"/>
          </p:nvPr>
        </p:nvSpPr>
        <p:spPr/>
        <p:txBody>
          <a:bodyPr/>
          <a:lstStyle/>
          <a:p>
            <a:r>
              <a:rPr lang="en-GB"/>
              <a:t>Department of EECE-19ECS431-EMBEDDED SYSTEMS</a:t>
            </a:r>
          </a:p>
        </p:txBody>
      </p:sp>
      <p:sp>
        <p:nvSpPr>
          <p:cNvPr id="5" name="Slide Number Placeholder 4">
            <a:extLst>
              <a:ext uri="{FF2B5EF4-FFF2-40B4-BE49-F238E27FC236}">
                <a16:creationId xmlns:a16="http://schemas.microsoft.com/office/drawing/2014/main" id="{A480A92A-932E-BE43-5909-0AAF31426076}"/>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43</a:t>
            </a:fld>
            <a:endParaRPr lang="en-GB" spc="15" dirty="0"/>
          </a:p>
        </p:txBody>
      </p:sp>
      <p:grpSp>
        <p:nvGrpSpPr>
          <p:cNvPr id="6" name="object 2">
            <a:extLst>
              <a:ext uri="{FF2B5EF4-FFF2-40B4-BE49-F238E27FC236}">
                <a16:creationId xmlns:a16="http://schemas.microsoft.com/office/drawing/2014/main" id="{1E13396D-3974-A507-7AEA-E9D665BC2F64}"/>
              </a:ext>
            </a:extLst>
          </p:cNvPr>
          <p:cNvGrpSpPr/>
          <p:nvPr/>
        </p:nvGrpSpPr>
        <p:grpSpPr>
          <a:xfrm>
            <a:off x="0" y="0"/>
            <a:ext cx="9144000" cy="915035"/>
            <a:chOff x="0" y="0"/>
            <a:chExt cx="9144000" cy="915035"/>
          </a:xfrm>
        </p:grpSpPr>
        <p:pic>
          <p:nvPicPr>
            <p:cNvPr id="7" name="object 3">
              <a:extLst>
                <a:ext uri="{FF2B5EF4-FFF2-40B4-BE49-F238E27FC236}">
                  <a16:creationId xmlns:a16="http://schemas.microsoft.com/office/drawing/2014/main" id="{89E1C595-61DF-697C-0B7E-86C239FB9F48}"/>
                </a:ext>
              </a:extLst>
            </p:cNvPr>
            <p:cNvPicPr/>
            <p:nvPr/>
          </p:nvPicPr>
          <p:blipFill>
            <a:blip r:embed="rId2" cstate="print"/>
            <a:stretch>
              <a:fillRect/>
            </a:stretch>
          </p:blipFill>
          <p:spPr>
            <a:xfrm>
              <a:off x="8306434" y="0"/>
              <a:ext cx="837565" cy="899033"/>
            </a:xfrm>
            <a:prstGeom prst="rect">
              <a:avLst/>
            </a:prstGeom>
          </p:spPr>
        </p:pic>
        <p:sp>
          <p:nvSpPr>
            <p:cNvPr id="8" name="object 4">
              <a:extLst>
                <a:ext uri="{FF2B5EF4-FFF2-40B4-BE49-F238E27FC236}">
                  <a16:creationId xmlns:a16="http://schemas.microsoft.com/office/drawing/2014/main" id="{8635B9FC-D80D-D22D-3FD2-E335C77D034B}"/>
                </a:ext>
              </a:extLst>
            </p:cNvPr>
            <p:cNvSpPr/>
            <p:nvPr/>
          </p:nvSpPr>
          <p:spPr>
            <a:xfrm>
              <a:off x="0" y="0"/>
              <a:ext cx="9144000" cy="898525"/>
            </a:xfrm>
            <a:custGeom>
              <a:avLst/>
              <a:gdLst/>
              <a:ahLst/>
              <a:cxnLst/>
              <a:rect l="l" t="t" r="r" b="b"/>
              <a:pathLst>
                <a:path w="9144000" h="898525">
                  <a:moveTo>
                    <a:pt x="0" y="898398"/>
                  </a:moveTo>
                  <a:lnTo>
                    <a:pt x="9144000" y="898398"/>
                  </a:lnTo>
                  <a:lnTo>
                    <a:pt x="9144000" y="0"/>
                  </a:lnTo>
                  <a:lnTo>
                    <a:pt x="0" y="0"/>
                  </a:lnTo>
                  <a:lnTo>
                    <a:pt x="0" y="898398"/>
                  </a:lnTo>
                  <a:close/>
                </a:path>
              </a:pathLst>
            </a:custGeom>
            <a:solidFill>
              <a:srgbClr val="2E70A1"/>
            </a:solidFill>
          </p:spPr>
          <p:txBody>
            <a:bodyPr wrap="square" lIns="0" tIns="0" rIns="0" bIns="0" rtlCol="0"/>
            <a:lstStyle/>
            <a:p>
              <a:endParaRPr/>
            </a:p>
          </p:txBody>
        </p:sp>
      </p:grpSp>
      <p:pic>
        <p:nvPicPr>
          <p:cNvPr id="11" name="Picture 10" descr="A picture containing text, sign, tableware&#10;&#10;Description automatically generated">
            <a:extLst>
              <a:ext uri="{FF2B5EF4-FFF2-40B4-BE49-F238E27FC236}">
                <a16:creationId xmlns:a16="http://schemas.microsoft.com/office/drawing/2014/main" id="{C5F880FC-0BF8-DDBE-6850-F24961A5A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9972" y="92321"/>
            <a:ext cx="2175179" cy="620051"/>
          </a:xfrm>
          <a:prstGeom prst="rect">
            <a:avLst/>
          </a:prstGeom>
        </p:spPr>
      </p:pic>
      <p:pic>
        <p:nvPicPr>
          <p:cNvPr id="3" name="Picture 2">
            <a:extLst>
              <a:ext uri="{FF2B5EF4-FFF2-40B4-BE49-F238E27FC236}">
                <a16:creationId xmlns:a16="http://schemas.microsoft.com/office/drawing/2014/main" id="{AED7D41A-D560-B21C-CC86-E53C2BBA90A2}"/>
              </a:ext>
            </a:extLst>
          </p:cNvPr>
          <p:cNvPicPr>
            <a:picLocks noChangeAspect="1"/>
          </p:cNvPicPr>
          <p:nvPr/>
        </p:nvPicPr>
        <p:blipFill>
          <a:blip r:embed="rId4"/>
          <a:stretch>
            <a:fillRect/>
          </a:stretch>
        </p:blipFill>
        <p:spPr>
          <a:xfrm>
            <a:off x="482390" y="3832636"/>
            <a:ext cx="8179220" cy="2728913"/>
          </a:xfrm>
          <a:prstGeom prst="rect">
            <a:avLst/>
          </a:prstGeom>
        </p:spPr>
      </p:pic>
      <p:sp>
        <p:nvSpPr>
          <p:cNvPr id="12" name="TextBox 11">
            <a:extLst>
              <a:ext uri="{FF2B5EF4-FFF2-40B4-BE49-F238E27FC236}">
                <a16:creationId xmlns:a16="http://schemas.microsoft.com/office/drawing/2014/main" id="{113F6A89-C3AD-B201-24C6-0E396CB19A1F}"/>
              </a:ext>
            </a:extLst>
          </p:cNvPr>
          <p:cNvSpPr txBox="1"/>
          <p:nvPr/>
        </p:nvSpPr>
        <p:spPr>
          <a:xfrm>
            <a:off x="55841" y="990846"/>
            <a:ext cx="8878950" cy="3046988"/>
          </a:xfrm>
          <a:prstGeom prst="rect">
            <a:avLst/>
          </a:prstGeom>
          <a:noFill/>
        </p:spPr>
        <p:txBody>
          <a:bodyPr wrap="square">
            <a:spAutoFit/>
          </a:bodyPr>
          <a:lstStyle/>
          <a:p>
            <a:pPr marL="457200" indent="-457200" algn="just">
              <a:buFont typeface="Arial" panose="020B0604020202020204" pitchFamily="34" charset="0"/>
              <a:buChar char="•"/>
            </a:pPr>
            <a:r>
              <a:rPr lang="en-US" sz="2400" b="0" i="0" u="none" strike="noStrike" baseline="0" dirty="0">
                <a:latin typeface="LiberationSerif"/>
              </a:rPr>
              <a:t>Although BCS (branch carry set) and BCC (branch carry clear) check the carry flag and can be used after a compare instruction, it is recommended that BHS (branch higher or same) and BLO (branch below) be used for two reasons. </a:t>
            </a:r>
          </a:p>
          <a:p>
            <a:pPr marL="342900" indent="-342900" algn="just">
              <a:buFont typeface="Arial" panose="020B0604020202020204" pitchFamily="34" charset="0"/>
              <a:buChar char="•"/>
            </a:pPr>
            <a:r>
              <a:rPr lang="en-US" sz="2400" b="0" i="0" u="none" strike="noStrike" baseline="0" dirty="0">
                <a:latin typeface="LiberationSerif"/>
              </a:rPr>
              <a:t>One reason is that assemblers will </a:t>
            </a:r>
            <a:r>
              <a:rPr lang="en-US" sz="2400" b="0" i="0" u="none" strike="noStrike" baseline="0" dirty="0" err="1">
                <a:latin typeface="LiberationSerif"/>
              </a:rPr>
              <a:t>unassemble</a:t>
            </a:r>
            <a:r>
              <a:rPr lang="en-US" sz="2400" b="0" i="0" u="none" strike="noStrike" baseline="0" dirty="0">
                <a:latin typeface="LiberationSerif"/>
              </a:rPr>
              <a:t> BCS as BLO, and BCC as BHS, which may be confusing to beginner programmers.</a:t>
            </a:r>
          </a:p>
          <a:p>
            <a:pPr marL="342900" indent="-342900" algn="just">
              <a:buFont typeface="Arial" panose="020B0604020202020204" pitchFamily="34" charset="0"/>
              <a:buChar char="•"/>
            </a:pPr>
            <a:r>
              <a:rPr lang="en-US" sz="2400" b="0" i="0" u="none" strike="noStrike" baseline="0" dirty="0">
                <a:latin typeface="LiberationSerif"/>
              </a:rPr>
              <a:t> Another reason is that “branch higher” and “branch below” are easier to understand</a:t>
            </a:r>
            <a:endParaRPr lang="en-IN" sz="2400" dirty="0"/>
          </a:p>
        </p:txBody>
      </p:sp>
      <p:sp>
        <p:nvSpPr>
          <p:cNvPr id="15" name="TextBox 14">
            <a:extLst>
              <a:ext uri="{FF2B5EF4-FFF2-40B4-BE49-F238E27FC236}">
                <a16:creationId xmlns:a16="http://schemas.microsoft.com/office/drawing/2014/main" id="{CC0D43C9-3569-549F-CC55-A79BD32BC5F5}"/>
              </a:ext>
            </a:extLst>
          </p:cNvPr>
          <p:cNvSpPr txBox="1"/>
          <p:nvPr/>
        </p:nvSpPr>
        <p:spPr>
          <a:xfrm>
            <a:off x="0" y="185738"/>
            <a:ext cx="7543800" cy="523220"/>
          </a:xfrm>
          <a:prstGeom prst="rect">
            <a:avLst/>
          </a:prstGeom>
          <a:noFill/>
        </p:spPr>
        <p:txBody>
          <a:bodyPr wrap="square">
            <a:spAutoFit/>
          </a:bodyPr>
          <a:lstStyle/>
          <a:p>
            <a:r>
              <a:rPr lang="en-US" sz="2800" b="1" i="0" u="none" strike="noStrike" baseline="0" dirty="0">
                <a:latin typeface="LiberationSerif-Bold"/>
              </a:rPr>
              <a:t>Branch, Call, and Looping in ARM</a:t>
            </a:r>
            <a:endParaRPr lang="en-IN" sz="2800" dirty="0"/>
          </a:p>
        </p:txBody>
      </p:sp>
    </p:spTree>
    <p:extLst>
      <p:ext uri="{BB962C8B-B14F-4D97-AF65-F5344CB8AC3E}">
        <p14:creationId xmlns:p14="http://schemas.microsoft.com/office/powerpoint/2010/main" val="6340252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EEFBEEE-A566-AB30-9D30-C2DE8CABBAEB}"/>
              </a:ext>
            </a:extLst>
          </p:cNvPr>
          <p:cNvSpPr>
            <a:spLocks noGrp="1"/>
          </p:cNvSpPr>
          <p:nvPr>
            <p:ph type="ftr" sz="quarter" idx="11"/>
          </p:nvPr>
        </p:nvSpPr>
        <p:spPr/>
        <p:txBody>
          <a:bodyPr/>
          <a:lstStyle/>
          <a:p>
            <a:r>
              <a:rPr lang="en-GB"/>
              <a:t>Department of EECE-19ECS431-EMBEDDED SYSTEMS</a:t>
            </a:r>
          </a:p>
        </p:txBody>
      </p:sp>
      <p:sp>
        <p:nvSpPr>
          <p:cNvPr id="5" name="Slide Number Placeholder 4">
            <a:extLst>
              <a:ext uri="{FF2B5EF4-FFF2-40B4-BE49-F238E27FC236}">
                <a16:creationId xmlns:a16="http://schemas.microsoft.com/office/drawing/2014/main" id="{A480A92A-932E-BE43-5909-0AAF31426076}"/>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44</a:t>
            </a:fld>
            <a:endParaRPr lang="en-GB" spc="15" dirty="0"/>
          </a:p>
        </p:txBody>
      </p:sp>
      <p:grpSp>
        <p:nvGrpSpPr>
          <p:cNvPr id="6" name="object 2">
            <a:extLst>
              <a:ext uri="{FF2B5EF4-FFF2-40B4-BE49-F238E27FC236}">
                <a16:creationId xmlns:a16="http://schemas.microsoft.com/office/drawing/2014/main" id="{1E13396D-3974-A507-7AEA-E9D665BC2F64}"/>
              </a:ext>
            </a:extLst>
          </p:cNvPr>
          <p:cNvGrpSpPr/>
          <p:nvPr/>
        </p:nvGrpSpPr>
        <p:grpSpPr>
          <a:xfrm>
            <a:off x="0" y="0"/>
            <a:ext cx="9144000" cy="915035"/>
            <a:chOff x="0" y="0"/>
            <a:chExt cx="9144000" cy="915035"/>
          </a:xfrm>
        </p:grpSpPr>
        <p:pic>
          <p:nvPicPr>
            <p:cNvPr id="7" name="object 3">
              <a:extLst>
                <a:ext uri="{FF2B5EF4-FFF2-40B4-BE49-F238E27FC236}">
                  <a16:creationId xmlns:a16="http://schemas.microsoft.com/office/drawing/2014/main" id="{89E1C595-61DF-697C-0B7E-86C239FB9F48}"/>
                </a:ext>
              </a:extLst>
            </p:cNvPr>
            <p:cNvPicPr/>
            <p:nvPr/>
          </p:nvPicPr>
          <p:blipFill>
            <a:blip r:embed="rId2" cstate="print"/>
            <a:stretch>
              <a:fillRect/>
            </a:stretch>
          </p:blipFill>
          <p:spPr>
            <a:xfrm>
              <a:off x="8306434" y="0"/>
              <a:ext cx="837565" cy="899033"/>
            </a:xfrm>
            <a:prstGeom prst="rect">
              <a:avLst/>
            </a:prstGeom>
          </p:spPr>
        </p:pic>
        <p:sp>
          <p:nvSpPr>
            <p:cNvPr id="8" name="object 4">
              <a:extLst>
                <a:ext uri="{FF2B5EF4-FFF2-40B4-BE49-F238E27FC236}">
                  <a16:creationId xmlns:a16="http://schemas.microsoft.com/office/drawing/2014/main" id="{8635B9FC-D80D-D22D-3FD2-E335C77D034B}"/>
                </a:ext>
              </a:extLst>
            </p:cNvPr>
            <p:cNvSpPr/>
            <p:nvPr/>
          </p:nvSpPr>
          <p:spPr>
            <a:xfrm>
              <a:off x="0" y="0"/>
              <a:ext cx="9144000" cy="898525"/>
            </a:xfrm>
            <a:custGeom>
              <a:avLst/>
              <a:gdLst/>
              <a:ahLst/>
              <a:cxnLst/>
              <a:rect l="l" t="t" r="r" b="b"/>
              <a:pathLst>
                <a:path w="9144000" h="898525">
                  <a:moveTo>
                    <a:pt x="0" y="898398"/>
                  </a:moveTo>
                  <a:lnTo>
                    <a:pt x="9144000" y="898398"/>
                  </a:lnTo>
                  <a:lnTo>
                    <a:pt x="9144000" y="0"/>
                  </a:lnTo>
                  <a:lnTo>
                    <a:pt x="0" y="0"/>
                  </a:lnTo>
                  <a:lnTo>
                    <a:pt x="0" y="898398"/>
                  </a:lnTo>
                  <a:close/>
                </a:path>
              </a:pathLst>
            </a:custGeom>
            <a:solidFill>
              <a:srgbClr val="2E70A1"/>
            </a:solidFill>
          </p:spPr>
          <p:txBody>
            <a:bodyPr wrap="square" lIns="0" tIns="0" rIns="0" bIns="0" rtlCol="0"/>
            <a:lstStyle/>
            <a:p>
              <a:endParaRPr/>
            </a:p>
          </p:txBody>
        </p:sp>
      </p:grpSp>
      <p:pic>
        <p:nvPicPr>
          <p:cNvPr id="11" name="Picture 10" descr="A picture containing text, sign, tableware&#10;&#10;Description automatically generated">
            <a:extLst>
              <a:ext uri="{FF2B5EF4-FFF2-40B4-BE49-F238E27FC236}">
                <a16:creationId xmlns:a16="http://schemas.microsoft.com/office/drawing/2014/main" id="{C5F880FC-0BF8-DDBE-6850-F24961A5A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9972" y="92321"/>
            <a:ext cx="2175179" cy="620051"/>
          </a:xfrm>
          <a:prstGeom prst="rect">
            <a:avLst/>
          </a:prstGeom>
        </p:spPr>
      </p:pic>
      <p:sp>
        <p:nvSpPr>
          <p:cNvPr id="12" name="TextBox 11">
            <a:extLst>
              <a:ext uri="{FF2B5EF4-FFF2-40B4-BE49-F238E27FC236}">
                <a16:creationId xmlns:a16="http://schemas.microsoft.com/office/drawing/2014/main" id="{113F6A89-C3AD-B201-24C6-0E396CB19A1F}"/>
              </a:ext>
            </a:extLst>
          </p:cNvPr>
          <p:cNvSpPr txBox="1"/>
          <p:nvPr/>
        </p:nvSpPr>
        <p:spPr>
          <a:xfrm>
            <a:off x="55841" y="990846"/>
            <a:ext cx="8878950" cy="5201424"/>
          </a:xfrm>
          <a:prstGeom prst="rect">
            <a:avLst/>
          </a:prstGeom>
          <a:noFill/>
        </p:spPr>
        <p:txBody>
          <a:bodyPr wrap="square">
            <a:spAutoFit/>
          </a:bodyPr>
          <a:lstStyle/>
          <a:p>
            <a:pPr marL="285750" indent="-285750" algn="l">
              <a:buFont typeface="Arial" panose="020B0604020202020204" pitchFamily="34" charset="0"/>
              <a:buChar char="•"/>
            </a:pPr>
            <a:r>
              <a:rPr lang="en-US" sz="2200" b="0" i="0" u="none" strike="noStrike" baseline="0" dirty="0">
                <a:latin typeface="Times New Roman" panose="02020603050405020304" pitchFamily="18" charset="0"/>
                <a:cs typeface="Times New Roman" panose="02020603050405020304" pitchFamily="18" charset="0"/>
              </a:rPr>
              <a:t>The older ARM family members do not have an instruction for division of unsigned </a:t>
            </a:r>
            <a:r>
              <a:rPr lang="en-IN" sz="2200" b="0" i="0" u="none" strike="noStrike" baseline="0" dirty="0">
                <a:latin typeface="Times New Roman" panose="02020603050405020304" pitchFamily="18" charset="0"/>
                <a:cs typeface="Times New Roman" panose="02020603050405020304" pitchFamily="18" charset="0"/>
              </a:rPr>
              <a:t>Numbers</a:t>
            </a:r>
          </a:p>
          <a:p>
            <a:pPr marL="285750" indent="-285750" algn="l">
              <a:buFont typeface="Arial" panose="020B0604020202020204" pitchFamily="34" charset="0"/>
              <a:buChar char="•"/>
            </a:pPr>
            <a:r>
              <a:rPr lang="en-US" sz="2200" b="0" i="0" u="none" strike="noStrike" baseline="0" dirty="0">
                <a:latin typeface="Times New Roman" panose="02020603050405020304" pitchFamily="18" charset="0"/>
                <a:cs typeface="Times New Roman" panose="02020603050405020304" pitchFamily="18" charset="0"/>
              </a:rPr>
              <a:t>In ARMs with no divide instructions, we can use SUB instruction to perform the division</a:t>
            </a:r>
          </a:p>
          <a:p>
            <a:pPr algn="l"/>
            <a:endParaRPr lang="en-US" sz="2200" b="0" i="0" u="none" strike="noStrike" baseline="0" dirty="0">
              <a:latin typeface="Times New Roman" panose="02020603050405020304" pitchFamily="18" charset="0"/>
              <a:cs typeface="Times New Roman" panose="02020603050405020304" pitchFamily="18" charset="0"/>
            </a:endParaRPr>
          </a:p>
          <a:p>
            <a:pPr algn="l"/>
            <a:r>
              <a:rPr lang="en-US" sz="2200" b="0" i="0" u="none" strike="noStrike" baseline="0" dirty="0">
                <a:solidFill>
                  <a:srgbClr val="008100"/>
                </a:solidFill>
                <a:latin typeface="Times New Roman" panose="02020603050405020304" pitchFamily="18" charset="0"/>
                <a:cs typeface="Times New Roman" panose="02020603050405020304" pitchFamily="18" charset="0"/>
              </a:rPr>
              <a:t>	</a:t>
            </a:r>
            <a:r>
              <a:rPr lang="en-US" sz="2000" b="0" i="0" u="none" strike="noStrike" baseline="0" dirty="0">
                <a:solidFill>
                  <a:srgbClr val="008100"/>
                </a:solidFill>
                <a:latin typeface="Times New Roman" panose="02020603050405020304" pitchFamily="18" charset="0"/>
                <a:cs typeface="Times New Roman" panose="02020603050405020304" pitchFamily="18" charset="0"/>
              </a:rPr>
              <a:t>AREA PROG_4_2, CODE, READONLY ;Division by subtractions</a:t>
            </a:r>
          </a:p>
          <a:p>
            <a:pPr algn="l"/>
            <a:r>
              <a:rPr lang="en-IN" sz="2000" b="0" i="0" u="none" strike="noStrike" baseline="0" dirty="0">
                <a:solidFill>
                  <a:srgbClr val="008100"/>
                </a:solidFill>
                <a:latin typeface="Times New Roman" panose="02020603050405020304" pitchFamily="18" charset="0"/>
                <a:cs typeface="Times New Roman" panose="02020603050405020304" pitchFamily="18" charset="0"/>
              </a:rPr>
              <a:t>	ENTRY</a:t>
            </a:r>
          </a:p>
          <a:p>
            <a:pPr algn="l"/>
            <a:r>
              <a:rPr lang="pt-BR" sz="2000" b="0" i="0" u="none" strike="noStrike" baseline="0" dirty="0">
                <a:solidFill>
                  <a:srgbClr val="008100"/>
                </a:solidFill>
                <a:latin typeface="Times New Roman" panose="02020603050405020304" pitchFamily="18" charset="0"/>
                <a:cs typeface="Times New Roman" panose="02020603050405020304" pitchFamily="18" charset="0"/>
              </a:rPr>
              <a:t>	LDR R0,=2012 ;R0 = 2012 (numerator )</a:t>
            </a:r>
          </a:p>
          <a:p>
            <a:pPr algn="l"/>
            <a:r>
              <a:rPr lang="en-IN" sz="2000" dirty="0">
                <a:solidFill>
                  <a:srgbClr val="008100"/>
                </a:solidFill>
                <a:latin typeface="Times New Roman" panose="02020603050405020304" pitchFamily="18" charset="0"/>
                <a:cs typeface="Times New Roman" panose="02020603050405020304" pitchFamily="18" charset="0"/>
              </a:rPr>
              <a:t>	</a:t>
            </a:r>
            <a:r>
              <a:rPr lang="pt-BR" sz="2000" b="0" i="0" u="none" strike="noStrike" baseline="0" dirty="0">
                <a:solidFill>
                  <a:srgbClr val="008100"/>
                </a:solidFill>
                <a:latin typeface="Times New Roman" panose="02020603050405020304" pitchFamily="18" charset="0"/>
                <a:cs typeface="Times New Roman" panose="02020603050405020304" pitchFamily="18" charset="0"/>
              </a:rPr>
              <a:t>MOV R1,#10 ;R1 = 10 ( denominator )</a:t>
            </a:r>
          </a:p>
          <a:p>
            <a:pPr algn="l"/>
            <a:r>
              <a:rPr lang="pt-BR" sz="2000" b="0" i="0" u="none" strike="noStrike" baseline="0" dirty="0">
                <a:solidFill>
                  <a:srgbClr val="008100"/>
                </a:solidFill>
                <a:latin typeface="Times New Roman" panose="02020603050405020304" pitchFamily="18" charset="0"/>
                <a:cs typeface="Times New Roman" panose="02020603050405020304" pitchFamily="18" charset="0"/>
              </a:rPr>
              <a:t>	MOV R2,#0 ;R2 = 0 ( quotient )</a:t>
            </a:r>
          </a:p>
          <a:p>
            <a:pPr algn="l"/>
            <a:r>
              <a:rPr lang="en-US" sz="2000" b="0" i="0" u="none" strike="noStrike" baseline="0" dirty="0">
                <a:solidFill>
                  <a:srgbClr val="008100"/>
                </a:solidFill>
                <a:latin typeface="Times New Roman" panose="02020603050405020304" pitchFamily="18" charset="0"/>
                <a:cs typeface="Times New Roman" panose="02020603050405020304" pitchFamily="18" charset="0"/>
              </a:rPr>
              <a:t>	L1 CMP R0,R1 ;Compare R0 with R1 to see if less than 10</a:t>
            </a:r>
          </a:p>
          <a:p>
            <a:pPr algn="l"/>
            <a:r>
              <a:rPr lang="en-IN" sz="2000" b="0" i="0" u="none" strike="noStrike" baseline="0" dirty="0">
                <a:solidFill>
                  <a:srgbClr val="008100"/>
                </a:solidFill>
                <a:latin typeface="Times New Roman" panose="02020603050405020304" pitchFamily="18" charset="0"/>
                <a:cs typeface="Times New Roman" panose="02020603050405020304" pitchFamily="18" charset="0"/>
              </a:rPr>
              <a:t>	BLO FINISH ;if R0 &lt; R1 jump to finish</a:t>
            </a:r>
          </a:p>
          <a:p>
            <a:pPr algn="l"/>
            <a:r>
              <a:rPr lang="pt-BR" sz="2000" b="0" i="0" u="none" strike="noStrike" baseline="0" dirty="0">
                <a:solidFill>
                  <a:srgbClr val="008100"/>
                </a:solidFill>
                <a:latin typeface="Times New Roman" panose="02020603050405020304" pitchFamily="18" charset="0"/>
                <a:cs typeface="Times New Roman" panose="02020603050405020304" pitchFamily="18" charset="0"/>
              </a:rPr>
              <a:t>	SUB R0,R0,R1 ;R0 = R0 - R1 (division by subtraction)</a:t>
            </a:r>
          </a:p>
          <a:p>
            <a:pPr algn="l"/>
            <a:r>
              <a:rPr lang="pt-BR" sz="2000" b="0" i="0" u="none" strike="noStrike" baseline="0" dirty="0">
                <a:solidFill>
                  <a:srgbClr val="008100"/>
                </a:solidFill>
                <a:latin typeface="Times New Roman" panose="02020603050405020304" pitchFamily="18" charset="0"/>
                <a:cs typeface="Times New Roman" panose="02020603050405020304" pitchFamily="18" charset="0"/>
              </a:rPr>
              <a:t>	ADD R2,R2,#1 ;R2 = R2 + 1 (quotient is incremented)</a:t>
            </a:r>
          </a:p>
          <a:p>
            <a:pPr algn="l"/>
            <a:r>
              <a:rPr lang="en-US" sz="2000" b="0" i="0" u="none" strike="noStrike" baseline="0" dirty="0">
                <a:solidFill>
                  <a:srgbClr val="008100"/>
                </a:solidFill>
                <a:latin typeface="Times New Roman" panose="02020603050405020304" pitchFamily="18" charset="0"/>
                <a:cs typeface="Times New Roman" panose="02020603050405020304" pitchFamily="18" charset="0"/>
              </a:rPr>
              <a:t>	B L1 ;</a:t>
            </a:r>
            <a:r>
              <a:rPr lang="en-US" sz="2000" b="0" i="0" u="none" strike="noStrike" baseline="0" dirty="0" err="1">
                <a:solidFill>
                  <a:srgbClr val="008100"/>
                </a:solidFill>
                <a:latin typeface="Times New Roman" panose="02020603050405020304" pitchFamily="18" charset="0"/>
                <a:cs typeface="Times New Roman" panose="02020603050405020304" pitchFamily="18" charset="0"/>
              </a:rPr>
              <a:t>goto</a:t>
            </a:r>
            <a:r>
              <a:rPr lang="en-US" sz="2000" b="0" i="0" u="none" strike="noStrike" baseline="0" dirty="0">
                <a:solidFill>
                  <a:srgbClr val="008100"/>
                </a:solidFill>
                <a:latin typeface="Times New Roman" panose="02020603050405020304" pitchFamily="18" charset="0"/>
                <a:cs typeface="Times New Roman" panose="02020603050405020304" pitchFamily="18" charset="0"/>
              </a:rPr>
              <a:t> L1 (B is discussed in the next section)</a:t>
            </a:r>
          </a:p>
          <a:p>
            <a:pPr algn="l"/>
            <a:r>
              <a:rPr lang="en-IN" sz="2000" b="0" i="0" u="none" strike="noStrike" baseline="0" dirty="0">
                <a:solidFill>
                  <a:srgbClr val="008100"/>
                </a:solidFill>
                <a:latin typeface="Times New Roman" panose="02020603050405020304" pitchFamily="18" charset="0"/>
                <a:cs typeface="Times New Roman" panose="02020603050405020304" pitchFamily="18" charset="0"/>
              </a:rPr>
              <a:t>	FINISH B FINISH</a:t>
            </a:r>
            <a:endParaRPr lang="en-IN" sz="20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CC0D43C9-3569-549F-CC55-A79BD32BC5F5}"/>
              </a:ext>
            </a:extLst>
          </p:cNvPr>
          <p:cNvSpPr txBox="1"/>
          <p:nvPr/>
        </p:nvSpPr>
        <p:spPr>
          <a:xfrm>
            <a:off x="0" y="185738"/>
            <a:ext cx="7543800" cy="523220"/>
          </a:xfrm>
          <a:prstGeom prst="rect">
            <a:avLst/>
          </a:prstGeom>
          <a:noFill/>
        </p:spPr>
        <p:txBody>
          <a:bodyPr wrap="square">
            <a:spAutoFit/>
          </a:bodyPr>
          <a:lstStyle/>
          <a:p>
            <a:r>
              <a:rPr lang="en-US" sz="2800" b="1" i="0" u="none" strike="noStrike" baseline="0" dirty="0">
                <a:latin typeface="LiberationSerif-Bold"/>
              </a:rPr>
              <a:t>Division of unsigned numbers in ARM</a:t>
            </a:r>
            <a:endParaRPr lang="en-IN" sz="2800" dirty="0"/>
          </a:p>
        </p:txBody>
      </p:sp>
    </p:spTree>
    <p:extLst>
      <p:ext uri="{BB962C8B-B14F-4D97-AF65-F5344CB8AC3E}">
        <p14:creationId xmlns:p14="http://schemas.microsoft.com/office/powerpoint/2010/main" val="15965342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4A4D-A729-15A2-BB32-412857DB9FD0}"/>
              </a:ext>
            </a:extLst>
          </p:cNvPr>
          <p:cNvSpPr>
            <a:spLocks noGrp="1"/>
          </p:cNvSpPr>
          <p:nvPr>
            <p:ph type="title"/>
          </p:nvPr>
        </p:nvSpPr>
        <p:spPr>
          <a:xfrm>
            <a:off x="228600" y="1417026"/>
            <a:ext cx="7886700" cy="1325563"/>
          </a:xfrm>
        </p:spPr>
        <p:txBody>
          <a:bodyPr/>
          <a:lstStyle/>
          <a:p>
            <a:r>
              <a:rPr lang="en-IN" spc="-30" dirty="0">
                <a:solidFill>
                  <a:srgbClr val="FFFFFF"/>
                </a:solidFill>
              </a:rPr>
              <a:t>Classification</a:t>
            </a:r>
            <a:r>
              <a:rPr lang="en-IN" dirty="0">
                <a:solidFill>
                  <a:srgbClr val="FFFFFF"/>
                </a:solidFill>
              </a:rPr>
              <a:t> </a:t>
            </a:r>
            <a:r>
              <a:rPr lang="en-IN" spc="-20" dirty="0">
                <a:solidFill>
                  <a:srgbClr val="FFFFFF"/>
                </a:solidFill>
              </a:rPr>
              <a:t>of </a:t>
            </a:r>
            <a:r>
              <a:rPr lang="en-IN" spc="-30" dirty="0">
                <a:solidFill>
                  <a:srgbClr val="FFFFFF"/>
                </a:solidFill>
              </a:rPr>
              <a:t>embedded</a:t>
            </a:r>
            <a:r>
              <a:rPr lang="en-IN" spc="10" dirty="0">
                <a:solidFill>
                  <a:srgbClr val="FFFFFF"/>
                </a:solidFill>
              </a:rPr>
              <a:t> </a:t>
            </a:r>
            <a:r>
              <a:rPr lang="en-IN" spc="-50" dirty="0">
                <a:solidFill>
                  <a:srgbClr val="FFFFFF"/>
                </a:solidFill>
              </a:rPr>
              <a:t>system</a:t>
            </a:r>
            <a:endParaRPr lang="en-IN" dirty="0"/>
          </a:p>
        </p:txBody>
      </p:sp>
      <p:sp>
        <p:nvSpPr>
          <p:cNvPr id="4" name="Footer Placeholder 3">
            <a:extLst>
              <a:ext uri="{FF2B5EF4-FFF2-40B4-BE49-F238E27FC236}">
                <a16:creationId xmlns:a16="http://schemas.microsoft.com/office/drawing/2014/main" id="{0EEFBEEE-A566-AB30-9D30-C2DE8CABBAEB}"/>
              </a:ext>
            </a:extLst>
          </p:cNvPr>
          <p:cNvSpPr>
            <a:spLocks noGrp="1"/>
          </p:cNvSpPr>
          <p:nvPr>
            <p:ph type="ftr" sz="quarter" idx="11"/>
          </p:nvPr>
        </p:nvSpPr>
        <p:spPr/>
        <p:txBody>
          <a:bodyPr/>
          <a:lstStyle/>
          <a:p>
            <a:r>
              <a:rPr lang="en-GB"/>
              <a:t>Department of EECE-19ECS431-EMBEDDED SYSTEMS</a:t>
            </a:r>
          </a:p>
        </p:txBody>
      </p:sp>
      <p:sp>
        <p:nvSpPr>
          <p:cNvPr id="5" name="Slide Number Placeholder 4">
            <a:extLst>
              <a:ext uri="{FF2B5EF4-FFF2-40B4-BE49-F238E27FC236}">
                <a16:creationId xmlns:a16="http://schemas.microsoft.com/office/drawing/2014/main" id="{A480A92A-932E-BE43-5909-0AAF31426076}"/>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45</a:t>
            </a:fld>
            <a:endParaRPr lang="en-GB" spc="15" dirty="0"/>
          </a:p>
        </p:txBody>
      </p:sp>
      <p:grpSp>
        <p:nvGrpSpPr>
          <p:cNvPr id="6" name="object 2">
            <a:extLst>
              <a:ext uri="{FF2B5EF4-FFF2-40B4-BE49-F238E27FC236}">
                <a16:creationId xmlns:a16="http://schemas.microsoft.com/office/drawing/2014/main" id="{1E13396D-3974-A507-7AEA-E9D665BC2F64}"/>
              </a:ext>
            </a:extLst>
          </p:cNvPr>
          <p:cNvGrpSpPr/>
          <p:nvPr/>
        </p:nvGrpSpPr>
        <p:grpSpPr>
          <a:xfrm>
            <a:off x="0" y="0"/>
            <a:ext cx="9144000" cy="915035"/>
            <a:chOff x="0" y="0"/>
            <a:chExt cx="9144000" cy="915035"/>
          </a:xfrm>
        </p:grpSpPr>
        <p:pic>
          <p:nvPicPr>
            <p:cNvPr id="7" name="object 3">
              <a:extLst>
                <a:ext uri="{FF2B5EF4-FFF2-40B4-BE49-F238E27FC236}">
                  <a16:creationId xmlns:a16="http://schemas.microsoft.com/office/drawing/2014/main" id="{89E1C595-61DF-697C-0B7E-86C239FB9F48}"/>
                </a:ext>
              </a:extLst>
            </p:cNvPr>
            <p:cNvPicPr/>
            <p:nvPr/>
          </p:nvPicPr>
          <p:blipFill>
            <a:blip r:embed="rId2" cstate="print"/>
            <a:stretch>
              <a:fillRect/>
            </a:stretch>
          </p:blipFill>
          <p:spPr>
            <a:xfrm>
              <a:off x="8306434" y="0"/>
              <a:ext cx="837565" cy="899033"/>
            </a:xfrm>
            <a:prstGeom prst="rect">
              <a:avLst/>
            </a:prstGeom>
          </p:spPr>
        </p:pic>
        <p:sp>
          <p:nvSpPr>
            <p:cNvPr id="8" name="object 4">
              <a:extLst>
                <a:ext uri="{FF2B5EF4-FFF2-40B4-BE49-F238E27FC236}">
                  <a16:creationId xmlns:a16="http://schemas.microsoft.com/office/drawing/2014/main" id="{8635B9FC-D80D-D22D-3FD2-E335C77D034B}"/>
                </a:ext>
              </a:extLst>
            </p:cNvPr>
            <p:cNvSpPr/>
            <p:nvPr/>
          </p:nvSpPr>
          <p:spPr>
            <a:xfrm>
              <a:off x="0" y="0"/>
              <a:ext cx="9144000" cy="898525"/>
            </a:xfrm>
            <a:custGeom>
              <a:avLst/>
              <a:gdLst/>
              <a:ahLst/>
              <a:cxnLst/>
              <a:rect l="l" t="t" r="r" b="b"/>
              <a:pathLst>
                <a:path w="9144000" h="898525">
                  <a:moveTo>
                    <a:pt x="0" y="898398"/>
                  </a:moveTo>
                  <a:lnTo>
                    <a:pt x="9144000" y="898398"/>
                  </a:lnTo>
                  <a:lnTo>
                    <a:pt x="9144000" y="0"/>
                  </a:lnTo>
                  <a:lnTo>
                    <a:pt x="0" y="0"/>
                  </a:lnTo>
                  <a:lnTo>
                    <a:pt x="0" y="898398"/>
                  </a:lnTo>
                  <a:close/>
                </a:path>
              </a:pathLst>
            </a:custGeom>
            <a:solidFill>
              <a:srgbClr val="2E70A1"/>
            </a:solidFill>
          </p:spPr>
          <p:txBody>
            <a:bodyPr wrap="square" lIns="0" tIns="0" rIns="0" bIns="0" rtlCol="0"/>
            <a:lstStyle/>
            <a:p>
              <a:endParaRPr/>
            </a:p>
          </p:txBody>
        </p:sp>
      </p:grpSp>
      <p:pic>
        <p:nvPicPr>
          <p:cNvPr id="11" name="Picture 10" descr="A picture containing text, sign, tableware&#10;&#10;Description automatically generated">
            <a:extLst>
              <a:ext uri="{FF2B5EF4-FFF2-40B4-BE49-F238E27FC236}">
                <a16:creationId xmlns:a16="http://schemas.microsoft.com/office/drawing/2014/main" id="{C5F880FC-0BF8-DDBE-6850-F24961A5A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9972" y="92321"/>
            <a:ext cx="2175179" cy="620051"/>
          </a:xfrm>
          <a:prstGeom prst="rect">
            <a:avLst/>
          </a:prstGeom>
        </p:spPr>
      </p:pic>
      <p:sp>
        <p:nvSpPr>
          <p:cNvPr id="12" name="TextBox 11">
            <a:extLst>
              <a:ext uri="{FF2B5EF4-FFF2-40B4-BE49-F238E27FC236}">
                <a16:creationId xmlns:a16="http://schemas.microsoft.com/office/drawing/2014/main" id="{C289526E-19D4-2AF6-0B48-A8E06086ECC3}"/>
              </a:ext>
            </a:extLst>
          </p:cNvPr>
          <p:cNvSpPr txBox="1"/>
          <p:nvPr/>
        </p:nvSpPr>
        <p:spPr>
          <a:xfrm>
            <a:off x="0" y="185738"/>
            <a:ext cx="7543800" cy="523220"/>
          </a:xfrm>
          <a:prstGeom prst="rect">
            <a:avLst/>
          </a:prstGeom>
          <a:noFill/>
        </p:spPr>
        <p:txBody>
          <a:bodyPr wrap="square">
            <a:spAutoFit/>
          </a:bodyPr>
          <a:lstStyle/>
          <a:p>
            <a:r>
              <a:rPr lang="en-US" sz="2800" b="1" i="0" u="none" strike="noStrike" baseline="0" dirty="0">
                <a:latin typeface="LiberationSerif-Bold"/>
              </a:rPr>
              <a:t>Branch, Call, and Looping in ARM</a:t>
            </a:r>
            <a:endParaRPr lang="en-IN" sz="2800" dirty="0"/>
          </a:p>
        </p:txBody>
      </p:sp>
      <p:sp>
        <p:nvSpPr>
          <p:cNvPr id="14" name="TextBox 13">
            <a:extLst>
              <a:ext uri="{FF2B5EF4-FFF2-40B4-BE49-F238E27FC236}">
                <a16:creationId xmlns:a16="http://schemas.microsoft.com/office/drawing/2014/main" id="{A1CE3D37-211A-25FF-7889-6F6B9657E07D}"/>
              </a:ext>
            </a:extLst>
          </p:cNvPr>
          <p:cNvSpPr txBox="1"/>
          <p:nvPr/>
        </p:nvSpPr>
        <p:spPr>
          <a:xfrm>
            <a:off x="76199" y="991942"/>
            <a:ext cx="8878951" cy="5478423"/>
          </a:xfrm>
          <a:prstGeom prst="rect">
            <a:avLst/>
          </a:prstGeom>
          <a:noFill/>
        </p:spPr>
        <p:txBody>
          <a:bodyPr wrap="square">
            <a:spAutoFit/>
          </a:bodyPr>
          <a:lstStyle/>
          <a:p>
            <a:r>
              <a:rPr lang="en-IN" sz="2400" b="1" i="0" u="none" strike="noStrike" baseline="0" dirty="0">
                <a:solidFill>
                  <a:srgbClr val="4F82BE"/>
                </a:solidFill>
                <a:latin typeface="LiberationSerif-Bold"/>
              </a:rPr>
              <a:t>TST (Test)</a:t>
            </a:r>
          </a:p>
          <a:p>
            <a:endParaRPr lang="en-IN" sz="2400" b="1" i="1" dirty="0">
              <a:solidFill>
                <a:srgbClr val="4F82BE"/>
              </a:solidFill>
              <a:latin typeface="LiberationSerif-BoldItalic"/>
            </a:endParaRPr>
          </a:p>
          <a:p>
            <a:r>
              <a:rPr lang="en-US" sz="2400" dirty="0">
                <a:solidFill>
                  <a:srgbClr val="008100"/>
                </a:solidFill>
                <a:latin typeface="LiberationSerif"/>
              </a:rPr>
              <a:t>         </a:t>
            </a:r>
            <a:r>
              <a:rPr lang="en-US" sz="2400" b="0" i="0" u="none" strike="noStrike" baseline="0" dirty="0">
                <a:solidFill>
                  <a:srgbClr val="008100"/>
                </a:solidFill>
                <a:latin typeface="LiberationSerif"/>
              </a:rPr>
              <a:t>TST Rn,Op2 	;Rn AND with Op2 and flag bits are updated</a:t>
            </a:r>
          </a:p>
          <a:p>
            <a:endParaRPr lang="en-US" sz="2400" dirty="0">
              <a:solidFill>
                <a:srgbClr val="008100"/>
              </a:solidFill>
              <a:latin typeface="LiberationSerif"/>
            </a:endParaRPr>
          </a:p>
          <a:p>
            <a:pPr marL="342900" indent="-342900" algn="l">
              <a:buFont typeface="Arial" panose="020B0604020202020204" pitchFamily="34" charset="0"/>
              <a:buChar char="•"/>
            </a:pPr>
            <a:r>
              <a:rPr lang="en-US" sz="2400" b="0" i="0" u="none" strike="noStrike" baseline="0" dirty="0">
                <a:latin typeface="LiberationSerif"/>
              </a:rPr>
              <a:t>The TST instruction is used to test the contents of register to see if any bit is set to </a:t>
            </a:r>
            <a:r>
              <a:rPr lang="en-IN" sz="2400" b="0" i="0" u="none" strike="noStrike" baseline="0" dirty="0">
                <a:latin typeface="LiberationSerif"/>
              </a:rPr>
              <a:t>HIGH.</a:t>
            </a:r>
          </a:p>
          <a:p>
            <a:pPr marL="342900" indent="-342900" algn="l">
              <a:buFont typeface="Arial" panose="020B0604020202020204" pitchFamily="34" charset="0"/>
              <a:buChar char="•"/>
            </a:pPr>
            <a:r>
              <a:rPr lang="en-US" sz="2400" b="0" i="0" u="none" strike="noStrike" baseline="0" dirty="0">
                <a:latin typeface="LiberationSerif"/>
              </a:rPr>
              <a:t>After the operands are ANDed together the flags are updated</a:t>
            </a:r>
          </a:p>
          <a:p>
            <a:pPr marL="342900" indent="-342900" algn="l">
              <a:buFont typeface="Arial" panose="020B0604020202020204" pitchFamily="34" charset="0"/>
              <a:buChar char="•"/>
            </a:pPr>
            <a:r>
              <a:rPr lang="en-US" sz="2400" b="0" i="0" u="none" strike="noStrike" baseline="0" dirty="0">
                <a:latin typeface="LiberationSerif"/>
              </a:rPr>
              <a:t>if result is zero, then Z flag is raised and one can use BEQ (branch equal) to </a:t>
            </a:r>
            <a:r>
              <a:rPr lang="en-IN" sz="2400" b="0" i="0" u="none" strike="noStrike" baseline="0" dirty="0">
                <a:latin typeface="LiberationSerif"/>
              </a:rPr>
              <a:t>make decision.</a:t>
            </a:r>
          </a:p>
          <a:p>
            <a:pPr algn="l"/>
            <a:endParaRPr lang="en-IN" sz="2400" b="0" i="0" u="none" strike="noStrike" baseline="0" dirty="0">
              <a:latin typeface="LiberationSerif"/>
            </a:endParaRPr>
          </a:p>
          <a:p>
            <a:pPr algn="l"/>
            <a:r>
              <a:rPr lang="pt-BR" sz="1800" b="0" i="0" u="none" strike="noStrike" baseline="0" dirty="0">
                <a:solidFill>
                  <a:srgbClr val="008100"/>
                </a:solidFill>
                <a:latin typeface="LiberationSerif"/>
              </a:rPr>
              <a:t>	</a:t>
            </a:r>
            <a:r>
              <a:rPr lang="pt-BR" sz="2000" b="0" i="0" u="none" strike="noStrike" baseline="0" dirty="0">
                <a:solidFill>
                  <a:srgbClr val="008100"/>
                </a:solidFill>
                <a:latin typeface="LiberationSerif"/>
              </a:rPr>
              <a:t>MOV R0,#0x04		 ;R0=00000100 in binary</a:t>
            </a:r>
          </a:p>
          <a:p>
            <a:pPr algn="l"/>
            <a:r>
              <a:rPr lang="en-IN" sz="2000" b="0" i="0" u="none" strike="noStrike" baseline="0" dirty="0">
                <a:solidFill>
                  <a:srgbClr val="008100"/>
                </a:solidFill>
                <a:latin typeface="LiberationSerif"/>
              </a:rPr>
              <a:t>	LDR R1,=</a:t>
            </a:r>
            <a:r>
              <a:rPr lang="en-IN" sz="2000" b="0" i="0" u="none" strike="noStrike" baseline="0" dirty="0" err="1">
                <a:solidFill>
                  <a:srgbClr val="008100"/>
                </a:solidFill>
                <a:latin typeface="LiberationSerif"/>
              </a:rPr>
              <a:t>myport</a:t>
            </a:r>
            <a:r>
              <a:rPr lang="en-IN" sz="2000" b="0" i="0" u="none" strike="noStrike" baseline="0" dirty="0">
                <a:solidFill>
                  <a:srgbClr val="008100"/>
                </a:solidFill>
                <a:latin typeface="LiberationSerif"/>
              </a:rPr>
              <a:t> 	;port address</a:t>
            </a:r>
          </a:p>
          <a:p>
            <a:pPr algn="l"/>
            <a:r>
              <a:rPr lang="en-IN" sz="2000" b="0" i="0" u="none" strike="noStrike" baseline="0" dirty="0">
                <a:solidFill>
                  <a:srgbClr val="008100"/>
                </a:solidFill>
                <a:latin typeface="LiberationSerif"/>
              </a:rPr>
              <a:t>	OVER LDRB R2,[R1] 	;load R2 from </a:t>
            </a:r>
            <a:r>
              <a:rPr lang="en-IN" sz="2000" b="0" i="0" u="none" strike="noStrike" baseline="0" dirty="0" err="1">
                <a:solidFill>
                  <a:srgbClr val="008100"/>
                </a:solidFill>
                <a:latin typeface="LiberationSerif"/>
              </a:rPr>
              <a:t>myport</a:t>
            </a:r>
            <a:endParaRPr lang="en-IN" sz="2000" b="0" i="0" u="none" strike="noStrike" baseline="0" dirty="0">
              <a:solidFill>
                <a:srgbClr val="008100"/>
              </a:solidFill>
              <a:latin typeface="LiberationSerif"/>
            </a:endParaRPr>
          </a:p>
          <a:p>
            <a:pPr algn="l"/>
            <a:r>
              <a:rPr lang="en-IN" sz="2000" b="0" i="0" u="none" strike="noStrike" baseline="0" dirty="0">
                <a:solidFill>
                  <a:srgbClr val="008100"/>
                </a:solidFill>
                <a:latin typeface="LiberationSerif"/>
              </a:rPr>
              <a:t>	TST R2,R0 		;is bit 2 HIGH?</a:t>
            </a:r>
          </a:p>
          <a:p>
            <a:pPr algn="l"/>
            <a:r>
              <a:rPr lang="en-IN" sz="2000" b="0" i="0" u="none" strike="noStrike" baseline="0" dirty="0">
                <a:solidFill>
                  <a:srgbClr val="008100"/>
                </a:solidFill>
                <a:latin typeface="LiberationSerif"/>
              </a:rPr>
              <a:t>	BEQ OVER 		;keep checking</a:t>
            </a:r>
            <a:endParaRPr lang="en-IN" sz="2000" dirty="0">
              <a:solidFill>
                <a:srgbClr val="FF0000"/>
              </a:solidFill>
            </a:endParaRPr>
          </a:p>
        </p:txBody>
      </p:sp>
    </p:spTree>
    <p:extLst>
      <p:ext uri="{BB962C8B-B14F-4D97-AF65-F5344CB8AC3E}">
        <p14:creationId xmlns:p14="http://schemas.microsoft.com/office/powerpoint/2010/main" val="13987492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4A4D-A729-15A2-BB32-412857DB9FD0}"/>
              </a:ext>
            </a:extLst>
          </p:cNvPr>
          <p:cNvSpPr>
            <a:spLocks noGrp="1"/>
          </p:cNvSpPr>
          <p:nvPr>
            <p:ph type="title"/>
          </p:nvPr>
        </p:nvSpPr>
        <p:spPr>
          <a:xfrm>
            <a:off x="228600" y="1417026"/>
            <a:ext cx="7886700" cy="1325563"/>
          </a:xfrm>
        </p:spPr>
        <p:txBody>
          <a:bodyPr/>
          <a:lstStyle/>
          <a:p>
            <a:r>
              <a:rPr lang="en-IN" spc="-30" dirty="0">
                <a:solidFill>
                  <a:srgbClr val="FFFFFF"/>
                </a:solidFill>
              </a:rPr>
              <a:t>Classification</a:t>
            </a:r>
            <a:r>
              <a:rPr lang="en-IN" dirty="0">
                <a:solidFill>
                  <a:srgbClr val="FFFFFF"/>
                </a:solidFill>
              </a:rPr>
              <a:t> </a:t>
            </a:r>
            <a:r>
              <a:rPr lang="en-IN" spc="-20" dirty="0">
                <a:solidFill>
                  <a:srgbClr val="FFFFFF"/>
                </a:solidFill>
              </a:rPr>
              <a:t>of </a:t>
            </a:r>
            <a:r>
              <a:rPr lang="en-IN" spc="-30" dirty="0">
                <a:solidFill>
                  <a:srgbClr val="FFFFFF"/>
                </a:solidFill>
              </a:rPr>
              <a:t>embedded</a:t>
            </a:r>
            <a:r>
              <a:rPr lang="en-IN" spc="10" dirty="0">
                <a:solidFill>
                  <a:srgbClr val="FFFFFF"/>
                </a:solidFill>
              </a:rPr>
              <a:t> </a:t>
            </a:r>
            <a:r>
              <a:rPr lang="en-IN" spc="-50" dirty="0">
                <a:solidFill>
                  <a:srgbClr val="FFFFFF"/>
                </a:solidFill>
              </a:rPr>
              <a:t>system</a:t>
            </a:r>
            <a:endParaRPr lang="en-IN" dirty="0"/>
          </a:p>
        </p:txBody>
      </p:sp>
      <p:sp>
        <p:nvSpPr>
          <p:cNvPr id="4" name="Footer Placeholder 3">
            <a:extLst>
              <a:ext uri="{FF2B5EF4-FFF2-40B4-BE49-F238E27FC236}">
                <a16:creationId xmlns:a16="http://schemas.microsoft.com/office/drawing/2014/main" id="{0EEFBEEE-A566-AB30-9D30-C2DE8CABBAEB}"/>
              </a:ext>
            </a:extLst>
          </p:cNvPr>
          <p:cNvSpPr>
            <a:spLocks noGrp="1"/>
          </p:cNvSpPr>
          <p:nvPr>
            <p:ph type="ftr" sz="quarter" idx="11"/>
          </p:nvPr>
        </p:nvSpPr>
        <p:spPr/>
        <p:txBody>
          <a:bodyPr/>
          <a:lstStyle/>
          <a:p>
            <a:r>
              <a:rPr lang="en-GB"/>
              <a:t>Department of EECE-19ECS431-EMBEDDED SYSTEMS</a:t>
            </a:r>
          </a:p>
        </p:txBody>
      </p:sp>
      <p:sp>
        <p:nvSpPr>
          <p:cNvPr id="5" name="Slide Number Placeholder 4">
            <a:extLst>
              <a:ext uri="{FF2B5EF4-FFF2-40B4-BE49-F238E27FC236}">
                <a16:creationId xmlns:a16="http://schemas.microsoft.com/office/drawing/2014/main" id="{A480A92A-932E-BE43-5909-0AAF31426076}"/>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46</a:t>
            </a:fld>
            <a:endParaRPr lang="en-GB" spc="15" dirty="0"/>
          </a:p>
        </p:txBody>
      </p:sp>
      <p:grpSp>
        <p:nvGrpSpPr>
          <p:cNvPr id="6" name="object 2">
            <a:extLst>
              <a:ext uri="{FF2B5EF4-FFF2-40B4-BE49-F238E27FC236}">
                <a16:creationId xmlns:a16="http://schemas.microsoft.com/office/drawing/2014/main" id="{1E13396D-3974-A507-7AEA-E9D665BC2F64}"/>
              </a:ext>
            </a:extLst>
          </p:cNvPr>
          <p:cNvGrpSpPr/>
          <p:nvPr/>
        </p:nvGrpSpPr>
        <p:grpSpPr>
          <a:xfrm>
            <a:off x="0" y="0"/>
            <a:ext cx="9144000" cy="915035"/>
            <a:chOff x="0" y="0"/>
            <a:chExt cx="9144000" cy="915035"/>
          </a:xfrm>
        </p:grpSpPr>
        <p:pic>
          <p:nvPicPr>
            <p:cNvPr id="7" name="object 3">
              <a:extLst>
                <a:ext uri="{FF2B5EF4-FFF2-40B4-BE49-F238E27FC236}">
                  <a16:creationId xmlns:a16="http://schemas.microsoft.com/office/drawing/2014/main" id="{89E1C595-61DF-697C-0B7E-86C239FB9F48}"/>
                </a:ext>
              </a:extLst>
            </p:cNvPr>
            <p:cNvPicPr/>
            <p:nvPr/>
          </p:nvPicPr>
          <p:blipFill>
            <a:blip r:embed="rId2" cstate="print"/>
            <a:stretch>
              <a:fillRect/>
            </a:stretch>
          </p:blipFill>
          <p:spPr>
            <a:xfrm>
              <a:off x="8306434" y="0"/>
              <a:ext cx="837565" cy="899033"/>
            </a:xfrm>
            <a:prstGeom prst="rect">
              <a:avLst/>
            </a:prstGeom>
          </p:spPr>
        </p:pic>
        <p:sp>
          <p:nvSpPr>
            <p:cNvPr id="8" name="object 4">
              <a:extLst>
                <a:ext uri="{FF2B5EF4-FFF2-40B4-BE49-F238E27FC236}">
                  <a16:creationId xmlns:a16="http://schemas.microsoft.com/office/drawing/2014/main" id="{8635B9FC-D80D-D22D-3FD2-E335C77D034B}"/>
                </a:ext>
              </a:extLst>
            </p:cNvPr>
            <p:cNvSpPr/>
            <p:nvPr/>
          </p:nvSpPr>
          <p:spPr>
            <a:xfrm>
              <a:off x="0" y="0"/>
              <a:ext cx="9144000" cy="898525"/>
            </a:xfrm>
            <a:custGeom>
              <a:avLst/>
              <a:gdLst/>
              <a:ahLst/>
              <a:cxnLst/>
              <a:rect l="l" t="t" r="r" b="b"/>
              <a:pathLst>
                <a:path w="9144000" h="898525">
                  <a:moveTo>
                    <a:pt x="0" y="898398"/>
                  </a:moveTo>
                  <a:lnTo>
                    <a:pt x="9144000" y="898398"/>
                  </a:lnTo>
                  <a:lnTo>
                    <a:pt x="9144000" y="0"/>
                  </a:lnTo>
                  <a:lnTo>
                    <a:pt x="0" y="0"/>
                  </a:lnTo>
                  <a:lnTo>
                    <a:pt x="0" y="898398"/>
                  </a:lnTo>
                  <a:close/>
                </a:path>
              </a:pathLst>
            </a:custGeom>
            <a:solidFill>
              <a:srgbClr val="2E70A1"/>
            </a:solidFill>
          </p:spPr>
          <p:txBody>
            <a:bodyPr wrap="square" lIns="0" tIns="0" rIns="0" bIns="0" rtlCol="0"/>
            <a:lstStyle/>
            <a:p>
              <a:endParaRPr/>
            </a:p>
          </p:txBody>
        </p:sp>
      </p:grpSp>
      <p:pic>
        <p:nvPicPr>
          <p:cNvPr id="11" name="Picture 10" descr="A picture containing text, sign, tableware&#10;&#10;Description automatically generated">
            <a:extLst>
              <a:ext uri="{FF2B5EF4-FFF2-40B4-BE49-F238E27FC236}">
                <a16:creationId xmlns:a16="http://schemas.microsoft.com/office/drawing/2014/main" id="{C5F880FC-0BF8-DDBE-6850-F24961A5A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9972" y="92321"/>
            <a:ext cx="2175179" cy="620051"/>
          </a:xfrm>
          <a:prstGeom prst="rect">
            <a:avLst/>
          </a:prstGeom>
        </p:spPr>
      </p:pic>
      <p:sp>
        <p:nvSpPr>
          <p:cNvPr id="12" name="TextBox 11">
            <a:extLst>
              <a:ext uri="{FF2B5EF4-FFF2-40B4-BE49-F238E27FC236}">
                <a16:creationId xmlns:a16="http://schemas.microsoft.com/office/drawing/2014/main" id="{C289526E-19D4-2AF6-0B48-A8E06086ECC3}"/>
              </a:ext>
            </a:extLst>
          </p:cNvPr>
          <p:cNvSpPr txBox="1"/>
          <p:nvPr/>
        </p:nvSpPr>
        <p:spPr>
          <a:xfrm>
            <a:off x="0" y="185738"/>
            <a:ext cx="7543800" cy="523220"/>
          </a:xfrm>
          <a:prstGeom prst="rect">
            <a:avLst/>
          </a:prstGeom>
          <a:noFill/>
        </p:spPr>
        <p:txBody>
          <a:bodyPr wrap="square">
            <a:spAutoFit/>
          </a:bodyPr>
          <a:lstStyle/>
          <a:p>
            <a:r>
              <a:rPr lang="en-US" sz="2800" b="1" i="0" u="none" strike="noStrike" baseline="0" dirty="0">
                <a:latin typeface="LiberationSerif-Bold"/>
              </a:rPr>
              <a:t>Branch, Call, and Looping in ARM</a:t>
            </a:r>
            <a:endParaRPr lang="en-IN" sz="2800" dirty="0"/>
          </a:p>
        </p:txBody>
      </p:sp>
      <p:sp>
        <p:nvSpPr>
          <p:cNvPr id="14" name="TextBox 13">
            <a:extLst>
              <a:ext uri="{FF2B5EF4-FFF2-40B4-BE49-F238E27FC236}">
                <a16:creationId xmlns:a16="http://schemas.microsoft.com/office/drawing/2014/main" id="{A1CE3D37-211A-25FF-7889-6F6B9657E07D}"/>
              </a:ext>
            </a:extLst>
          </p:cNvPr>
          <p:cNvSpPr txBox="1"/>
          <p:nvPr/>
        </p:nvSpPr>
        <p:spPr>
          <a:xfrm>
            <a:off x="76199" y="991942"/>
            <a:ext cx="8878951" cy="5570756"/>
          </a:xfrm>
          <a:prstGeom prst="rect">
            <a:avLst/>
          </a:prstGeom>
          <a:noFill/>
        </p:spPr>
        <p:txBody>
          <a:bodyPr wrap="square">
            <a:spAutoFit/>
          </a:bodyPr>
          <a:lstStyle/>
          <a:p>
            <a:r>
              <a:rPr lang="en-IN" sz="2400" b="1" i="0" u="none" strike="noStrike" baseline="0" dirty="0">
                <a:solidFill>
                  <a:srgbClr val="4F82BE"/>
                </a:solidFill>
                <a:latin typeface="LiberationSerif-Bold"/>
              </a:rPr>
              <a:t>TEQ (test equal)</a:t>
            </a:r>
          </a:p>
          <a:p>
            <a:endParaRPr lang="en-IN" sz="2400" b="1" i="1" dirty="0">
              <a:solidFill>
                <a:srgbClr val="4F82BE"/>
              </a:solidFill>
              <a:latin typeface="LiberationSerif-BoldItalic"/>
            </a:endParaRPr>
          </a:p>
          <a:p>
            <a:r>
              <a:rPr lang="en-US" sz="2400" dirty="0">
                <a:solidFill>
                  <a:srgbClr val="008100"/>
                </a:solidFill>
                <a:latin typeface="LiberationSerif"/>
              </a:rPr>
              <a:t>         </a:t>
            </a:r>
            <a:r>
              <a:rPr lang="en-US" sz="2400" b="0" i="0" u="none" strike="noStrike" baseline="0" dirty="0">
                <a:solidFill>
                  <a:srgbClr val="008100"/>
                </a:solidFill>
                <a:latin typeface="LiberationSerif"/>
              </a:rPr>
              <a:t>TEQ Rn,Op2	;Rn EX-</a:t>
            </a:r>
            <a:r>
              <a:rPr lang="en-US" sz="2400" b="0" i="0" u="none" strike="noStrike" baseline="0" dirty="0" err="1">
                <a:solidFill>
                  <a:srgbClr val="008100"/>
                </a:solidFill>
                <a:latin typeface="LiberationSerif"/>
              </a:rPr>
              <a:t>ORed</a:t>
            </a:r>
            <a:r>
              <a:rPr lang="en-US" sz="2400" b="0" i="0" u="none" strike="noStrike" baseline="0" dirty="0">
                <a:solidFill>
                  <a:srgbClr val="008100"/>
                </a:solidFill>
                <a:latin typeface="LiberationSerif"/>
              </a:rPr>
              <a:t> with Op2 and flag bits are set</a:t>
            </a:r>
          </a:p>
          <a:p>
            <a:endParaRPr lang="en-US" sz="2000" dirty="0">
              <a:solidFill>
                <a:srgbClr val="008100"/>
              </a:solidFill>
              <a:latin typeface="LiberationSerif"/>
            </a:endParaRPr>
          </a:p>
          <a:p>
            <a:pPr marL="285750" indent="-285750" algn="l">
              <a:buFont typeface="Arial" panose="020B0604020202020204" pitchFamily="34" charset="0"/>
              <a:buChar char="•"/>
            </a:pPr>
            <a:r>
              <a:rPr lang="en-US" sz="2400" b="0" i="0" u="none" strike="noStrike" baseline="0" dirty="0">
                <a:latin typeface="LiberationSerif"/>
              </a:rPr>
              <a:t>The TEQ instruction is used to test to see if the contents of two registers are equal.</a:t>
            </a:r>
          </a:p>
          <a:p>
            <a:pPr marL="285750" indent="-285750" algn="l">
              <a:buFont typeface="Arial" panose="020B0604020202020204" pitchFamily="34" charset="0"/>
              <a:buChar char="•"/>
            </a:pPr>
            <a:r>
              <a:rPr lang="en-US" sz="2400" dirty="0">
                <a:latin typeface="LiberationSerif"/>
              </a:rPr>
              <a:t>T</a:t>
            </a:r>
            <a:r>
              <a:rPr lang="en-US" sz="2400" b="0" i="0" u="none" strike="noStrike" baseline="0" dirty="0">
                <a:latin typeface="LiberationSerif"/>
              </a:rPr>
              <a:t>he source operands are Ex-</a:t>
            </a:r>
            <a:r>
              <a:rPr lang="en-US" sz="2400" b="0" i="0" u="none" strike="noStrike" baseline="0" dirty="0" err="1">
                <a:latin typeface="LiberationSerif"/>
              </a:rPr>
              <a:t>ORed</a:t>
            </a:r>
            <a:r>
              <a:rPr lang="en-US" sz="2400" b="0" i="0" u="none" strike="noStrike" baseline="0" dirty="0">
                <a:latin typeface="LiberationSerif"/>
              </a:rPr>
              <a:t> together the flag bits are set according to the </a:t>
            </a:r>
            <a:r>
              <a:rPr lang="en-IN" sz="2400" b="0" i="0" u="none" strike="noStrike" baseline="0" dirty="0">
                <a:latin typeface="LiberationSerif"/>
              </a:rPr>
              <a:t>result. </a:t>
            </a:r>
            <a:r>
              <a:rPr lang="en-US" sz="2400" b="0" i="0" u="none" strike="noStrike" baseline="0" dirty="0">
                <a:latin typeface="LiberationSerif"/>
              </a:rPr>
              <a:t>if result is 0, then Z flag is raised and one can use BEQ (branch zero) to make decision.</a:t>
            </a:r>
          </a:p>
          <a:p>
            <a:pPr marL="285750" indent="-285750" algn="l">
              <a:buFont typeface="Arial" panose="020B0604020202020204" pitchFamily="34" charset="0"/>
              <a:buChar char="•"/>
            </a:pPr>
            <a:endParaRPr lang="en-IN" sz="2400" b="0" i="0" u="none" strike="noStrike" baseline="0" dirty="0">
              <a:latin typeface="LiberationSerif"/>
            </a:endParaRPr>
          </a:p>
          <a:p>
            <a:pPr algn="l"/>
            <a:r>
              <a:rPr lang="pt-BR" sz="1800" b="0" i="0" u="none" strike="noStrike" baseline="0" dirty="0">
                <a:solidFill>
                  <a:srgbClr val="008100"/>
                </a:solidFill>
                <a:latin typeface="LiberationSerif"/>
              </a:rPr>
              <a:t>	</a:t>
            </a:r>
            <a:r>
              <a:rPr lang="en-IN" sz="2000" b="0" i="0" u="none" strike="noStrike" baseline="0" dirty="0">
                <a:solidFill>
                  <a:srgbClr val="008100"/>
                </a:solidFill>
                <a:latin typeface="LiberationSerif"/>
              </a:rPr>
              <a:t>TEMP EQU 100</a:t>
            </a:r>
          </a:p>
          <a:p>
            <a:pPr algn="l"/>
            <a:r>
              <a:rPr lang="pt-BR" sz="2000" b="0" i="0" u="none" strike="noStrike" baseline="0" dirty="0">
                <a:solidFill>
                  <a:srgbClr val="008100"/>
                </a:solidFill>
                <a:latin typeface="LiberationSerif"/>
              </a:rPr>
              <a:t>	MOV R0,#TEMP		 ;R0 = Temp</a:t>
            </a:r>
          </a:p>
          <a:p>
            <a:pPr algn="l"/>
            <a:r>
              <a:rPr lang="en-IN" sz="2000" b="0" i="0" u="none" strike="noStrike" baseline="0" dirty="0">
                <a:solidFill>
                  <a:srgbClr val="008100"/>
                </a:solidFill>
                <a:latin typeface="LiberationSerif"/>
              </a:rPr>
              <a:t>	LDR R1,=</a:t>
            </a:r>
            <a:r>
              <a:rPr lang="en-IN" sz="2000" b="0" i="0" u="none" strike="noStrike" baseline="0" dirty="0" err="1">
                <a:solidFill>
                  <a:srgbClr val="008100"/>
                </a:solidFill>
                <a:latin typeface="LiberationSerif"/>
              </a:rPr>
              <a:t>myport</a:t>
            </a:r>
            <a:r>
              <a:rPr lang="en-IN" sz="2000" b="0" i="0" u="none" strike="noStrike" baseline="0" dirty="0">
                <a:solidFill>
                  <a:srgbClr val="008100"/>
                </a:solidFill>
                <a:latin typeface="LiberationSerif"/>
              </a:rPr>
              <a:t> 		;port address</a:t>
            </a:r>
          </a:p>
          <a:p>
            <a:pPr algn="l"/>
            <a:r>
              <a:rPr lang="en-IN" sz="2000" b="0" i="0" u="none" strike="noStrike" baseline="0" dirty="0">
                <a:solidFill>
                  <a:srgbClr val="008100"/>
                </a:solidFill>
                <a:latin typeface="LiberationSerif"/>
              </a:rPr>
              <a:t>	OVER LDRB R2,[R1] 	;load R2 from </a:t>
            </a:r>
            <a:r>
              <a:rPr lang="en-IN" sz="2000" b="0" i="0" u="none" strike="noStrike" baseline="0" dirty="0" err="1">
                <a:solidFill>
                  <a:srgbClr val="008100"/>
                </a:solidFill>
                <a:latin typeface="LiberationSerif"/>
              </a:rPr>
              <a:t>myport</a:t>
            </a:r>
            <a:endParaRPr lang="en-IN" sz="2000" b="0" i="0" u="none" strike="noStrike" baseline="0" dirty="0">
              <a:solidFill>
                <a:srgbClr val="008100"/>
              </a:solidFill>
              <a:latin typeface="LiberationSerif"/>
            </a:endParaRPr>
          </a:p>
          <a:p>
            <a:pPr algn="l"/>
            <a:r>
              <a:rPr lang="pt-BR" sz="2000" b="0" i="0" u="none" strike="noStrike" baseline="0" dirty="0">
                <a:solidFill>
                  <a:srgbClr val="008100"/>
                </a:solidFill>
                <a:latin typeface="LiberationSerif"/>
              </a:rPr>
              <a:t>	TEQ R2,R0 		;is it 100?</a:t>
            </a:r>
          </a:p>
          <a:p>
            <a:pPr algn="l"/>
            <a:r>
              <a:rPr lang="en-IN" sz="2000" b="0" i="0" u="none" strike="noStrike" baseline="0" dirty="0">
                <a:solidFill>
                  <a:srgbClr val="008100"/>
                </a:solidFill>
                <a:latin typeface="LiberationSerif"/>
              </a:rPr>
              <a:t>	BNE OVER 		;keep checking</a:t>
            </a:r>
            <a:endParaRPr lang="en-IN" sz="2000" dirty="0">
              <a:solidFill>
                <a:srgbClr val="FF0000"/>
              </a:solidFill>
            </a:endParaRPr>
          </a:p>
        </p:txBody>
      </p:sp>
    </p:spTree>
    <p:extLst>
      <p:ext uri="{BB962C8B-B14F-4D97-AF65-F5344CB8AC3E}">
        <p14:creationId xmlns:p14="http://schemas.microsoft.com/office/powerpoint/2010/main" val="38637026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4A4D-A729-15A2-BB32-412857DB9FD0}"/>
              </a:ext>
            </a:extLst>
          </p:cNvPr>
          <p:cNvSpPr>
            <a:spLocks noGrp="1"/>
          </p:cNvSpPr>
          <p:nvPr>
            <p:ph type="title"/>
          </p:nvPr>
        </p:nvSpPr>
        <p:spPr>
          <a:xfrm>
            <a:off x="228600" y="1417026"/>
            <a:ext cx="7886700" cy="1325563"/>
          </a:xfrm>
        </p:spPr>
        <p:txBody>
          <a:bodyPr/>
          <a:lstStyle/>
          <a:p>
            <a:r>
              <a:rPr lang="en-IN" spc="-30" dirty="0">
                <a:solidFill>
                  <a:srgbClr val="FFFFFF"/>
                </a:solidFill>
              </a:rPr>
              <a:t>Classification</a:t>
            </a:r>
            <a:r>
              <a:rPr lang="en-IN" dirty="0">
                <a:solidFill>
                  <a:srgbClr val="FFFFFF"/>
                </a:solidFill>
              </a:rPr>
              <a:t> </a:t>
            </a:r>
            <a:r>
              <a:rPr lang="en-IN" spc="-20" dirty="0">
                <a:solidFill>
                  <a:srgbClr val="FFFFFF"/>
                </a:solidFill>
              </a:rPr>
              <a:t>of </a:t>
            </a:r>
            <a:r>
              <a:rPr lang="en-IN" spc="-30" dirty="0">
                <a:solidFill>
                  <a:srgbClr val="FFFFFF"/>
                </a:solidFill>
              </a:rPr>
              <a:t>embedded</a:t>
            </a:r>
            <a:r>
              <a:rPr lang="en-IN" spc="10" dirty="0">
                <a:solidFill>
                  <a:srgbClr val="FFFFFF"/>
                </a:solidFill>
              </a:rPr>
              <a:t> </a:t>
            </a:r>
            <a:r>
              <a:rPr lang="en-IN" spc="-50" dirty="0">
                <a:solidFill>
                  <a:srgbClr val="FFFFFF"/>
                </a:solidFill>
              </a:rPr>
              <a:t>system</a:t>
            </a:r>
            <a:endParaRPr lang="en-IN" dirty="0"/>
          </a:p>
        </p:txBody>
      </p:sp>
      <p:sp>
        <p:nvSpPr>
          <p:cNvPr id="4" name="Footer Placeholder 3">
            <a:extLst>
              <a:ext uri="{FF2B5EF4-FFF2-40B4-BE49-F238E27FC236}">
                <a16:creationId xmlns:a16="http://schemas.microsoft.com/office/drawing/2014/main" id="{0EEFBEEE-A566-AB30-9D30-C2DE8CABBAEB}"/>
              </a:ext>
            </a:extLst>
          </p:cNvPr>
          <p:cNvSpPr>
            <a:spLocks noGrp="1"/>
          </p:cNvSpPr>
          <p:nvPr>
            <p:ph type="ftr" sz="quarter" idx="11"/>
          </p:nvPr>
        </p:nvSpPr>
        <p:spPr/>
        <p:txBody>
          <a:bodyPr/>
          <a:lstStyle/>
          <a:p>
            <a:r>
              <a:rPr lang="en-GB"/>
              <a:t>Department of EECE-19ECS431-EMBEDDED SYSTEMS</a:t>
            </a:r>
          </a:p>
        </p:txBody>
      </p:sp>
      <p:sp>
        <p:nvSpPr>
          <p:cNvPr id="5" name="Slide Number Placeholder 4">
            <a:extLst>
              <a:ext uri="{FF2B5EF4-FFF2-40B4-BE49-F238E27FC236}">
                <a16:creationId xmlns:a16="http://schemas.microsoft.com/office/drawing/2014/main" id="{A480A92A-932E-BE43-5909-0AAF31426076}"/>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47</a:t>
            </a:fld>
            <a:endParaRPr lang="en-GB" spc="15" dirty="0"/>
          </a:p>
        </p:txBody>
      </p:sp>
      <p:grpSp>
        <p:nvGrpSpPr>
          <p:cNvPr id="6" name="object 2">
            <a:extLst>
              <a:ext uri="{FF2B5EF4-FFF2-40B4-BE49-F238E27FC236}">
                <a16:creationId xmlns:a16="http://schemas.microsoft.com/office/drawing/2014/main" id="{1E13396D-3974-A507-7AEA-E9D665BC2F64}"/>
              </a:ext>
            </a:extLst>
          </p:cNvPr>
          <p:cNvGrpSpPr/>
          <p:nvPr/>
        </p:nvGrpSpPr>
        <p:grpSpPr>
          <a:xfrm>
            <a:off x="0" y="0"/>
            <a:ext cx="9144000" cy="915035"/>
            <a:chOff x="0" y="0"/>
            <a:chExt cx="9144000" cy="915035"/>
          </a:xfrm>
        </p:grpSpPr>
        <p:pic>
          <p:nvPicPr>
            <p:cNvPr id="7" name="object 3">
              <a:extLst>
                <a:ext uri="{FF2B5EF4-FFF2-40B4-BE49-F238E27FC236}">
                  <a16:creationId xmlns:a16="http://schemas.microsoft.com/office/drawing/2014/main" id="{89E1C595-61DF-697C-0B7E-86C239FB9F48}"/>
                </a:ext>
              </a:extLst>
            </p:cNvPr>
            <p:cNvPicPr/>
            <p:nvPr/>
          </p:nvPicPr>
          <p:blipFill>
            <a:blip r:embed="rId3" cstate="print"/>
            <a:stretch>
              <a:fillRect/>
            </a:stretch>
          </p:blipFill>
          <p:spPr>
            <a:xfrm>
              <a:off x="8306434" y="0"/>
              <a:ext cx="837565" cy="899033"/>
            </a:xfrm>
            <a:prstGeom prst="rect">
              <a:avLst/>
            </a:prstGeom>
          </p:spPr>
        </p:pic>
        <p:sp>
          <p:nvSpPr>
            <p:cNvPr id="8" name="object 4">
              <a:extLst>
                <a:ext uri="{FF2B5EF4-FFF2-40B4-BE49-F238E27FC236}">
                  <a16:creationId xmlns:a16="http://schemas.microsoft.com/office/drawing/2014/main" id="{8635B9FC-D80D-D22D-3FD2-E335C77D034B}"/>
                </a:ext>
              </a:extLst>
            </p:cNvPr>
            <p:cNvSpPr/>
            <p:nvPr/>
          </p:nvSpPr>
          <p:spPr>
            <a:xfrm>
              <a:off x="0" y="0"/>
              <a:ext cx="9144000" cy="898525"/>
            </a:xfrm>
            <a:custGeom>
              <a:avLst/>
              <a:gdLst/>
              <a:ahLst/>
              <a:cxnLst/>
              <a:rect l="l" t="t" r="r" b="b"/>
              <a:pathLst>
                <a:path w="9144000" h="898525">
                  <a:moveTo>
                    <a:pt x="0" y="898398"/>
                  </a:moveTo>
                  <a:lnTo>
                    <a:pt x="9144000" y="898398"/>
                  </a:lnTo>
                  <a:lnTo>
                    <a:pt x="9144000" y="0"/>
                  </a:lnTo>
                  <a:lnTo>
                    <a:pt x="0" y="0"/>
                  </a:lnTo>
                  <a:lnTo>
                    <a:pt x="0" y="898398"/>
                  </a:lnTo>
                  <a:close/>
                </a:path>
              </a:pathLst>
            </a:custGeom>
            <a:solidFill>
              <a:srgbClr val="2E70A1"/>
            </a:solidFill>
          </p:spPr>
          <p:txBody>
            <a:bodyPr wrap="square" lIns="0" tIns="0" rIns="0" bIns="0" rtlCol="0"/>
            <a:lstStyle/>
            <a:p>
              <a:endParaRPr/>
            </a:p>
          </p:txBody>
        </p:sp>
      </p:grpSp>
      <p:pic>
        <p:nvPicPr>
          <p:cNvPr id="11" name="Picture 10" descr="A picture containing text, sign, tableware&#10;&#10;Description automatically generated">
            <a:extLst>
              <a:ext uri="{FF2B5EF4-FFF2-40B4-BE49-F238E27FC236}">
                <a16:creationId xmlns:a16="http://schemas.microsoft.com/office/drawing/2014/main" id="{C5F880FC-0BF8-DDBE-6850-F24961A5A7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9972" y="92321"/>
            <a:ext cx="2175179" cy="620051"/>
          </a:xfrm>
          <a:prstGeom prst="rect">
            <a:avLst/>
          </a:prstGeom>
        </p:spPr>
      </p:pic>
      <p:sp>
        <p:nvSpPr>
          <p:cNvPr id="12" name="TextBox 11">
            <a:extLst>
              <a:ext uri="{FF2B5EF4-FFF2-40B4-BE49-F238E27FC236}">
                <a16:creationId xmlns:a16="http://schemas.microsoft.com/office/drawing/2014/main" id="{C289526E-19D4-2AF6-0B48-A8E06086ECC3}"/>
              </a:ext>
            </a:extLst>
          </p:cNvPr>
          <p:cNvSpPr txBox="1"/>
          <p:nvPr/>
        </p:nvSpPr>
        <p:spPr>
          <a:xfrm>
            <a:off x="0" y="185738"/>
            <a:ext cx="7543800" cy="523220"/>
          </a:xfrm>
          <a:prstGeom prst="rect">
            <a:avLst/>
          </a:prstGeom>
          <a:noFill/>
        </p:spPr>
        <p:txBody>
          <a:bodyPr wrap="square">
            <a:spAutoFit/>
          </a:bodyPr>
          <a:lstStyle/>
          <a:p>
            <a:r>
              <a:rPr lang="en-IN" sz="2800" b="1" i="0" u="none" strike="noStrike" baseline="0" dirty="0">
                <a:latin typeface="LiberationSerif-Bold"/>
              </a:rPr>
              <a:t>Unconditional branch (jump) instruction</a:t>
            </a:r>
            <a:endParaRPr lang="en-IN" sz="2800" dirty="0"/>
          </a:p>
        </p:txBody>
      </p:sp>
      <p:sp>
        <p:nvSpPr>
          <p:cNvPr id="14" name="TextBox 13">
            <a:extLst>
              <a:ext uri="{FF2B5EF4-FFF2-40B4-BE49-F238E27FC236}">
                <a16:creationId xmlns:a16="http://schemas.microsoft.com/office/drawing/2014/main" id="{A1CE3D37-211A-25FF-7889-6F6B9657E07D}"/>
              </a:ext>
            </a:extLst>
          </p:cNvPr>
          <p:cNvSpPr txBox="1"/>
          <p:nvPr/>
        </p:nvSpPr>
        <p:spPr>
          <a:xfrm>
            <a:off x="76199" y="991942"/>
            <a:ext cx="8878951" cy="5755422"/>
          </a:xfrm>
          <a:prstGeom prst="rect">
            <a:avLst/>
          </a:prstGeom>
          <a:noFill/>
        </p:spPr>
        <p:txBody>
          <a:bodyPr wrap="square">
            <a:spAutoFit/>
          </a:bodyPr>
          <a:lstStyle/>
          <a:p>
            <a:pPr marL="342900" indent="-342900" algn="just">
              <a:buFont typeface="Arial" panose="020B0604020202020204" pitchFamily="34" charset="0"/>
              <a:buChar char="•"/>
            </a:pPr>
            <a:r>
              <a:rPr lang="en-US" sz="2200" b="0" i="0" u="none" strike="noStrike" baseline="0" dirty="0">
                <a:latin typeface="LiberationSerif"/>
              </a:rPr>
              <a:t>The unconditional branch is a jump in which control is transferred unconditionally </a:t>
            </a:r>
            <a:r>
              <a:rPr lang="en-IN" sz="2200" b="0" i="0" u="none" strike="noStrike" baseline="0" dirty="0">
                <a:latin typeface="LiberationSerif"/>
              </a:rPr>
              <a:t>to the target location.</a:t>
            </a:r>
          </a:p>
          <a:p>
            <a:pPr marL="342900" indent="-342900" algn="just">
              <a:buFont typeface="Arial" panose="020B0604020202020204" pitchFamily="34" charset="0"/>
              <a:buChar char="•"/>
            </a:pPr>
            <a:r>
              <a:rPr lang="en-US" sz="2200" b="0" i="0" u="none" strike="noStrike" baseline="0" dirty="0">
                <a:latin typeface="LiberationSerif"/>
              </a:rPr>
              <a:t>In the ARM there are two unconditional branches: </a:t>
            </a:r>
            <a:r>
              <a:rPr lang="en-US" sz="2200" b="1" i="0" u="none" strike="noStrike" baseline="0" dirty="0">
                <a:solidFill>
                  <a:srgbClr val="FF0000"/>
                </a:solidFill>
                <a:latin typeface="LiberationSerif"/>
              </a:rPr>
              <a:t>B (branch) </a:t>
            </a:r>
            <a:r>
              <a:rPr lang="en-US" sz="2200" b="0" i="0" u="none" strike="noStrike" baseline="0" dirty="0">
                <a:latin typeface="LiberationSerif"/>
              </a:rPr>
              <a:t>and </a:t>
            </a:r>
            <a:r>
              <a:rPr lang="en-IN" sz="2200" b="1" i="0" u="none" strike="noStrike" baseline="0" dirty="0">
                <a:solidFill>
                  <a:srgbClr val="FF0000"/>
                </a:solidFill>
                <a:latin typeface="LiberationSerif"/>
              </a:rPr>
              <a:t>BX (branch and exchange).</a:t>
            </a:r>
          </a:p>
          <a:p>
            <a:pPr algn="just"/>
            <a:endParaRPr lang="en-IN" sz="1800" b="0" i="0" u="none" strike="noStrike" baseline="0" dirty="0">
              <a:latin typeface="LiberationSerif"/>
            </a:endParaRPr>
          </a:p>
          <a:p>
            <a:pPr algn="just"/>
            <a:r>
              <a:rPr lang="en-IN" sz="2400" b="1" i="1" u="none" strike="noStrike" baseline="0" dirty="0">
                <a:solidFill>
                  <a:srgbClr val="4F82BE"/>
                </a:solidFill>
                <a:latin typeface="LiberationSerif-BoldItalic"/>
              </a:rPr>
              <a:t>B (Branch):  </a:t>
            </a:r>
            <a:r>
              <a:rPr lang="en-US" sz="2200" b="0" i="0" u="none" strike="noStrike" baseline="0" dirty="0">
                <a:latin typeface="LiberationSerif"/>
              </a:rPr>
              <a:t>B (branch) is an unconditional jump that can go to any memory 	          location in the 32M byte address space of the ARM.</a:t>
            </a:r>
          </a:p>
          <a:p>
            <a:pPr algn="just"/>
            <a:endParaRPr lang="en-IN" sz="1800" b="0" i="0" u="none" strike="noStrike" baseline="0" dirty="0">
              <a:solidFill>
                <a:srgbClr val="4F82BE"/>
              </a:solidFill>
              <a:latin typeface="LiberationSerif"/>
            </a:endParaRPr>
          </a:p>
          <a:p>
            <a:pPr algn="just"/>
            <a:r>
              <a:rPr lang="en-IN" sz="1800" b="0" i="0" u="none" strike="noStrike" baseline="0" dirty="0">
                <a:latin typeface="LiberationSerif"/>
              </a:rPr>
              <a:t>	</a:t>
            </a:r>
            <a:r>
              <a:rPr lang="en-IN" sz="2200" b="0" i="0" u="none" strike="noStrike" baseline="0" dirty="0">
                <a:latin typeface="LiberationSerif"/>
              </a:rPr>
              <a:t>CMP R1,R2</a:t>
            </a:r>
          </a:p>
          <a:p>
            <a:pPr algn="just"/>
            <a:r>
              <a:rPr lang="en-IN" sz="2200" b="0" i="0" u="none" strike="noStrike" baseline="0" dirty="0">
                <a:latin typeface="LiberationSerif"/>
              </a:rPr>
              <a:t>	BHS L1</a:t>
            </a:r>
          </a:p>
          <a:p>
            <a:pPr algn="just"/>
            <a:r>
              <a:rPr lang="en-IN" sz="2200" b="0" i="0" u="none" strike="noStrike" baseline="0" dirty="0">
                <a:latin typeface="LiberationSerif"/>
              </a:rPr>
              <a:t>	MOV R3,#2</a:t>
            </a:r>
          </a:p>
          <a:p>
            <a:pPr algn="just"/>
            <a:r>
              <a:rPr lang="en-IN" sz="2200" b="0" i="0" u="none" strike="noStrike" baseline="0" dirty="0">
                <a:latin typeface="LiberationSerif"/>
              </a:rPr>
              <a:t>	B OVER</a:t>
            </a:r>
          </a:p>
          <a:p>
            <a:pPr algn="just"/>
            <a:r>
              <a:rPr lang="en-IN" sz="2200" b="0" i="0" u="none" strike="noStrike" baseline="0" dirty="0">
                <a:latin typeface="LiberationSerif"/>
              </a:rPr>
              <a:t>	L1 MOV R3,#5</a:t>
            </a:r>
          </a:p>
          <a:p>
            <a:pPr algn="just"/>
            <a:r>
              <a:rPr lang="en-IN" sz="2200" b="0" i="0" u="none" strike="noStrike" baseline="0" dirty="0">
                <a:latin typeface="LiberationSerif"/>
              </a:rPr>
              <a:t>	OVER</a:t>
            </a:r>
          </a:p>
          <a:p>
            <a:pPr algn="just"/>
            <a:endParaRPr lang="en-IN" sz="1800" b="0" i="0" u="none" strike="noStrike" baseline="0" dirty="0">
              <a:latin typeface="LiberationSerif"/>
            </a:endParaRPr>
          </a:p>
          <a:p>
            <a:pPr algn="just"/>
            <a:r>
              <a:rPr lang="en-US" sz="2400" b="0" i="0" u="none" strike="noStrike" baseline="0" dirty="0">
                <a:solidFill>
                  <a:srgbClr val="008100"/>
                </a:solidFill>
                <a:latin typeface="LiberationSerif"/>
              </a:rPr>
              <a:t>	</a:t>
            </a:r>
            <a:r>
              <a:rPr lang="en-US" sz="2000" b="0" i="0" u="none" strike="noStrike" baseline="0" dirty="0">
                <a:solidFill>
                  <a:srgbClr val="008100"/>
                </a:solidFill>
                <a:latin typeface="LiberationSerif"/>
              </a:rPr>
              <a:t>HERE B HERE 		;stay here</a:t>
            </a:r>
            <a:endParaRPr lang="en-IN" sz="2000" b="0" i="0" u="none" strike="noStrike" baseline="0" dirty="0">
              <a:solidFill>
                <a:srgbClr val="4F82BE"/>
              </a:solidFill>
              <a:latin typeface="LiberationSerif"/>
            </a:endParaRPr>
          </a:p>
          <a:p>
            <a:pPr algn="just"/>
            <a:r>
              <a:rPr lang="en-US" sz="2000" b="0" i="0" u="none" strike="noStrike" baseline="0" dirty="0">
                <a:solidFill>
                  <a:srgbClr val="008100"/>
                </a:solidFill>
                <a:latin typeface="LiberationSerif"/>
              </a:rPr>
              <a:t>	HERE BAL HERE 		;stay here</a:t>
            </a:r>
            <a:endParaRPr lang="en-US" sz="2000" dirty="0">
              <a:solidFill>
                <a:srgbClr val="008100"/>
              </a:solidFill>
              <a:latin typeface="LiberationSerif"/>
            </a:endParaRPr>
          </a:p>
        </p:txBody>
      </p:sp>
    </p:spTree>
    <p:extLst>
      <p:ext uri="{BB962C8B-B14F-4D97-AF65-F5344CB8AC3E}">
        <p14:creationId xmlns:p14="http://schemas.microsoft.com/office/powerpoint/2010/main" val="37625672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4A4D-A729-15A2-BB32-412857DB9FD0}"/>
              </a:ext>
            </a:extLst>
          </p:cNvPr>
          <p:cNvSpPr>
            <a:spLocks noGrp="1"/>
          </p:cNvSpPr>
          <p:nvPr>
            <p:ph type="title"/>
          </p:nvPr>
        </p:nvSpPr>
        <p:spPr>
          <a:xfrm>
            <a:off x="228600" y="1417026"/>
            <a:ext cx="7886700" cy="1325563"/>
          </a:xfrm>
        </p:spPr>
        <p:txBody>
          <a:bodyPr/>
          <a:lstStyle/>
          <a:p>
            <a:r>
              <a:rPr lang="en-IN" spc="-30" dirty="0">
                <a:solidFill>
                  <a:srgbClr val="FFFFFF"/>
                </a:solidFill>
              </a:rPr>
              <a:t>Classification</a:t>
            </a:r>
            <a:r>
              <a:rPr lang="en-IN" dirty="0">
                <a:solidFill>
                  <a:srgbClr val="FFFFFF"/>
                </a:solidFill>
              </a:rPr>
              <a:t> </a:t>
            </a:r>
            <a:r>
              <a:rPr lang="en-IN" spc="-20" dirty="0">
                <a:solidFill>
                  <a:srgbClr val="FFFFFF"/>
                </a:solidFill>
              </a:rPr>
              <a:t>of </a:t>
            </a:r>
            <a:r>
              <a:rPr lang="en-IN" spc="-30" dirty="0">
                <a:solidFill>
                  <a:srgbClr val="FFFFFF"/>
                </a:solidFill>
              </a:rPr>
              <a:t>embedded</a:t>
            </a:r>
            <a:r>
              <a:rPr lang="en-IN" spc="10" dirty="0">
                <a:solidFill>
                  <a:srgbClr val="FFFFFF"/>
                </a:solidFill>
              </a:rPr>
              <a:t> </a:t>
            </a:r>
            <a:r>
              <a:rPr lang="en-IN" spc="-50" dirty="0">
                <a:solidFill>
                  <a:srgbClr val="FFFFFF"/>
                </a:solidFill>
              </a:rPr>
              <a:t>system</a:t>
            </a:r>
            <a:endParaRPr lang="en-IN" dirty="0"/>
          </a:p>
        </p:txBody>
      </p:sp>
      <p:sp>
        <p:nvSpPr>
          <p:cNvPr id="4" name="Footer Placeholder 3">
            <a:extLst>
              <a:ext uri="{FF2B5EF4-FFF2-40B4-BE49-F238E27FC236}">
                <a16:creationId xmlns:a16="http://schemas.microsoft.com/office/drawing/2014/main" id="{0EEFBEEE-A566-AB30-9D30-C2DE8CABBAEB}"/>
              </a:ext>
            </a:extLst>
          </p:cNvPr>
          <p:cNvSpPr>
            <a:spLocks noGrp="1"/>
          </p:cNvSpPr>
          <p:nvPr>
            <p:ph type="ftr" sz="quarter" idx="11"/>
          </p:nvPr>
        </p:nvSpPr>
        <p:spPr/>
        <p:txBody>
          <a:bodyPr/>
          <a:lstStyle/>
          <a:p>
            <a:r>
              <a:rPr lang="en-GB"/>
              <a:t>Department of EECE-19ECS431-EMBEDDED SYSTEMS</a:t>
            </a:r>
          </a:p>
        </p:txBody>
      </p:sp>
      <p:sp>
        <p:nvSpPr>
          <p:cNvPr id="5" name="Slide Number Placeholder 4">
            <a:extLst>
              <a:ext uri="{FF2B5EF4-FFF2-40B4-BE49-F238E27FC236}">
                <a16:creationId xmlns:a16="http://schemas.microsoft.com/office/drawing/2014/main" id="{A480A92A-932E-BE43-5909-0AAF31426076}"/>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48</a:t>
            </a:fld>
            <a:endParaRPr lang="en-GB" spc="15" dirty="0"/>
          </a:p>
        </p:txBody>
      </p:sp>
      <p:grpSp>
        <p:nvGrpSpPr>
          <p:cNvPr id="6" name="object 2">
            <a:extLst>
              <a:ext uri="{FF2B5EF4-FFF2-40B4-BE49-F238E27FC236}">
                <a16:creationId xmlns:a16="http://schemas.microsoft.com/office/drawing/2014/main" id="{1E13396D-3974-A507-7AEA-E9D665BC2F64}"/>
              </a:ext>
            </a:extLst>
          </p:cNvPr>
          <p:cNvGrpSpPr/>
          <p:nvPr/>
        </p:nvGrpSpPr>
        <p:grpSpPr>
          <a:xfrm>
            <a:off x="0" y="0"/>
            <a:ext cx="9144000" cy="915035"/>
            <a:chOff x="0" y="0"/>
            <a:chExt cx="9144000" cy="915035"/>
          </a:xfrm>
        </p:grpSpPr>
        <p:pic>
          <p:nvPicPr>
            <p:cNvPr id="7" name="object 3">
              <a:extLst>
                <a:ext uri="{FF2B5EF4-FFF2-40B4-BE49-F238E27FC236}">
                  <a16:creationId xmlns:a16="http://schemas.microsoft.com/office/drawing/2014/main" id="{89E1C595-61DF-697C-0B7E-86C239FB9F48}"/>
                </a:ext>
              </a:extLst>
            </p:cNvPr>
            <p:cNvPicPr/>
            <p:nvPr/>
          </p:nvPicPr>
          <p:blipFill>
            <a:blip r:embed="rId3" cstate="print"/>
            <a:stretch>
              <a:fillRect/>
            </a:stretch>
          </p:blipFill>
          <p:spPr>
            <a:xfrm>
              <a:off x="8306434" y="0"/>
              <a:ext cx="837565" cy="899033"/>
            </a:xfrm>
            <a:prstGeom prst="rect">
              <a:avLst/>
            </a:prstGeom>
          </p:spPr>
        </p:pic>
        <p:sp>
          <p:nvSpPr>
            <p:cNvPr id="8" name="object 4">
              <a:extLst>
                <a:ext uri="{FF2B5EF4-FFF2-40B4-BE49-F238E27FC236}">
                  <a16:creationId xmlns:a16="http://schemas.microsoft.com/office/drawing/2014/main" id="{8635B9FC-D80D-D22D-3FD2-E335C77D034B}"/>
                </a:ext>
              </a:extLst>
            </p:cNvPr>
            <p:cNvSpPr/>
            <p:nvPr/>
          </p:nvSpPr>
          <p:spPr>
            <a:xfrm>
              <a:off x="0" y="0"/>
              <a:ext cx="9144000" cy="898525"/>
            </a:xfrm>
            <a:custGeom>
              <a:avLst/>
              <a:gdLst/>
              <a:ahLst/>
              <a:cxnLst/>
              <a:rect l="l" t="t" r="r" b="b"/>
              <a:pathLst>
                <a:path w="9144000" h="898525">
                  <a:moveTo>
                    <a:pt x="0" y="898398"/>
                  </a:moveTo>
                  <a:lnTo>
                    <a:pt x="9144000" y="898398"/>
                  </a:lnTo>
                  <a:lnTo>
                    <a:pt x="9144000" y="0"/>
                  </a:lnTo>
                  <a:lnTo>
                    <a:pt x="0" y="0"/>
                  </a:lnTo>
                  <a:lnTo>
                    <a:pt x="0" y="898398"/>
                  </a:lnTo>
                  <a:close/>
                </a:path>
              </a:pathLst>
            </a:custGeom>
            <a:solidFill>
              <a:srgbClr val="2E70A1"/>
            </a:solidFill>
          </p:spPr>
          <p:txBody>
            <a:bodyPr wrap="square" lIns="0" tIns="0" rIns="0" bIns="0" rtlCol="0"/>
            <a:lstStyle/>
            <a:p>
              <a:endParaRPr/>
            </a:p>
          </p:txBody>
        </p:sp>
      </p:grpSp>
      <p:pic>
        <p:nvPicPr>
          <p:cNvPr id="11" name="Picture 10" descr="A picture containing text, sign, tableware&#10;&#10;Description automatically generated">
            <a:extLst>
              <a:ext uri="{FF2B5EF4-FFF2-40B4-BE49-F238E27FC236}">
                <a16:creationId xmlns:a16="http://schemas.microsoft.com/office/drawing/2014/main" id="{C5F880FC-0BF8-DDBE-6850-F24961A5A7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9972" y="92321"/>
            <a:ext cx="2175179" cy="620051"/>
          </a:xfrm>
          <a:prstGeom prst="rect">
            <a:avLst/>
          </a:prstGeom>
        </p:spPr>
      </p:pic>
      <p:sp>
        <p:nvSpPr>
          <p:cNvPr id="12" name="TextBox 11">
            <a:extLst>
              <a:ext uri="{FF2B5EF4-FFF2-40B4-BE49-F238E27FC236}">
                <a16:creationId xmlns:a16="http://schemas.microsoft.com/office/drawing/2014/main" id="{C289526E-19D4-2AF6-0B48-A8E06086ECC3}"/>
              </a:ext>
            </a:extLst>
          </p:cNvPr>
          <p:cNvSpPr txBox="1"/>
          <p:nvPr/>
        </p:nvSpPr>
        <p:spPr>
          <a:xfrm>
            <a:off x="0" y="185738"/>
            <a:ext cx="7543800" cy="584775"/>
          </a:xfrm>
          <a:prstGeom prst="rect">
            <a:avLst/>
          </a:prstGeom>
          <a:noFill/>
        </p:spPr>
        <p:txBody>
          <a:bodyPr wrap="square">
            <a:spAutoFit/>
          </a:bodyPr>
          <a:lstStyle/>
          <a:p>
            <a:r>
              <a:rPr lang="en-IN" sz="3200" b="1" i="0" u="none" strike="noStrike" baseline="0" dirty="0">
                <a:latin typeface="LiberationSerif-Bold"/>
              </a:rPr>
              <a:t>Calling Subroutine with BL</a:t>
            </a:r>
            <a:endParaRPr lang="en-IN" sz="3200" dirty="0"/>
          </a:p>
        </p:txBody>
      </p:sp>
      <p:sp>
        <p:nvSpPr>
          <p:cNvPr id="14" name="TextBox 13">
            <a:extLst>
              <a:ext uri="{FF2B5EF4-FFF2-40B4-BE49-F238E27FC236}">
                <a16:creationId xmlns:a16="http://schemas.microsoft.com/office/drawing/2014/main" id="{A1CE3D37-211A-25FF-7889-6F6B9657E07D}"/>
              </a:ext>
            </a:extLst>
          </p:cNvPr>
          <p:cNvSpPr txBox="1"/>
          <p:nvPr/>
        </p:nvSpPr>
        <p:spPr>
          <a:xfrm>
            <a:off x="76200" y="1084263"/>
            <a:ext cx="8878951" cy="4154984"/>
          </a:xfrm>
          <a:prstGeom prst="rect">
            <a:avLst/>
          </a:prstGeom>
          <a:noFill/>
        </p:spPr>
        <p:txBody>
          <a:bodyPr wrap="square">
            <a:spAutoFit/>
          </a:bodyPr>
          <a:lstStyle/>
          <a:p>
            <a:pPr marL="285750" indent="-285750" algn="just">
              <a:buFont typeface="Arial" panose="020B0604020202020204" pitchFamily="34" charset="0"/>
              <a:buChar char="•"/>
            </a:pPr>
            <a:r>
              <a:rPr lang="en-US" sz="2400" b="0" i="0" u="none" strike="noStrike" baseline="0" dirty="0">
                <a:latin typeface="LiberationSerif"/>
              </a:rPr>
              <a:t>Another control transfer instruction is the </a:t>
            </a:r>
            <a:r>
              <a:rPr lang="en-US" sz="2400" b="1" i="0" u="none" strike="noStrike" baseline="0" dirty="0">
                <a:solidFill>
                  <a:srgbClr val="FF0000"/>
                </a:solidFill>
                <a:latin typeface="LiberationSerif"/>
              </a:rPr>
              <a:t>BL (branch and link) instruction,</a:t>
            </a:r>
            <a:r>
              <a:rPr lang="en-US" sz="2400" b="0" i="0" u="none" strike="noStrike" baseline="0" dirty="0">
                <a:latin typeface="LiberationSerif"/>
              </a:rPr>
              <a:t> which is used to call a subroutine. </a:t>
            </a:r>
          </a:p>
          <a:p>
            <a:pPr marL="285750" indent="-285750" algn="just">
              <a:buFont typeface="Arial" panose="020B0604020202020204" pitchFamily="34" charset="0"/>
              <a:buChar char="•"/>
            </a:pPr>
            <a:r>
              <a:rPr lang="en-US" sz="2400" b="0" i="0" u="none" strike="noStrike" baseline="0" dirty="0">
                <a:latin typeface="LiberationSerif"/>
              </a:rPr>
              <a:t>Subroutines are often used to perform tasks that need to be performed frequently. This makes a program more structured in addition to saving memory space.</a:t>
            </a:r>
          </a:p>
          <a:p>
            <a:pPr marL="285750" indent="-285750" algn="just">
              <a:buFont typeface="Arial" panose="020B0604020202020204" pitchFamily="34" charset="0"/>
              <a:buChar char="•"/>
            </a:pPr>
            <a:r>
              <a:rPr lang="en-US" sz="2400" b="0" i="0" u="none" strike="noStrike" baseline="0" dirty="0">
                <a:latin typeface="LiberationSerif"/>
              </a:rPr>
              <a:t>In the ARM there is only one instruction for call and that is BL (branch and link). </a:t>
            </a:r>
          </a:p>
          <a:p>
            <a:pPr marL="285750" indent="-285750" algn="just">
              <a:buFont typeface="Arial" panose="020B0604020202020204" pitchFamily="34" charset="0"/>
              <a:buChar char="•"/>
            </a:pPr>
            <a:r>
              <a:rPr lang="en-US" sz="2400" b="0" i="0" u="none" strike="noStrike" baseline="0" dirty="0">
                <a:latin typeface="LiberationSerif"/>
              </a:rPr>
              <a:t>To use BL instruction for call, we must leave the </a:t>
            </a:r>
            <a:r>
              <a:rPr lang="en-US" sz="2400" b="1" i="0" u="none" strike="noStrike" baseline="0" dirty="0">
                <a:solidFill>
                  <a:srgbClr val="FF0000"/>
                </a:solidFill>
                <a:latin typeface="LiberationSerif"/>
              </a:rPr>
              <a:t>R14 register unused </a:t>
            </a:r>
            <a:r>
              <a:rPr lang="en-US" sz="2400" b="0" i="0" u="none" strike="noStrike" baseline="0" dirty="0">
                <a:latin typeface="LiberationSerif"/>
              </a:rPr>
              <a:t>since that is where the </a:t>
            </a:r>
            <a:r>
              <a:rPr lang="en-US" sz="2400" b="1" i="0" u="none" strike="noStrike" baseline="0" dirty="0">
                <a:solidFill>
                  <a:srgbClr val="FF0000"/>
                </a:solidFill>
                <a:latin typeface="LiberationSerif"/>
              </a:rPr>
              <a:t>ARM CPU stores the address of the next instruction where it returns to </a:t>
            </a:r>
            <a:r>
              <a:rPr lang="en-IN" sz="2400" b="1" i="0" u="none" strike="noStrike" baseline="0" dirty="0">
                <a:solidFill>
                  <a:srgbClr val="FF0000"/>
                </a:solidFill>
                <a:latin typeface="LiberationSerif"/>
              </a:rPr>
              <a:t>resume executing the program.</a:t>
            </a:r>
            <a:endParaRPr lang="en-US" sz="2400" b="1" dirty="0">
              <a:solidFill>
                <a:srgbClr val="FF0000"/>
              </a:solidFill>
              <a:latin typeface="LiberationSerif"/>
            </a:endParaRPr>
          </a:p>
        </p:txBody>
      </p:sp>
    </p:spTree>
    <p:extLst>
      <p:ext uri="{BB962C8B-B14F-4D97-AF65-F5344CB8AC3E}">
        <p14:creationId xmlns:p14="http://schemas.microsoft.com/office/powerpoint/2010/main" val="8780939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4A4D-A729-15A2-BB32-412857DB9FD0}"/>
              </a:ext>
            </a:extLst>
          </p:cNvPr>
          <p:cNvSpPr>
            <a:spLocks noGrp="1"/>
          </p:cNvSpPr>
          <p:nvPr>
            <p:ph type="title"/>
          </p:nvPr>
        </p:nvSpPr>
        <p:spPr>
          <a:xfrm>
            <a:off x="228600" y="1417026"/>
            <a:ext cx="7886700" cy="1325563"/>
          </a:xfrm>
        </p:spPr>
        <p:txBody>
          <a:bodyPr/>
          <a:lstStyle/>
          <a:p>
            <a:r>
              <a:rPr lang="en-IN" spc="-30" dirty="0">
                <a:solidFill>
                  <a:srgbClr val="FFFFFF"/>
                </a:solidFill>
              </a:rPr>
              <a:t>Classification</a:t>
            </a:r>
            <a:r>
              <a:rPr lang="en-IN" dirty="0">
                <a:solidFill>
                  <a:srgbClr val="FFFFFF"/>
                </a:solidFill>
              </a:rPr>
              <a:t> </a:t>
            </a:r>
            <a:r>
              <a:rPr lang="en-IN" spc="-20" dirty="0">
                <a:solidFill>
                  <a:srgbClr val="FFFFFF"/>
                </a:solidFill>
              </a:rPr>
              <a:t>of </a:t>
            </a:r>
            <a:r>
              <a:rPr lang="en-IN" spc="-30" dirty="0">
                <a:solidFill>
                  <a:srgbClr val="FFFFFF"/>
                </a:solidFill>
              </a:rPr>
              <a:t>embedded</a:t>
            </a:r>
            <a:r>
              <a:rPr lang="en-IN" spc="10" dirty="0">
                <a:solidFill>
                  <a:srgbClr val="FFFFFF"/>
                </a:solidFill>
              </a:rPr>
              <a:t> </a:t>
            </a:r>
            <a:r>
              <a:rPr lang="en-IN" spc="-50" dirty="0">
                <a:solidFill>
                  <a:srgbClr val="FFFFFF"/>
                </a:solidFill>
              </a:rPr>
              <a:t>system</a:t>
            </a:r>
            <a:endParaRPr lang="en-IN" dirty="0"/>
          </a:p>
        </p:txBody>
      </p:sp>
      <p:sp>
        <p:nvSpPr>
          <p:cNvPr id="4" name="Footer Placeholder 3">
            <a:extLst>
              <a:ext uri="{FF2B5EF4-FFF2-40B4-BE49-F238E27FC236}">
                <a16:creationId xmlns:a16="http://schemas.microsoft.com/office/drawing/2014/main" id="{0EEFBEEE-A566-AB30-9D30-C2DE8CABBAEB}"/>
              </a:ext>
            </a:extLst>
          </p:cNvPr>
          <p:cNvSpPr>
            <a:spLocks noGrp="1"/>
          </p:cNvSpPr>
          <p:nvPr>
            <p:ph type="ftr" sz="quarter" idx="11"/>
          </p:nvPr>
        </p:nvSpPr>
        <p:spPr/>
        <p:txBody>
          <a:bodyPr/>
          <a:lstStyle/>
          <a:p>
            <a:r>
              <a:rPr lang="en-GB"/>
              <a:t>Department of EECE-19ECS431-EMBEDDED SYSTEMS</a:t>
            </a:r>
          </a:p>
        </p:txBody>
      </p:sp>
      <p:sp>
        <p:nvSpPr>
          <p:cNvPr id="5" name="Slide Number Placeholder 4">
            <a:extLst>
              <a:ext uri="{FF2B5EF4-FFF2-40B4-BE49-F238E27FC236}">
                <a16:creationId xmlns:a16="http://schemas.microsoft.com/office/drawing/2014/main" id="{A480A92A-932E-BE43-5909-0AAF31426076}"/>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49</a:t>
            </a:fld>
            <a:endParaRPr lang="en-GB" spc="15" dirty="0"/>
          </a:p>
        </p:txBody>
      </p:sp>
      <p:grpSp>
        <p:nvGrpSpPr>
          <p:cNvPr id="6" name="object 2">
            <a:extLst>
              <a:ext uri="{FF2B5EF4-FFF2-40B4-BE49-F238E27FC236}">
                <a16:creationId xmlns:a16="http://schemas.microsoft.com/office/drawing/2014/main" id="{1E13396D-3974-A507-7AEA-E9D665BC2F64}"/>
              </a:ext>
            </a:extLst>
          </p:cNvPr>
          <p:cNvGrpSpPr/>
          <p:nvPr/>
        </p:nvGrpSpPr>
        <p:grpSpPr>
          <a:xfrm>
            <a:off x="0" y="0"/>
            <a:ext cx="9144000" cy="915035"/>
            <a:chOff x="0" y="0"/>
            <a:chExt cx="9144000" cy="915035"/>
          </a:xfrm>
        </p:grpSpPr>
        <p:pic>
          <p:nvPicPr>
            <p:cNvPr id="7" name="object 3">
              <a:extLst>
                <a:ext uri="{FF2B5EF4-FFF2-40B4-BE49-F238E27FC236}">
                  <a16:creationId xmlns:a16="http://schemas.microsoft.com/office/drawing/2014/main" id="{89E1C595-61DF-697C-0B7E-86C239FB9F48}"/>
                </a:ext>
              </a:extLst>
            </p:cNvPr>
            <p:cNvPicPr/>
            <p:nvPr/>
          </p:nvPicPr>
          <p:blipFill>
            <a:blip r:embed="rId3" cstate="print"/>
            <a:stretch>
              <a:fillRect/>
            </a:stretch>
          </p:blipFill>
          <p:spPr>
            <a:xfrm>
              <a:off x="8306434" y="0"/>
              <a:ext cx="837565" cy="899033"/>
            </a:xfrm>
            <a:prstGeom prst="rect">
              <a:avLst/>
            </a:prstGeom>
          </p:spPr>
        </p:pic>
        <p:sp>
          <p:nvSpPr>
            <p:cNvPr id="8" name="object 4">
              <a:extLst>
                <a:ext uri="{FF2B5EF4-FFF2-40B4-BE49-F238E27FC236}">
                  <a16:creationId xmlns:a16="http://schemas.microsoft.com/office/drawing/2014/main" id="{8635B9FC-D80D-D22D-3FD2-E335C77D034B}"/>
                </a:ext>
              </a:extLst>
            </p:cNvPr>
            <p:cNvSpPr/>
            <p:nvPr/>
          </p:nvSpPr>
          <p:spPr>
            <a:xfrm>
              <a:off x="0" y="0"/>
              <a:ext cx="9144000" cy="898525"/>
            </a:xfrm>
            <a:custGeom>
              <a:avLst/>
              <a:gdLst/>
              <a:ahLst/>
              <a:cxnLst/>
              <a:rect l="l" t="t" r="r" b="b"/>
              <a:pathLst>
                <a:path w="9144000" h="898525">
                  <a:moveTo>
                    <a:pt x="0" y="898398"/>
                  </a:moveTo>
                  <a:lnTo>
                    <a:pt x="9144000" y="898398"/>
                  </a:lnTo>
                  <a:lnTo>
                    <a:pt x="9144000" y="0"/>
                  </a:lnTo>
                  <a:lnTo>
                    <a:pt x="0" y="0"/>
                  </a:lnTo>
                  <a:lnTo>
                    <a:pt x="0" y="898398"/>
                  </a:lnTo>
                  <a:close/>
                </a:path>
              </a:pathLst>
            </a:custGeom>
            <a:solidFill>
              <a:srgbClr val="2E70A1"/>
            </a:solidFill>
          </p:spPr>
          <p:txBody>
            <a:bodyPr wrap="square" lIns="0" tIns="0" rIns="0" bIns="0" rtlCol="0"/>
            <a:lstStyle/>
            <a:p>
              <a:endParaRPr/>
            </a:p>
          </p:txBody>
        </p:sp>
      </p:grpSp>
      <p:pic>
        <p:nvPicPr>
          <p:cNvPr id="11" name="Picture 10" descr="A picture containing text, sign, tableware&#10;&#10;Description automatically generated">
            <a:extLst>
              <a:ext uri="{FF2B5EF4-FFF2-40B4-BE49-F238E27FC236}">
                <a16:creationId xmlns:a16="http://schemas.microsoft.com/office/drawing/2014/main" id="{C5F880FC-0BF8-DDBE-6850-F24961A5A7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9972" y="92321"/>
            <a:ext cx="2175179" cy="620051"/>
          </a:xfrm>
          <a:prstGeom prst="rect">
            <a:avLst/>
          </a:prstGeom>
        </p:spPr>
      </p:pic>
      <p:sp>
        <p:nvSpPr>
          <p:cNvPr id="12" name="TextBox 11">
            <a:extLst>
              <a:ext uri="{FF2B5EF4-FFF2-40B4-BE49-F238E27FC236}">
                <a16:creationId xmlns:a16="http://schemas.microsoft.com/office/drawing/2014/main" id="{C289526E-19D4-2AF6-0B48-A8E06086ECC3}"/>
              </a:ext>
            </a:extLst>
          </p:cNvPr>
          <p:cNvSpPr txBox="1"/>
          <p:nvPr/>
        </p:nvSpPr>
        <p:spPr>
          <a:xfrm>
            <a:off x="0" y="185738"/>
            <a:ext cx="7543800" cy="584775"/>
          </a:xfrm>
          <a:prstGeom prst="rect">
            <a:avLst/>
          </a:prstGeom>
          <a:noFill/>
        </p:spPr>
        <p:txBody>
          <a:bodyPr wrap="square">
            <a:spAutoFit/>
          </a:bodyPr>
          <a:lstStyle/>
          <a:p>
            <a:r>
              <a:rPr lang="en-IN" sz="3200" b="1" i="0" u="none" strike="noStrike" baseline="0" dirty="0">
                <a:latin typeface="LiberationSerif-Bold"/>
              </a:rPr>
              <a:t>Calling Subroutine with BL</a:t>
            </a:r>
            <a:endParaRPr lang="en-IN" sz="3200" dirty="0"/>
          </a:p>
        </p:txBody>
      </p:sp>
      <p:sp>
        <p:nvSpPr>
          <p:cNvPr id="14" name="TextBox 13">
            <a:extLst>
              <a:ext uri="{FF2B5EF4-FFF2-40B4-BE49-F238E27FC236}">
                <a16:creationId xmlns:a16="http://schemas.microsoft.com/office/drawing/2014/main" id="{A1CE3D37-211A-25FF-7889-6F6B9657E07D}"/>
              </a:ext>
            </a:extLst>
          </p:cNvPr>
          <p:cNvSpPr txBox="1"/>
          <p:nvPr/>
        </p:nvSpPr>
        <p:spPr>
          <a:xfrm>
            <a:off x="76200" y="1084263"/>
            <a:ext cx="8878951" cy="4216539"/>
          </a:xfrm>
          <a:prstGeom prst="rect">
            <a:avLst/>
          </a:prstGeom>
          <a:noFill/>
        </p:spPr>
        <p:txBody>
          <a:bodyPr wrap="square">
            <a:spAutoFit/>
          </a:bodyPr>
          <a:lstStyle/>
          <a:p>
            <a:pPr algn="just"/>
            <a:r>
              <a:rPr lang="en-US" sz="2800" b="1" i="0" u="none" strike="noStrike" baseline="0" dirty="0">
                <a:solidFill>
                  <a:srgbClr val="4F82BE"/>
                </a:solidFill>
                <a:latin typeface="LiberationSerif-Bold"/>
              </a:rPr>
              <a:t>BL (Branch and Link) instruction and calling subroutine</a:t>
            </a:r>
          </a:p>
          <a:p>
            <a:pPr marL="285750" indent="-285750" algn="just">
              <a:buFont typeface="Arial" panose="020B0604020202020204" pitchFamily="34" charset="0"/>
              <a:buChar char="•"/>
            </a:pPr>
            <a:endParaRPr lang="en-IN" sz="2400" dirty="0">
              <a:solidFill>
                <a:srgbClr val="4F82BE"/>
              </a:solidFill>
              <a:latin typeface="LiberationSerif"/>
            </a:endParaRPr>
          </a:p>
          <a:p>
            <a:pPr marL="342900" indent="-342900" algn="just">
              <a:buFont typeface="Arial" panose="020B0604020202020204" pitchFamily="34" charset="0"/>
              <a:buChar char="•"/>
            </a:pPr>
            <a:r>
              <a:rPr lang="en-US" sz="2400" b="0" i="0" u="none" strike="noStrike" baseline="0" dirty="0">
                <a:latin typeface="LiberationSerif"/>
              </a:rPr>
              <a:t>In the 32-bit instruction BL, </a:t>
            </a:r>
            <a:r>
              <a:rPr lang="en-US" sz="2400" b="1" i="0" u="none" strike="noStrike" baseline="0" dirty="0">
                <a:solidFill>
                  <a:srgbClr val="FF0000"/>
                </a:solidFill>
                <a:latin typeface="LiberationSerif"/>
              </a:rPr>
              <a:t>8 bits are used for the opcode </a:t>
            </a:r>
            <a:r>
              <a:rPr lang="en-US" sz="2400" b="0" i="0" u="none" strike="noStrike" baseline="0" dirty="0">
                <a:latin typeface="LiberationSerif"/>
              </a:rPr>
              <a:t>and the other </a:t>
            </a:r>
            <a:r>
              <a:rPr lang="en-US" sz="2400" b="1" i="0" u="none" strike="noStrike" baseline="0" dirty="0">
                <a:solidFill>
                  <a:srgbClr val="FF0000"/>
                </a:solidFill>
                <a:latin typeface="LiberationSerif"/>
              </a:rPr>
              <a:t>24 bits, k23–k0, are used for the address of the target subroutine</a:t>
            </a:r>
          </a:p>
          <a:p>
            <a:pPr marL="342900" indent="-342900" algn="just">
              <a:buFont typeface="Arial" panose="020B0604020202020204" pitchFamily="34" charset="0"/>
              <a:buChar char="•"/>
            </a:pPr>
            <a:r>
              <a:rPr lang="en-US" sz="2400" b="0" i="0" u="none" strike="noStrike" baseline="0" dirty="0">
                <a:latin typeface="LiberationSerif"/>
              </a:rPr>
              <a:t>BL can be used to call subroutines located anywhere within the 32M address space of the ARM</a:t>
            </a:r>
          </a:p>
          <a:p>
            <a:pPr marL="342900" indent="-342900" algn="just">
              <a:buFont typeface="Arial" panose="020B0604020202020204" pitchFamily="34" charset="0"/>
              <a:buChar char="•"/>
            </a:pPr>
            <a:r>
              <a:rPr lang="en-US" sz="2400" b="0" i="0" u="none" strike="noStrike" baseline="0" dirty="0">
                <a:latin typeface="LiberationSerif"/>
              </a:rPr>
              <a:t>To make sure that the ARM knows where to come back to after execution of the called subroutine, the </a:t>
            </a:r>
            <a:r>
              <a:rPr lang="en-US" sz="2400" b="1" i="0" u="none" strike="noStrike" baseline="0" dirty="0">
                <a:solidFill>
                  <a:srgbClr val="FF0000"/>
                </a:solidFill>
                <a:latin typeface="LiberationSerif"/>
              </a:rPr>
              <a:t>ARM automatically saves in the link register (LR), the R14,</a:t>
            </a:r>
            <a:r>
              <a:rPr lang="en-US" sz="2400" b="0" i="0" u="none" strike="noStrike" baseline="0" dirty="0">
                <a:latin typeface="LiberationSerif"/>
              </a:rPr>
              <a:t> the address of the instruction immediately below the BL. </a:t>
            </a:r>
            <a:endParaRPr lang="en-IN" sz="2400" b="0" i="0" u="none" strike="noStrike" baseline="0" dirty="0">
              <a:latin typeface="LiberationSerif"/>
            </a:endParaRPr>
          </a:p>
        </p:txBody>
      </p:sp>
    </p:spTree>
    <p:extLst>
      <p:ext uri="{BB962C8B-B14F-4D97-AF65-F5344CB8AC3E}">
        <p14:creationId xmlns:p14="http://schemas.microsoft.com/office/powerpoint/2010/main" val="781374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3422" y="82899"/>
            <a:ext cx="9144000" cy="915035"/>
            <a:chOff x="0" y="0"/>
            <a:chExt cx="9144000" cy="915035"/>
          </a:xfrm>
        </p:grpSpPr>
        <p:pic>
          <p:nvPicPr>
            <p:cNvPr id="3" name="object 3"/>
            <p:cNvPicPr/>
            <p:nvPr/>
          </p:nvPicPr>
          <p:blipFill>
            <a:blip r:embed="rId2" cstate="print"/>
            <a:stretch>
              <a:fillRect/>
            </a:stretch>
          </p:blipFill>
          <p:spPr>
            <a:xfrm>
              <a:off x="8306434" y="0"/>
              <a:ext cx="837565" cy="899033"/>
            </a:xfrm>
            <a:prstGeom prst="rect">
              <a:avLst/>
            </a:prstGeom>
          </p:spPr>
        </p:pic>
        <p:sp>
          <p:nvSpPr>
            <p:cNvPr id="4" name="object 4"/>
            <p:cNvSpPr/>
            <p:nvPr/>
          </p:nvSpPr>
          <p:spPr>
            <a:xfrm>
              <a:off x="0" y="0"/>
              <a:ext cx="9144000" cy="898525"/>
            </a:xfrm>
            <a:custGeom>
              <a:avLst/>
              <a:gdLst/>
              <a:ahLst/>
              <a:cxnLst/>
              <a:rect l="l" t="t" r="r" b="b"/>
              <a:pathLst>
                <a:path w="9144000" h="898525">
                  <a:moveTo>
                    <a:pt x="0" y="898398"/>
                  </a:moveTo>
                  <a:lnTo>
                    <a:pt x="9144000" y="898398"/>
                  </a:lnTo>
                  <a:lnTo>
                    <a:pt x="9144000" y="0"/>
                  </a:lnTo>
                  <a:lnTo>
                    <a:pt x="0" y="0"/>
                  </a:lnTo>
                  <a:lnTo>
                    <a:pt x="0" y="898398"/>
                  </a:lnTo>
                  <a:close/>
                </a:path>
              </a:pathLst>
            </a:custGeom>
            <a:solidFill>
              <a:srgbClr val="2E70A1"/>
            </a:solidFill>
          </p:spPr>
          <p:txBody>
            <a:bodyPr wrap="square" lIns="0" tIns="0" rIns="0" bIns="0" rtlCol="0"/>
            <a:lstStyle/>
            <a:p>
              <a:endParaRPr/>
            </a:p>
          </p:txBody>
        </p:sp>
      </p:grpSp>
      <p:sp>
        <p:nvSpPr>
          <p:cNvPr id="8" name="object 8"/>
          <p:cNvSpPr txBox="1"/>
          <p:nvPr/>
        </p:nvSpPr>
        <p:spPr>
          <a:xfrm>
            <a:off x="8747506" y="6606929"/>
            <a:ext cx="208279" cy="158750"/>
          </a:xfrm>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sz="900" b="1" spc="15" dirty="0">
                <a:latin typeface="Arial"/>
                <a:cs typeface="Arial"/>
              </a:rPr>
              <a:t>5</a:t>
            </a:fld>
            <a:endParaRPr sz="900">
              <a:latin typeface="Arial"/>
              <a:cs typeface="Arial"/>
            </a:endParaRPr>
          </a:p>
        </p:txBody>
      </p:sp>
      <p:pic>
        <p:nvPicPr>
          <p:cNvPr id="9" name="Picture 8" descr="A picture containing text, sign, tableware&#10;&#10;Description automatically generated">
            <a:extLst>
              <a:ext uri="{FF2B5EF4-FFF2-40B4-BE49-F238E27FC236}">
                <a16:creationId xmlns:a16="http://schemas.microsoft.com/office/drawing/2014/main" id="{60CBA53D-3352-E25A-9AD4-EBCABA3862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9972" y="92321"/>
            <a:ext cx="2175179" cy="620051"/>
          </a:xfrm>
          <a:prstGeom prst="rect">
            <a:avLst/>
          </a:prstGeom>
        </p:spPr>
      </p:pic>
      <p:sp>
        <p:nvSpPr>
          <p:cNvPr id="10" name="Footer Placeholder 9">
            <a:extLst>
              <a:ext uri="{FF2B5EF4-FFF2-40B4-BE49-F238E27FC236}">
                <a16:creationId xmlns:a16="http://schemas.microsoft.com/office/drawing/2014/main" id="{7DDBB6EA-5964-733B-E19B-6372E7CBE3C3}"/>
              </a:ext>
            </a:extLst>
          </p:cNvPr>
          <p:cNvSpPr>
            <a:spLocks noGrp="1"/>
          </p:cNvSpPr>
          <p:nvPr>
            <p:ph type="ftr" sz="quarter" idx="11"/>
          </p:nvPr>
        </p:nvSpPr>
        <p:spPr/>
        <p:txBody>
          <a:bodyPr/>
          <a:lstStyle/>
          <a:p>
            <a:r>
              <a:rPr lang="en-GB"/>
              <a:t>Department of EECE-19ECS431-EMBEDDED SYSTEMS</a:t>
            </a:r>
          </a:p>
        </p:txBody>
      </p:sp>
      <p:sp>
        <p:nvSpPr>
          <p:cNvPr id="11" name="Slide Number Placeholder 10">
            <a:extLst>
              <a:ext uri="{FF2B5EF4-FFF2-40B4-BE49-F238E27FC236}">
                <a16:creationId xmlns:a16="http://schemas.microsoft.com/office/drawing/2014/main" id="{F5E2F8B9-500D-19B0-892A-30EC42F1D368}"/>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5</a:t>
            </a:fld>
            <a:endParaRPr lang="en-GB" spc="15" dirty="0"/>
          </a:p>
        </p:txBody>
      </p:sp>
      <p:sp>
        <p:nvSpPr>
          <p:cNvPr id="12" name="TextBox 11">
            <a:extLst>
              <a:ext uri="{FF2B5EF4-FFF2-40B4-BE49-F238E27FC236}">
                <a16:creationId xmlns:a16="http://schemas.microsoft.com/office/drawing/2014/main" id="{118E246D-D792-2DA4-CBC0-8031B5DA5FC8}"/>
              </a:ext>
            </a:extLst>
          </p:cNvPr>
          <p:cNvSpPr txBox="1"/>
          <p:nvPr/>
        </p:nvSpPr>
        <p:spPr>
          <a:xfrm>
            <a:off x="103548" y="997934"/>
            <a:ext cx="8964252" cy="2308324"/>
          </a:xfrm>
          <a:prstGeom prst="rect">
            <a:avLst/>
          </a:prstGeom>
          <a:noFill/>
        </p:spPr>
        <p:txBody>
          <a:bodyPr wrap="square">
            <a:spAutoFit/>
          </a:bodyPr>
          <a:lstStyle/>
          <a:p>
            <a:pPr algn="just"/>
            <a:r>
              <a:rPr lang="en-US" sz="2400" b="0" i="0" u="none" strike="noStrike" baseline="0" dirty="0">
                <a:latin typeface="LiberationSerif"/>
              </a:rPr>
              <a:t>a) LDR R2,=0xFFFFFFF5	 ;R2=0xFFFFFFF5 (notice the = sign)</a:t>
            </a:r>
          </a:p>
          <a:p>
            <a:pPr algn="just"/>
            <a:r>
              <a:rPr lang="en-IN" sz="2400" b="0" i="0" u="none" strike="noStrike" baseline="0" dirty="0">
                <a:latin typeface="LiberationSerif"/>
              </a:rPr>
              <a:t>MOV R3,#0x0B</a:t>
            </a:r>
          </a:p>
          <a:p>
            <a:pPr algn="just"/>
            <a:r>
              <a:rPr lang="pt-BR" sz="2400" b="0" i="0" u="none" strike="noStrike" baseline="0" dirty="0">
                <a:latin typeface="LiberationSerif"/>
              </a:rPr>
              <a:t>ADDS R1,R2,R3 		;R1=R2 + R3 and update the flags</a:t>
            </a:r>
          </a:p>
          <a:p>
            <a:pPr algn="just"/>
            <a:endParaRPr lang="pt-BR" sz="2400" b="0" i="0" u="none" strike="noStrike" baseline="0" dirty="0">
              <a:latin typeface="LiberationSerif"/>
            </a:endParaRPr>
          </a:p>
          <a:p>
            <a:pPr algn="just"/>
            <a:r>
              <a:rPr lang="en-IN" sz="2400" b="0" i="0" u="none" strike="noStrike" baseline="0" dirty="0">
                <a:latin typeface="LiberationSerif"/>
              </a:rPr>
              <a:t>b) LDR R2,=0xFFFFFFFF</a:t>
            </a:r>
          </a:p>
          <a:p>
            <a:pPr algn="just"/>
            <a:r>
              <a:rPr lang="en-IN" sz="2400" b="0" i="0" u="none" strike="noStrike" baseline="0" dirty="0">
                <a:latin typeface="LiberationSerif"/>
              </a:rPr>
              <a:t>ADDS R1,R2,#0x95 		;R1=R2 + 95 and update the flags</a:t>
            </a:r>
            <a:endParaRPr lang="en-IN" sz="2400" dirty="0"/>
          </a:p>
        </p:txBody>
      </p:sp>
      <p:sp>
        <p:nvSpPr>
          <p:cNvPr id="13" name="Title 12">
            <a:extLst>
              <a:ext uri="{FF2B5EF4-FFF2-40B4-BE49-F238E27FC236}">
                <a16:creationId xmlns:a16="http://schemas.microsoft.com/office/drawing/2014/main" id="{0CAC0FF8-1121-D9FC-7C94-FF2450B02977}"/>
              </a:ext>
            </a:extLst>
          </p:cNvPr>
          <p:cNvSpPr>
            <a:spLocks noGrp="1"/>
          </p:cNvSpPr>
          <p:nvPr>
            <p:ph type="title"/>
          </p:nvPr>
        </p:nvSpPr>
        <p:spPr>
          <a:xfrm>
            <a:off x="163924" y="402346"/>
            <a:ext cx="7886700" cy="347246"/>
          </a:xfrm>
        </p:spPr>
        <p:txBody>
          <a:bodyPr>
            <a:normAutofit fontScale="90000"/>
          </a:bodyPr>
          <a:lstStyle/>
          <a:p>
            <a:r>
              <a:rPr lang="en-IN" sz="3600" b="1" i="0" u="none" strike="noStrike" baseline="0" dirty="0">
                <a:latin typeface="LiberationSerif-Bold"/>
              </a:rPr>
              <a:t>Arithmetic Instructions</a:t>
            </a:r>
            <a:endParaRPr lang="en-IN" sz="3600" dirty="0"/>
          </a:p>
        </p:txBody>
      </p:sp>
      <p:sp>
        <p:nvSpPr>
          <p:cNvPr id="6" name="TextBox 5">
            <a:extLst>
              <a:ext uri="{FF2B5EF4-FFF2-40B4-BE49-F238E27FC236}">
                <a16:creationId xmlns:a16="http://schemas.microsoft.com/office/drawing/2014/main" id="{AED426C2-CBE0-0B5B-35E8-EC117925C8F2}"/>
              </a:ext>
            </a:extLst>
          </p:cNvPr>
          <p:cNvSpPr txBox="1"/>
          <p:nvPr/>
        </p:nvSpPr>
        <p:spPr>
          <a:xfrm>
            <a:off x="163923" y="3615019"/>
            <a:ext cx="8791227" cy="2246769"/>
          </a:xfrm>
          <a:prstGeom prst="rect">
            <a:avLst/>
          </a:prstGeom>
          <a:noFill/>
        </p:spPr>
        <p:txBody>
          <a:bodyPr wrap="square">
            <a:spAutoFit/>
          </a:bodyPr>
          <a:lstStyle/>
          <a:p>
            <a:pPr algn="just"/>
            <a:r>
              <a:rPr lang="en-US" sz="2800" b="1" i="0" u="none" strike="noStrike" baseline="0" dirty="0">
                <a:solidFill>
                  <a:srgbClr val="4F82BE"/>
                </a:solidFill>
                <a:latin typeface="LiberationSerif-Bold"/>
              </a:rPr>
              <a:t>No increment instruction in ARM</a:t>
            </a:r>
          </a:p>
          <a:p>
            <a:pPr marL="342900" indent="-342900" algn="just">
              <a:buFont typeface="Arial" panose="020B0604020202020204" pitchFamily="34" charset="0"/>
              <a:buChar char="•"/>
            </a:pPr>
            <a:r>
              <a:rPr lang="en-US" sz="2800" b="0" i="0" u="none" strike="noStrike" baseline="0" dirty="0">
                <a:latin typeface="LiberationSerif"/>
              </a:rPr>
              <a:t>There is no increment instruction in the ARM processor. </a:t>
            </a:r>
          </a:p>
          <a:p>
            <a:pPr marL="342900" indent="-342900" algn="just">
              <a:buFont typeface="Arial" panose="020B0604020202020204" pitchFamily="34" charset="0"/>
              <a:buChar char="•"/>
            </a:pPr>
            <a:r>
              <a:rPr lang="en-US" sz="2800" b="0" i="0" u="none" strike="noStrike" baseline="0" dirty="0">
                <a:latin typeface="LiberationSerif"/>
              </a:rPr>
              <a:t>we use ADD to perform this action.</a:t>
            </a:r>
          </a:p>
          <a:p>
            <a:pPr marL="342900" indent="-342900" algn="just">
              <a:buFont typeface="Arial" panose="020B0604020202020204" pitchFamily="34" charset="0"/>
              <a:buChar char="•"/>
            </a:pPr>
            <a:r>
              <a:rPr lang="en-US" sz="2800" b="0" i="0" u="none" strike="noStrike" baseline="0" dirty="0">
                <a:latin typeface="LiberationSerif"/>
              </a:rPr>
              <a:t> The instruction “ADDS R4,R4,#1” will increment the R4 and places the result in R4 register.</a:t>
            </a:r>
            <a:endParaRPr lang="en-IN" sz="2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4A4D-A729-15A2-BB32-412857DB9FD0}"/>
              </a:ext>
            </a:extLst>
          </p:cNvPr>
          <p:cNvSpPr>
            <a:spLocks noGrp="1"/>
          </p:cNvSpPr>
          <p:nvPr>
            <p:ph type="title"/>
          </p:nvPr>
        </p:nvSpPr>
        <p:spPr>
          <a:xfrm>
            <a:off x="228600" y="1417026"/>
            <a:ext cx="7886700" cy="1325563"/>
          </a:xfrm>
        </p:spPr>
        <p:txBody>
          <a:bodyPr/>
          <a:lstStyle/>
          <a:p>
            <a:r>
              <a:rPr lang="en-IN" spc="-30" dirty="0">
                <a:solidFill>
                  <a:srgbClr val="FFFFFF"/>
                </a:solidFill>
              </a:rPr>
              <a:t>Classification</a:t>
            </a:r>
            <a:r>
              <a:rPr lang="en-IN" dirty="0">
                <a:solidFill>
                  <a:srgbClr val="FFFFFF"/>
                </a:solidFill>
              </a:rPr>
              <a:t> </a:t>
            </a:r>
            <a:r>
              <a:rPr lang="en-IN" spc="-20" dirty="0">
                <a:solidFill>
                  <a:srgbClr val="FFFFFF"/>
                </a:solidFill>
              </a:rPr>
              <a:t>of </a:t>
            </a:r>
            <a:r>
              <a:rPr lang="en-IN" spc="-30" dirty="0">
                <a:solidFill>
                  <a:srgbClr val="FFFFFF"/>
                </a:solidFill>
              </a:rPr>
              <a:t>embedded</a:t>
            </a:r>
            <a:r>
              <a:rPr lang="en-IN" spc="10" dirty="0">
                <a:solidFill>
                  <a:srgbClr val="FFFFFF"/>
                </a:solidFill>
              </a:rPr>
              <a:t> </a:t>
            </a:r>
            <a:r>
              <a:rPr lang="en-IN" spc="-50" dirty="0">
                <a:solidFill>
                  <a:srgbClr val="FFFFFF"/>
                </a:solidFill>
              </a:rPr>
              <a:t>system</a:t>
            </a:r>
            <a:endParaRPr lang="en-IN" dirty="0"/>
          </a:p>
        </p:txBody>
      </p:sp>
      <p:sp>
        <p:nvSpPr>
          <p:cNvPr id="4" name="Footer Placeholder 3">
            <a:extLst>
              <a:ext uri="{FF2B5EF4-FFF2-40B4-BE49-F238E27FC236}">
                <a16:creationId xmlns:a16="http://schemas.microsoft.com/office/drawing/2014/main" id="{0EEFBEEE-A566-AB30-9D30-C2DE8CABBAEB}"/>
              </a:ext>
            </a:extLst>
          </p:cNvPr>
          <p:cNvSpPr>
            <a:spLocks noGrp="1"/>
          </p:cNvSpPr>
          <p:nvPr>
            <p:ph type="ftr" sz="quarter" idx="11"/>
          </p:nvPr>
        </p:nvSpPr>
        <p:spPr/>
        <p:txBody>
          <a:bodyPr/>
          <a:lstStyle/>
          <a:p>
            <a:r>
              <a:rPr lang="en-GB"/>
              <a:t>Department of EECE-19ECS431-EMBEDDED SYSTEMS</a:t>
            </a:r>
          </a:p>
        </p:txBody>
      </p:sp>
      <p:sp>
        <p:nvSpPr>
          <p:cNvPr id="5" name="Slide Number Placeholder 4">
            <a:extLst>
              <a:ext uri="{FF2B5EF4-FFF2-40B4-BE49-F238E27FC236}">
                <a16:creationId xmlns:a16="http://schemas.microsoft.com/office/drawing/2014/main" id="{A480A92A-932E-BE43-5909-0AAF31426076}"/>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50</a:t>
            </a:fld>
            <a:endParaRPr lang="en-GB" spc="15" dirty="0"/>
          </a:p>
        </p:txBody>
      </p:sp>
      <p:grpSp>
        <p:nvGrpSpPr>
          <p:cNvPr id="6" name="object 2">
            <a:extLst>
              <a:ext uri="{FF2B5EF4-FFF2-40B4-BE49-F238E27FC236}">
                <a16:creationId xmlns:a16="http://schemas.microsoft.com/office/drawing/2014/main" id="{1E13396D-3974-A507-7AEA-E9D665BC2F64}"/>
              </a:ext>
            </a:extLst>
          </p:cNvPr>
          <p:cNvGrpSpPr/>
          <p:nvPr/>
        </p:nvGrpSpPr>
        <p:grpSpPr>
          <a:xfrm>
            <a:off x="0" y="0"/>
            <a:ext cx="9144000" cy="915035"/>
            <a:chOff x="0" y="0"/>
            <a:chExt cx="9144000" cy="915035"/>
          </a:xfrm>
        </p:grpSpPr>
        <p:pic>
          <p:nvPicPr>
            <p:cNvPr id="7" name="object 3">
              <a:extLst>
                <a:ext uri="{FF2B5EF4-FFF2-40B4-BE49-F238E27FC236}">
                  <a16:creationId xmlns:a16="http://schemas.microsoft.com/office/drawing/2014/main" id="{89E1C595-61DF-697C-0B7E-86C239FB9F48}"/>
                </a:ext>
              </a:extLst>
            </p:cNvPr>
            <p:cNvPicPr/>
            <p:nvPr/>
          </p:nvPicPr>
          <p:blipFill>
            <a:blip r:embed="rId3" cstate="print"/>
            <a:stretch>
              <a:fillRect/>
            </a:stretch>
          </p:blipFill>
          <p:spPr>
            <a:xfrm>
              <a:off x="8306434" y="0"/>
              <a:ext cx="837565" cy="899033"/>
            </a:xfrm>
            <a:prstGeom prst="rect">
              <a:avLst/>
            </a:prstGeom>
          </p:spPr>
        </p:pic>
        <p:sp>
          <p:nvSpPr>
            <p:cNvPr id="8" name="object 4">
              <a:extLst>
                <a:ext uri="{FF2B5EF4-FFF2-40B4-BE49-F238E27FC236}">
                  <a16:creationId xmlns:a16="http://schemas.microsoft.com/office/drawing/2014/main" id="{8635B9FC-D80D-D22D-3FD2-E335C77D034B}"/>
                </a:ext>
              </a:extLst>
            </p:cNvPr>
            <p:cNvSpPr/>
            <p:nvPr/>
          </p:nvSpPr>
          <p:spPr>
            <a:xfrm>
              <a:off x="0" y="0"/>
              <a:ext cx="9144000" cy="898525"/>
            </a:xfrm>
            <a:custGeom>
              <a:avLst/>
              <a:gdLst/>
              <a:ahLst/>
              <a:cxnLst/>
              <a:rect l="l" t="t" r="r" b="b"/>
              <a:pathLst>
                <a:path w="9144000" h="898525">
                  <a:moveTo>
                    <a:pt x="0" y="898398"/>
                  </a:moveTo>
                  <a:lnTo>
                    <a:pt x="9144000" y="898398"/>
                  </a:lnTo>
                  <a:lnTo>
                    <a:pt x="9144000" y="0"/>
                  </a:lnTo>
                  <a:lnTo>
                    <a:pt x="0" y="0"/>
                  </a:lnTo>
                  <a:lnTo>
                    <a:pt x="0" y="898398"/>
                  </a:lnTo>
                  <a:close/>
                </a:path>
              </a:pathLst>
            </a:custGeom>
            <a:solidFill>
              <a:srgbClr val="2E70A1"/>
            </a:solidFill>
          </p:spPr>
          <p:txBody>
            <a:bodyPr wrap="square" lIns="0" tIns="0" rIns="0" bIns="0" rtlCol="0"/>
            <a:lstStyle/>
            <a:p>
              <a:endParaRPr/>
            </a:p>
          </p:txBody>
        </p:sp>
      </p:grpSp>
      <p:pic>
        <p:nvPicPr>
          <p:cNvPr id="11" name="Picture 10" descr="A picture containing text, sign, tableware&#10;&#10;Description automatically generated">
            <a:extLst>
              <a:ext uri="{FF2B5EF4-FFF2-40B4-BE49-F238E27FC236}">
                <a16:creationId xmlns:a16="http://schemas.microsoft.com/office/drawing/2014/main" id="{C5F880FC-0BF8-DDBE-6850-F24961A5A7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9972" y="92321"/>
            <a:ext cx="2175179" cy="620051"/>
          </a:xfrm>
          <a:prstGeom prst="rect">
            <a:avLst/>
          </a:prstGeom>
        </p:spPr>
      </p:pic>
      <p:sp>
        <p:nvSpPr>
          <p:cNvPr id="12" name="TextBox 11">
            <a:extLst>
              <a:ext uri="{FF2B5EF4-FFF2-40B4-BE49-F238E27FC236}">
                <a16:creationId xmlns:a16="http://schemas.microsoft.com/office/drawing/2014/main" id="{C289526E-19D4-2AF6-0B48-A8E06086ECC3}"/>
              </a:ext>
            </a:extLst>
          </p:cNvPr>
          <p:cNvSpPr txBox="1"/>
          <p:nvPr/>
        </p:nvSpPr>
        <p:spPr>
          <a:xfrm>
            <a:off x="0" y="185738"/>
            <a:ext cx="7543800" cy="584775"/>
          </a:xfrm>
          <a:prstGeom prst="rect">
            <a:avLst/>
          </a:prstGeom>
          <a:noFill/>
        </p:spPr>
        <p:txBody>
          <a:bodyPr wrap="square">
            <a:spAutoFit/>
          </a:bodyPr>
          <a:lstStyle/>
          <a:p>
            <a:r>
              <a:rPr lang="en-IN" sz="3200" b="1" i="0" u="none" strike="noStrike" baseline="0" dirty="0">
                <a:latin typeface="LiberationSerif-Bold"/>
              </a:rPr>
              <a:t>Calling Subroutine with BL</a:t>
            </a:r>
            <a:endParaRPr lang="en-IN" sz="3200" dirty="0"/>
          </a:p>
        </p:txBody>
      </p:sp>
      <p:sp>
        <p:nvSpPr>
          <p:cNvPr id="14" name="TextBox 13">
            <a:extLst>
              <a:ext uri="{FF2B5EF4-FFF2-40B4-BE49-F238E27FC236}">
                <a16:creationId xmlns:a16="http://schemas.microsoft.com/office/drawing/2014/main" id="{A1CE3D37-211A-25FF-7889-6F6B9657E07D}"/>
              </a:ext>
            </a:extLst>
          </p:cNvPr>
          <p:cNvSpPr txBox="1"/>
          <p:nvPr/>
        </p:nvSpPr>
        <p:spPr>
          <a:xfrm>
            <a:off x="76200" y="1084263"/>
            <a:ext cx="8878951" cy="3046988"/>
          </a:xfrm>
          <a:prstGeom prst="rect">
            <a:avLst/>
          </a:prstGeom>
          <a:noFill/>
        </p:spPr>
        <p:txBody>
          <a:bodyPr wrap="square">
            <a:spAutoFit/>
          </a:bodyPr>
          <a:lstStyle/>
          <a:p>
            <a:pPr marL="342900" indent="-342900" algn="just">
              <a:buFont typeface="Arial" panose="020B0604020202020204" pitchFamily="34" charset="0"/>
              <a:buChar char="•"/>
            </a:pPr>
            <a:r>
              <a:rPr lang="en-US" sz="2400" b="0" i="0" u="none" strike="noStrike" baseline="0" dirty="0">
                <a:latin typeface="LiberationSerif"/>
              </a:rPr>
              <a:t>When a subroutine is called by the BL instruction, </a:t>
            </a:r>
            <a:r>
              <a:rPr lang="en-US" sz="2400" b="1" i="0" u="none" strike="noStrike" baseline="0" dirty="0">
                <a:solidFill>
                  <a:srgbClr val="FF0000"/>
                </a:solidFill>
                <a:latin typeface="LiberationSerif"/>
              </a:rPr>
              <a:t>control is transferred to that subroutine, and the processor saves the PC (program counter) in the R14 register</a:t>
            </a:r>
            <a:r>
              <a:rPr lang="en-US" sz="2400" b="0" i="0" u="none" strike="noStrike" baseline="0" dirty="0">
                <a:latin typeface="LiberationSerif"/>
              </a:rPr>
              <a:t> and begins to fetch instructions from the new location. </a:t>
            </a:r>
          </a:p>
          <a:p>
            <a:pPr marL="342900" indent="-342900" algn="just">
              <a:buFont typeface="Arial" panose="020B0604020202020204" pitchFamily="34" charset="0"/>
              <a:buChar char="•"/>
            </a:pPr>
            <a:r>
              <a:rPr lang="en-US" sz="2400" b="0" i="0" u="none" strike="noStrike" baseline="0" dirty="0">
                <a:latin typeface="LiberationSerif"/>
              </a:rPr>
              <a:t>After finishing execution of the subroutine, we must use “BX LR“ instruction to transfer control back to the caller.</a:t>
            </a:r>
          </a:p>
          <a:p>
            <a:pPr marL="342900" indent="-342900" algn="just">
              <a:buFont typeface="Arial" panose="020B0604020202020204" pitchFamily="34" charset="0"/>
              <a:buChar char="•"/>
            </a:pPr>
            <a:r>
              <a:rPr lang="en-US" sz="2400" b="0" i="0" u="none" strike="noStrike" baseline="0" dirty="0">
                <a:latin typeface="LiberationSerif"/>
              </a:rPr>
              <a:t> Every subroutine needs </a:t>
            </a:r>
            <a:r>
              <a:rPr lang="en-US" sz="2400" b="1" i="0" u="none" strike="noStrike" baseline="0" dirty="0">
                <a:solidFill>
                  <a:srgbClr val="FF0000"/>
                </a:solidFill>
                <a:latin typeface="LiberationSerif"/>
              </a:rPr>
              <a:t>“BX LR” </a:t>
            </a:r>
            <a:r>
              <a:rPr lang="en-US" sz="2400" b="0" i="0" u="none" strike="noStrike" baseline="0" dirty="0">
                <a:latin typeface="LiberationSerif"/>
              </a:rPr>
              <a:t>as the last instruction </a:t>
            </a:r>
            <a:r>
              <a:rPr lang="en-IN" sz="2400" b="0" i="0" u="none" strike="noStrike" baseline="0" dirty="0">
                <a:latin typeface="LiberationSerif"/>
              </a:rPr>
              <a:t>for return address.</a:t>
            </a:r>
          </a:p>
        </p:txBody>
      </p:sp>
    </p:spTree>
    <p:extLst>
      <p:ext uri="{BB962C8B-B14F-4D97-AF65-F5344CB8AC3E}">
        <p14:creationId xmlns:p14="http://schemas.microsoft.com/office/powerpoint/2010/main" val="12371277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4A4D-A729-15A2-BB32-412857DB9FD0}"/>
              </a:ext>
            </a:extLst>
          </p:cNvPr>
          <p:cNvSpPr>
            <a:spLocks noGrp="1"/>
          </p:cNvSpPr>
          <p:nvPr>
            <p:ph type="title"/>
          </p:nvPr>
        </p:nvSpPr>
        <p:spPr>
          <a:xfrm>
            <a:off x="228600" y="1417026"/>
            <a:ext cx="7886700" cy="1325563"/>
          </a:xfrm>
        </p:spPr>
        <p:txBody>
          <a:bodyPr/>
          <a:lstStyle/>
          <a:p>
            <a:r>
              <a:rPr lang="en-IN" spc="-30" dirty="0">
                <a:solidFill>
                  <a:srgbClr val="FFFFFF"/>
                </a:solidFill>
              </a:rPr>
              <a:t>Classification</a:t>
            </a:r>
            <a:r>
              <a:rPr lang="en-IN" dirty="0">
                <a:solidFill>
                  <a:srgbClr val="FFFFFF"/>
                </a:solidFill>
              </a:rPr>
              <a:t> </a:t>
            </a:r>
            <a:r>
              <a:rPr lang="en-IN" spc="-20" dirty="0">
                <a:solidFill>
                  <a:srgbClr val="FFFFFF"/>
                </a:solidFill>
              </a:rPr>
              <a:t>of </a:t>
            </a:r>
            <a:r>
              <a:rPr lang="en-IN" spc="-30" dirty="0">
                <a:solidFill>
                  <a:srgbClr val="FFFFFF"/>
                </a:solidFill>
              </a:rPr>
              <a:t>embedded</a:t>
            </a:r>
            <a:r>
              <a:rPr lang="en-IN" spc="10" dirty="0">
                <a:solidFill>
                  <a:srgbClr val="FFFFFF"/>
                </a:solidFill>
              </a:rPr>
              <a:t> </a:t>
            </a:r>
            <a:r>
              <a:rPr lang="en-IN" spc="-50" dirty="0">
                <a:solidFill>
                  <a:srgbClr val="FFFFFF"/>
                </a:solidFill>
              </a:rPr>
              <a:t>system</a:t>
            </a:r>
            <a:endParaRPr lang="en-IN" dirty="0"/>
          </a:p>
        </p:txBody>
      </p:sp>
      <p:sp>
        <p:nvSpPr>
          <p:cNvPr id="4" name="Footer Placeholder 3">
            <a:extLst>
              <a:ext uri="{FF2B5EF4-FFF2-40B4-BE49-F238E27FC236}">
                <a16:creationId xmlns:a16="http://schemas.microsoft.com/office/drawing/2014/main" id="{0EEFBEEE-A566-AB30-9D30-C2DE8CABBAEB}"/>
              </a:ext>
            </a:extLst>
          </p:cNvPr>
          <p:cNvSpPr>
            <a:spLocks noGrp="1"/>
          </p:cNvSpPr>
          <p:nvPr>
            <p:ph type="ftr" sz="quarter" idx="11"/>
          </p:nvPr>
        </p:nvSpPr>
        <p:spPr/>
        <p:txBody>
          <a:bodyPr/>
          <a:lstStyle/>
          <a:p>
            <a:r>
              <a:rPr lang="en-GB"/>
              <a:t>Department of EECE-19ECS431-EMBEDDED SYSTEMS</a:t>
            </a:r>
          </a:p>
        </p:txBody>
      </p:sp>
      <p:sp>
        <p:nvSpPr>
          <p:cNvPr id="5" name="Slide Number Placeholder 4">
            <a:extLst>
              <a:ext uri="{FF2B5EF4-FFF2-40B4-BE49-F238E27FC236}">
                <a16:creationId xmlns:a16="http://schemas.microsoft.com/office/drawing/2014/main" id="{A480A92A-932E-BE43-5909-0AAF31426076}"/>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51</a:t>
            </a:fld>
            <a:endParaRPr lang="en-GB" spc="15" dirty="0"/>
          </a:p>
        </p:txBody>
      </p:sp>
      <p:grpSp>
        <p:nvGrpSpPr>
          <p:cNvPr id="6" name="object 2">
            <a:extLst>
              <a:ext uri="{FF2B5EF4-FFF2-40B4-BE49-F238E27FC236}">
                <a16:creationId xmlns:a16="http://schemas.microsoft.com/office/drawing/2014/main" id="{1E13396D-3974-A507-7AEA-E9D665BC2F64}"/>
              </a:ext>
            </a:extLst>
          </p:cNvPr>
          <p:cNvGrpSpPr/>
          <p:nvPr/>
        </p:nvGrpSpPr>
        <p:grpSpPr>
          <a:xfrm>
            <a:off x="0" y="0"/>
            <a:ext cx="9144000" cy="915035"/>
            <a:chOff x="0" y="0"/>
            <a:chExt cx="9144000" cy="915035"/>
          </a:xfrm>
        </p:grpSpPr>
        <p:pic>
          <p:nvPicPr>
            <p:cNvPr id="7" name="object 3">
              <a:extLst>
                <a:ext uri="{FF2B5EF4-FFF2-40B4-BE49-F238E27FC236}">
                  <a16:creationId xmlns:a16="http://schemas.microsoft.com/office/drawing/2014/main" id="{89E1C595-61DF-697C-0B7E-86C239FB9F48}"/>
                </a:ext>
              </a:extLst>
            </p:cNvPr>
            <p:cNvPicPr/>
            <p:nvPr/>
          </p:nvPicPr>
          <p:blipFill>
            <a:blip r:embed="rId3" cstate="print"/>
            <a:stretch>
              <a:fillRect/>
            </a:stretch>
          </p:blipFill>
          <p:spPr>
            <a:xfrm>
              <a:off x="8306434" y="0"/>
              <a:ext cx="837565" cy="899033"/>
            </a:xfrm>
            <a:prstGeom prst="rect">
              <a:avLst/>
            </a:prstGeom>
          </p:spPr>
        </p:pic>
        <p:sp>
          <p:nvSpPr>
            <p:cNvPr id="8" name="object 4">
              <a:extLst>
                <a:ext uri="{FF2B5EF4-FFF2-40B4-BE49-F238E27FC236}">
                  <a16:creationId xmlns:a16="http://schemas.microsoft.com/office/drawing/2014/main" id="{8635B9FC-D80D-D22D-3FD2-E335C77D034B}"/>
                </a:ext>
              </a:extLst>
            </p:cNvPr>
            <p:cNvSpPr/>
            <p:nvPr/>
          </p:nvSpPr>
          <p:spPr>
            <a:xfrm>
              <a:off x="0" y="0"/>
              <a:ext cx="9144000" cy="898525"/>
            </a:xfrm>
            <a:custGeom>
              <a:avLst/>
              <a:gdLst/>
              <a:ahLst/>
              <a:cxnLst/>
              <a:rect l="l" t="t" r="r" b="b"/>
              <a:pathLst>
                <a:path w="9144000" h="898525">
                  <a:moveTo>
                    <a:pt x="0" y="898398"/>
                  </a:moveTo>
                  <a:lnTo>
                    <a:pt x="9144000" y="898398"/>
                  </a:lnTo>
                  <a:lnTo>
                    <a:pt x="9144000" y="0"/>
                  </a:lnTo>
                  <a:lnTo>
                    <a:pt x="0" y="0"/>
                  </a:lnTo>
                  <a:lnTo>
                    <a:pt x="0" y="898398"/>
                  </a:lnTo>
                  <a:close/>
                </a:path>
              </a:pathLst>
            </a:custGeom>
            <a:solidFill>
              <a:srgbClr val="2E70A1"/>
            </a:solidFill>
          </p:spPr>
          <p:txBody>
            <a:bodyPr wrap="square" lIns="0" tIns="0" rIns="0" bIns="0" rtlCol="0"/>
            <a:lstStyle/>
            <a:p>
              <a:endParaRPr/>
            </a:p>
          </p:txBody>
        </p:sp>
      </p:grpSp>
      <p:pic>
        <p:nvPicPr>
          <p:cNvPr id="11" name="Picture 10" descr="A picture containing text, sign, tableware&#10;&#10;Description automatically generated">
            <a:extLst>
              <a:ext uri="{FF2B5EF4-FFF2-40B4-BE49-F238E27FC236}">
                <a16:creationId xmlns:a16="http://schemas.microsoft.com/office/drawing/2014/main" id="{C5F880FC-0BF8-DDBE-6850-F24961A5A7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9972" y="92321"/>
            <a:ext cx="2175179" cy="620051"/>
          </a:xfrm>
          <a:prstGeom prst="rect">
            <a:avLst/>
          </a:prstGeom>
        </p:spPr>
      </p:pic>
      <p:sp>
        <p:nvSpPr>
          <p:cNvPr id="12" name="TextBox 11">
            <a:extLst>
              <a:ext uri="{FF2B5EF4-FFF2-40B4-BE49-F238E27FC236}">
                <a16:creationId xmlns:a16="http://schemas.microsoft.com/office/drawing/2014/main" id="{C289526E-19D4-2AF6-0B48-A8E06086ECC3}"/>
              </a:ext>
            </a:extLst>
          </p:cNvPr>
          <p:cNvSpPr txBox="1"/>
          <p:nvPr/>
        </p:nvSpPr>
        <p:spPr>
          <a:xfrm>
            <a:off x="0" y="185738"/>
            <a:ext cx="7543800" cy="584775"/>
          </a:xfrm>
          <a:prstGeom prst="rect">
            <a:avLst/>
          </a:prstGeom>
          <a:noFill/>
        </p:spPr>
        <p:txBody>
          <a:bodyPr wrap="square">
            <a:spAutoFit/>
          </a:bodyPr>
          <a:lstStyle/>
          <a:p>
            <a:r>
              <a:rPr lang="en-IN" sz="3200" b="1" i="0" u="none" strike="noStrike" baseline="0" dirty="0">
                <a:latin typeface="LiberationSerif-Bold"/>
              </a:rPr>
              <a:t>Calling Subroutine with BL</a:t>
            </a:r>
            <a:endParaRPr lang="en-IN" sz="3200" dirty="0"/>
          </a:p>
        </p:txBody>
      </p:sp>
      <p:sp>
        <p:nvSpPr>
          <p:cNvPr id="14" name="TextBox 13">
            <a:extLst>
              <a:ext uri="{FF2B5EF4-FFF2-40B4-BE49-F238E27FC236}">
                <a16:creationId xmlns:a16="http://schemas.microsoft.com/office/drawing/2014/main" id="{A1CE3D37-211A-25FF-7889-6F6B9657E07D}"/>
              </a:ext>
            </a:extLst>
          </p:cNvPr>
          <p:cNvSpPr txBox="1"/>
          <p:nvPr/>
        </p:nvSpPr>
        <p:spPr>
          <a:xfrm>
            <a:off x="76200" y="1084263"/>
            <a:ext cx="8878951" cy="5170646"/>
          </a:xfrm>
          <a:prstGeom prst="rect">
            <a:avLst/>
          </a:prstGeom>
          <a:noFill/>
        </p:spPr>
        <p:txBody>
          <a:bodyPr wrap="square">
            <a:spAutoFit/>
          </a:bodyPr>
          <a:lstStyle/>
          <a:p>
            <a:pPr algn="l"/>
            <a:r>
              <a:rPr lang="en-US" sz="2200" b="0" i="0" u="none" strike="noStrike" baseline="0" dirty="0">
                <a:solidFill>
                  <a:srgbClr val="000000"/>
                </a:solidFill>
                <a:latin typeface="LiberationSerif"/>
              </a:rPr>
              <a:t>Write a program to toggle all the bits of address 0x40000000 by sending to it the values 0x55 and 0xAA continuously. Put a time delay between each issuing of data to address </a:t>
            </a:r>
            <a:r>
              <a:rPr lang="en-IN" sz="2200" b="0" i="0" u="none" strike="noStrike" baseline="0" dirty="0">
                <a:solidFill>
                  <a:srgbClr val="000000"/>
                </a:solidFill>
                <a:latin typeface="LiberationSerif"/>
              </a:rPr>
              <a:t>location.</a:t>
            </a:r>
          </a:p>
          <a:p>
            <a:pPr algn="l"/>
            <a:r>
              <a:rPr lang="en-IN" sz="2200" b="1" i="0" u="none" strike="noStrike" baseline="0" dirty="0">
                <a:solidFill>
                  <a:srgbClr val="000000"/>
                </a:solidFill>
                <a:latin typeface="LiberationSerif-Bold"/>
              </a:rPr>
              <a:t>Solution:</a:t>
            </a:r>
          </a:p>
          <a:p>
            <a:pPr algn="l"/>
            <a:r>
              <a:rPr lang="en-IN" sz="2200" b="0" i="0" u="none" strike="noStrike" baseline="0" dirty="0">
                <a:solidFill>
                  <a:srgbClr val="008100"/>
                </a:solidFill>
                <a:latin typeface="LiberationSerif"/>
              </a:rPr>
              <a:t>	</a:t>
            </a:r>
            <a:r>
              <a:rPr lang="en-IN" sz="2000" b="0" i="0" u="none" strike="noStrike" baseline="0" dirty="0">
                <a:solidFill>
                  <a:srgbClr val="008100"/>
                </a:solidFill>
                <a:latin typeface="LiberationSerif"/>
              </a:rPr>
              <a:t>AREA EXAMPLE4_8, CODE, READONLY</a:t>
            </a:r>
          </a:p>
          <a:p>
            <a:pPr algn="l"/>
            <a:r>
              <a:rPr lang="en-IN" sz="2000" b="0" i="0" u="none" strike="noStrike" baseline="0" dirty="0">
                <a:solidFill>
                  <a:srgbClr val="008100"/>
                </a:solidFill>
                <a:latin typeface="LiberationSerif"/>
              </a:rPr>
              <a:t>	ENTRY</a:t>
            </a:r>
          </a:p>
          <a:p>
            <a:pPr algn="l"/>
            <a:r>
              <a:rPr lang="en-US" sz="2000" b="0" i="0" u="none" strike="noStrike" baseline="0" dirty="0">
                <a:solidFill>
                  <a:srgbClr val="008100"/>
                </a:solidFill>
                <a:latin typeface="LiberationSerif"/>
              </a:rPr>
              <a:t>	RAM_ADDR EQU 0x40000000 ;change the address for your ARM</a:t>
            </a:r>
          </a:p>
          <a:p>
            <a:pPr algn="l"/>
            <a:r>
              <a:rPr lang="pt-BR" sz="2000" b="0" i="0" u="none" strike="noStrike" baseline="0" dirty="0">
                <a:solidFill>
                  <a:srgbClr val="008100"/>
                </a:solidFill>
                <a:latin typeface="LiberationSerif"/>
              </a:rPr>
              <a:t>	LDR R1,=RAM_ADDR 		;R1 = RAM address</a:t>
            </a:r>
          </a:p>
          <a:p>
            <a:pPr algn="l"/>
            <a:r>
              <a:rPr lang="pt-BR" sz="2000" b="0" i="0" u="none" strike="noStrike" baseline="0" dirty="0">
                <a:solidFill>
                  <a:srgbClr val="008100"/>
                </a:solidFill>
                <a:latin typeface="LiberationSerif"/>
              </a:rPr>
              <a:t>	AGAIN MOV R0,#0x55		 ;R0 = 0x55</a:t>
            </a:r>
          </a:p>
          <a:p>
            <a:pPr algn="l"/>
            <a:r>
              <a:rPr lang="en-US" sz="2000" b="0" i="0" u="none" strike="noStrike" baseline="0" dirty="0">
                <a:solidFill>
                  <a:srgbClr val="008100"/>
                </a:solidFill>
                <a:latin typeface="LiberationSerif"/>
              </a:rPr>
              <a:t>	STRB R0,[R1] 			;send it to RAM</a:t>
            </a:r>
          </a:p>
          <a:p>
            <a:pPr algn="l"/>
            <a:r>
              <a:rPr lang="en-US" sz="2000" b="0" i="0" u="none" strike="noStrike" baseline="0" dirty="0">
                <a:solidFill>
                  <a:srgbClr val="008100"/>
                </a:solidFill>
                <a:latin typeface="LiberationSerif"/>
              </a:rPr>
              <a:t>	BL DELAY 		;call delay (R14 = PC of next instruction)</a:t>
            </a:r>
          </a:p>
          <a:p>
            <a:pPr algn="l"/>
            <a:r>
              <a:rPr lang="pt-BR" sz="2000" b="0" i="0" u="none" strike="noStrike" baseline="0" dirty="0">
                <a:solidFill>
                  <a:srgbClr val="008100"/>
                </a:solidFill>
                <a:latin typeface="LiberationSerif"/>
              </a:rPr>
              <a:t>	MOV R0,#0xAA 			;R0 = 0xAA</a:t>
            </a:r>
          </a:p>
          <a:p>
            <a:pPr algn="l"/>
            <a:r>
              <a:rPr lang="en-US" sz="2000" b="0" i="0" u="none" strike="noStrike" baseline="0" dirty="0">
                <a:solidFill>
                  <a:srgbClr val="008100"/>
                </a:solidFill>
                <a:latin typeface="LiberationSerif"/>
              </a:rPr>
              <a:t>	STRB R0,[R1] 			;send it to RAM</a:t>
            </a:r>
          </a:p>
          <a:p>
            <a:pPr algn="l"/>
            <a:r>
              <a:rPr lang="en-IN" sz="2000" b="0" i="0" u="none" strike="noStrike" baseline="0" dirty="0">
                <a:solidFill>
                  <a:srgbClr val="008100"/>
                </a:solidFill>
                <a:latin typeface="LiberationSerif"/>
              </a:rPr>
              <a:t>	BL DELAY 			;call delay</a:t>
            </a:r>
          </a:p>
          <a:p>
            <a:pPr algn="l"/>
            <a:r>
              <a:rPr lang="en-US" sz="2000" b="0" i="0" u="none" strike="noStrike" baseline="0" dirty="0">
                <a:solidFill>
                  <a:srgbClr val="008100"/>
                </a:solidFill>
                <a:latin typeface="LiberationSerif"/>
              </a:rPr>
              <a:t>	B AGAIN 			;keep doing it</a:t>
            </a:r>
          </a:p>
          <a:p>
            <a:pPr algn="l"/>
            <a:r>
              <a:rPr lang="en-IN" sz="2000" b="0" i="0" u="none" strike="noStrike" baseline="0" dirty="0">
                <a:solidFill>
                  <a:srgbClr val="008100"/>
                </a:solidFill>
                <a:latin typeface="LiberationSerif"/>
              </a:rPr>
              <a:t>	;––––––—DELAY SUBROUTINE</a:t>
            </a:r>
            <a:endParaRPr lang="en-IN" sz="2000" b="0" i="0" u="none" strike="noStrike" baseline="0" dirty="0">
              <a:latin typeface="LiberationSerif"/>
            </a:endParaRPr>
          </a:p>
        </p:txBody>
      </p:sp>
    </p:spTree>
    <p:extLst>
      <p:ext uri="{BB962C8B-B14F-4D97-AF65-F5344CB8AC3E}">
        <p14:creationId xmlns:p14="http://schemas.microsoft.com/office/powerpoint/2010/main" val="524880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4A4D-A729-15A2-BB32-412857DB9FD0}"/>
              </a:ext>
            </a:extLst>
          </p:cNvPr>
          <p:cNvSpPr>
            <a:spLocks noGrp="1"/>
          </p:cNvSpPr>
          <p:nvPr>
            <p:ph type="title"/>
          </p:nvPr>
        </p:nvSpPr>
        <p:spPr>
          <a:xfrm>
            <a:off x="228600" y="1417026"/>
            <a:ext cx="7886700" cy="1325563"/>
          </a:xfrm>
        </p:spPr>
        <p:txBody>
          <a:bodyPr/>
          <a:lstStyle/>
          <a:p>
            <a:r>
              <a:rPr lang="en-IN" spc="-30" dirty="0">
                <a:solidFill>
                  <a:srgbClr val="FFFFFF"/>
                </a:solidFill>
              </a:rPr>
              <a:t>Classification</a:t>
            </a:r>
            <a:r>
              <a:rPr lang="en-IN" dirty="0">
                <a:solidFill>
                  <a:srgbClr val="FFFFFF"/>
                </a:solidFill>
              </a:rPr>
              <a:t> </a:t>
            </a:r>
            <a:r>
              <a:rPr lang="en-IN" spc="-20" dirty="0">
                <a:solidFill>
                  <a:srgbClr val="FFFFFF"/>
                </a:solidFill>
              </a:rPr>
              <a:t>of </a:t>
            </a:r>
            <a:r>
              <a:rPr lang="en-IN" spc="-30" dirty="0">
                <a:solidFill>
                  <a:srgbClr val="FFFFFF"/>
                </a:solidFill>
              </a:rPr>
              <a:t>embedded</a:t>
            </a:r>
            <a:r>
              <a:rPr lang="en-IN" spc="10" dirty="0">
                <a:solidFill>
                  <a:srgbClr val="FFFFFF"/>
                </a:solidFill>
              </a:rPr>
              <a:t> </a:t>
            </a:r>
            <a:r>
              <a:rPr lang="en-IN" spc="-50" dirty="0">
                <a:solidFill>
                  <a:srgbClr val="FFFFFF"/>
                </a:solidFill>
              </a:rPr>
              <a:t>system</a:t>
            </a:r>
            <a:endParaRPr lang="en-IN" dirty="0"/>
          </a:p>
        </p:txBody>
      </p:sp>
      <p:sp>
        <p:nvSpPr>
          <p:cNvPr id="4" name="Footer Placeholder 3">
            <a:extLst>
              <a:ext uri="{FF2B5EF4-FFF2-40B4-BE49-F238E27FC236}">
                <a16:creationId xmlns:a16="http://schemas.microsoft.com/office/drawing/2014/main" id="{0EEFBEEE-A566-AB30-9D30-C2DE8CABBAEB}"/>
              </a:ext>
            </a:extLst>
          </p:cNvPr>
          <p:cNvSpPr>
            <a:spLocks noGrp="1"/>
          </p:cNvSpPr>
          <p:nvPr>
            <p:ph type="ftr" sz="quarter" idx="11"/>
          </p:nvPr>
        </p:nvSpPr>
        <p:spPr/>
        <p:txBody>
          <a:bodyPr/>
          <a:lstStyle/>
          <a:p>
            <a:r>
              <a:rPr lang="en-GB"/>
              <a:t>Department of EECE-19ECS431-EMBEDDED SYSTEMS</a:t>
            </a:r>
          </a:p>
        </p:txBody>
      </p:sp>
      <p:sp>
        <p:nvSpPr>
          <p:cNvPr id="5" name="Slide Number Placeholder 4">
            <a:extLst>
              <a:ext uri="{FF2B5EF4-FFF2-40B4-BE49-F238E27FC236}">
                <a16:creationId xmlns:a16="http://schemas.microsoft.com/office/drawing/2014/main" id="{A480A92A-932E-BE43-5909-0AAF31426076}"/>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52</a:t>
            </a:fld>
            <a:endParaRPr lang="en-GB" spc="15" dirty="0"/>
          </a:p>
        </p:txBody>
      </p:sp>
      <p:grpSp>
        <p:nvGrpSpPr>
          <p:cNvPr id="6" name="object 2">
            <a:extLst>
              <a:ext uri="{FF2B5EF4-FFF2-40B4-BE49-F238E27FC236}">
                <a16:creationId xmlns:a16="http://schemas.microsoft.com/office/drawing/2014/main" id="{1E13396D-3974-A507-7AEA-E9D665BC2F64}"/>
              </a:ext>
            </a:extLst>
          </p:cNvPr>
          <p:cNvGrpSpPr/>
          <p:nvPr/>
        </p:nvGrpSpPr>
        <p:grpSpPr>
          <a:xfrm>
            <a:off x="0" y="0"/>
            <a:ext cx="9144000" cy="915035"/>
            <a:chOff x="0" y="0"/>
            <a:chExt cx="9144000" cy="915035"/>
          </a:xfrm>
        </p:grpSpPr>
        <p:pic>
          <p:nvPicPr>
            <p:cNvPr id="7" name="object 3">
              <a:extLst>
                <a:ext uri="{FF2B5EF4-FFF2-40B4-BE49-F238E27FC236}">
                  <a16:creationId xmlns:a16="http://schemas.microsoft.com/office/drawing/2014/main" id="{89E1C595-61DF-697C-0B7E-86C239FB9F48}"/>
                </a:ext>
              </a:extLst>
            </p:cNvPr>
            <p:cNvPicPr/>
            <p:nvPr/>
          </p:nvPicPr>
          <p:blipFill>
            <a:blip r:embed="rId3" cstate="print"/>
            <a:stretch>
              <a:fillRect/>
            </a:stretch>
          </p:blipFill>
          <p:spPr>
            <a:xfrm>
              <a:off x="8306434" y="0"/>
              <a:ext cx="837565" cy="899033"/>
            </a:xfrm>
            <a:prstGeom prst="rect">
              <a:avLst/>
            </a:prstGeom>
          </p:spPr>
        </p:pic>
        <p:sp>
          <p:nvSpPr>
            <p:cNvPr id="8" name="object 4">
              <a:extLst>
                <a:ext uri="{FF2B5EF4-FFF2-40B4-BE49-F238E27FC236}">
                  <a16:creationId xmlns:a16="http://schemas.microsoft.com/office/drawing/2014/main" id="{8635B9FC-D80D-D22D-3FD2-E335C77D034B}"/>
                </a:ext>
              </a:extLst>
            </p:cNvPr>
            <p:cNvSpPr/>
            <p:nvPr/>
          </p:nvSpPr>
          <p:spPr>
            <a:xfrm>
              <a:off x="0" y="0"/>
              <a:ext cx="9144000" cy="898525"/>
            </a:xfrm>
            <a:custGeom>
              <a:avLst/>
              <a:gdLst/>
              <a:ahLst/>
              <a:cxnLst/>
              <a:rect l="l" t="t" r="r" b="b"/>
              <a:pathLst>
                <a:path w="9144000" h="898525">
                  <a:moveTo>
                    <a:pt x="0" y="898398"/>
                  </a:moveTo>
                  <a:lnTo>
                    <a:pt x="9144000" y="898398"/>
                  </a:lnTo>
                  <a:lnTo>
                    <a:pt x="9144000" y="0"/>
                  </a:lnTo>
                  <a:lnTo>
                    <a:pt x="0" y="0"/>
                  </a:lnTo>
                  <a:lnTo>
                    <a:pt x="0" y="898398"/>
                  </a:lnTo>
                  <a:close/>
                </a:path>
              </a:pathLst>
            </a:custGeom>
            <a:solidFill>
              <a:srgbClr val="2E70A1"/>
            </a:solidFill>
          </p:spPr>
          <p:txBody>
            <a:bodyPr wrap="square" lIns="0" tIns="0" rIns="0" bIns="0" rtlCol="0"/>
            <a:lstStyle/>
            <a:p>
              <a:endParaRPr/>
            </a:p>
          </p:txBody>
        </p:sp>
      </p:grpSp>
      <p:pic>
        <p:nvPicPr>
          <p:cNvPr id="11" name="Picture 10" descr="A picture containing text, sign, tableware&#10;&#10;Description automatically generated">
            <a:extLst>
              <a:ext uri="{FF2B5EF4-FFF2-40B4-BE49-F238E27FC236}">
                <a16:creationId xmlns:a16="http://schemas.microsoft.com/office/drawing/2014/main" id="{C5F880FC-0BF8-DDBE-6850-F24961A5A7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9972" y="92321"/>
            <a:ext cx="2175179" cy="620051"/>
          </a:xfrm>
          <a:prstGeom prst="rect">
            <a:avLst/>
          </a:prstGeom>
        </p:spPr>
      </p:pic>
      <p:sp>
        <p:nvSpPr>
          <p:cNvPr id="12" name="TextBox 11">
            <a:extLst>
              <a:ext uri="{FF2B5EF4-FFF2-40B4-BE49-F238E27FC236}">
                <a16:creationId xmlns:a16="http://schemas.microsoft.com/office/drawing/2014/main" id="{C289526E-19D4-2AF6-0B48-A8E06086ECC3}"/>
              </a:ext>
            </a:extLst>
          </p:cNvPr>
          <p:cNvSpPr txBox="1"/>
          <p:nvPr/>
        </p:nvSpPr>
        <p:spPr>
          <a:xfrm>
            <a:off x="0" y="185738"/>
            <a:ext cx="7543800" cy="584775"/>
          </a:xfrm>
          <a:prstGeom prst="rect">
            <a:avLst/>
          </a:prstGeom>
          <a:noFill/>
        </p:spPr>
        <p:txBody>
          <a:bodyPr wrap="square">
            <a:spAutoFit/>
          </a:bodyPr>
          <a:lstStyle/>
          <a:p>
            <a:r>
              <a:rPr lang="en-IN" sz="3200" b="1" i="0" u="none" strike="noStrike" baseline="0" dirty="0">
                <a:latin typeface="LiberationSerif-Bold"/>
              </a:rPr>
              <a:t>Calling Subroutine with BL</a:t>
            </a:r>
            <a:endParaRPr lang="en-IN" sz="3200" dirty="0"/>
          </a:p>
        </p:txBody>
      </p:sp>
      <p:sp>
        <p:nvSpPr>
          <p:cNvPr id="14" name="TextBox 13">
            <a:extLst>
              <a:ext uri="{FF2B5EF4-FFF2-40B4-BE49-F238E27FC236}">
                <a16:creationId xmlns:a16="http://schemas.microsoft.com/office/drawing/2014/main" id="{A1CE3D37-211A-25FF-7889-6F6B9657E07D}"/>
              </a:ext>
            </a:extLst>
          </p:cNvPr>
          <p:cNvSpPr txBox="1"/>
          <p:nvPr/>
        </p:nvSpPr>
        <p:spPr>
          <a:xfrm>
            <a:off x="76200" y="1084263"/>
            <a:ext cx="8878951" cy="4524315"/>
          </a:xfrm>
          <a:prstGeom prst="rect">
            <a:avLst/>
          </a:prstGeom>
          <a:noFill/>
        </p:spPr>
        <p:txBody>
          <a:bodyPr wrap="square">
            <a:spAutoFit/>
          </a:bodyPr>
          <a:lstStyle/>
          <a:p>
            <a:pPr algn="l"/>
            <a:r>
              <a:rPr lang="en-US" sz="2400" b="0" i="0" u="none" strike="noStrike" baseline="0" dirty="0">
                <a:solidFill>
                  <a:srgbClr val="008100"/>
                </a:solidFill>
                <a:latin typeface="LiberationSerif"/>
              </a:rPr>
              <a:t>DELAY LDR R3,=5 	;R3 =5, modify this value for different size delay</a:t>
            </a:r>
          </a:p>
          <a:p>
            <a:pPr algn="l"/>
            <a:r>
              <a:rPr lang="pt-BR" sz="2400" b="0" i="0" u="none" strike="noStrike" baseline="0" dirty="0">
                <a:solidFill>
                  <a:srgbClr val="008100"/>
                </a:solidFill>
                <a:latin typeface="LiberationSerif"/>
              </a:rPr>
              <a:t>L1 SUBS R3,R3,#1	;R3 = R3 - 1</a:t>
            </a:r>
          </a:p>
          <a:p>
            <a:pPr algn="l"/>
            <a:r>
              <a:rPr lang="en-IN" sz="2400" b="0" i="0" u="none" strike="noStrike" baseline="0" dirty="0">
                <a:solidFill>
                  <a:srgbClr val="008100"/>
                </a:solidFill>
                <a:latin typeface="LiberationSerif"/>
              </a:rPr>
              <a:t>BNE L1</a:t>
            </a:r>
          </a:p>
          <a:p>
            <a:pPr algn="l"/>
            <a:r>
              <a:rPr lang="en-US" sz="2400" b="0" i="0" u="none" strike="noStrike" baseline="0" dirty="0">
                <a:solidFill>
                  <a:srgbClr val="008100"/>
                </a:solidFill>
                <a:latin typeface="LiberationSerif"/>
              </a:rPr>
              <a:t>BX LR 			;return to caller</a:t>
            </a:r>
          </a:p>
          <a:p>
            <a:pPr algn="l"/>
            <a:r>
              <a:rPr lang="en-IN" sz="2400" b="0" i="0" u="none" strike="noStrike" baseline="0" dirty="0">
                <a:solidFill>
                  <a:srgbClr val="008100"/>
                </a:solidFill>
                <a:latin typeface="LiberationSerif"/>
              </a:rPr>
              <a:t>;––––––—end of DELAY subroutine</a:t>
            </a:r>
          </a:p>
          <a:p>
            <a:pPr algn="l"/>
            <a:r>
              <a:rPr lang="en-US" sz="2400" b="0" i="0" u="none" strike="noStrike" baseline="0" dirty="0">
                <a:solidFill>
                  <a:srgbClr val="008100"/>
                </a:solidFill>
                <a:latin typeface="LiberationSerif"/>
              </a:rPr>
              <a:t>END 			;notice the place for END directive</a:t>
            </a:r>
          </a:p>
          <a:p>
            <a:pPr algn="l"/>
            <a:endParaRPr lang="en-US" sz="2400" dirty="0">
              <a:solidFill>
                <a:srgbClr val="008100"/>
              </a:solidFill>
              <a:latin typeface="LiberationSerif"/>
            </a:endParaRPr>
          </a:p>
          <a:p>
            <a:pPr algn="l"/>
            <a:endParaRPr lang="en-US" sz="2400" b="0" i="0" u="none" strike="noStrike" baseline="0" dirty="0">
              <a:solidFill>
                <a:srgbClr val="008100"/>
              </a:solidFill>
              <a:latin typeface="LiberationSerif"/>
            </a:endParaRPr>
          </a:p>
          <a:p>
            <a:pPr algn="l"/>
            <a:r>
              <a:rPr lang="en-US" sz="2400" b="0" i="0" u="none" strike="noStrike" baseline="0" dirty="0">
                <a:latin typeface="LiberationSerif"/>
              </a:rPr>
              <a:t>In above program, in place of “BX LR” for return, we could have used </a:t>
            </a:r>
            <a:r>
              <a:rPr lang="en-US" sz="2400" b="1" i="0" u="none" strike="noStrike" baseline="0" dirty="0">
                <a:solidFill>
                  <a:srgbClr val="FF0000"/>
                </a:solidFill>
                <a:latin typeface="LiberationSerif"/>
              </a:rPr>
              <a:t>“BX R14”, “MOV R15,R14”, or “MOV PC, LR” </a:t>
            </a:r>
            <a:r>
              <a:rPr lang="en-US" sz="2400" b="0" i="0" u="none" strike="noStrike" baseline="0" dirty="0">
                <a:latin typeface="LiberationSerif"/>
              </a:rPr>
              <a:t>instructions. All of them do the same thing; but </a:t>
            </a:r>
            <a:r>
              <a:rPr lang="en-US" sz="2400" b="1" i="0" u="none" strike="noStrike" baseline="0" dirty="0">
                <a:solidFill>
                  <a:srgbClr val="FF0000"/>
                </a:solidFill>
                <a:latin typeface="LiberationSerif"/>
              </a:rPr>
              <a:t>it is recommended to use the “BX LR” instruction</a:t>
            </a:r>
            <a:r>
              <a:rPr lang="en-US" sz="1800" b="1" i="0" u="none" strike="noStrike" baseline="0" dirty="0">
                <a:solidFill>
                  <a:srgbClr val="FF0000"/>
                </a:solidFill>
                <a:latin typeface="LiberationSerif"/>
              </a:rPr>
              <a:t>.</a:t>
            </a:r>
            <a:endParaRPr lang="en-IN" sz="2400" b="1" i="0" u="none" strike="noStrike" baseline="0" dirty="0">
              <a:solidFill>
                <a:srgbClr val="FF0000"/>
              </a:solidFill>
              <a:latin typeface="LiberationSerif"/>
            </a:endParaRPr>
          </a:p>
        </p:txBody>
      </p:sp>
    </p:spTree>
    <p:extLst>
      <p:ext uri="{BB962C8B-B14F-4D97-AF65-F5344CB8AC3E}">
        <p14:creationId xmlns:p14="http://schemas.microsoft.com/office/powerpoint/2010/main" val="20011178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4A4D-A729-15A2-BB32-412857DB9FD0}"/>
              </a:ext>
            </a:extLst>
          </p:cNvPr>
          <p:cNvSpPr>
            <a:spLocks noGrp="1"/>
          </p:cNvSpPr>
          <p:nvPr>
            <p:ph type="title"/>
          </p:nvPr>
        </p:nvSpPr>
        <p:spPr>
          <a:xfrm>
            <a:off x="228600" y="1417026"/>
            <a:ext cx="7886700" cy="1325563"/>
          </a:xfrm>
        </p:spPr>
        <p:txBody>
          <a:bodyPr/>
          <a:lstStyle/>
          <a:p>
            <a:r>
              <a:rPr lang="en-IN" spc="-30" dirty="0">
                <a:solidFill>
                  <a:srgbClr val="FFFFFF"/>
                </a:solidFill>
              </a:rPr>
              <a:t>Classification</a:t>
            </a:r>
            <a:r>
              <a:rPr lang="en-IN" dirty="0">
                <a:solidFill>
                  <a:srgbClr val="FFFFFF"/>
                </a:solidFill>
              </a:rPr>
              <a:t> </a:t>
            </a:r>
            <a:r>
              <a:rPr lang="en-IN" spc="-20" dirty="0">
                <a:solidFill>
                  <a:srgbClr val="FFFFFF"/>
                </a:solidFill>
              </a:rPr>
              <a:t>of </a:t>
            </a:r>
            <a:r>
              <a:rPr lang="en-IN" spc="-30" dirty="0">
                <a:solidFill>
                  <a:srgbClr val="FFFFFF"/>
                </a:solidFill>
              </a:rPr>
              <a:t>embedded</a:t>
            </a:r>
            <a:r>
              <a:rPr lang="en-IN" spc="10" dirty="0">
                <a:solidFill>
                  <a:srgbClr val="FFFFFF"/>
                </a:solidFill>
              </a:rPr>
              <a:t> </a:t>
            </a:r>
            <a:r>
              <a:rPr lang="en-IN" spc="-50" dirty="0">
                <a:solidFill>
                  <a:srgbClr val="FFFFFF"/>
                </a:solidFill>
              </a:rPr>
              <a:t>system</a:t>
            </a:r>
            <a:endParaRPr lang="en-IN" dirty="0"/>
          </a:p>
        </p:txBody>
      </p:sp>
      <p:sp>
        <p:nvSpPr>
          <p:cNvPr id="4" name="Footer Placeholder 3">
            <a:extLst>
              <a:ext uri="{FF2B5EF4-FFF2-40B4-BE49-F238E27FC236}">
                <a16:creationId xmlns:a16="http://schemas.microsoft.com/office/drawing/2014/main" id="{0EEFBEEE-A566-AB30-9D30-C2DE8CABBAEB}"/>
              </a:ext>
            </a:extLst>
          </p:cNvPr>
          <p:cNvSpPr>
            <a:spLocks noGrp="1"/>
          </p:cNvSpPr>
          <p:nvPr>
            <p:ph type="ftr" sz="quarter" idx="11"/>
          </p:nvPr>
        </p:nvSpPr>
        <p:spPr/>
        <p:txBody>
          <a:bodyPr/>
          <a:lstStyle/>
          <a:p>
            <a:r>
              <a:rPr lang="en-GB"/>
              <a:t>Department of EECE-19ECS431-EMBEDDED SYSTEMS</a:t>
            </a:r>
          </a:p>
        </p:txBody>
      </p:sp>
      <p:sp>
        <p:nvSpPr>
          <p:cNvPr id="5" name="Slide Number Placeholder 4">
            <a:extLst>
              <a:ext uri="{FF2B5EF4-FFF2-40B4-BE49-F238E27FC236}">
                <a16:creationId xmlns:a16="http://schemas.microsoft.com/office/drawing/2014/main" id="{A480A92A-932E-BE43-5909-0AAF31426076}"/>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53</a:t>
            </a:fld>
            <a:endParaRPr lang="en-GB" spc="15" dirty="0"/>
          </a:p>
        </p:txBody>
      </p:sp>
      <p:grpSp>
        <p:nvGrpSpPr>
          <p:cNvPr id="6" name="object 2">
            <a:extLst>
              <a:ext uri="{FF2B5EF4-FFF2-40B4-BE49-F238E27FC236}">
                <a16:creationId xmlns:a16="http://schemas.microsoft.com/office/drawing/2014/main" id="{1E13396D-3974-A507-7AEA-E9D665BC2F64}"/>
              </a:ext>
            </a:extLst>
          </p:cNvPr>
          <p:cNvGrpSpPr/>
          <p:nvPr/>
        </p:nvGrpSpPr>
        <p:grpSpPr>
          <a:xfrm>
            <a:off x="0" y="0"/>
            <a:ext cx="9144000" cy="915035"/>
            <a:chOff x="0" y="0"/>
            <a:chExt cx="9144000" cy="915035"/>
          </a:xfrm>
        </p:grpSpPr>
        <p:pic>
          <p:nvPicPr>
            <p:cNvPr id="7" name="object 3">
              <a:extLst>
                <a:ext uri="{FF2B5EF4-FFF2-40B4-BE49-F238E27FC236}">
                  <a16:creationId xmlns:a16="http://schemas.microsoft.com/office/drawing/2014/main" id="{89E1C595-61DF-697C-0B7E-86C239FB9F48}"/>
                </a:ext>
              </a:extLst>
            </p:cNvPr>
            <p:cNvPicPr/>
            <p:nvPr/>
          </p:nvPicPr>
          <p:blipFill>
            <a:blip r:embed="rId3" cstate="print"/>
            <a:stretch>
              <a:fillRect/>
            </a:stretch>
          </p:blipFill>
          <p:spPr>
            <a:xfrm>
              <a:off x="8306434" y="0"/>
              <a:ext cx="837565" cy="899033"/>
            </a:xfrm>
            <a:prstGeom prst="rect">
              <a:avLst/>
            </a:prstGeom>
          </p:spPr>
        </p:pic>
        <p:sp>
          <p:nvSpPr>
            <p:cNvPr id="8" name="object 4">
              <a:extLst>
                <a:ext uri="{FF2B5EF4-FFF2-40B4-BE49-F238E27FC236}">
                  <a16:creationId xmlns:a16="http://schemas.microsoft.com/office/drawing/2014/main" id="{8635B9FC-D80D-D22D-3FD2-E335C77D034B}"/>
                </a:ext>
              </a:extLst>
            </p:cNvPr>
            <p:cNvSpPr/>
            <p:nvPr/>
          </p:nvSpPr>
          <p:spPr>
            <a:xfrm>
              <a:off x="0" y="0"/>
              <a:ext cx="9144000" cy="898525"/>
            </a:xfrm>
            <a:custGeom>
              <a:avLst/>
              <a:gdLst/>
              <a:ahLst/>
              <a:cxnLst/>
              <a:rect l="l" t="t" r="r" b="b"/>
              <a:pathLst>
                <a:path w="9144000" h="898525">
                  <a:moveTo>
                    <a:pt x="0" y="898398"/>
                  </a:moveTo>
                  <a:lnTo>
                    <a:pt x="9144000" y="898398"/>
                  </a:lnTo>
                  <a:lnTo>
                    <a:pt x="9144000" y="0"/>
                  </a:lnTo>
                  <a:lnTo>
                    <a:pt x="0" y="0"/>
                  </a:lnTo>
                  <a:lnTo>
                    <a:pt x="0" y="898398"/>
                  </a:lnTo>
                  <a:close/>
                </a:path>
              </a:pathLst>
            </a:custGeom>
            <a:solidFill>
              <a:srgbClr val="2E70A1"/>
            </a:solidFill>
          </p:spPr>
          <p:txBody>
            <a:bodyPr wrap="square" lIns="0" tIns="0" rIns="0" bIns="0" rtlCol="0"/>
            <a:lstStyle/>
            <a:p>
              <a:endParaRPr/>
            </a:p>
          </p:txBody>
        </p:sp>
      </p:grpSp>
      <p:pic>
        <p:nvPicPr>
          <p:cNvPr id="11" name="Picture 10" descr="A picture containing text, sign, tableware&#10;&#10;Description automatically generated">
            <a:extLst>
              <a:ext uri="{FF2B5EF4-FFF2-40B4-BE49-F238E27FC236}">
                <a16:creationId xmlns:a16="http://schemas.microsoft.com/office/drawing/2014/main" id="{C5F880FC-0BF8-DDBE-6850-F24961A5A7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9972" y="92321"/>
            <a:ext cx="2175179" cy="620051"/>
          </a:xfrm>
          <a:prstGeom prst="rect">
            <a:avLst/>
          </a:prstGeom>
        </p:spPr>
      </p:pic>
      <p:sp>
        <p:nvSpPr>
          <p:cNvPr id="12" name="TextBox 11">
            <a:extLst>
              <a:ext uri="{FF2B5EF4-FFF2-40B4-BE49-F238E27FC236}">
                <a16:creationId xmlns:a16="http://schemas.microsoft.com/office/drawing/2014/main" id="{C289526E-19D4-2AF6-0B48-A8E06086ECC3}"/>
              </a:ext>
            </a:extLst>
          </p:cNvPr>
          <p:cNvSpPr txBox="1"/>
          <p:nvPr/>
        </p:nvSpPr>
        <p:spPr>
          <a:xfrm>
            <a:off x="0" y="185738"/>
            <a:ext cx="7543800" cy="646331"/>
          </a:xfrm>
          <a:prstGeom prst="rect">
            <a:avLst/>
          </a:prstGeom>
          <a:noFill/>
        </p:spPr>
        <p:txBody>
          <a:bodyPr wrap="square">
            <a:spAutoFit/>
          </a:bodyPr>
          <a:lstStyle/>
          <a:p>
            <a:r>
              <a:rPr lang="en-IN" altLang="en-US" sz="3600" b="1" dirty="0"/>
              <a:t>ALP for Factorial</a:t>
            </a:r>
            <a:endParaRPr lang="en-IN" sz="3600" b="1" dirty="0"/>
          </a:p>
        </p:txBody>
      </p:sp>
      <p:sp>
        <p:nvSpPr>
          <p:cNvPr id="14" name="TextBox 13">
            <a:extLst>
              <a:ext uri="{FF2B5EF4-FFF2-40B4-BE49-F238E27FC236}">
                <a16:creationId xmlns:a16="http://schemas.microsoft.com/office/drawing/2014/main" id="{A1CE3D37-211A-25FF-7889-6F6B9657E07D}"/>
              </a:ext>
            </a:extLst>
          </p:cNvPr>
          <p:cNvSpPr txBox="1"/>
          <p:nvPr/>
        </p:nvSpPr>
        <p:spPr>
          <a:xfrm>
            <a:off x="76200" y="1084263"/>
            <a:ext cx="8878951" cy="5683607"/>
          </a:xfrm>
          <a:prstGeom prst="rect">
            <a:avLst/>
          </a:prstGeom>
          <a:noFill/>
        </p:spPr>
        <p:txBody>
          <a:bodyPr wrap="square">
            <a:spAutoFit/>
          </a:bodyPr>
          <a:lstStyle/>
          <a:p>
            <a:pPr marL="0" indent="0">
              <a:spcAft>
                <a:spcPts val="800"/>
              </a:spcAft>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en-IN" altLang="en-US" dirty="0">
                <a:latin typeface="Times New Roman" panose="02020603050405020304" pitchFamily="18" charset="0"/>
                <a:cs typeface="Times New Roman" panose="02020603050405020304" pitchFamily="18" charset="0"/>
              </a:rPr>
              <a:t>	AREA factorial, CODE, </a:t>
            </a:r>
            <a:r>
              <a:rPr lang="en-IN" altLang="en-US" dirty="0" err="1">
                <a:latin typeface="Times New Roman" panose="02020603050405020304" pitchFamily="18" charset="0"/>
                <a:cs typeface="Times New Roman" panose="02020603050405020304" pitchFamily="18" charset="0"/>
              </a:rPr>
              <a:t>Readonly</a:t>
            </a:r>
            <a:r>
              <a:rPr lang="en-IN" altLang="en-US" dirty="0">
                <a:latin typeface="Times New Roman" panose="02020603050405020304" pitchFamily="18" charset="0"/>
                <a:cs typeface="Times New Roman" panose="02020603050405020304" pitchFamily="18" charset="0"/>
              </a:rPr>
              <a:t>         ;program to find factorial</a:t>
            </a:r>
          </a:p>
          <a:p>
            <a:pPr marL="0" indent="0">
              <a:spcAft>
                <a:spcPts val="800"/>
              </a:spcAft>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en-IN" altLang="en-US" dirty="0">
                <a:latin typeface="Times New Roman" panose="02020603050405020304" pitchFamily="18" charset="0"/>
                <a:cs typeface="Times New Roman" panose="02020603050405020304" pitchFamily="18" charset="0"/>
              </a:rPr>
              <a:t>    	MOV  R0,#5             	;int c =1</a:t>
            </a:r>
          </a:p>
          <a:p>
            <a:pPr marL="0" indent="0">
              <a:spcAft>
                <a:spcPts val="800"/>
              </a:spcAft>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en-IN" altLang="en-US" dirty="0">
                <a:latin typeface="Times New Roman" panose="02020603050405020304" pitchFamily="18" charset="0"/>
                <a:cs typeface="Times New Roman" panose="02020603050405020304" pitchFamily="18" charset="0"/>
              </a:rPr>
              <a:t>    	MOV  R1,#1            	;int n=1</a:t>
            </a:r>
          </a:p>
          <a:p>
            <a:pPr marL="0" indent="0">
              <a:spcAft>
                <a:spcPts val="800"/>
              </a:spcAft>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en-IN" altLang="en-US" dirty="0">
                <a:latin typeface="Times New Roman" panose="02020603050405020304" pitchFamily="18" charset="0"/>
                <a:cs typeface="Times New Roman" panose="02020603050405020304" pitchFamily="18" charset="0"/>
              </a:rPr>
              <a:t>	CMP	R0,#0</a:t>
            </a:r>
          </a:p>
          <a:p>
            <a:pPr marL="0" indent="0">
              <a:spcAft>
                <a:spcPts val="800"/>
              </a:spcAft>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en-IN" altLang="en-US" dirty="0">
                <a:latin typeface="Times New Roman" panose="02020603050405020304" pitchFamily="18" charset="0"/>
                <a:cs typeface="Times New Roman" panose="02020603050405020304" pitchFamily="18" charset="0"/>
              </a:rPr>
              <a:t>	BEQ	STOP</a:t>
            </a:r>
          </a:p>
          <a:p>
            <a:pPr marL="0" indent="0">
              <a:spcAft>
                <a:spcPts val="800"/>
              </a:spcAft>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en-IN" altLang="en-US" dirty="0">
                <a:latin typeface="Times New Roman" panose="02020603050405020304" pitchFamily="18" charset="0"/>
                <a:cs typeface="Times New Roman" panose="02020603050405020304" pitchFamily="18" charset="0"/>
              </a:rPr>
              <a:t>	MOV R1,R0</a:t>
            </a:r>
          </a:p>
          <a:p>
            <a:pPr marL="0" indent="0">
              <a:spcAft>
                <a:spcPts val="800"/>
              </a:spcAft>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en-IN" altLang="en-US" dirty="0">
                <a:latin typeface="Times New Roman" panose="02020603050405020304" pitchFamily="18" charset="0"/>
                <a:cs typeface="Times New Roman" panose="02020603050405020304" pitchFamily="18" charset="0"/>
              </a:rPr>
              <a:t>NEXT	SUBS R0,#01</a:t>
            </a:r>
          </a:p>
          <a:p>
            <a:pPr marL="0" indent="0">
              <a:spcAft>
                <a:spcPts val="800"/>
              </a:spcAft>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en-IN" altLang="en-US" dirty="0">
                <a:latin typeface="Times New Roman" panose="02020603050405020304" pitchFamily="18" charset="0"/>
                <a:cs typeface="Times New Roman" panose="02020603050405020304" pitchFamily="18" charset="0"/>
              </a:rPr>
              <a:t>	CMP R0,#01</a:t>
            </a:r>
          </a:p>
          <a:p>
            <a:pPr marL="0" indent="0">
              <a:spcAft>
                <a:spcPts val="800"/>
              </a:spcAft>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en-IN" altLang="en-US" dirty="0">
                <a:latin typeface="Times New Roman" panose="02020603050405020304" pitchFamily="18" charset="0"/>
                <a:cs typeface="Times New Roman" panose="02020603050405020304" pitchFamily="18" charset="0"/>
              </a:rPr>
              <a:t>	BEQ STOP</a:t>
            </a:r>
          </a:p>
          <a:p>
            <a:pPr marL="0" indent="0">
              <a:spcAft>
                <a:spcPts val="800"/>
              </a:spcAft>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en-IN" altLang="en-US" dirty="0">
                <a:latin typeface="Times New Roman" panose="02020603050405020304" pitchFamily="18" charset="0"/>
                <a:cs typeface="Times New Roman" panose="02020603050405020304" pitchFamily="18" charset="0"/>
              </a:rPr>
              <a:t>	MUL R2,R1,R0</a:t>
            </a:r>
          </a:p>
          <a:p>
            <a:pPr marL="0" indent="0">
              <a:spcAft>
                <a:spcPts val="800"/>
              </a:spcAft>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en-IN" altLang="en-US" dirty="0">
                <a:latin typeface="Times New Roman" panose="02020603050405020304" pitchFamily="18" charset="0"/>
                <a:cs typeface="Times New Roman" panose="02020603050405020304" pitchFamily="18" charset="0"/>
              </a:rPr>
              <a:t>	MOV R1,R2</a:t>
            </a:r>
          </a:p>
          <a:p>
            <a:pPr marL="0" indent="0">
              <a:spcAft>
                <a:spcPts val="800"/>
              </a:spcAft>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en-IN" altLang="en-US" dirty="0">
                <a:latin typeface="Times New Roman" panose="02020603050405020304" pitchFamily="18" charset="0"/>
                <a:cs typeface="Times New Roman" panose="02020603050405020304" pitchFamily="18" charset="0"/>
              </a:rPr>
              <a:t>	B NEXT</a:t>
            </a:r>
          </a:p>
          <a:p>
            <a:pPr marL="0" indent="0">
              <a:spcAft>
                <a:spcPts val="800"/>
              </a:spcAft>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en-IN" altLang="en-US" dirty="0">
                <a:latin typeface="Times New Roman" panose="02020603050405020304" pitchFamily="18" charset="0"/>
                <a:cs typeface="Times New Roman" panose="02020603050405020304" pitchFamily="18" charset="0"/>
              </a:rPr>
              <a:t>STOP	NOP</a:t>
            </a:r>
          </a:p>
          <a:p>
            <a:pPr marL="0" indent="0">
              <a:spcAft>
                <a:spcPts val="800"/>
              </a:spcAft>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en-IN" altLang="en-US" dirty="0">
                <a:latin typeface="Times New Roman" panose="02020603050405020304" pitchFamily="18" charset="0"/>
                <a:cs typeface="Times New Roman" panose="02020603050405020304" pitchFamily="18" charset="0"/>
              </a:rPr>
              <a:t>L	B L</a:t>
            </a:r>
          </a:p>
          <a:p>
            <a:pPr marL="0" indent="0">
              <a:spcAft>
                <a:spcPts val="800"/>
              </a:spcAft>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en-IN" altLang="en-US" dirty="0">
                <a:latin typeface="Times New Roman" panose="02020603050405020304" pitchFamily="18" charset="0"/>
                <a:cs typeface="Times New Roman" panose="02020603050405020304" pitchFamily="18" charset="0"/>
              </a:rPr>
              <a:t>	END</a:t>
            </a:r>
            <a:endParaRPr lang="en-IN" b="0" i="0" u="none" strike="noStrike" baseline="0" dirty="0">
              <a:latin typeface="LiberationSerif"/>
            </a:endParaRPr>
          </a:p>
        </p:txBody>
      </p:sp>
    </p:spTree>
    <p:extLst>
      <p:ext uri="{BB962C8B-B14F-4D97-AF65-F5344CB8AC3E}">
        <p14:creationId xmlns:p14="http://schemas.microsoft.com/office/powerpoint/2010/main" val="1224266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915035"/>
            <a:chOff x="0" y="0"/>
            <a:chExt cx="9144000" cy="915035"/>
          </a:xfrm>
        </p:grpSpPr>
        <p:pic>
          <p:nvPicPr>
            <p:cNvPr id="3" name="object 3"/>
            <p:cNvPicPr/>
            <p:nvPr/>
          </p:nvPicPr>
          <p:blipFill>
            <a:blip r:embed="rId2" cstate="print"/>
            <a:stretch>
              <a:fillRect/>
            </a:stretch>
          </p:blipFill>
          <p:spPr>
            <a:xfrm>
              <a:off x="8306434" y="0"/>
              <a:ext cx="837565" cy="899033"/>
            </a:xfrm>
            <a:prstGeom prst="rect">
              <a:avLst/>
            </a:prstGeom>
          </p:spPr>
        </p:pic>
        <p:sp>
          <p:nvSpPr>
            <p:cNvPr id="4" name="object 4"/>
            <p:cNvSpPr/>
            <p:nvPr/>
          </p:nvSpPr>
          <p:spPr>
            <a:xfrm>
              <a:off x="0" y="0"/>
              <a:ext cx="9144000" cy="898525"/>
            </a:xfrm>
            <a:custGeom>
              <a:avLst/>
              <a:gdLst/>
              <a:ahLst/>
              <a:cxnLst/>
              <a:rect l="l" t="t" r="r" b="b"/>
              <a:pathLst>
                <a:path w="9144000" h="898525">
                  <a:moveTo>
                    <a:pt x="0" y="898398"/>
                  </a:moveTo>
                  <a:lnTo>
                    <a:pt x="9144000" y="898398"/>
                  </a:lnTo>
                  <a:lnTo>
                    <a:pt x="9144000" y="0"/>
                  </a:lnTo>
                  <a:lnTo>
                    <a:pt x="0" y="0"/>
                  </a:lnTo>
                  <a:lnTo>
                    <a:pt x="0" y="898398"/>
                  </a:lnTo>
                  <a:close/>
                </a:path>
              </a:pathLst>
            </a:custGeom>
            <a:solidFill>
              <a:srgbClr val="2E70A1"/>
            </a:solidFill>
          </p:spPr>
          <p:txBody>
            <a:bodyPr wrap="square" lIns="0" tIns="0" rIns="0" bIns="0" rtlCol="0"/>
            <a:lstStyle/>
            <a:p>
              <a:endParaRPr/>
            </a:p>
          </p:txBody>
        </p:sp>
      </p:grpSp>
      <p:sp>
        <p:nvSpPr>
          <p:cNvPr id="8" name="object 8"/>
          <p:cNvSpPr txBox="1"/>
          <p:nvPr/>
        </p:nvSpPr>
        <p:spPr>
          <a:xfrm>
            <a:off x="8747506" y="6606929"/>
            <a:ext cx="208279" cy="158750"/>
          </a:xfrm>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sz="900" b="1" spc="15" dirty="0">
                <a:latin typeface="Arial"/>
                <a:cs typeface="Arial"/>
              </a:rPr>
              <a:t>6</a:t>
            </a:fld>
            <a:endParaRPr sz="900">
              <a:latin typeface="Arial"/>
              <a:cs typeface="Arial"/>
            </a:endParaRPr>
          </a:p>
        </p:txBody>
      </p:sp>
      <p:pic>
        <p:nvPicPr>
          <p:cNvPr id="9" name="Picture 8" descr="A picture containing text, sign, tableware&#10;&#10;Description automatically generated">
            <a:extLst>
              <a:ext uri="{FF2B5EF4-FFF2-40B4-BE49-F238E27FC236}">
                <a16:creationId xmlns:a16="http://schemas.microsoft.com/office/drawing/2014/main" id="{92663E50-A2CD-D660-B438-6D2A0B9DCC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9972" y="92321"/>
            <a:ext cx="2175179" cy="620051"/>
          </a:xfrm>
          <a:prstGeom prst="rect">
            <a:avLst/>
          </a:prstGeom>
        </p:spPr>
      </p:pic>
      <p:sp>
        <p:nvSpPr>
          <p:cNvPr id="10" name="Footer Placeholder 9">
            <a:extLst>
              <a:ext uri="{FF2B5EF4-FFF2-40B4-BE49-F238E27FC236}">
                <a16:creationId xmlns:a16="http://schemas.microsoft.com/office/drawing/2014/main" id="{E861A879-AC28-8ACF-46C7-D0824EA6A84B}"/>
              </a:ext>
            </a:extLst>
          </p:cNvPr>
          <p:cNvSpPr>
            <a:spLocks noGrp="1"/>
          </p:cNvSpPr>
          <p:nvPr>
            <p:ph type="ftr" sz="quarter" idx="11"/>
          </p:nvPr>
        </p:nvSpPr>
        <p:spPr/>
        <p:txBody>
          <a:bodyPr/>
          <a:lstStyle/>
          <a:p>
            <a:r>
              <a:rPr lang="en-GB"/>
              <a:t>Department of EECE-19ECS431-EMBEDDED SYSTEMS</a:t>
            </a:r>
          </a:p>
        </p:txBody>
      </p:sp>
      <p:sp>
        <p:nvSpPr>
          <p:cNvPr id="11" name="Slide Number Placeholder 10">
            <a:extLst>
              <a:ext uri="{FF2B5EF4-FFF2-40B4-BE49-F238E27FC236}">
                <a16:creationId xmlns:a16="http://schemas.microsoft.com/office/drawing/2014/main" id="{7A28DEED-7F07-5967-961C-3572A04F3AB5}"/>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6</a:t>
            </a:fld>
            <a:endParaRPr lang="en-GB" spc="15" dirty="0"/>
          </a:p>
        </p:txBody>
      </p:sp>
      <p:sp>
        <p:nvSpPr>
          <p:cNvPr id="7" name="Content Placeholder 6">
            <a:extLst>
              <a:ext uri="{FF2B5EF4-FFF2-40B4-BE49-F238E27FC236}">
                <a16:creationId xmlns:a16="http://schemas.microsoft.com/office/drawing/2014/main" id="{CE45EDAB-FEF3-DD2C-8226-6358AB0B0F68}"/>
              </a:ext>
            </a:extLst>
          </p:cNvPr>
          <p:cNvSpPr>
            <a:spLocks noGrp="1"/>
          </p:cNvSpPr>
          <p:nvPr>
            <p:ph idx="1"/>
          </p:nvPr>
        </p:nvSpPr>
        <p:spPr>
          <a:xfrm>
            <a:off x="76200" y="1028066"/>
            <a:ext cx="8875407" cy="5392202"/>
          </a:xfrm>
        </p:spPr>
        <p:txBody>
          <a:bodyPr>
            <a:normAutofit/>
          </a:bodyPr>
          <a:lstStyle/>
          <a:p>
            <a:pPr marL="0" indent="0">
              <a:buNone/>
            </a:pPr>
            <a:r>
              <a:rPr lang="en-IN" sz="1800" b="1" i="0" u="none" strike="noStrike" baseline="0" dirty="0">
                <a:solidFill>
                  <a:srgbClr val="4F82BE"/>
                </a:solidFill>
                <a:latin typeface="LiberationSerif-Bold"/>
              </a:rPr>
              <a:t>ADC (add with carry)</a:t>
            </a:r>
          </a:p>
          <a:p>
            <a:pPr marL="0" indent="0">
              <a:buNone/>
            </a:pPr>
            <a:endParaRPr lang="en-IN" sz="1800" b="1" dirty="0">
              <a:solidFill>
                <a:srgbClr val="4F82BE"/>
              </a:solidFill>
              <a:latin typeface="LiberationSerif-Bold"/>
            </a:endParaRPr>
          </a:p>
          <a:p>
            <a:pPr algn="l"/>
            <a:r>
              <a:rPr lang="en-US" sz="1800" b="0" i="0" u="none" strike="noStrike" baseline="0" dirty="0">
                <a:solidFill>
                  <a:srgbClr val="000000"/>
                </a:solidFill>
                <a:latin typeface="LiberationSerif"/>
              </a:rPr>
              <a:t>This instruction is used for multiword (data larger than 32-bit) numbers. The form of</a:t>
            </a:r>
          </a:p>
          <a:p>
            <a:pPr marL="0" indent="0" algn="l">
              <a:buNone/>
            </a:pPr>
            <a:r>
              <a:rPr lang="en-IN" sz="1800" b="0" i="0" u="none" strike="noStrike" baseline="0" dirty="0">
                <a:solidFill>
                  <a:srgbClr val="000000"/>
                </a:solidFill>
                <a:latin typeface="LiberationSerif"/>
              </a:rPr>
              <a:t>the ADC instruction is</a:t>
            </a:r>
          </a:p>
          <a:p>
            <a:pPr algn="l"/>
            <a:r>
              <a:rPr lang="en-IN" sz="1800" b="0" i="0" u="none" strike="noStrike" baseline="0" dirty="0">
                <a:solidFill>
                  <a:srgbClr val="008100"/>
                </a:solidFill>
                <a:latin typeface="LiberationSerif"/>
              </a:rPr>
              <a:t>ADC Rd,Rn,Op2 ;Rd = Rn + Op2 + C</a:t>
            </a:r>
          </a:p>
          <a:p>
            <a:pPr marL="0" indent="0" algn="l">
              <a:buNone/>
            </a:pPr>
            <a:r>
              <a:rPr lang="en-US" sz="1800" b="0" i="0" u="none" strike="noStrike" baseline="0" dirty="0">
                <a:solidFill>
                  <a:srgbClr val="000000"/>
                </a:solidFill>
                <a:latin typeface="LiberationSerif"/>
              </a:rPr>
              <a:t>In discussing addition, the following two cases will be examined:</a:t>
            </a:r>
          </a:p>
          <a:p>
            <a:pPr marL="0" indent="0" algn="l">
              <a:buNone/>
            </a:pPr>
            <a:r>
              <a:rPr lang="en-US" sz="1800" b="0" i="0" u="none" strike="noStrike" baseline="0" dirty="0">
                <a:solidFill>
                  <a:srgbClr val="000000"/>
                </a:solidFill>
                <a:latin typeface="LiberationSerif"/>
              </a:rPr>
              <a:t>1. Addition of individual word data</a:t>
            </a:r>
          </a:p>
          <a:p>
            <a:pPr marL="0" indent="0" algn="l">
              <a:buNone/>
            </a:pPr>
            <a:r>
              <a:rPr lang="en-US" sz="1800" b="0" i="0" u="none" strike="noStrike" baseline="0" dirty="0">
                <a:solidFill>
                  <a:srgbClr val="000000"/>
                </a:solidFill>
                <a:latin typeface="LiberationSerif"/>
              </a:rPr>
              <a:t>2. Addition of multiword data</a:t>
            </a:r>
          </a:p>
          <a:p>
            <a:pPr marL="0" indent="0" algn="l">
              <a:buNone/>
            </a:pPr>
            <a:endParaRPr lang="en-US" sz="1800" dirty="0">
              <a:solidFill>
                <a:srgbClr val="000000"/>
              </a:solidFill>
              <a:latin typeface="LiberationSerif"/>
            </a:endParaRPr>
          </a:p>
          <a:p>
            <a:pPr marL="0" indent="0" algn="l">
              <a:buNone/>
            </a:pPr>
            <a:r>
              <a:rPr lang="en-US" sz="1800" b="1" i="1" u="none" strike="noStrike" baseline="0" dirty="0">
                <a:solidFill>
                  <a:srgbClr val="4F82BE"/>
                </a:solidFill>
                <a:latin typeface="LiberationSerif-BoldItalic"/>
              </a:rPr>
              <a:t>CASE 1: Addition of individual word data</a:t>
            </a:r>
            <a:endParaRPr lang="en-US" sz="1800" b="1" i="1" u="none" strike="noStrike" baseline="0" dirty="0">
              <a:solidFill>
                <a:srgbClr val="000000"/>
              </a:solidFill>
              <a:latin typeface="LiberationSerif"/>
            </a:endParaRPr>
          </a:p>
          <a:p>
            <a:pPr algn="l"/>
            <a:r>
              <a:rPr lang="pt-BR" sz="1800" b="0" i="0" u="none" strike="noStrike" baseline="0" dirty="0">
                <a:solidFill>
                  <a:srgbClr val="008100"/>
                </a:solidFill>
                <a:latin typeface="LiberationSerif"/>
              </a:rPr>
              <a:t>LDR R2,=0xFFFFFFF1 		;R2 = 0xFFFFFFF1</a:t>
            </a:r>
          </a:p>
          <a:p>
            <a:pPr algn="l"/>
            <a:r>
              <a:rPr lang="en-IN" sz="1800" b="0" i="0" u="none" strike="noStrike" baseline="0" dirty="0">
                <a:solidFill>
                  <a:srgbClr val="008100"/>
                </a:solidFill>
                <a:latin typeface="LiberationSerif"/>
              </a:rPr>
              <a:t>MOV R3,#0x0F</a:t>
            </a:r>
          </a:p>
          <a:p>
            <a:pPr algn="l"/>
            <a:r>
              <a:rPr lang="pt-BR" sz="1800" b="0" i="0" u="none" strike="noStrike" baseline="0" dirty="0">
                <a:solidFill>
                  <a:srgbClr val="008100"/>
                </a:solidFill>
                <a:latin typeface="LiberationSerif"/>
              </a:rPr>
              <a:t>ADDS R3,R3,R2			;R3 = R3 + R2 and update the flags</a:t>
            </a:r>
          </a:p>
          <a:p>
            <a:pPr algn="l"/>
            <a:r>
              <a:rPr lang="pt-BR" sz="1800" b="0" i="0" u="none" strike="noStrike" baseline="0" dirty="0">
                <a:solidFill>
                  <a:srgbClr val="008100"/>
                </a:solidFill>
                <a:latin typeface="LiberationSerif"/>
              </a:rPr>
              <a:t>ADD R3,R3,#0x7			 ;R3 = R3 + 0x7 and flags unchanged</a:t>
            </a:r>
            <a:endParaRPr lang="en-IN" dirty="0"/>
          </a:p>
        </p:txBody>
      </p:sp>
      <p:sp>
        <p:nvSpPr>
          <p:cNvPr id="13" name="Title 12">
            <a:extLst>
              <a:ext uri="{FF2B5EF4-FFF2-40B4-BE49-F238E27FC236}">
                <a16:creationId xmlns:a16="http://schemas.microsoft.com/office/drawing/2014/main" id="{136EA21C-73D8-5317-3B6A-BA56C878CFB2}"/>
              </a:ext>
            </a:extLst>
          </p:cNvPr>
          <p:cNvSpPr txBox="1">
            <a:spLocks/>
          </p:cNvSpPr>
          <p:nvPr/>
        </p:nvSpPr>
        <p:spPr>
          <a:xfrm>
            <a:off x="163924" y="129541"/>
            <a:ext cx="7886700" cy="620051"/>
          </a:xfrm>
          <a:prstGeom prst="rect">
            <a:avLst/>
          </a:prstGeom>
        </p:spPr>
        <p:txBody>
          <a:bodyPr vert="horz" lIns="91440" tIns="45720" rIns="91440" bIns="45720" rtlCol="0" anchor="ctr">
            <a:normAutofit fontScale="97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N" sz="3600" b="1" i="0" u="none" strike="noStrike" baseline="0" dirty="0">
                <a:latin typeface="LiberationSerif-Bold"/>
              </a:rPr>
              <a:t>Arithmetic Instructions</a:t>
            </a:r>
            <a:endParaRPr lang="en-IN" sz="3600" dirty="0"/>
          </a:p>
        </p:txBody>
      </p:sp>
    </p:spTree>
    <p:extLst>
      <p:ext uri="{BB962C8B-B14F-4D97-AF65-F5344CB8AC3E}">
        <p14:creationId xmlns:p14="http://schemas.microsoft.com/office/powerpoint/2010/main" val="69205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915035"/>
            <a:chOff x="0" y="0"/>
            <a:chExt cx="9144000" cy="915035"/>
          </a:xfrm>
        </p:grpSpPr>
        <p:pic>
          <p:nvPicPr>
            <p:cNvPr id="3" name="object 3"/>
            <p:cNvPicPr/>
            <p:nvPr/>
          </p:nvPicPr>
          <p:blipFill>
            <a:blip r:embed="rId2" cstate="print"/>
            <a:stretch>
              <a:fillRect/>
            </a:stretch>
          </p:blipFill>
          <p:spPr>
            <a:xfrm>
              <a:off x="8306434" y="0"/>
              <a:ext cx="837565" cy="899033"/>
            </a:xfrm>
            <a:prstGeom prst="rect">
              <a:avLst/>
            </a:prstGeom>
          </p:spPr>
        </p:pic>
        <p:sp>
          <p:nvSpPr>
            <p:cNvPr id="4" name="object 4"/>
            <p:cNvSpPr/>
            <p:nvPr/>
          </p:nvSpPr>
          <p:spPr>
            <a:xfrm>
              <a:off x="0" y="0"/>
              <a:ext cx="9144000" cy="898525"/>
            </a:xfrm>
            <a:custGeom>
              <a:avLst/>
              <a:gdLst/>
              <a:ahLst/>
              <a:cxnLst/>
              <a:rect l="l" t="t" r="r" b="b"/>
              <a:pathLst>
                <a:path w="9144000" h="898525">
                  <a:moveTo>
                    <a:pt x="0" y="898398"/>
                  </a:moveTo>
                  <a:lnTo>
                    <a:pt x="9144000" y="898398"/>
                  </a:lnTo>
                  <a:lnTo>
                    <a:pt x="9144000" y="0"/>
                  </a:lnTo>
                  <a:lnTo>
                    <a:pt x="0" y="0"/>
                  </a:lnTo>
                  <a:lnTo>
                    <a:pt x="0" y="898398"/>
                  </a:lnTo>
                  <a:close/>
                </a:path>
              </a:pathLst>
            </a:custGeom>
            <a:solidFill>
              <a:srgbClr val="2E70A1"/>
            </a:solidFill>
          </p:spPr>
          <p:txBody>
            <a:bodyPr wrap="square" lIns="0" tIns="0" rIns="0" bIns="0" rtlCol="0"/>
            <a:lstStyle/>
            <a:p>
              <a:endParaRPr/>
            </a:p>
          </p:txBody>
        </p:sp>
      </p:grpSp>
      <p:sp>
        <p:nvSpPr>
          <p:cNvPr id="8" name="object 8"/>
          <p:cNvSpPr txBox="1"/>
          <p:nvPr/>
        </p:nvSpPr>
        <p:spPr>
          <a:xfrm>
            <a:off x="8747506" y="6606929"/>
            <a:ext cx="208279" cy="158750"/>
          </a:xfrm>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sz="900" b="1" spc="15" dirty="0">
                <a:latin typeface="Arial"/>
                <a:cs typeface="Arial"/>
              </a:rPr>
              <a:t>7</a:t>
            </a:fld>
            <a:endParaRPr sz="900">
              <a:latin typeface="Arial"/>
              <a:cs typeface="Arial"/>
            </a:endParaRPr>
          </a:p>
        </p:txBody>
      </p:sp>
      <p:pic>
        <p:nvPicPr>
          <p:cNvPr id="9" name="Picture 8" descr="A picture containing text, sign, tableware&#10;&#10;Description automatically generated">
            <a:extLst>
              <a:ext uri="{FF2B5EF4-FFF2-40B4-BE49-F238E27FC236}">
                <a16:creationId xmlns:a16="http://schemas.microsoft.com/office/drawing/2014/main" id="{92663E50-A2CD-D660-B438-6D2A0B9DCC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9972" y="92321"/>
            <a:ext cx="2175179" cy="620051"/>
          </a:xfrm>
          <a:prstGeom prst="rect">
            <a:avLst/>
          </a:prstGeom>
        </p:spPr>
      </p:pic>
      <p:sp>
        <p:nvSpPr>
          <p:cNvPr id="10" name="Footer Placeholder 9">
            <a:extLst>
              <a:ext uri="{FF2B5EF4-FFF2-40B4-BE49-F238E27FC236}">
                <a16:creationId xmlns:a16="http://schemas.microsoft.com/office/drawing/2014/main" id="{E861A879-AC28-8ACF-46C7-D0824EA6A84B}"/>
              </a:ext>
            </a:extLst>
          </p:cNvPr>
          <p:cNvSpPr>
            <a:spLocks noGrp="1"/>
          </p:cNvSpPr>
          <p:nvPr>
            <p:ph type="ftr" sz="quarter" idx="11"/>
          </p:nvPr>
        </p:nvSpPr>
        <p:spPr/>
        <p:txBody>
          <a:bodyPr/>
          <a:lstStyle/>
          <a:p>
            <a:r>
              <a:rPr lang="en-GB"/>
              <a:t>Department of EECE-19ECS431-EMBEDDED SYSTEMS</a:t>
            </a:r>
          </a:p>
        </p:txBody>
      </p:sp>
      <p:sp>
        <p:nvSpPr>
          <p:cNvPr id="11" name="Slide Number Placeholder 10">
            <a:extLst>
              <a:ext uri="{FF2B5EF4-FFF2-40B4-BE49-F238E27FC236}">
                <a16:creationId xmlns:a16="http://schemas.microsoft.com/office/drawing/2014/main" id="{7A28DEED-7F07-5967-961C-3572A04F3AB5}"/>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7</a:t>
            </a:fld>
            <a:endParaRPr lang="en-GB" spc="15" dirty="0"/>
          </a:p>
        </p:txBody>
      </p:sp>
      <p:sp>
        <p:nvSpPr>
          <p:cNvPr id="12" name="Content Placeholder 11">
            <a:extLst>
              <a:ext uri="{FF2B5EF4-FFF2-40B4-BE49-F238E27FC236}">
                <a16:creationId xmlns:a16="http://schemas.microsoft.com/office/drawing/2014/main" id="{5FCF2B4C-8769-6D5D-1822-F165A4E7D0D1}"/>
              </a:ext>
            </a:extLst>
          </p:cNvPr>
          <p:cNvSpPr>
            <a:spLocks noGrp="1"/>
          </p:cNvSpPr>
          <p:nvPr>
            <p:ph idx="1"/>
          </p:nvPr>
        </p:nvSpPr>
        <p:spPr>
          <a:xfrm>
            <a:off x="228600" y="1050174"/>
            <a:ext cx="8286750" cy="5126789"/>
          </a:xfrm>
        </p:spPr>
        <p:txBody>
          <a:bodyPr/>
          <a:lstStyle/>
          <a:p>
            <a:pPr marL="0" indent="0" algn="just">
              <a:buNone/>
            </a:pPr>
            <a:r>
              <a:rPr lang="en-US" sz="1800" b="1" i="1" u="none" strike="noStrike" baseline="0" dirty="0">
                <a:solidFill>
                  <a:srgbClr val="4F82BE"/>
                </a:solidFill>
                <a:latin typeface="LiberationSerif-BoldItalic"/>
              </a:rPr>
              <a:t>CASE 2: Addition of multiword numbers</a:t>
            </a:r>
          </a:p>
          <a:p>
            <a:pPr marL="0" indent="0" algn="l">
              <a:buNone/>
            </a:pPr>
            <a:r>
              <a:rPr lang="en-US" sz="1800" b="0" i="0" u="none" strike="noStrike" baseline="0" dirty="0">
                <a:solidFill>
                  <a:srgbClr val="000000"/>
                </a:solidFill>
                <a:latin typeface="LiberationSerif"/>
              </a:rPr>
              <a:t>Analyze the following program which adds 0x35F62562FA to 0x21F412963B:</a:t>
            </a:r>
          </a:p>
          <a:p>
            <a:pPr algn="l"/>
            <a:r>
              <a:rPr lang="en-IN" sz="1800" b="0" i="0" u="none" strike="noStrike" baseline="0" dirty="0">
                <a:solidFill>
                  <a:srgbClr val="008100"/>
                </a:solidFill>
                <a:latin typeface="LiberationSerif"/>
              </a:rPr>
              <a:t>LDR R0,=0xF62562FA 			;R0 = 0xF62562FA</a:t>
            </a:r>
          </a:p>
          <a:p>
            <a:pPr algn="l"/>
            <a:r>
              <a:rPr lang="pt-BR" sz="1800" b="0" i="0" u="none" strike="noStrike" baseline="0" dirty="0">
                <a:solidFill>
                  <a:srgbClr val="008100"/>
                </a:solidFill>
                <a:latin typeface="LiberationSerif"/>
              </a:rPr>
              <a:t>LDR R1,=0xF412963B 			;R1 = 0xF412963B</a:t>
            </a:r>
          </a:p>
          <a:p>
            <a:pPr algn="l"/>
            <a:r>
              <a:rPr lang="pt-BR" sz="1800" b="0" i="0" u="none" strike="noStrike" baseline="0" dirty="0">
                <a:solidFill>
                  <a:srgbClr val="008100"/>
                </a:solidFill>
                <a:latin typeface="LiberationSerif"/>
              </a:rPr>
              <a:t>MOV R2,#0x35				 ;R2 = 0x35</a:t>
            </a:r>
          </a:p>
          <a:p>
            <a:pPr algn="l"/>
            <a:r>
              <a:rPr lang="pt-BR" sz="1800" b="0" i="0" u="none" strike="noStrike" baseline="0" dirty="0">
                <a:solidFill>
                  <a:srgbClr val="008100"/>
                </a:solidFill>
                <a:latin typeface="LiberationSerif"/>
              </a:rPr>
              <a:t>MOV R3,#0x21 				;R3 = 0x21</a:t>
            </a:r>
          </a:p>
          <a:p>
            <a:pPr algn="l"/>
            <a:r>
              <a:rPr lang="pt-BR" sz="1800" b="0" i="0" u="none" strike="noStrike" baseline="0" dirty="0">
                <a:solidFill>
                  <a:srgbClr val="008100"/>
                </a:solidFill>
                <a:latin typeface="LiberationSerif"/>
              </a:rPr>
              <a:t>ADDS R5,R1,R0 				;R5 = 0xF62562FA + 0xF412963B</a:t>
            </a:r>
          </a:p>
          <a:p>
            <a:pPr marL="0" indent="0" algn="l">
              <a:buNone/>
            </a:pPr>
            <a:r>
              <a:rPr lang="pt-BR" sz="1800" dirty="0">
                <a:solidFill>
                  <a:srgbClr val="008100"/>
                </a:solidFill>
                <a:latin typeface="LiberationSerif"/>
              </a:rPr>
              <a:t>						</a:t>
            </a:r>
            <a:r>
              <a:rPr lang="en-IN" b="0" i="0" u="none" strike="noStrike" baseline="0" dirty="0">
                <a:solidFill>
                  <a:srgbClr val="008100"/>
                </a:solidFill>
                <a:latin typeface="LiberationSerif"/>
              </a:rPr>
              <a:t>;now C = 1</a:t>
            </a:r>
          </a:p>
          <a:p>
            <a:pPr algn="l"/>
            <a:r>
              <a:rPr lang="pt-BR" sz="1800" b="0" i="0" u="none" strike="noStrike" baseline="0" dirty="0">
                <a:solidFill>
                  <a:srgbClr val="008100"/>
                </a:solidFill>
                <a:latin typeface="LiberationSerif"/>
              </a:rPr>
              <a:t>ADC R6,R2,R3 				;R6 = R2 + R3 + C</a:t>
            </a:r>
          </a:p>
          <a:p>
            <a:pPr marL="0" indent="0" algn="l">
              <a:buNone/>
            </a:pPr>
            <a:r>
              <a:rPr lang="en-IN" sz="1800" b="0" i="0" u="none" strike="noStrike" baseline="0" dirty="0">
                <a:solidFill>
                  <a:srgbClr val="008100"/>
                </a:solidFill>
                <a:latin typeface="LiberationSerif"/>
              </a:rPr>
              <a:t>						; = 0x35 + 21 + 1 = 0x57</a:t>
            </a:r>
            <a:endParaRPr lang="en-IN" sz="2800" dirty="0">
              <a:solidFill>
                <a:srgbClr val="FF0000"/>
              </a:solidFill>
              <a:latin typeface="Times New Roman" panose="02020603050405020304" pitchFamily="18" charset="0"/>
              <a:cs typeface="Times New Roman" panose="02020603050405020304" pitchFamily="18" charset="0"/>
            </a:endParaRPr>
          </a:p>
        </p:txBody>
      </p:sp>
      <p:sp>
        <p:nvSpPr>
          <p:cNvPr id="7" name="Title 6">
            <a:extLst>
              <a:ext uri="{FF2B5EF4-FFF2-40B4-BE49-F238E27FC236}">
                <a16:creationId xmlns:a16="http://schemas.microsoft.com/office/drawing/2014/main" id="{C63FB6A2-BCEC-C06D-4366-96FA85EAFF4A}"/>
              </a:ext>
            </a:extLst>
          </p:cNvPr>
          <p:cNvSpPr>
            <a:spLocks noGrp="1"/>
          </p:cNvSpPr>
          <p:nvPr>
            <p:ph type="title"/>
          </p:nvPr>
        </p:nvSpPr>
        <p:spPr>
          <a:xfrm>
            <a:off x="0" y="337802"/>
            <a:ext cx="7886700" cy="439567"/>
          </a:xfrm>
        </p:spPr>
        <p:txBody>
          <a:bodyPr>
            <a:normAutofit fontScale="90000"/>
          </a:bodyPr>
          <a:lstStyle/>
          <a:p>
            <a:br>
              <a:rPr lang="en-IN" sz="3200" b="1" i="0" u="none" strike="noStrike" baseline="0" dirty="0">
                <a:latin typeface="LiberationSerif-Bold"/>
              </a:rPr>
            </a:br>
            <a:br>
              <a:rPr lang="en-IN" sz="3200" b="1" i="0" u="none" strike="noStrike" baseline="0" dirty="0">
                <a:latin typeface="LiberationSerif-Bold"/>
              </a:rPr>
            </a:br>
            <a:r>
              <a:rPr lang="en-IN" sz="3200" b="1" i="0" u="none" strike="noStrike" baseline="0" dirty="0">
                <a:latin typeface="LiberationSerif-Bold"/>
              </a:rPr>
              <a:t>Arithmetic Instructions</a:t>
            </a:r>
            <a:br>
              <a:rPr lang="en-IN" sz="3200" dirty="0"/>
            </a:br>
            <a:br>
              <a:rPr lang="en-IN" dirty="0"/>
            </a:br>
            <a:endParaRPr lang="en-IN" dirty="0"/>
          </a:p>
        </p:txBody>
      </p:sp>
      <p:pic>
        <p:nvPicPr>
          <p:cNvPr id="6" name="Picture 5">
            <a:extLst>
              <a:ext uri="{FF2B5EF4-FFF2-40B4-BE49-F238E27FC236}">
                <a16:creationId xmlns:a16="http://schemas.microsoft.com/office/drawing/2014/main" id="{309DC141-F068-D18B-999A-B906DEC4A3E0}"/>
              </a:ext>
            </a:extLst>
          </p:cNvPr>
          <p:cNvPicPr>
            <a:picLocks noChangeAspect="1"/>
          </p:cNvPicPr>
          <p:nvPr/>
        </p:nvPicPr>
        <p:blipFill>
          <a:blip r:embed="rId4"/>
          <a:stretch>
            <a:fillRect/>
          </a:stretch>
        </p:blipFill>
        <p:spPr>
          <a:xfrm>
            <a:off x="637953" y="4576763"/>
            <a:ext cx="7067550" cy="1600200"/>
          </a:xfrm>
          <a:prstGeom prst="rect">
            <a:avLst/>
          </a:prstGeom>
        </p:spPr>
      </p:pic>
    </p:spTree>
    <p:extLst>
      <p:ext uri="{BB962C8B-B14F-4D97-AF65-F5344CB8AC3E}">
        <p14:creationId xmlns:p14="http://schemas.microsoft.com/office/powerpoint/2010/main" val="2742197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915035"/>
            <a:chOff x="0" y="0"/>
            <a:chExt cx="9144000" cy="915035"/>
          </a:xfrm>
        </p:grpSpPr>
        <p:pic>
          <p:nvPicPr>
            <p:cNvPr id="3" name="object 3"/>
            <p:cNvPicPr/>
            <p:nvPr/>
          </p:nvPicPr>
          <p:blipFill>
            <a:blip r:embed="rId2" cstate="print"/>
            <a:stretch>
              <a:fillRect/>
            </a:stretch>
          </p:blipFill>
          <p:spPr>
            <a:xfrm>
              <a:off x="8306434" y="0"/>
              <a:ext cx="837565" cy="899033"/>
            </a:xfrm>
            <a:prstGeom prst="rect">
              <a:avLst/>
            </a:prstGeom>
          </p:spPr>
        </p:pic>
        <p:sp>
          <p:nvSpPr>
            <p:cNvPr id="4" name="object 4"/>
            <p:cNvSpPr/>
            <p:nvPr/>
          </p:nvSpPr>
          <p:spPr>
            <a:xfrm>
              <a:off x="0" y="0"/>
              <a:ext cx="9144000" cy="898525"/>
            </a:xfrm>
            <a:custGeom>
              <a:avLst/>
              <a:gdLst/>
              <a:ahLst/>
              <a:cxnLst/>
              <a:rect l="l" t="t" r="r" b="b"/>
              <a:pathLst>
                <a:path w="9144000" h="898525">
                  <a:moveTo>
                    <a:pt x="0" y="898398"/>
                  </a:moveTo>
                  <a:lnTo>
                    <a:pt x="9144000" y="898398"/>
                  </a:lnTo>
                  <a:lnTo>
                    <a:pt x="9144000" y="0"/>
                  </a:lnTo>
                  <a:lnTo>
                    <a:pt x="0" y="0"/>
                  </a:lnTo>
                  <a:lnTo>
                    <a:pt x="0" y="898398"/>
                  </a:lnTo>
                  <a:close/>
                </a:path>
              </a:pathLst>
            </a:custGeom>
            <a:solidFill>
              <a:srgbClr val="2E70A1"/>
            </a:solidFill>
          </p:spPr>
          <p:txBody>
            <a:bodyPr wrap="square" lIns="0" tIns="0" rIns="0" bIns="0" rtlCol="0"/>
            <a:lstStyle/>
            <a:p>
              <a:endParaRPr/>
            </a:p>
          </p:txBody>
        </p:sp>
      </p:grpSp>
      <p:sp>
        <p:nvSpPr>
          <p:cNvPr id="8" name="object 8"/>
          <p:cNvSpPr txBox="1"/>
          <p:nvPr/>
        </p:nvSpPr>
        <p:spPr>
          <a:xfrm>
            <a:off x="8747506" y="6606929"/>
            <a:ext cx="208279" cy="158750"/>
          </a:xfrm>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sz="900" b="1" spc="15" dirty="0">
                <a:latin typeface="Arial"/>
                <a:cs typeface="Arial"/>
              </a:rPr>
              <a:t>8</a:t>
            </a:fld>
            <a:endParaRPr sz="900">
              <a:latin typeface="Arial"/>
              <a:cs typeface="Arial"/>
            </a:endParaRPr>
          </a:p>
        </p:txBody>
      </p:sp>
      <p:pic>
        <p:nvPicPr>
          <p:cNvPr id="9" name="Picture 8" descr="A picture containing text, sign, tableware&#10;&#10;Description automatically generated">
            <a:extLst>
              <a:ext uri="{FF2B5EF4-FFF2-40B4-BE49-F238E27FC236}">
                <a16:creationId xmlns:a16="http://schemas.microsoft.com/office/drawing/2014/main" id="{92663E50-A2CD-D660-B438-6D2A0B9DCC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9972" y="92321"/>
            <a:ext cx="2175179" cy="620051"/>
          </a:xfrm>
          <a:prstGeom prst="rect">
            <a:avLst/>
          </a:prstGeom>
        </p:spPr>
      </p:pic>
      <p:sp>
        <p:nvSpPr>
          <p:cNvPr id="10" name="Footer Placeholder 9">
            <a:extLst>
              <a:ext uri="{FF2B5EF4-FFF2-40B4-BE49-F238E27FC236}">
                <a16:creationId xmlns:a16="http://schemas.microsoft.com/office/drawing/2014/main" id="{E861A879-AC28-8ACF-46C7-D0824EA6A84B}"/>
              </a:ext>
            </a:extLst>
          </p:cNvPr>
          <p:cNvSpPr>
            <a:spLocks noGrp="1"/>
          </p:cNvSpPr>
          <p:nvPr>
            <p:ph type="ftr" sz="quarter" idx="11"/>
          </p:nvPr>
        </p:nvSpPr>
        <p:spPr/>
        <p:txBody>
          <a:bodyPr/>
          <a:lstStyle/>
          <a:p>
            <a:r>
              <a:rPr lang="en-GB"/>
              <a:t>Department of EECE-19ECS431-EMBEDDED SYSTEMS</a:t>
            </a:r>
          </a:p>
        </p:txBody>
      </p:sp>
      <p:sp>
        <p:nvSpPr>
          <p:cNvPr id="11" name="Slide Number Placeholder 10">
            <a:extLst>
              <a:ext uri="{FF2B5EF4-FFF2-40B4-BE49-F238E27FC236}">
                <a16:creationId xmlns:a16="http://schemas.microsoft.com/office/drawing/2014/main" id="{7A28DEED-7F07-5967-961C-3572A04F3AB5}"/>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8</a:t>
            </a:fld>
            <a:endParaRPr lang="en-GB" spc="15" dirty="0"/>
          </a:p>
        </p:txBody>
      </p:sp>
      <p:sp>
        <p:nvSpPr>
          <p:cNvPr id="12" name="Content Placeholder 11">
            <a:extLst>
              <a:ext uri="{FF2B5EF4-FFF2-40B4-BE49-F238E27FC236}">
                <a16:creationId xmlns:a16="http://schemas.microsoft.com/office/drawing/2014/main" id="{5FCF2B4C-8769-6D5D-1822-F165A4E7D0D1}"/>
              </a:ext>
            </a:extLst>
          </p:cNvPr>
          <p:cNvSpPr>
            <a:spLocks noGrp="1"/>
          </p:cNvSpPr>
          <p:nvPr>
            <p:ph idx="1"/>
          </p:nvPr>
        </p:nvSpPr>
        <p:spPr>
          <a:xfrm>
            <a:off x="228600" y="1050174"/>
            <a:ext cx="8286750" cy="5126789"/>
          </a:xfrm>
        </p:spPr>
        <p:txBody>
          <a:bodyPr>
            <a:normAutofit/>
          </a:bodyPr>
          <a:lstStyle/>
          <a:p>
            <a:pPr marL="0" indent="0" algn="just">
              <a:buNone/>
            </a:pPr>
            <a:r>
              <a:rPr lang="en-IN" sz="2400" b="1" i="0" u="none" strike="noStrike" baseline="0" dirty="0">
                <a:solidFill>
                  <a:srgbClr val="4F82BE"/>
                </a:solidFill>
                <a:latin typeface="LiberationSerif-Bold"/>
              </a:rPr>
              <a:t>Subtraction of unsigned numbers</a:t>
            </a:r>
          </a:p>
          <a:p>
            <a:pPr marL="0" indent="0" algn="just">
              <a:buNone/>
            </a:pPr>
            <a:r>
              <a:rPr lang="en-IN" sz="2400" b="0" i="0" u="none" strike="noStrike" baseline="0" dirty="0">
                <a:solidFill>
                  <a:srgbClr val="008100"/>
                </a:solidFill>
                <a:latin typeface="LiberationSerif"/>
              </a:rPr>
              <a:t>SUB Rd,Rn,Op2 ;Rd = Rn - Op2</a:t>
            </a:r>
            <a:endParaRPr lang="en-IN" sz="2400" b="1" dirty="0">
              <a:solidFill>
                <a:srgbClr val="4F82BE"/>
              </a:solidFill>
              <a:latin typeface="LiberationSerif-Bold"/>
            </a:endParaRPr>
          </a:p>
          <a:p>
            <a:pPr algn="just"/>
            <a:r>
              <a:rPr lang="en-US" sz="2400" b="0" i="0" u="none" strike="noStrike" baseline="0" dirty="0">
                <a:latin typeface="LiberationSerif"/>
              </a:rPr>
              <a:t>In subtraction, the ARM microprocessors use the 2’s complement method. </a:t>
            </a:r>
          </a:p>
          <a:p>
            <a:pPr algn="just"/>
            <a:r>
              <a:rPr lang="en-US" sz="2400" b="0" i="0" u="none" strike="noStrike" baseline="0" dirty="0">
                <a:latin typeface="LiberationSerif"/>
              </a:rPr>
              <a:t>Although every CPU contains adder circuitry, it would be too </a:t>
            </a:r>
            <a:r>
              <a:rPr lang="en-US" sz="2400" b="0" i="0" u="none" strike="noStrike" baseline="0" dirty="0">
                <a:solidFill>
                  <a:srgbClr val="FF0000"/>
                </a:solidFill>
                <a:latin typeface="LiberationSerif"/>
              </a:rPr>
              <a:t>cumbersome</a:t>
            </a:r>
            <a:r>
              <a:rPr lang="en-US" sz="2400" b="0" i="0" u="none" strike="noStrike" baseline="0" dirty="0">
                <a:latin typeface="LiberationSerif"/>
              </a:rPr>
              <a:t> (and take too many logic gates) </a:t>
            </a:r>
            <a:r>
              <a:rPr lang="en-US" sz="2400" b="0" i="0" u="none" strike="noStrike" baseline="0" dirty="0">
                <a:solidFill>
                  <a:srgbClr val="FF0000"/>
                </a:solidFill>
                <a:latin typeface="LiberationSerif"/>
              </a:rPr>
              <a:t>to design separate subtractor circuitry.</a:t>
            </a:r>
          </a:p>
          <a:p>
            <a:pPr marL="0" indent="0" algn="just">
              <a:buNone/>
            </a:pPr>
            <a:r>
              <a:rPr lang="en-US" sz="2400" b="0" i="0" u="none" strike="noStrike" baseline="0" dirty="0">
                <a:latin typeface="LiberationSerif"/>
              </a:rPr>
              <a:t>1. Take the 2’s complement of the subtrahend (Op2 operand).</a:t>
            </a:r>
          </a:p>
          <a:p>
            <a:pPr marL="0" indent="0" algn="just">
              <a:buNone/>
            </a:pPr>
            <a:r>
              <a:rPr lang="en-US" sz="2400" b="0" i="0" u="none" strike="noStrike" baseline="0" dirty="0">
                <a:latin typeface="LiberationSerif"/>
              </a:rPr>
              <a:t>2. Add it to the minuend (Rn operand).</a:t>
            </a:r>
          </a:p>
          <a:p>
            <a:pPr marL="0" indent="0" algn="just">
              <a:buNone/>
            </a:pPr>
            <a:r>
              <a:rPr lang="en-US" sz="2400" b="0" i="0" u="none" strike="noStrike" baseline="0" dirty="0">
                <a:latin typeface="LiberationSerif"/>
              </a:rPr>
              <a:t>3. Place the result in destination Rd.</a:t>
            </a:r>
          </a:p>
          <a:p>
            <a:pPr marL="0" indent="0" algn="just">
              <a:buNone/>
            </a:pPr>
            <a:r>
              <a:rPr lang="en-US" sz="2400" b="0" i="0" u="none" strike="noStrike" baseline="0" dirty="0">
                <a:latin typeface="LiberationSerif"/>
              </a:rPr>
              <a:t>4. Set the carry flag if there is a carry.</a:t>
            </a:r>
            <a:endParaRPr lang="en-IN" sz="2400" dirty="0">
              <a:solidFill>
                <a:srgbClr val="FF0000"/>
              </a:solidFill>
              <a:latin typeface="Times New Roman" panose="02020603050405020304" pitchFamily="18" charset="0"/>
              <a:cs typeface="Times New Roman" panose="02020603050405020304" pitchFamily="18" charset="0"/>
            </a:endParaRPr>
          </a:p>
        </p:txBody>
      </p:sp>
      <p:sp>
        <p:nvSpPr>
          <p:cNvPr id="7" name="Title 6">
            <a:extLst>
              <a:ext uri="{FF2B5EF4-FFF2-40B4-BE49-F238E27FC236}">
                <a16:creationId xmlns:a16="http://schemas.microsoft.com/office/drawing/2014/main" id="{C63FB6A2-BCEC-C06D-4366-96FA85EAFF4A}"/>
              </a:ext>
            </a:extLst>
          </p:cNvPr>
          <p:cNvSpPr>
            <a:spLocks noGrp="1"/>
          </p:cNvSpPr>
          <p:nvPr>
            <p:ph type="title"/>
          </p:nvPr>
        </p:nvSpPr>
        <p:spPr>
          <a:xfrm>
            <a:off x="0" y="337802"/>
            <a:ext cx="7886700" cy="439567"/>
          </a:xfrm>
        </p:spPr>
        <p:txBody>
          <a:bodyPr>
            <a:normAutofit fontScale="90000"/>
          </a:bodyPr>
          <a:lstStyle/>
          <a:p>
            <a:r>
              <a:rPr lang="en-IN" sz="3600" b="1" i="0" u="none" strike="noStrike" baseline="0" dirty="0">
                <a:latin typeface="LiberationSerif-Bold"/>
              </a:rPr>
              <a:t>Arithmetic Instructions</a:t>
            </a:r>
            <a:br>
              <a:rPr lang="en-IN" dirty="0"/>
            </a:br>
            <a:endParaRPr lang="en-IN" dirty="0"/>
          </a:p>
        </p:txBody>
      </p:sp>
    </p:spTree>
    <p:extLst>
      <p:ext uri="{BB962C8B-B14F-4D97-AF65-F5344CB8AC3E}">
        <p14:creationId xmlns:p14="http://schemas.microsoft.com/office/powerpoint/2010/main" val="3099605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9364" y="0"/>
            <a:ext cx="9144000" cy="915035"/>
            <a:chOff x="0" y="0"/>
            <a:chExt cx="9144000" cy="915035"/>
          </a:xfrm>
        </p:grpSpPr>
        <p:pic>
          <p:nvPicPr>
            <p:cNvPr id="3" name="object 3"/>
            <p:cNvPicPr/>
            <p:nvPr/>
          </p:nvPicPr>
          <p:blipFill>
            <a:blip r:embed="rId2" cstate="print"/>
            <a:stretch>
              <a:fillRect/>
            </a:stretch>
          </p:blipFill>
          <p:spPr>
            <a:xfrm>
              <a:off x="8306434" y="0"/>
              <a:ext cx="837565" cy="899033"/>
            </a:xfrm>
            <a:prstGeom prst="rect">
              <a:avLst/>
            </a:prstGeom>
          </p:spPr>
        </p:pic>
        <p:sp>
          <p:nvSpPr>
            <p:cNvPr id="4" name="object 4"/>
            <p:cNvSpPr/>
            <p:nvPr/>
          </p:nvSpPr>
          <p:spPr>
            <a:xfrm>
              <a:off x="0" y="0"/>
              <a:ext cx="9144000" cy="91440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2E70A1"/>
            </a:solidFill>
          </p:spPr>
          <p:txBody>
            <a:bodyPr wrap="square" lIns="0" tIns="0" rIns="0" bIns="0" rtlCol="0"/>
            <a:lstStyle/>
            <a:p>
              <a:endParaRPr/>
            </a:p>
          </p:txBody>
        </p:sp>
      </p:grpSp>
      <p:sp>
        <p:nvSpPr>
          <p:cNvPr id="7" name="object 7"/>
          <p:cNvSpPr txBox="1"/>
          <p:nvPr/>
        </p:nvSpPr>
        <p:spPr>
          <a:xfrm>
            <a:off x="764540" y="1188465"/>
            <a:ext cx="8190611" cy="1270220"/>
          </a:xfrm>
          <a:prstGeom prst="rect">
            <a:avLst/>
          </a:prstGeom>
        </p:spPr>
        <p:txBody>
          <a:bodyPr vert="horz" wrap="square" lIns="0" tIns="13335" rIns="0" bIns="0" rtlCol="0">
            <a:spAutoFit/>
          </a:bodyPr>
          <a:lstStyle/>
          <a:p>
            <a:pPr marL="12700">
              <a:spcBef>
                <a:spcPts val="105"/>
              </a:spcBef>
            </a:pPr>
            <a:endParaRPr lang="en-US" sz="3000" spc="-5" dirty="0"/>
          </a:p>
          <a:p>
            <a:pPr marL="469900" indent="-457200">
              <a:lnSpc>
                <a:spcPct val="100000"/>
              </a:lnSpc>
              <a:spcBef>
                <a:spcPts val="105"/>
              </a:spcBef>
              <a:buAutoNum type="arabicPeriod"/>
            </a:pPr>
            <a:endParaRPr lang="en-IN" sz="3000" spc="-5" dirty="0"/>
          </a:p>
          <a:p>
            <a:pPr marL="12700">
              <a:lnSpc>
                <a:spcPct val="100000"/>
              </a:lnSpc>
              <a:spcBef>
                <a:spcPts val="105"/>
              </a:spcBef>
            </a:pPr>
            <a:endParaRPr lang="en-IN" sz="2000" b="1" spc="-15" dirty="0">
              <a:latin typeface="Calibri"/>
              <a:cs typeface="Calibri"/>
            </a:endParaRPr>
          </a:p>
        </p:txBody>
      </p:sp>
      <p:sp>
        <p:nvSpPr>
          <p:cNvPr id="8" name="object 8"/>
          <p:cNvSpPr txBox="1"/>
          <p:nvPr/>
        </p:nvSpPr>
        <p:spPr>
          <a:xfrm>
            <a:off x="8747506" y="6606929"/>
            <a:ext cx="208279" cy="158750"/>
          </a:xfrm>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sz="900" b="1" spc="15" dirty="0">
                <a:latin typeface="Arial"/>
                <a:cs typeface="Arial"/>
              </a:rPr>
              <a:t>9</a:t>
            </a:fld>
            <a:endParaRPr sz="900">
              <a:latin typeface="Arial"/>
              <a:cs typeface="Arial"/>
            </a:endParaRPr>
          </a:p>
        </p:txBody>
      </p:sp>
      <p:pic>
        <p:nvPicPr>
          <p:cNvPr id="9" name="Picture 8" descr="A picture containing text, sign, tableware&#10;&#10;Description automatically generated">
            <a:extLst>
              <a:ext uri="{FF2B5EF4-FFF2-40B4-BE49-F238E27FC236}">
                <a16:creationId xmlns:a16="http://schemas.microsoft.com/office/drawing/2014/main" id="{483FFC77-EA78-3A73-BA2F-DB29E7AF78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9972" y="92321"/>
            <a:ext cx="2175179" cy="620051"/>
          </a:xfrm>
          <a:prstGeom prst="rect">
            <a:avLst/>
          </a:prstGeom>
        </p:spPr>
      </p:pic>
      <p:sp>
        <p:nvSpPr>
          <p:cNvPr id="10" name="Footer Placeholder 9">
            <a:extLst>
              <a:ext uri="{FF2B5EF4-FFF2-40B4-BE49-F238E27FC236}">
                <a16:creationId xmlns:a16="http://schemas.microsoft.com/office/drawing/2014/main" id="{6E559BF8-26CC-FCBD-8CAB-558FC2A213D4}"/>
              </a:ext>
            </a:extLst>
          </p:cNvPr>
          <p:cNvSpPr>
            <a:spLocks noGrp="1"/>
          </p:cNvSpPr>
          <p:nvPr>
            <p:ph type="ftr" sz="quarter" idx="11"/>
          </p:nvPr>
        </p:nvSpPr>
        <p:spPr/>
        <p:txBody>
          <a:bodyPr/>
          <a:lstStyle/>
          <a:p>
            <a:r>
              <a:rPr lang="en-GB"/>
              <a:t>Department of EECE-19ECS431-EMBEDDED SYSTEMS</a:t>
            </a:r>
          </a:p>
        </p:txBody>
      </p:sp>
      <p:sp>
        <p:nvSpPr>
          <p:cNvPr id="11" name="Slide Number Placeholder 10">
            <a:extLst>
              <a:ext uri="{FF2B5EF4-FFF2-40B4-BE49-F238E27FC236}">
                <a16:creationId xmlns:a16="http://schemas.microsoft.com/office/drawing/2014/main" id="{E8B20BEE-555C-A045-0E19-61323EECE5ED}"/>
              </a:ext>
            </a:extLst>
          </p:cNvPr>
          <p:cNvSpPr>
            <a:spLocks noGrp="1"/>
          </p:cNvSpPr>
          <p:nvPr>
            <p:ph type="sldNum" sz="quarter" idx="12"/>
          </p:nvPr>
        </p:nvSpPr>
        <p:spPr/>
        <p:txBody>
          <a:bodyPr/>
          <a:lstStyle/>
          <a:p>
            <a:pPr marL="38100">
              <a:lnSpc>
                <a:spcPct val="100000"/>
              </a:lnSpc>
              <a:spcBef>
                <a:spcPts val="45"/>
              </a:spcBef>
            </a:pPr>
            <a:fld id="{81D60167-4931-47E6-BA6A-407CBD079E47}" type="slidenum">
              <a:rPr lang="en-GB" spc="15" smtClean="0"/>
              <a:t>9</a:t>
            </a:fld>
            <a:endParaRPr lang="en-GB" spc="15" dirty="0"/>
          </a:p>
        </p:txBody>
      </p:sp>
      <p:sp>
        <p:nvSpPr>
          <p:cNvPr id="14" name="TextBox 13">
            <a:extLst>
              <a:ext uri="{FF2B5EF4-FFF2-40B4-BE49-F238E27FC236}">
                <a16:creationId xmlns:a16="http://schemas.microsoft.com/office/drawing/2014/main" id="{D3797C81-DBB8-C42A-4576-B2FA71B14EFC}"/>
              </a:ext>
            </a:extLst>
          </p:cNvPr>
          <p:cNvSpPr txBox="1"/>
          <p:nvPr/>
        </p:nvSpPr>
        <p:spPr>
          <a:xfrm>
            <a:off x="287844" y="1070434"/>
            <a:ext cx="8667307" cy="5447645"/>
          </a:xfrm>
          <a:prstGeom prst="rect">
            <a:avLst/>
          </a:prstGeom>
          <a:noFill/>
        </p:spPr>
        <p:txBody>
          <a:bodyPr wrap="square">
            <a:spAutoFit/>
          </a:bodyPr>
          <a:lstStyle/>
          <a:p>
            <a:pPr algn="l"/>
            <a:r>
              <a:rPr lang="en-US" sz="2400" b="0" i="0" u="none" strike="noStrike" baseline="0" dirty="0">
                <a:solidFill>
                  <a:srgbClr val="000000"/>
                </a:solidFill>
                <a:latin typeface="LiberationSerif"/>
              </a:rPr>
              <a:t>Show the steps involved for the following cases:</a:t>
            </a:r>
          </a:p>
          <a:p>
            <a:pPr algn="l"/>
            <a:r>
              <a:rPr lang="en-IN" sz="2400" b="0" i="0" u="none" strike="noStrike" baseline="0" dirty="0">
                <a:solidFill>
                  <a:srgbClr val="000000"/>
                </a:solidFill>
                <a:latin typeface="LiberationSerif"/>
              </a:rPr>
              <a:t>a)</a:t>
            </a:r>
          </a:p>
          <a:p>
            <a:pPr algn="l"/>
            <a:r>
              <a:rPr lang="pt-BR" sz="2400" b="0" i="0" u="none" strike="noStrike" baseline="0" dirty="0">
                <a:solidFill>
                  <a:srgbClr val="008100"/>
                </a:solidFill>
                <a:latin typeface="LiberationSerif"/>
              </a:rPr>
              <a:t>MOV R2,#0x4F ;R2 = 0x4F</a:t>
            </a:r>
          </a:p>
          <a:p>
            <a:pPr algn="l"/>
            <a:r>
              <a:rPr lang="pt-BR" sz="2400" b="0" i="0" u="none" strike="noStrike" baseline="0" dirty="0">
                <a:solidFill>
                  <a:srgbClr val="008100"/>
                </a:solidFill>
                <a:latin typeface="LiberationSerif"/>
              </a:rPr>
              <a:t>MOV R3,#0x39 ;R3 = 0x39</a:t>
            </a:r>
          </a:p>
          <a:p>
            <a:pPr algn="l"/>
            <a:r>
              <a:rPr lang="pt-BR" sz="2400" b="0" i="0" u="none" strike="noStrike" baseline="0" dirty="0">
                <a:solidFill>
                  <a:srgbClr val="008100"/>
                </a:solidFill>
                <a:latin typeface="LiberationSerif"/>
              </a:rPr>
              <a:t>SUBS R4,R2,R3 ;R4 = R2 – R3</a:t>
            </a:r>
          </a:p>
          <a:p>
            <a:pPr algn="l"/>
            <a:endParaRPr lang="pt-BR" dirty="0">
              <a:solidFill>
                <a:srgbClr val="008100"/>
              </a:solidFill>
              <a:effectLst/>
              <a:latin typeface="LiberationSerif"/>
              <a:ea typeface="Calibri" panose="020F0502020204030204" pitchFamily="34" charset="0"/>
            </a:endParaRPr>
          </a:p>
          <a:p>
            <a:pPr algn="l"/>
            <a:r>
              <a:rPr lang="en-IN" sz="2400" b="0" i="0" u="none" strike="noStrike" baseline="0" dirty="0">
                <a:latin typeface="LiberationSerif"/>
              </a:rPr>
              <a:t>Solution:</a:t>
            </a:r>
          </a:p>
          <a:p>
            <a:pPr algn="l"/>
            <a:r>
              <a:rPr lang="en-IN" sz="2400" b="0" i="0" u="none" strike="noStrike" baseline="0" dirty="0">
                <a:latin typeface="LiberationSerif"/>
              </a:rPr>
              <a:t>0x4F 		     0000004F</a:t>
            </a:r>
          </a:p>
          <a:p>
            <a:pPr algn="l"/>
            <a:r>
              <a:rPr lang="en-US" sz="2400" b="0" i="0" u="none" strike="noStrike" baseline="0" dirty="0">
                <a:latin typeface="LiberationSerif"/>
              </a:rPr>
              <a:t>– 0x39 	               + FFFFFFC7 2’s complement of 0x39</a:t>
            </a:r>
          </a:p>
          <a:p>
            <a:pPr algn="l"/>
            <a:r>
              <a:rPr lang="en-US" sz="2400" dirty="0">
                <a:latin typeface="LiberationSerif"/>
              </a:rPr>
              <a:t>________           ________________</a:t>
            </a:r>
            <a:endParaRPr lang="en-US" sz="2400" b="0" i="0" u="none" strike="noStrike" baseline="0" dirty="0">
              <a:latin typeface="LiberationSerif"/>
            </a:endParaRPr>
          </a:p>
          <a:p>
            <a:pPr marL="342900" indent="-342900" algn="l">
              <a:buAutoNum type="arabicPlain" startAt="16"/>
            </a:pPr>
            <a:r>
              <a:rPr lang="en-US" sz="2400" b="0" i="0" u="none" strike="noStrike" baseline="0" dirty="0">
                <a:latin typeface="LiberationSerif"/>
              </a:rPr>
              <a:t>                        1 00000016 (C = 1 step 4)</a:t>
            </a:r>
          </a:p>
          <a:p>
            <a:pPr algn="l"/>
            <a:endParaRPr lang="en-US" sz="1800" b="0" i="0" u="none" strike="noStrike" baseline="0" dirty="0">
              <a:latin typeface="LiberationSerif"/>
            </a:endParaRPr>
          </a:p>
          <a:p>
            <a:pPr algn="l"/>
            <a:r>
              <a:rPr lang="en-US" sz="2400" b="0" i="0" u="none" strike="noStrike" baseline="0" dirty="0">
                <a:latin typeface="LiberationSerif"/>
              </a:rPr>
              <a:t>The flags would be set as follows: C = 1, and Z = 0. The programmer must look at the carry flag (not the sign flag) to determine if the result is positive or negative.</a:t>
            </a:r>
            <a:endParaRPr lang="en-IN" sz="2400" dirty="0">
              <a:effectLst/>
              <a:latin typeface="Calibri" panose="020F0502020204030204" pitchFamily="34" charset="0"/>
              <a:ea typeface="Calibri" panose="020F0502020204030204" pitchFamily="34" charset="0"/>
            </a:endParaRPr>
          </a:p>
        </p:txBody>
      </p:sp>
      <p:sp>
        <p:nvSpPr>
          <p:cNvPr id="15" name="Title 6">
            <a:extLst>
              <a:ext uri="{FF2B5EF4-FFF2-40B4-BE49-F238E27FC236}">
                <a16:creationId xmlns:a16="http://schemas.microsoft.com/office/drawing/2014/main" id="{6735BE63-5B13-56DC-2B49-E13CE0F8D2F5}"/>
              </a:ext>
            </a:extLst>
          </p:cNvPr>
          <p:cNvSpPr>
            <a:spLocks noGrp="1"/>
          </p:cNvSpPr>
          <p:nvPr>
            <p:ph type="title"/>
          </p:nvPr>
        </p:nvSpPr>
        <p:spPr>
          <a:xfrm>
            <a:off x="0" y="337802"/>
            <a:ext cx="7886700" cy="439567"/>
          </a:xfrm>
        </p:spPr>
        <p:txBody>
          <a:bodyPr>
            <a:normAutofit fontScale="90000"/>
          </a:bodyPr>
          <a:lstStyle/>
          <a:p>
            <a:r>
              <a:rPr lang="en-IN" sz="3600" b="1" i="0" u="none" strike="noStrike" baseline="0" dirty="0">
                <a:latin typeface="LiberationSerif-Bold"/>
              </a:rPr>
              <a:t>Arithmetic Instructions</a:t>
            </a:r>
            <a:br>
              <a:rPr lang="en-IN" dirty="0"/>
            </a:b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4415</TotalTime>
  <Words>5973</Words>
  <Application>Microsoft Office PowerPoint</Application>
  <PresentationFormat>On-screen Show (4:3)</PresentationFormat>
  <Paragraphs>666</Paragraphs>
  <Slides>53</Slides>
  <Notes>7</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68" baseType="lpstr">
      <vt:lpstr>Arial</vt:lpstr>
      <vt:lpstr>Calibri</vt:lpstr>
      <vt:lpstr>Calibri Light</vt:lpstr>
      <vt:lpstr>Courier</vt:lpstr>
      <vt:lpstr>Lato</vt:lpstr>
      <vt:lpstr>LiberationSerif</vt:lpstr>
      <vt:lpstr>LiberationSerif-Bold</vt:lpstr>
      <vt:lpstr>LiberationSerif-BoldItalic</vt:lpstr>
      <vt:lpstr>LiberationSerif-Italic</vt:lpstr>
      <vt:lpstr>Times New Roman</vt:lpstr>
      <vt:lpstr>Trebuchet MS (Body)</vt:lpstr>
      <vt:lpstr>var(--ads-heading-font-family)</vt:lpstr>
      <vt:lpstr>Wingdings</vt:lpstr>
      <vt:lpstr>Office Theme</vt:lpstr>
      <vt:lpstr>Bitmap Image</vt:lpstr>
      <vt:lpstr>Module-III  Arithmetic and Logic Instructions and Programs</vt:lpstr>
      <vt:lpstr>PowerPoint Presentation</vt:lpstr>
      <vt:lpstr>PowerPoint Presentation</vt:lpstr>
      <vt:lpstr>PowerPoint Presentation</vt:lpstr>
      <vt:lpstr>Arithmetic Instructions</vt:lpstr>
      <vt:lpstr>PowerPoint Presentation</vt:lpstr>
      <vt:lpstr>  Arithmetic Instructions  </vt:lpstr>
      <vt:lpstr>Arithmetic Instructions </vt:lpstr>
      <vt:lpstr>Arithmetic Instructions </vt:lpstr>
      <vt:lpstr>Arithmetic Instructions </vt:lpstr>
      <vt:lpstr>Arithmetic Instructions </vt:lpstr>
      <vt:lpstr>Arithmetic Instructions </vt:lpstr>
      <vt:lpstr>Arithmetic Instructions </vt:lpstr>
      <vt:lpstr>PowerPoint Presentation</vt:lpstr>
      <vt:lpstr>Classification of embedded system</vt:lpstr>
      <vt:lpstr>Classification of embedded system</vt:lpstr>
      <vt:lpstr>Classification of embedded system</vt:lpstr>
      <vt:lpstr>Classification of embedded system</vt:lpstr>
      <vt:lpstr>Classification of embedded system</vt:lpstr>
      <vt:lpstr>Classification of embedded system</vt:lpstr>
      <vt:lpstr>Classification of embedded system</vt:lpstr>
      <vt:lpstr>Classification of embedded system</vt:lpstr>
      <vt:lpstr>Classification of embedded system</vt:lpstr>
      <vt:lpstr>Classification of embedded system</vt:lpstr>
      <vt:lpstr>Classification of embedded system</vt:lpstr>
      <vt:lpstr>Classification of embedded system</vt:lpstr>
      <vt:lpstr>Classification of embedded system</vt:lpstr>
      <vt:lpstr>Classification of embedded system</vt:lpstr>
      <vt:lpstr>Classification of embedded system</vt:lpstr>
      <vt:lpstr>Classification of embedded system</vt:lpstr>
      <vt:lpstr>Classification of embedded system</vt:lpstr>
      <vt:lpstr>Classification of embedded system</vt:lpstr>
      <vt:lpstr>Classification of embedded system</vt:lpstr>
      <vt:lpstr>Classification of embedded system</vt:lpstr>
      <vt:lpstr>Classification of embedded system</vt:lpstr>
      <vt:lpstr>Classification of embedded system</vt:lpstr>
      <vt:lpstr>Classification of embedded system</vt:lpstr>
      <vt:lpstr>Classification of embedded system</vt:lpstr>
      <vt:lpstr>Classification of embedded system</vt:lpstr>
      <vt:lpstr>PowerPoint Presentation</vt:lpstr>
      <vt:lpstr>Classification of embedded system</vt:lpstr>
      <vt:lpstr>Classification of embedded system</vt:lpstr>
      <vt:lpstr>PowerPoint Presentation</vt:lpstr>
      <vt:lpstr>PowerPoint Presentation</vt:lpstr>
      <vt:lpstr>Classification of embedded system</vt:lpstr>
      <vt:lpstr>Classification of embedded system</vt:lpstr>
      <vt:lpstr>Classification of embedded system</vt:lpstr>
      <vt:lpstr>Classification of embedded system</vt:lpstr>
      <vt:lpstr>Classification of embedded system</vt:lpstr>
      <vt:lpstr>Classification of embedded system</vt:lpstr>
      <vt:lpstr>Classification of embedded system</vt:lpstr>
      <vt:lpstr>Classification of embedded system</vt:lpstr>
      <vt:lpstr>Classification of embedded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Marek</dc:creator>
  <cp:lastModifiedBy>Mariya Dasu Mathe</cp:lastModifiedBy>
  <cp:revision>208</cp:revision>
  <dcterms:created xsi:type="dcterms:W3CDTF">2022-07-04T05:42:50Z</dcterms:created>
  <dcterms:modified xsi:type="dcterms:W3CDTF">2022-09-15T03:30:14Z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2020-01-27T00:00:00Z</vt:filetime>
  </property>
  <property fmtid="{D5CDD505-2E9C-101B-9397-08002B2CF9AE}" pid="3" name="Creator">
    <vt:lpwstr>Microsoft® Office PowerPoint® 2007</vt:lpwstr>
  </property>
  <property fmtid="{D5CDD505-2E9C-101B-9397-08002B2CF9AE}" pid="4" name="LastSaved">
    <vt:filetime>2022-07-04T00:00:00Z</vt:filetime>
  </property>
</Properties>
</file>