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DD7937-DB94-4811-8CA5-5566AAEA90DA}"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340769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D7937-DB94-4811-8CA5-5566AAEA90DA}"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65297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D7937-DB94-4811-8CA5-5566AAEA90DA}"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164439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DD7937-DB94-4811-8CA5-5566AAEA90DA}"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106346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DD7937-DB94-4811-8CA5-5566AAEA90DA}"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416503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DD7937-DB94-4811-8CA5-5566AAEA90DA}"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379558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DD7937-DB94-4811-8CA5-5566AAEA90DA}"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11273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DD7937-DB94-4811-8CA5-5566AAEA90DA}"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242357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D7937-DB94-4811-8CA5-5566AAEA90DA}"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375428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DD7937-DB94-4811-8CA5-5566AAEA90DA}"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22972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DD7937-DB94-4811-8CA5-5566AAEA90DA}"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FE6214-08FF-4E41-B319-25D56894058C}" type="slidenum">
              <a:rPr lang="en-IN" smtClean="0"/>
              <a:t>‹#›</a:t>
            </a:fld>
            <a:endParaRPr lang="en-IN"/>
          </a:p>
        </p:txBody>
      </p:sp>
    </p:spTree>
    <p:extLst>
      <p:ext uri="{BB962C8B-B14F-4D97-AF65-F5344CB8AC3E}">
        <p14:creationId xmlns:p14="http://schemas.microsoft.com/office/powerpoint/2010/main" val="1809472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D7937-DB94-4811-8CA5-5566AAEA90DA}" type="datetimeFigureOut">
              <a:rPr lang="en-IN" smtClean="0"/>
              <a:t>10-07-2023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E6214-08FF-4E41-B319-25D56894058C}" type="slidenum">
              <a:rPr lang="en-IN" smtClean="0"/>
              <a:t>‹#›</a:t>
            </a:fld>
            <a:endParaRPr lang="en-IN"/>
          </a:p>
        </p:txBody>
      </p:sp>
    </p:spTree>
    <p:extLst>
      <p:ext uri="{BB962C8B-B14F-4D97-AF65-F5344CB8AC3E}">
        <p14:creationId xmlns:p14="http://schemas.microsoft.com/office/powerpoint/2010/main" val="284496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smtClean="0"/>
              <a:t>SCRUM</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6527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SCRUM</a:t>
            </a:r>
            <a:endParaRPr lang="en-IN" dirty="0"/>
          </a:p>
        </p:txBody>
      </p:sp>
      <p:sp>
        <p:nvSpPr>
          <p:cNvPr id="3" name="Content Placeholder 2"/>
          <p:cNvSpPr>
            <a:spLocks noGrp="1"/>
          </p:cNvSpPr>
          <p:nvPr>
            <p:ph idx="1"/>
          </p:nvPr>
        </p:nvSpPr>
        <p:spPr/>
        <p:txBody>
          <a:bodyPr>
            <a:normAutofit/>
          </a:bodyPr>
          <a:lstStyle/>
          <a:p>
            <a:r>
              <a:rPr lang="en-IN" dirty="0" smtClean="0"/>
              <a:t>SCRUM aims to manage and control the production of software using iterative, incremental and lightweight processes (that is less intrusive processes).</a:t>
            </a:r>
          </a:p>
          <a:p>
            <a:r>
              <a:rPr lang="en-IN" dirty="0" smtClean="0"/>
              <a:t>It does this by wrapping up existing methods (such as RUP) and agile methods (such as XP) together to provide a workable agile development methodology.</a:t>
            </a:r>
            <a:endParaRPr lang="en-IN" dirty="0"/>
          </a:p>
        </p:txBody>
      </p:sp>
    </p:spTree>
    <p:extLst>
      <p:ext uri="{BB962C8B-B14F-4D97-AF65-F5344CB8AC3E}">
        <p14:creationId xmlns:p14="http://schemas.microsoft.com/office/powerpoint/2010/main" val="173343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a:buNone/>
            </a:pPr>
            <a:r>
              <a:rPr lang="en-IN" dirty="0" smtClean="0"/>
              <a:t>The benefits put forward by the proponents of SCRUM are:</a:t>
            </a:r>
          </a:p>
          <a:p>
            <a:pPr>
              <a:buNone/>
            </a:pPr>
            <a:endParaRPr lang="en-IN" dirty="0" smtClean="0"/>
          </a:p>
          <a:p>
            <a:pPr marL="514350" indent="-514350">
              <a:buNone/>
            </a:pPr>
            <a:r>
              <a:rPr lang="en-IN" dirty="0" smtClean="0"/>
              <a:t>1. The management and control of development work in an agile manner.</a:t>
            </a:r>
          </a:p>
          <a:p>
            <a:pPr marL="514350" indent="-514350">
              <a:buNone/>
            </a:pPr>
            <a:endParaRPr lang="en-IN" dirty="0" smtClean="0"/>
          </a:p>
          <a:p>
            <a:pPr>
              <a:buNone/>
            </a:pPr>
            <a:r>
              <a:rPr lang="en-IN" dirty="0" smtClean="0"/>
              <a:t>2. It explicitly acknowledges that requirements may be changing rapidly within its iterative and incremental approach to product development.</a:t>
            </a:r>
          </a:p>
          <a:p>
            <a:pPr>
              <a:buNone/>
            </a:pPr>
            <a:endParaRPr lang="en-IN" dirty="0" smtClean="0"/>
          </a:p>
          <a:p>
            <a:pPr>
              <a:buNone/>
            </a:pPr>
            <a:r>
              <a:rPr lang="en-IN" dirty="0" smtClean="0"/>
              <a:t>3. It is possible to still use existing engineering practices within SCRUM(which may help facilitate the introduction of agile methods into an organisation).</a:t>
            </a:r>
          </a:p>
          <a:p>
            <a:pPr>
              <a:buNone/>
            </a:pPr>
            <a:endParaRPr lang="en-IN" dirty="0" smtClean="0"/>
          </a:p>
          <a:p>
            <a:pPr>
              <a:buNone/>
            </a:pPr>
            <a:r>
              <a:rPr lang="en-IN" dirty="0" smtClean="0"/>
              <a:t>4. It is an inherently team-based approach and helps to improve communications and co-operation.</a:t>
            </a:r>
          </a:p>
          <a:p>
            <a:pPr>
              <a:buNone/>
            </a:pPr>
            <a:endParaRPr lang="en-IN" dirty="0" smtClean="0"/>
          </a:p>
          <a:p>
            <a:pPr>
              <a:buNone/>
            </a:pPr>
            <a:r>
              <a:rPr lang="en-IN" dirty="0" smtClean="0"/>
              <a:t>5. It scales from small projects up to very large projects.</a:t>
            </a:r>
          </a:p>
          <a:p>
            <a:pPr>
              <a:buNone/>
            </a:pPr>
            <a:endParaRPr lang="en-IN" dirty="0" smtClean="0"/>
          </a:p>
          <a:p>
            <a:pPr>
              <a:buNone/>
            </a:pPr>
            <a:r>
              <a:rPr lang="en-IN" dirty="0" smtClean="0"/>
              <a:t>6. It helps to identify and then remove any obstacle to the smooth development of the end product.</a:t>
            </a:r>
            <a:endParaRPr lang="en-IN" dirty="0"/>
          </a:p>
        </p:txBody>
      </p:sp>
    </p:spTree>
    <p:extLst>
      <p:ext uri="{BB962C8B-B14F-4D97-AF65-F5344CB8AC3E}">
        <p14:creationId xmlns:p14="http://schemas.microsoft.com/office/powerpoint/2010/main" val="376045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At its core SCRUM is a set of rules, procedures, and practices that are all interrelated and that work together to improve the development environment, reduce organisational overheads and ensure that iterative deliverables match the end users requirements.</a:t>
            </a:r>
            <a:endParaRPr lang="en-IN" dirty="0"/>
          </a:p>
        </p:txBody>
      </p:sp>
    </p:spTree>
    <p:extLst>
      <p:ext uri="{BB962C8B-B14F-4D97-AF65-F5344CB8AC3E}">
        <p14:creationId xmlns:p14="http://schemas.microsoft.com/office/powerpoint/2010/main" val="1334654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srcRect/>
          <a:stretch>
            <a:fillRect/>
          </a:stretch>
        </p:blipFill>
        <p:spPr bwMode="auto">
          <a:xfrm>
            <a:off x="1639522" y="642918"/>
            <a:ext cx="8242692" cy="5956192"/>
          </a:xfrm>
          <a:prstGeom prst="rect">
            <a:avLst/>
          </a:prstGeom>
          <a:noFill/>
          <a:ln w="9525">
            <a:noFill/>
            <a:miter lim="800000"/>
            <a:headEnd/>
            <a:tailEnd/>
          </a:ln>
          <a:effectLst/>
        </p:spPr>
      </p:pic>
    </p:spTree>
    <p:extLst>
      <p:ext uri="{BB962C8B-B14F-4D97-AF65-F5344CB8AC3E}">
        <p14:creationId xmlns:p14="http://schemas.microsoft.com/office/powerpoint/2010/main" val="307432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SCRUM</vt:lpstr>
      <vt:lpstr>SCRUM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Dr Phanikumar</dc:creator>
  <cp:lastModifiedBy>Dr Phanikumar</cp:lastModifiedBy>
  <cp:revision>1</cp:revision>
  <dcterms:created xsi:type="dcterms:W3CDTF">2023-07-10T09:33:35Z</dcterms:created>
  <dcterms:modified xsi:type="dcterms:W3CDTF">2023-07-10T09:33:42Z</dcterms:modified>
</cp:coreProperties>
</file>