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av" ContentType="audio/x-wav"/>
  <Default Extension="wmf" ContentType="image/x-wmf"/>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91"/>
  </p:handoutMasterIdLst>
  <p:sldIdLst>
    <p:sldId id="302" r:id="rId3"/>
    <p:sldId id="303" r:id="rId5"/>
    <p:sldId id="304" r:id="rId6"/>
    <p:sldId id="305" r:id="rId7"/>
    <p:sldId id="306" r:id="rId8"/>
    <p:sldId id="307" r:id="rId9"/>
    <p:sldId id="308" r:id="rId10"/>
    <p:sldId id="309" r:id="rId11"/>
    <p:sldId id="310" r:id="rId12"/>
    <p:sldId id="311" r:id="rId13"/>
    <p:sldId id="312" r:id="rId14"/>
    <p:sldId id="313" r:id="rId15"/>
    <p:sldId id="314" r:id="rId16"/>
    <p:sldId id="315" r:id="rId17"/>
    <p:sldId id="316" r:id="rId18"/>
    <p:sldId id="317" r:id="rId19"/>
    <p:sldId id="318" r:id="rId20"/>
    <p:sldId id="319" r:id="rId21"/>
    <p:sldId id="320" r:id="rId22"/>
    <p:sldId id="321" r:id="rId23"/>
    <p:sldId id="322" r:id="rId24"/>
    <p:sldId id="323" r:id="rId25"/>
    <p:sldId id="324" r:id="rId26"/>
    <p:sldId id="325" r:id="rId27"/>
    <p:sldId id="326" r:id="rId28"/>
    <p:sldId id="327" r:id="rId29"/>
    <p:sldId id="328" r:id="rId30"/>
    <p:sldId id="329" r:id="rId31"/>
    <p:sldId id="330" r:id="rId32"/>
    <p:sldId id="333" r:id="rId33"/>
    <p:sldId id="331" r:id="rId34"/>
    <p:sldId id="258" r:id="rId35"/>
    <p:sldId id="259" r:id="rId36"/>
    <p:sldId id="386" r:id="rId37"/>
    <p:sldId id="387" r:id="rId38"/>
    <p:sldId id="335" r:id="rId39"/>
    <p:sldId id="336" r:id="rId40"/>
    <p:sldId id="337" r:id="rId41"/>
    <p:sldId id="338" r:id="rId42"/>
    <p:sldId id="339" r:id="rId43"/>
    <p:sldId id="340" r:id="rId44"/>
    <p:sldId id="341" r:id="rId45"/>
    <p:sldId id="342" r:id="rId46"/>
    <p:sldId id="343" r:id="rId47"/>
    <p:sldId id="344" r:id="rId48"/>
    <p:sldId id="345" r:id="rId49"/>
    <p:sldId id="346" r:id="rId50"/>
    <p:sldId id="347" r:id="rId51"/>
    <p:sldId id="348" r:id="rId52"/>
    <p:sldId id="349" r:id="rId53"/>
    <p:sldId id="350" r:id="rId54"/>
    <p:sldId id="269" r:id="rId55"/>
    <p:sldId id="301" r:id="rId56"/>
    <p:sldId id="261" r:id="rId57"/>
    <p:sldId id="297" r:id="rId58"/>
    <p:sldId id="352" r:id="rId59"/>
    <p:sldId id="353" r:id="rId60"/>
    <p:sldId id="354" r:id="rId61"/>
    <p:sldId id="355" r:id="rId62"/>
    <p:sldId id="356" r:id="rId63"/>
    <p:sldId id="357" r:id="rId64"/>
    <p:sldId id="358" r:id="rId65"/>
    <p:sldId id="359" r:id="rId66"/>
    <p:sldId id="360" r:id="rId67"/>
    <p:sldId id="361" r:id="rId68"/>
    <p:sldId id="362" r:id="rId69"/>
    <p:sldId id="363" r:id="rId70"/>
    <p:sldId id="364" r:id="rId71"/>
    <p:sldId id="365" r:id="rId72"/>
    <p:sldId id="366" r:id="rId73"/>
    <p:sldId id="367" r:id="rId74"/>
    <p:sldId id="368" r:id="rId75"/>
    <p:sldId id="369" r:id="rId76"/>
    <p:sldId id="370" r:id="rId77"/>
    <p:sldId id="371" r:id="rId78"/>
    <p:sldId id="372" r:id="rId79"/>
    <p:sldId id="373" r:id="rId80"/>
    <p:sldId id="374" r:id="rId81"/>
    <p:sldId id="375" r:id="rId82"/>
    <p:sldId id="376" r:id="rId83"/>
    <p:sldId id="377" r:id="rId84"/>
    <p:sldId id="378" r:id="rId85"/>
    <p:sldId id="379" r:id="rId86"/>
    <p:sldId id="380" r:id="rId87"/>
    <p:sldId id="381" r:id="rId88"/>
    <p:sldId id="382" r:id="rId89"/>
    <p:sldId id="383" r:id="rId90"/>
  </p:sldIdLst>
  <p:sldSz cx="9144000" cy="6858000" type="screen4x3"/>
  <p:notesSz cx="6858000" cy="9144000"/>
  <p:defaultTextStyle>
    <a:defPPr>
      <a:defRPr lang="en-US"/>
    </a:defPPr>
    <a:lvl1pPr marL="0" lvl="0"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5pPr>
    <a:lvl6pPr marL="2286000" lvl="5"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6pPr>
    <a:lvl7pPr marL="2743200" lvl="6"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7pPr>
    <a:lvl8pPr marL="3200400" lvl="7"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8pPr>
    <a:lvl9pPr marL="3657600" lvl="8"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varScale="1">
        <p:scale>
          <a:sx n="68" d="100"/>
          <a:sy n="68" d="100"/>
        </p:scale>
        <p:origin x="-144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1116"/>
    </p:cViewPr>
  </p:sorterViewPr>
  <p:gridSpacing cx="72008" cy="72008"/>
</p:viewPr>
</file>

<file path=ppt/_rels/presentation.xml.rels><?xml version="1.0" encoding="UTF-8" standalone="yes"?>
<Relationships xmlns="http://schemas.openxmlformats.org/package/2006/relationships"><Relationship Id="rId94" Type="http://schemas.openxmlformats.org/officeDocument/2006/relationships/tableStyles" Target="tableStyles.xml"/><Relationship Id="rId93" Type="http://schemas.openxmlformats.org/officeDocument/2006/relationships/viewProps" Target="viewProps.xml"/><Relationship Id="rId92" Type="http://schemas.openxmlformats.org/officeDocument/2006/relationships/presProps" Target="presProps.xml"/><Relationship Id="rId91" Type="http://schemas.openxmlformats.org/officeDocument/2006/relationships/handoutMaster" Target="handoutMasters/handoutMaster1.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80.wmf"/><Relationship Id="rId1" Type="http://schemas.openxmlformats.org/officeDocument/2006/relationships/image" Target="../media/image79.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82.wmf"/><Relationship Id="rId1" Type="http://schemas.openxmlformats.org/officeDocument/2006/relationships/image" Target="../media/image81.wmf"/></Relationships>
</file>

<file path=ppt/drawings/_rels/vmlDrawing15.vml.rels><?xml version="1.0" encoding="UTF-8" standalone="yes"?>
<Relationships xmlns="http://schemas.openxmlformats.org/package/2006/relationships"><Relationship Id="rId6" Type="http://schemas.openxmlformats.org/officeDocument/2006/relationships/image" Target="../media/image90.wmf"/><Relationship Id="rId5" Type="http://schemas.openxmlformats.org/officeDocument/2006/relationships/image" Target="../media/image89.wmf"/><Relationship Id="rId4" Type="http://schemas.openxmlformats.org/officeDocument/2006/relationships/image" Target="../media/image88.wmf"/><Relationship Id="rId3" Type="http://schemas.openxmlformats.org/officeDocument/2006/relationships/image" Target="../media/image87.wmf"/><Relationship Id="rId2" Type="http://schemas.openxmlformats.org/officeDocument/2006/relationships/image" Target="../media/image86.wmf"/><Relationship Id="rId1" Type="http://schemas.openxmlformats.org/officeDocument/2006/relationships/image" Target="../media/image85.wmf"/></Relationships>
</file>

<file path=ppt/drawings/_rels/vmlDrawing16.vml.rels><?xml version="1.0" encoding="UTF-8" standalone="yes"?>
<Relationships xmlns="http://schemas.openxmlformats.org/package/2006/relationships"><Relationship Id="rId5" Type="http://schemas.openxmlformats.org/officeDocument/2006/relationships/image" Target="../media/image89.wmf"/><Relationship Id="rId4" Type="http://schemas.openxmlformats.org/officeDocument/2006/relationships/image" Target="../media/image95.wmf"/><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85.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97.wmf"/><Relationship Id="rId1" Type="http://schemas.openxmlformats.org/officeDocument/2006/relationships/image" Target="../media/image96.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9.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103.wmf"/><Relationship Id="rId1" Type="http://schemas.openxmlformats.org/officeDocument/2006/relationships/image" Target="../media/image10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0.vml.rels><?xml version="1.0" encoding="UTF-8" standalone="yes"?>
<Relationships xmlns="http://schemas.openxmlformats.org/package/2006/relationships"><Relationship Id="rId6" Type="http://schemas.openxmlformats.org/officeDocument/2006/relationships/image" Target="../media/image109.wmf"/><Relationship Id="rId5" Type="http://schemas.openxmlformats.org/officeDocument/2006/relationships/image" Target="../media/image108.wmf"/><Relationship Id="rId4" Type="http://schemas.openxmlformats.org/officeDocument/2006/relationships/image" Target="../media/image107.wmf"/><Relationship Id="rId3" Type="http://schemas.openxmlformats.org/officeDocument/2006/relationships/image" Target="../media/image106.wmf"/><Relationship Id="rId2" Type="http://schemas.openxmlformats.org/officeDocument/2006/relationships/image" Target="../media/image105.wmf"/><Relationship Id="rId1" Type="http://schemas.openxmlformats.org/officeDocument/2006/relationships/image" Target="../media/image10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5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defRPr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5363"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5364"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a:defRPr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p>
            <a:pPr lvl="0" algn="r" eaLnBrk="1" hangingPunct="1">
              <a:buNone/>
            </a:pPr>
            <a:fld id="{9A0DB2DC-4C9A-4742-B13C-FB6460FD3503}" type="slidenum">
              <a:rPr lang="en-US" sz="1200" dirty="0">
                <a:latin typeface="Times New Roman" panose="02020603050405020304" pitchFamily="18" charset="0"/>
              </a:rPr>
            </a:fld>
            <a:endParaRPr lang="en-US" sz="1200"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white">
      <p:bgRef idx="1001">
        <a:schemeClr val="bg1"/>
      </p:bgRef>
    </p:bg>
    <p:spTree>
      <p:nvGrpSpPr>
        <p:cNvPr id="1" name=""/>
        <p:cNvGrpSpPr/>
        <p:nvPr/>
      </p:nvGrpSpPr>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IN" sz="1200" b="0" i="0" u="none" strike="noStrike" kern="1200" cap="none" spc="0" normalizeH="0" baseline="0" noProof="0">
              <a:ln>
                <a:noFill/>
              </a:ln>
              <a:solidFill>
                <a:schemeClr val="tx1"/>
              </a:solidFill>
              <a:effectLst/>
              <a:uLnTx/>
              <a:uFillTx/>
              <a:latin typeface="Arial Narrow" panose="020B0606020202030204" pitchFamily="34" charset="0"/>
              <a:ea typeface="+mn-ea"/>
              <a:cs typeface="+mn-cs"/>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46931DA5-39BF-4D89-912B-F11C098FFDE0}" type="datetimeFigureOut">
              <a:rPr kumimoji="0" lang="en-IN" sz="1200" b="0" i="0" u="none" strike="noStrike" kern="1200" cap="none" spc="0" normalizeH="0" baseline="0" noProof="0">
                <a:ln>
                  <a:noFill/>
                </a:ln>
                <a:solidFill>
                  <a:schemeClr val="tx1"/>
                </a:solidFill>
                <a:effectLst/>
                <a:uLnTx/>
                <a:uFillTx/>
                <a:latin typeface="Arial Narrow" panose="020B0606020202030204" pitchFamily="34" charset="0"/>
                <a:ea typeface="+mn-ea"/>
                <a:cs typeface="+mn-cs"/>
              </a:rPr>
            </a:fld>
            <a:endParaRPr kumimoji="0" lang="en-IN" sz="1200" b="0" i="0" u="none" strike="noStrike" kern="1200" cap="none" spc="0" normalizeH="0" baseline="0" noProof="0">
              <a:ln>
                <a:noFill/>
              </a:ln>
              <a:solidFill>
                <a:schemeClr val="tx1"/>
              </a:solidFill>
              <a:effectLst/>
              <a:uLnTx/>
              <a:uFillTx/>
              <a:latin typeface="Arial Narrow" panose="020B0606020202030204" pitchFamily="34" charset="0"/>
              <a:ea typeface="+mn-ea"/>
              <a:cs typeface="+mn-cs"/>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IN"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Click to edit Master text styles</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Second level</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Third level</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Fourth level</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Fifth level</a:t>
            </a:r>
            <a:endParaRPr kumimoji="0" lang="en-IN"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IN" sz="1200" b="0" i="0" u="none" strike="noStrike" kern="1200" cap="none" spc="0" normalizeH="0" baseline="0" noProof="0">
              <a:ln>
                <a:noFill/>
              </a:ln>
              <a:solidFill>
                <a:schemeClr val="tx1"/>
              </a:solidFill>
              <a:effectLst/>
              <a:uLnTx/>
              <a:uFillTx/>
              <a:latin typeface="Arial Narrow" panose="020B0606020202030204" pitchFamily="34" charset="0"/>
              <a:ea typeface="+mn-ea"/>
              <a:cs typeface="+mn-cs"/>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p>
            <a:pPr lvl="0" algn="r" eaLnBrk="1" hangingPunct="1">
              <a:buNone/>
            </a:pPr>
            <a:fld id="{9A0DB2DC-4C9A-4742-B13C-FB6460FD3503}" type="slidenum">
              <a:rPr lang="en-IN" altLang="x-none" sz="1200" dirty="0"/>
            </a:fld>
            <a:endParaRPr lang="en-IN" altLang="x-none"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Slide Image Placeholder 1"/>
          <p:cNvSpPr>
            <a:spLocks noGrp="1" noRot="1" noChangeAspect="1" noTextEdit="1"/>
          </p:cNvSpPr>
          <p:nvPr>
            <p:ph type="sldImg"/>
          </p:nvPr>
        </p:nvSpPr>
        <p:spPr>
          <a:ln>
            <a:solidFill>
              <a:srgbClr val="000000">
                <a:alpha val="100000"/>
              </a:srgbClr>
            </a:solidFill>
            <a:miter lim="800000"/>
          </a:ln>
        </p:spPr>
      </p:sp>
      <p:sp>
        <p:nvSpPr>
          <p:cNvPr id="106499" name="Notes Placeholder 2"/>
          <p:cNvSpPr>
            <a:spLocks noGrp="1"/>
          </p:cNvSpPr>
          <p:nvPr>
            <p:ph type="body" idx="1"/>
          </p:nvPr>
        </p:nvSpPr>
        <p:spPr>
          <a:noFill/>
          <a:ln>
            <a:noFill/>
          </a:ln>
        </p:spPr>
        <p:txBody>
          <a:bodyPr wrap="square" lIns="91440" tIns="45720" rIns="91440" bIns="45720" anchor="t" anchorCtr="0"/>
          <a:p>
            <a:pPr lvl="0"/>
            <a:endParaRPr lang="en-IN" altLang="x-none" dirty="0"/>
          </a:p>
        </p:txBody>
      </p:sp>
      <p:sp>
        <p:nvSpPr>
          <p:cNvPr id="10650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IN" altLang="x-none" sz="1200" dirty="0"/>
            </a:fld>
            <a:endParaRPr lang="en-IN" altLang="x-none" sz="12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Slide Image Placeholder 1"/>
          <p:cNvSpPr>
            <a:spLocks noGrp="1" noRot="1" noChangeAspect="1" noTextEdit="1"/>
          </p:cNvSpPr>
          <p:nvPr>
            <p:ph type="sldImg"/>
          </p:nvPr>
        </p:nvSpPr>
        <p:spPr>
          <a:ln>
            <a:solidFill>
              <a:srgbClr val="000000">
                <a:alpha val="100000"/>
              </a:srgbClr>
            </a:solidFill>
            <a:miter lim="800000"/>
          </a:ln>
        </p:spPr>
      </p:sp>
      <p:sp>
        <p:nvSpPr>
          <p:cNvPr id="115715" name="Notes Placeholder 2"/>
          <p:cNvSpPr>
            <a:spLocks noGrp="1"/>
          </p:cNvSpPr>
          <p:nvPr>
            <p:ph type="body" idx="1"/>
          </p:nvPr>
        </p:nvSpPr>
        <p:spPr>
          <a:noFill/>
          <a:ln>
            <a:noFill/>
          </a:ln>
        </p:spPr>
        <p:txBody>
          <a:bodyPr wrap="square" lIns="91440" tIns="45720" rIns="91440" bIns="45720" anchor="t" anchorCtr="0"/>
          <a:p>
            <a:pPr lvl="0" eaLnBrk="1" hangingPunct="1">
              <a:spcBef>
                <a:spcPct val="0"/>
              </a:spcBef>
            </a:pPr>
            <a:endParaRPr dirty="0"/>
          </a:p>
        </p:txBody>
      </p:sp>
      <p:sp>
        <p:nvSpPr>
          <p:cNvPr id="115716"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IN" altLang="x-none" sz="1200" dirty="0"/>
            </a:fld>
            <a:endParaRPr lang="en-IN" altLang="x-none" sz="12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Slide Image Placeholder 1"/>
          <p:cNvSpPr>
            <a:spLocks noGrp="1" noRot="1" noChangeAspect="1" noTextEdit="1"/>
          </p:cNvSpPr>
          <p:nvPr>
            <p:ph type="sldImg"/>
          </p:nvPr>
        </p:nvSpPr>
        <p:spPr>
          <a:ln>
            <a:solidFill>
              <a:srgbClr val="000000">
                <a:alpha val="100000"/>
              </a:srgbClr>
            </a:solidFill>
            <a:miter lim="800000"/>
          </a:ln>
        </p:spPr>
      </p:sp>
      <p:sp>
        <p:nvSpPr>
          <p:cNvPr id="116739" name="Notes Placeholder 2"/>
          <p:cNvSpPr>
            <a:spLocks noGrp="1"/>
          </p:cNvSpPr>
          <p:nvPr>
            <p:ph type="body" idx="1"/>
          </p:nvPr>
        </p:nvSpPr>
        <p:spPr>
          <a:noFill/>
          <a:ln>
            <a:noFill/>
          </a:ln>
        </p:spPr>
        <p:txBody>
          <a:bodyPr wrap="square" lIns="91440" tIns="45720" rIns="91440" bIns="45720" anchor="t" anchorCtr="0"/>
          <a:p>
            <a:pPr lvl="0" eaLnBrk="1" hangingPunct="1">
              <a:spcBef>
                <a:spcPct val="0"/>
              </a:spcBef>
            </a:pPr>
            <a:endParaRPr dirty="0"/>
          </a:p>
        </p:txBody>
      </p:sp>
      <p:sp>
        <p:nvSpPr>
          <p:cNvPr id="11674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IN" altLang="x-none" sz="1200" dirty="0"/>
            </a:fld>
            <a:endParaRPr lang="en-IN" altLang="x-none" sz="12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Slide Image Placeholder 1"/>
          <p:cNvSpPr>
            <a:spLocks noGrp="1" noRot="1" noChangeAspect="1" noTextEdit="1"/>
          </p:cNvSpPr>
          <p:nvPr>
            <p:ph type="sldImg"/>
          </p:nvPr>
        </p:nvSpPr>
        <p:spPr>
          <a:ln>
            <a:solidFill>
              <a:srgbClr val="000000">
                <a:alpha val="100000"/>
              </a:srgbClr>
            </a:solidFill>
            <a:miter lim="800000"/>
          </a:ln>
        </p:spPr>
      </p:sp>
      <p:sp>
        <p:nvSpPr>
          <p:cNvPr id="117763" name="Notes Placeholder 2"/>
          <p:cNvSpPr>
            <a:spLocks noGrp="1"/>
          </p:cNvSpPr>
          <p:nvPr>
            <p:ph type="body" idx="1"/>
          </p:nvPr>
        </p:nvSpPr>
        <p:spPr>
          <a:noFill/>
          <a:ln>
            <a:noFill/>
          </a:ln>
        </p:spPr>
        <p:txBody>
          <a:bodyPr wrap="square" lIns="91440" tIns="45720" rIns="91440" bIns="45720" anchor="t" anchorCtr="0"/>
          <a:p>
            <a:pPr lvl="0" eaLnBrk="1" hangingPunct="1">
              <a:spcBef>
                <a:spcPct val="0"/>
              </a:spcBef>
            </a:pPr>
            <a:endParaRPr dirty="0"/>
          </a:p>
        </p:txBody>
      </p:sp>
      <p:sp>
        <p:nvSpPr>
          <p:cNvPr id="117764"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IN" altLang="x-none" sz="1200" dirty="0"/>
            </a:fld>
            <a:endParaRPr lang="en-IN" altLang="x-none" sz="12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Slide Image Placeholder 1"/>
          <p:cNvSpPr>
            <a:spLocks noGrp="1" noRot="1" noChangeAspect="1" noTextEdit="1"/>
          </p:cNvSpPr>
          <p:nvPr>
            <p:ph type="sldImg"/>
          </p:nvPr>
        </p:nvSpPr>
        <p:spPr>
          <a:ln>
            <a:solidFill>
              <a:srgbClr val="000000">
                <a:alpha val="100000"/>
              </a:srgbClr>
            </a:solidFill>
            <a:miter lim="800000"/>
          </a:ln>
        </p:spPr>
      </p:sp>
      <p:sp>
        <p:nvSpPr>
          <p:cNvPr id="118787" name="Notes Placeholder 2"/>
          <p:cNvSpPr>
            <a:spLocks noGrp="1"/>
          </p:cNvSpPr>
          <p:nvPr>
            <p:ph type="body" idx="1"/>
          </p:nvPr>
        </p:nvSpPr>
        <p:spPr>
          <a:noFill/>
          <a:ln>
            <a:noFill/>
          </a:ln>
        </p:spPr>
        <p:txBody>
          <a:bodyPr wrap="square" lIns="91440" tIns="45720" rIns="91440" bIns="45720" anchor="t" anchorCtr="0"/>
          <a:p>
            <a:pPr lvl="0" eaLnBrk="1" hangingPunct="1">
              <a:spcBef>
                <a:spcPct val="0"/>
              </a:spcBef>
            </a:pPr>
            <a:endParaRPr dirty="0"/>
          </a:p>
        </p:txBody>
      </p:sp>
      <p:sp>
        <p:nvSpPr>
          <p:cNvPr id="118788"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IN" altLang="x-none" sz="1200" dirty="0"/>
            </a:fld>
            <a:endParaRPr lang="en-IN" altLang="x-none" sz="12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Slide Image Placeholder 1"/>
          <p:cNvSpPr>
            <a:spLocks noGrp="1" noRot="1" noChangeAspect="1" noTextEdit="1"/>
          </p:cNvSpPr>
          <p:nvPr>
            <p:ph type="sldImg"/>
          </p:nvPr>
        </p:nvSpPr>
        <p:spPr>
          <a:ln>
            <a:solidFill>
              <a:srgbClr val="000000">
                <a:alpha val="100000"/>
              </a:srgbClr>
            </a:solidFill>
            <a:miter lim="800000"/>
          </a:ln>
        </p:spPr>
      </p:sp>
      <p:sp>
        <p:nvSpPr>
          <p:cNvPr id="119811" name="Notes Placeholder 2"/>
          <p:cNvSpPr>
            <a:spLocks noGrp="1"/>
          </p:cNvSpPr>
          <p:nvPr>
            <p:ph type="body" idx="1"/>
          </p:nvPr>
        </p:nvSpPr>
        <p:spPr>
          <a:noFill/>
          <a:ln>
            <a:noFill/>
          </a:ln>
        </p:spPr>
        <p:txBody>
          <a:bodyPr wrap="square" lIns="91440" tIns="45720" rIns="91440" bIns="45720" anchor="t" anchorCtr="0"/>
          <a:p>
            <a:pPr lvl="0" eaLnBrk="1" hangingPunct="1">
              <a:spcBef>
                <a:spcPct val="0"/>
              </a:spcBef>
            </a:pPr>
            <a:endParaRPr dirty="0"/>
          </a:p>
        </p:txBody>
      </p:sp>
      <p:sp>
        <p:nvSpPr>
          <p:cNvPr id="119812"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IN" altLang="x-none" sz="1200" dirty="0"/>
            </a:fld>
            <a:endParaRPr lang="en-IN" altLang="x-none" sz="120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4" name="Slide Image Placeholder 1"/>
          <p:cNvSpPr>
            <a:spLocks noGrp="1" noRot="1" noChangeAspect="1" noTextEdit="1"/>
          </p:cNvSpPr>
          <p:nvPr>
            <p:ph type="sldImg"/>
          </p:nvPr>
        </p:nvSpPr>
        <p:spPr>
          <a:ln>
            <a:solidFill>
              <a:srgbClr val="000000">
                <a:alpha val="100000"/>
              </a:srgbClr>
            </a:solidFill>
            <a:miter lim="800000"/>
          </a:ln>
        </p:spPr>
      </p:sp>
      <p:sp>
        <p:nvSpPr>
          <p:cNvPr id="120835" name="Notes Placeholder 2"/>
          <p:cNvSpPr>
            <a:spLocks noGrp="1"/>
          </p:cNvSpPr>
          <p:nvPr>
            <p:ph type="body" idx="1"/>
          </p:nvPr>
        </p:nvSpPr>
        <p:spPr>
          <a:noFill/>
          <a:ln>
            <a:noFill/>
          </a:ln>
        </p:spPr>
        <p:txBody>
          <a:bodyPr wrap="square" lIns="91440" tIns="45720" rIns="91440" bIns="45720" anchor="t" anchorCtr="0"/>
          <a:p>
            <a:pPr lvl="0" eaLnBrk="1" hangingPunct="1">
              <a:spcBef>
                <a:spcPct val="0"/>
              </a:spcBef>
            </a:pPr>
            <a:endParaRPr dirty="0"/>
          </a:p>
        </p:txBody>
      </p:sp>
      <p:sp>
        <p:nvSpPr>
          <p:cNvPr id="120836"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IN" altLang="x-none" sz="1200" dirty="0"/>
            </a:fld>
            <a:endParaRPr lang="en-IN" altLang="x-none" sz="120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8" name="Slide Image Placeholder 1"/>
          <p:cNvSpPr>
            <a:spLocks noGrp="1" noRot="1" noChangeAspect="1" noTextEdit="1"/>
          </p:cNvSpPr>
          <p:nvPr>
            <p:ph type="sldImg"/>
          </p:nvPr>
        </p:nvSpPr>
        <p:spPr>
          <a:ln>
            <a:solidFill>
              <a:srgbClr val="000000">
                <a:alpha val="100000"/>
              </a:srgbClr>
            </a:solidFill>
            <a:miter lim="800000"/>
          </a:ln>
        </p:spPr>
      </p:sp>
      <p:sp>
        <p:nvSpPr>
          <p:cNvPr id="121859" name="Notes Placeholder 2"/>
          <p:cNvSpPr>
            <a:spLocks noGrp="1"/>
          </p:cNvSpPr>
          <p:nvPr>
            <p:ph type="body" idx="1"/>
          </p:nvPr>
        </p:nvSpPr>
        <p:spPr>
          <a:noFill/>
          <a:ln>
            <a:noFill/>
          </a:ln>
        </p:spPr>
        <p:txBody>
          <a:bodyPr wrap="square" lIns="91440" tIns="45720" rIns="91440" bIns="45720" anchor="t" anchorCtr="0"/>
          <a:p>
            <a:pPr lvl="0" eaLnBrk="1" hangingPunct="1">
              <a:spcBef>
                <a:spcPct val="0"/>
              </a:spcBef>
            </a:pPr>
            <a:endParaRPr dirty="0"/>
          </a:p>
        </p:txBody>
      </p:sp>
      <p:sp>
        <p:nvSpPr>
          <p:cNvPr id="12186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IN" altLang="x-none" sz="1200" dirty="0"/>
            </a:fld>
            <a:endParaRPr lang="en-IN" altLang="x-none" sz="120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2" name="Slide Image Placeholder 1"/>
          <p:cNvSpPr>
            <a:spLocks noGrp="1" noRot="1" noChangeAspect="1" noTextEdit="1"/>
          </p:cNvSpPr>
          <p:nvPr>
            <p:ph type="sldImg"/>
          </p:nvPr>
        </p:nvSpPr>
        <p:spPr>
          <a:ln>
            <a:solidFill>
              <a:srgbClr val="000000">
                <a:alpha val="100000"/>
              </a:srgbClr>
            </a:solidFill>
            <a:miter lim="800000"/>
          </a:ln>
        </p:spPr>
      </p:sp>
      <p:sp>
        <p:nvSpPr>
          <p:cNvPr id="122883" name="Notes Placeholder 2"/>
          <p:cNvSpPr>
            <a:spLocks noGrp="1"/>
          </p:cNvSpPr>
          <p:nvPr>
            <p:ph type="body" idx="1"/>
          </p:nvPr>
        </p:nvSpPr>
        <p:spPr>
          <a:noFill/>
          <a:ln>
            <a:noFill/>
          </a:ln>
        </p:spPr>
        <p:txBody>
          <a:bodyPr wrap="square" lIns="91440" tIns="45720" rIns="91440" bIns="45720" anchor="t" anchorCtr="0"/>
          <a:p>
            <a:pPr lvl="0" eaLnBrk="1" hangingPunct="1">
              <a:spcBef>
                <a:spcPct val="0"/>
              </a:spcBef>
            </a:pPr>
            <a:endParaRPr dirty="0"/>
          </a:p>
        </p:txBody>
      </p:sp>
      <p:sp>
        <p:nvSpPr>
          <p:cNvPr id="122884"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IN" altLang="x-none" sz="1200" dirty="0"/>
            </a:fld>
            <a:endParaRPr lang="en-IN" altLang="x-none" sz="120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6" name="Slide Image Placeholder 1"/>
          <p:cNvSpPr>
            <a:spLocks noGrp="1" noRot="1" noChangeAspect="1" noTextEdit="1"/>
          </p:cNvSpPr>
          <p:nvPr>
            <p:ph type="sldImg"/>
          </p:nvPr>
        </p:nvSpPr>
        <p:spPr>
          <a:ln>
            <a:solidFill>
              <a:srgbClr val="000000">
                <a:alpha val="100000"/>
              </a:srgbClr>
            </a:solidFill>
            <a:miter lim="800000"/>
          </a:ln>
        </p:spPr>
      </p:sp>
      <p:sp>
        <p:nvSpPr>
          <p:cNvPr id="123907" name="Notes Placeholder 2"/>
          <p:cNvSpPr>
            <a:spLocks noGrp="1"/>
          </p:cNvSpPr>
          <p:nvPr>
            <p:ph type="body" idx="1"/>
          </p:nvPr>
        </p:nvSpPr>
        <p:spPr>
          <a:noFill/>
          <a:ln>
            <a:noFill/>
          </a:ln>
        </p:spPr>
        <p:txBody>
          <a:bodyPr wrap="square" lIns="91440" tIns="45720" rIns="91440" bIns="45720" anchor="t" anchorCtr="0"/>
          <a:p>
            <a:pPr lvl="0" eaLnBrk="1" hangingPunct="1">
              <a:spcBef>
                <a:spcPct val="0"/>
              </a:spcBef>
            </a:pPr>
            <a:endParaRPr dirty="0"/>
          </a:p>
        </p:txBody>
      </p:sp>
      <p:sp>
        <p:nvSpPr>
          <p:cNvPr id="123908"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IN" altLang="x-none" sz="1200" dirty="0"/>
            </a:fld>
            <a:endParaRPr lang="en-IN" altLang="x-none" sz="120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30" name="Slide Image Placeholder 1"/>
          <p:cNvSpPr>
            <a:spLocks noGrp="1" noRot="1" noChangeAspect="1" noTextEdit="1"/>
          </p:cNvSpPr>
          <p:nvPr>
            <p:ph type="sldImg"/>
          </p:nvPr>
        </p:nvSpPr>
        <p:spPr>
          <a:ln>
            <a:solidFill>
              <a:srgbClr val="000000">
                <a:alpha val="100000"/>
              </a:srgbClr>
            </a:solidFill>
            <a:miter lim="800000"/>
          </a:ln>
        </p:spPr>
      </p:sp>
      <p:sp>
        <p:nvSpPr>
          <p:cNvPr id="124931" name="Notes Placeholder 2"/>
          <p:cNvSpPr>
            <a:spLocks noGrp="1"/>
          </p:cNvSpPr>
          <p:nvPr>
            <p:ph type="body" idx="1"/>
          </p:nvPr>
        </p:nvSpPr>
        <p:spPr>
          <a:noFill/>
          <a:ln>
            <a:noFill/>
          </a:ln>
        </p:spPr>
        <p:txBody>
          <a:bodyPr wrap="square" lIns="91440" tIns="45720" rIns="91440" bIns="45720" anchor="t" anchorCtr="0"/>
          <a:p>
            <a:pPr lvl="0" eaLnBrk="1" hangingPunct="1">
              <a:spcBef>
                <a:spcPct val="0"/>
              </a:spcBef>
            </a:pPr>
            <a:endParaRPr dirty="0"/>
          </a:p>
        </p:txBody>
      </p:sp>
      <p:sp>
        <p:nvSpPr>
          <p:cNvPr id="124932"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IN" altLang="x-none" sz="1200" dirty="0"/>
            </a:fld>
            <a:endParaRPr lang="en-IN" altLang="x-none"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Slide Image Placeholder 1"/>
          <p:cNvSpPr>
            <a:spLocks noGrp="1" noRot="1" noChangeAspect="1" noTextEdit="1"/>
          </p:cNvSpPr>
          <p:nvPr>
            <p:ph type="sldImg"/>
          </p:nvPr>
        </p:nvSpPr>
        <p:spPr>
          <a:ln>
            <a:solidFill>
              <a:srgbClr val="000000">
                <a:alpha val="100000"/>
              </a:srgbClr>
            </a:solidFill>
            <a:miter lim="800000"/>
          </a:ln>
        </p:spPr>
      </p:sp>
      <p:sp>
        <p:nvSpPr>
          <p:cNvPr id="107523" name="Notes Placeholder 2"/>
          <p:cNvSpPr>
            <a:spLocks noGrp="1"/>
          </p:cNvSpPr>
          <p:nvPr>
            <p:ph type="body" idx="1"/>
          </p:nvPr>
        </p:nvSpPr>
        <p:spPr>
          <a:noFill/>
          <a:ln>
            <a:noFill/>
          </a:ln>
        </p:spPr>
        <p:txBody>
          <a:bodyPr wrap="square" lIns="91440" tIns="45720" rIns="91440" bIns="45720" anchor="t" anchorCtr="0"/>
          <a:p>
            <a:pPr lvl="0" eaLnBrk="1" hangingPunct="1">
              <a:spcBef>
                <a:spcPct val="0"/>
              </a:spcBef>
            </a:pPr>
            <a:endParaRPr dirty="0"/>
          </a:p>
        </p:txBody>
      </p:sp>
      <p:sp>
        <p:nvSpPr>
          <p:cNvPr id="107524"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IN" altLang="x-none" sz="1200" dirty="0"/>
            </a:fld>
            <a:endParaRPr lang="en-IN" altLang="x-none" sz="120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4" name="Slide Image Placeholder 1"/>
          <p:cNvSpPr>
            <a:spLocks noGrp="1" noRot="1" noChangeAspect="1" noTextEdit="1"/>
          </p:cNvSpPr>
          <p:nvPr>
            <p:ph type="sldImg"/>
          </p:nvPr>
        </p:nvSpPr>
        <p:spPr>
          <a:ln>
            <a:solidFill>
              <a:srgbClr val="000000">
                <a:alpha val="100000"/>
              </a:srgbClr>
            </a:solidFill>
            <a:miter lim="800000"/>
          </a:ln>
        </p:spPr>
      </p:sp>
      <p:sp>
        <p:nvSpPr>
          <p:cNvPr id="125955" name="Notes Placeholder 2"/>
          <p:cNvSpPr>
            <a:spLocks noGrp="1"/>
          </p:cNvSpPr>
          <p:nvPr>
            <p:ph type="body" idx="1"/>
          </p:nvPr>
        </p:nvSpPr>
        <p:spPr>
          <a:noFill/>
          <a:ln>
            <a:noFill/>
          </a:ln>
        </p:spPr>
        <p:txBody>
          <a:bodyPr wrap="square" lIns="91440" tIns="45720" rIns="91440" bIns="45720" anchor="t" anchorCtr="0"/>
          <a:p>
            <a:pPr lvl="0" eaLnBrk="1" hangingPunct="1">
              <a:spcBef>
                <a:spcPct val="0"/>
              </a:spcBef>
            </a:pPr>
            <a:endParaRPr dirty="0"/>
          </a:p>
        </p:txBody>
      </p:sp>
      <p:sp>
        <p:nvSpPr>
          <p:cNvPr id="125956"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IN" altLang="x-none" sz="1200" dirty="0"/>
            </a:fld>
            <a:endParaRPr lang="en-IN" altLang="x-none" sz="1200"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8" name="Slide Image Placeholder 1"/>
          <p:cNvSpPr>
            <a:spLocks noGrp="1" noRot="1" noChangeAspect="1" noTextEdit="1"/>
          </p:cNvSpPr>
          <p:nvPr>
            <p:ph type="sldImg"/>
          </p:nvPr>
        </p:nvSpPr>
        <p:spPr>
          <a:ln>
            <a:solidFill>
              <a:srgbClr val="000000">
                <a:alpha val="100000"/>
              </a:srgbClr>
            </a:solidFill>
            <a:miter lim="800000"/>
          </a:ln>
        </p:spPr>
      </p:sp>
      <p:sp>
        <p:nvSpPr>
          <p:cNvPr id="126979" name="Notes Placeholder 2"/>
          <p:cNvSpPr>
            <a:spLocks noGrp="1"/>
          </p:cNvSpPr>
          <p:nvPr>
            <p:ph type="body" idx="1"/>
          </p:nvPr>
        </p:nvSpPr>
        <p:spPr>
          <a:noFill/>
          <a:ln>
            <a:noFill/>
          </a:ln>
        </p:spPr>
        <p:txBody>
          <a:bodyPr wrap="square" lIns="91440" tIns="45720" rIns="91440" bIns="45720" anchor="t" anchorCtr="0"/>
          <a:p>
            <a:pPr lvl="0" eaLnBrk="1" hangingPunct="1">
              <a:spcBef>
                <a:spcPct val="0"/>
              </a:spcBef>
            </a:pPr>
            <a:endParaRPr dirty="0"/>
          </a:p>
        </p:txBody>
      </p:sp>
      <p:sp>
        <p:nvSpPr>
          <p:cNvPr id="12698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IN" altLang="x-none" sz="1200" dirty="0"/>
            </a:fld>
            <a:endParaRPr lang="en-IN" altLang="x-none" sz="1200"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2" name="Slide Image Placeholder 1"/>
          <p:cNvSpPr>
            <a:spLocks noGrp="1" noRot="1" noChangeAspect="1" noTextEdit="1"/>
          </p:cNvSpPr>
          <p:nvPr>
            <p:ph type="sldImg"/>
          </p:nvPr>
        </p:nvSpPr>
        <p:spPr>
          <a:ln>
            <a:solidFill>
              <a:srgbClr val="000000">
                <a:alpha val="100000"/>
              </a:srgbClr>
            </a:solidFill>
            <a:miter lim="800000"/>
          </a:ln>
        </p:spPr>
      </p:sp>
      <p:sp>
        <p:nvSpPr>
          <p:cNvPr id="128003" name="Notes Placeholder 2"/>
          <p:cNvSpPr>
            <a:spLocks noGrp="1"/>
          </p:cNvSpPr>
          <p:nvPr>
            <p:ph type="body" idx="1"/>
          </p:nvPr>
        </p:nvSpPr>
        <p:spPr>
          <a:noFill/>
          <a:ln>
            <a:noFill/>
          </a:ln>
        </p:spPr>
        <p:txBody>
          <a:bodyPr wrap="square" lIns="91440" tIns="45720" rIns="91440" bIns="45720" anchor="t" anchorCtr="0"/>
          <a:p>
            <a:pPr lvl="0" eaLnBrk="1" hangingPunct="1">
              <a:spcBef>
                <a:spcPct val="0"/>
              </a:spcBef>
            </a:pPr>
            <a:endParaRPr dirty="0"/>
          </a:p>
        </p:txBody>
      </p:sp>
      <p:sp>
        <p:nvSpPr>
          <p:cNvPr id="128004"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IN" altLang="x-none" sz="1200" dirty="0"/>
            </a:fld>
            <a:endParaRPr lang="en-IN" altLang="x-none" sz="1200"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6" name="Slide Image Placeholder 1"/>
          <p:cNvSpPr>
            <a:spLocks noGrp="1" noRot="1" noChangeAspect="1" noTextEdit="1"/>
          </p:cNvSpPr>
          <p:nvPr>
            <p:ph type="sldImg"/>
          </p:nvPr>
        </p:nvSpPr>
        <p:spPr>
          <a:ln>
            <a:solidFill>
              <a:srgbClr val="000000">
                <a:alpha val="100000"/>
              </a:srgbClr>
            </a:solidFill>
            <a:miter lim="800000"/>
          </a:ln>
        </p:spPr>
      </p:sp>
      <p:sp>
        <p:nvSpPr>
          <p:cNvPr id="129027" name="Notes Placeholder 2"/>
          <p:cNvSpPr>
            <a:spLocks noGrp="1"/>
          </p:cNvSpPr>
          <p:nvPr>
            <p:ph type="body" idx="1"/>
          </p:nvPr>
        </p:nvSpPr>
        <p:spPr>
          <a:noFill/>
          <a:ln>
            <a:noFill/>
          </a:ln>
        </p:spPr>
        <p:txBody>
          <a:bodyPr wrap="square" lIns="91440" tIns="45720" rIns="91440" bIns="45720" anchor="t" anchorCtr="0"/>
          <a:p>
            <a:pPr lvl="0" eaLnBrk="1" hangingPunct="1">
              <a:spcBef>
                <a:spcPct val="0"/>
              </a:spcBef>
            </a:pPr>
            <a:endParaRPr dirty="0"/>
          </a:p>
        </p:txBody>
      </p:sp>
      <p:sp>
        <p:nvSpPr>
          <p:cNvPr id="129028"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IN" altLang="x-none" sz="1200" dirty="0"/>
            </a:fld>
            <a:endParaRPr lang="en-IN" altLang="x-none" sz="1200"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50" name="Slide Image Placeholder 1"/>
          <p:cNvSpPr>
            <a:spLocks noGrp="1" noRot="1" noChangeAspect="1" noTextEdit="1"/>
          </p:cNvSpPr>
          <p:nvPr>
            <p:ph type="sldImg"/>
          </p:nvPr>
        </p:nvSpPr>
        <p:spPr>
          <a:ln>
            <a:solidFill>
              <a:srgbClr val="000000">
                <a:alpha val="100000"/>
              </a:srgbClr>
            </a:solidFill>
            <a:miter lim="800000"/>
          </a:ln>
        </p:spPr>
      </p:sp>
      <p:sp>
        <p:nvSpPr>
          <p:cNvPr id="130051" name="Notes Placeholder 2"/>
          <p:cNvSpPr>
            <a:spLocks noGrp="1"/>
          </p:cNvSpPr>
          <p:nvPr>
            <p:ph type="body" idx="1"/>
          </p:nvPr>
        </p:nvSpPr>
        <p:spPr>
          <a:noFill/>
          <a:ln>
            <a:noFill/>
          </a:ln>
        </p:spPr>
        <p:txBody>
          <a:bodyPr wrap="square" lIns="91440" tIns="45720" rIns="91440" bIns="45720" anchor="t" anchorCtr="0"/>
          <a:p>
            <a:pPr lvl="0" eaLnBrk="1" hangingPunct="1">
              <a:spcBef>
                <a:spcPct val="0"/>
              </a:spcBef>
            </a:pPr>
            <a:endParaRPr dirty="0"/>
          </a:p>
        </p:txBody>
      </p:sp>
      <p:sp>
        <p:nvSpPr>
          <p:cNvPr id="130052"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IN" altLang="x-none" sz="1200" dirty="0"/>
            </a:fld>
            <a:endParaRPr lang="en-IN" altLang="x-none" sz="1200"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4" name="Slide Image Placeholder 1"/>
          <p:cNvSpPr>
            <a:spLocks noGrp="1" noRot="1" noChangeAspect="1" noTextEdit="1"/>
          </p:cNvSpPr>
          <p:nvPr>
            <p:ph type="sldImg"/>
          </p:nvPr>
        </p:nvSpPr>
        <p:spPr>
          <a:ln>
            <a:solidFill>
              <a:srgbClr val="000000">
                <a:alpha val="100000"/>
              </a:srgbClr>
            </a:solidFill>
            <a:miter lim="800000"/>
          </a:ln>
        </p:spPr>
      </p:sp>
      <p:sp>
        <p:nvSpPr>
          <p:cNvPr id="131075" name="Notes Placeholder 2"/>
          <p:cNvSpPr>
            <a:spLocks noGrp="1"/>
          </p:cNvSpPr>
          <p:nvPr>
            <p:ph type="body" idx="1"/>
          </p:nvPr>
        </p:nvSpPr>
        <p:spPr>
          <a:noFill/>
          <a:ln>
            <a:noFill/>
          </a:ln>
        </p:spPr>
        <p:txBody>
          <a:bodyPr wrap="square" lIns="91440" tIns="45720" rIns="91440" bIns="45720" anchor="t" anchorCtr="0"/>
          <a:p>
            <a:pPr lvl="0" eaLnBrk="1" hangingPunct="1">
              <a:spcBef>
                <a:spcPct val="0"/>
              </a:spcBef>
            </a:pPr>
            <a:endParaRPr dirty="0"/>
          </a:p>
        </p:txBody>
      </p:sp>
      <p:sp>
        <p:nvSpPr>
          <p:cNvPr id="131076"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IN" altLang="x-none" sz="1200" dirty="0"/>
            </a:fld>
            <a:endParaRPr lang="en-IN" altLang="x-none" sz="1200"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8" name="Slide Image Placeholder 1"/>
          <p:cNvSpPr>
            <a:spLocks noGrp="1" noRot="1" noChangeAspect="1" noTextEdit="1"/>
          </p:cNvSpPr>
          <p:nvPr>
            <p:ph type="sldImg"/>
          </p:nvPr>
        </p:nvSpPr>
        <p:spPr>
          <a:ln>
            <a:solidFill>
              <a:srgbClr val="000000">
                <a:alpha val="100000"/>
              </a:srgbClr>
            </a:solidFill>
            <a:miter lim="800000"/>
          </a:ln>
        </p:spPr>
      </p:sp>
      <p:sp>
        <p:nvSpPr>
          <p:cNvPr id="132099" name="Notes Placeholder 2"/>
          <p:cNvSpPr>
            <a:spLocks noGrp="1"/>
          </p:cNvSpPr>
          <p:nvPr>
            <p:ph type="body" idx="1"/>
          </p:nvPr>
        </p:nvSpPr>
        <p:spPr>
          <a:noFill/>
          <a:ln>
            <a:noFill/>
          </a:ln>
        </p:spPr>
        <p:txBody>
          <a:bodyPr wrap="square" lIns="91440" tIns="45720" rIns="91440" bIns="45720" anchor="t" anchorCtr="0"/>
          <a:p>
            <a:pPr lvl="0" eaLnBrk="1" hangingPunct="1">
              <a:spcBef>
                <a:spcPct val="0"/>
              </a:spcBef>
            </a:pPr>
            <a:endParaRPr dirty="0"/>
          </a:p>
        </p:txBody>
      </p:sp>
      <p:sp>
        <p:nvSpPr>
          <p:cNvPr id="13210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IN" altLang="x-none" sz="1200" dirty="0"/>
            </a:fld>
            <a:endParaRPr lang="en-IN" altLang="x-none" sz="1200"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2" name="Slide Image Placeholder 1"/>
          <p:cNvSpPr>
            <a:spLocks noGrp="1" noRot="1" noChangeAspect="1" noTextEdit="1"/>
          </p:cNvSpPr>
          <p:nvPr>
            <p:ph type="sldImg"/>
          </p:nvPr>
        </p:nvSpPr>
        <p:spPr>
          <a:ln>
            <a:solidFill>
              <a:srgbClr val="000000">
                <a:alpha val="100000"/>
              </a:srgbClr>
            </a:solidFill>
            <a:miter lim="800000"/>
          </a:ln>
        </p:spPr>
      </p:sp>
      <p:sp>
        <p:nvSpPr>
          <p:cNvPr id="133123" name="Notes Placeholder 2"/>
          <p:cNvSpPr>
            <a:spLocks noGrp="1"/>
          </p:cNvSpPr>
          <p:nvPr>
            <p:ph type="body" idx="1"/>
          </p:nvPr>
        </p:nvSpPr>
        <p:spPr>
          <a:noFill/>
          <a:ln>
            <a:noFill/>
          </a:ln>
        </p:spPr>
        <p:txBody>
          <a:bodyPr wrap="square" lIns="91440" tIns="45720" rIns="91440" bIns="45720" anchor="t" anchorCtr="0"/>
          <a:p>
            <a:pPr lvl="0" eaLnBrk="1" hangingPunct="1">
              <a:spcBef>
                <a:spcPct val="0"/>
              </a:spcBef>
            </a:pPr>
            <a:endParaRPr dirty="0"/>
          </a:p>
        </p:txBody>
      </p:sp>
      <p:sp>
        <p:nvSpPr>
          <p:cNvPr id="133124"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IN" altLang="x-none" sz="1200" dirty="0"/>
            </a:fld>
            <a:endParaRPr lang="en-IN" altLang="x-none" sz="1200"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6" name="Slide Image Placeholder 1"/>
          <p:cNvSpPr>
            <a:spLocks noGrp="1" noRot="1" noChangeAspect="1" noTextEdit="1"/>
          </p:cNvSpPr>
          <p:nvPr>
            <p:ph type="sldImg"/>
          </p:nvPr>
        </p:nvSpPr>
        <p:spPr>
          <a:ln>
            <a:solidFill>
              <a:srgbClr val="000000">
                <a:alpha val="100000"/>
              </a:srgbClr>
            </a:solidFill>
            <a:miter lim="800000"/>
          </a:ln>
        </p:spPr>
      </p:sp>
      <p:sp>
        <p:nvSpPr>
          <p:cNvPr id="134147" name="Notes Placeholder 2"/>
          <p:cNvSpPr>
            <a:spLocks noGrp="1"/>
          </p:cNvSpPr>
          <p:nvPr>
            <p:ph type="body" idx="1"/>
          </p:nvPr>
        </p:nvSpPr>
        <p:spPr>
          <a:noFill/>
          <a:ln>
            <a:noFill/>
          </a:ln>
        </p:spPr>
        <p:txBody>
          <a:bodyPr wrap="square" lIns="91440" tIns="45720" rIns="91440" bIns="45720" anchor="t" anchorCtr="0"/>
          <a:p>
            <a:pPr lvl="0" eaLnBrk="1" hangingPunct="1">
              <a:spcBef>
                <a:spcPct val="0"/>
              </a:spcBef>
            </a:pPr>
            <a:endParaRPr dirty="0"/>
          </a:p>
        </p:txBody>
      </p:sp>
      <p:sp>
        <p:nvSpPr>
          <p:cNvPr id="134148"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IN" altLang="x-none" sz="1200" dirty="0"/>
            </a:fld>
            <a:endParaRPr lang="en-IN" altLang="x-none" sz="1200"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70" name="Slide Image Placeholder 1"/>
          <p:cNvSpPr>
            <a:spLocks noGrp="1" noRot="1" noChangeAspect="1" noTextEdit="1"/>
          </p:cNvSpPr>
          <p:nvPr>
            <p:ph type="sldImg"/>
          </p:nvPr>
        </p:nvSpPr>
        <p:spPr>
          <a:ln>
            <a:solidFill>
              <a:srgbClr val="000000">
                <a:alpha val="100000"/>
              </a:srgbClr>
            </a:solidFill>
            <a:miter lim="800000"/>
          </a:ln>
        </p:spPr>
      </p:sp>
      <p:sp>
        <p:nvSpPr>
          <p:cNvPr id="135171" name="Notes Placeholder 2"/>
          <p:cNvSpPr>
            <a:spLocks noGrp="1"/>
          </p:cNvSpPr>
          <p:nvPr>
            <p:ph type="body" idx="1"/>
          </p:nvPr>
        </p:nvSpPr>
        <p:spPr>
          <a:noFill/>
          <a:ln>
            <a:noFill/>
          </a:ln>
        </p:spPr>
        <p:txBody>
          <a:bodyPr wrap="square" lIns="91440" tIns="45720" rIns="91440" bIns="45720" anchor="t" anchorCtr="0"/>
          <a:p>
            <a:pPr lvl="0" eaLnBrk="1" hangingPunct="1">
              <a:spcBef>
                <a:spcPct val="0"/>
              </a:spcBef>
            </a:pPr>
            <a:endParaRPr dirty="0"/>
          </a:p>
        </p:txBody>
      </p:sp>
      <p:sp>
        <p:nvSpPr>
          <p:cNvPr id="135172"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IN" altLang="x-none" sz="1200" dirty="0"/>
            </a:fld>
            <a:endParaRPr lang="en-IN" altLang="x-none"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Slide Image Placeholder 1"/>
          <p:cNvSpPr>
            <a:spLocks noGrp="1" noRot="1" noChangeAspect="1" noTextEdit="1"/>
          </p:cNvSpPr>
          <p:nvPr>
            <p:ph type="sldImg"/>
          </p:nvPr>
        </p:nvSpPr>
        <p:spPr>
          <a:ln>
            <a:solidFill>
              <a:srgbClr val="000000">
                <a:alpha val="100000"/>
              </a:srgbClr>
            </a:solidFill>
            <a:miter lim="800000"/>
          </a:ln>
        </p:spPr>
      </p:sp>
      <p:sp>
        <p:nvSpPr>
          <p:cNvPr id="108547" name="Notes Placeholder 2"/>
          <p:cNvSpPr>
            <a:spLocks noGrp="1"/>
          </p:cNvSpPr>
          <p:nvPr>
            <p:ph type="body" idx="1"/>
          </p:nvPr>
        </p:nvSpPr>
        <p:spPr>
          <a:noFill/>
          <a:ln>
            <a:noFill/>
          </a:ln>
        </p:spPr>
        <p:txBody>
          <a:bodyPr wrap="square" lIns="91440" tIns="45720" rIns="91440" bIns="45720" anchor="t" anchorCtr="0"/>
          <a:p>
            <a:pPr lvl="0" eaLnBrk="1" hangingPunct="1">
              <a:spcBef>
                <a:spcPct val="0"/>
              </a:spcBef>
            </a:pPr>
            <a:endParaRPr dirty="0"/>
          </a:p>
        </p:txBody>
      </p:sp>
      <p:sp>
        <p:nvSpPr>
          <p:cNvPr id="108548"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IN" altLang="x-none" sz="1200" dirty="0"/>
            </a:fld>
            <a:endParaRPr lang="en-IN" altLang="x-none" sz="1200"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4" name="Slide Image Placeholder 1"/>
          <p:cNvSpPr>
            <a:spLocks noGrp="1" noRot="1" noChangeAspect="1" noTextEdit="1"/>
          </p:cNvSpPr>
          <p:nvPr>
            <p:ph type="sldImg"/>
          </p:nvPr>
        </p:nvSpPr>
        <p:spPr>
          <a:ln>
            <a:solidFill>
              <a:srgbClr val="000000">
                <a:alpha val="100000"/>
              </a:srgbClr>
            </a:solidFill>
            <a:miter lim="800000"/>
          </a:ln>
        </p:spPr>
      </p:sp>
      <p:sp>
        <p:nvSpPr>
          <p:cNvPr id="136195" name="Notes Placeholder 2"/>
          <p:cNvSpPr>
            <a:spLocks noGrp="1"/>
          </p:cNvSpPr>
          <p:nvPr>
            <p:ph type="body" idx="1"/>
          </p:nvPr>
        </p:nvSpPr>
        <p:spPr>
          <a:noFill/>
          <a:ln>
            <a:noFill/>
          </a:ln>
        </p:spPr>
        <p:txBody>
          <a:bodyPr wrap="square" lIns="91440" tIns="45720" rIns="91440" bIns="45720" anchor="t" anchorCtr="0"/>
          <a:p>
            <a:pPr lvl="0" eaLnBrk="1" hangingPunct="1">
              <a:spcBef>
                <a:spcPct val="0"/>
              </a:spcBef>
            </a:pPr>
            <a:endParaRPr dirty="0"/>
          </a:p>
        </p:txBody>
      </p:sp>
      <p:sp>
        <p:nvSpPr>
          <p:cNvPr id="136196"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IN" altLang="x-none" sz="1200" dirty="0"/>
            </a:fld>
            <a:endParaRPr lang="en-IN" altLang="x-none" sz="1200"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8" name="Slide Image Placeholder 1"/>
          <p:cNvSpPr>
            <a:spLocks noGrp="1" noRot="1" noChangeAspect="1" noTextEdit="1"/>
          </p:cNvSpPr>
          <p:nvPr>
            <p:ph type="sldImg"/>
          </p:nvPr>
        </p:nvSpPr>
        <p:spPr>
          <a:ln>
            <a:solidFill>
              <a:srgbClr val="000000">
                <a:alpha val="100000"/>
              </a:srgbClr>
            </a:solidFill>
            <a:miter lim="800000"/>
          </a:ln>
        </p:spPr>
      </p:sp>
      <p:sp>
        <p:nvSpPr>
          <p:cNvPr id="137219" name="Notes Placeholder 2"/>
          <p:cNvSpPr>
            <a:spLocks noGrp="1"/>
          </p:cNvSpPr>
          <p:nvPr>
            <p:ph type="body" idx="1"/>
          </p:nvPr>
        </p:nvSpPr>
        <p:spPr>
          <a:noFill/>
          <a:ln>
            <a:noFill/>
          </a:ln>
        </p:spPr>
        <p:txBody>
          <a:bodyPr wrap="square" lIns="91440" tIns="45720" rIns="91440" bIns="45720" anchor="t" anchorCtr="0"/>
          <a:p>
            <a:pPr lvl="0" eaLnBrk="1" hangingPunct="1"/>
            <a:endParaRPr dirty="0"/>
          </a:p>
        </p:txBody>
      </p:sp>
      <p:sp>
        <p:nvSpPr>
          <p:cNvPr id="1372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IN" altLang="x-none" sz="1200" dirty="0"/>
            </a:fld>
            <a:endParaRPr lang="en-IN" altLang="x-none" sz="1200"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2" name="Slide Image Placeholder 1"/>
          <p:cNvSpPr>
            <a:spLocks noGrp="1" noRot="1" noChangeAspect="1" noTextEdit="1"/>
          </p:cNvSpPr>
          <p:nvPr>
            <p:ph type="sldImg"/>
          </p:nvPr>
        </p:nvSpPr>
        <p:spPr>
          <a:ln>
            <a:solidFill>
              <a:srgbClr val="000000">
                <a:alpha val="100000"/>
              </a:srgbClr>
            </a:solidFill>
            <a:miter lim="800000"/>
          </a:ln>
        </p:spPr>
      </p:sp>
      <p:sp>
        <p:nvSpPr>
          <p:cNvPr id="138243" name="Notes Placeholder 2"/>
          <p:cNvSpPr>
            <a:spLocks noGrp="1"/>
          </p:cNvSpPr>
          <p:nvPr>
            <p:ph type="body" idx="1"/>
          </p:nvPr>
        </p:nvSpPr>
        <p:spPr>
          <a:noFill/>
          <a:ln>
            <a:noFill/>
          </a:ln>
        </p:spPr>
        <p:txBody>
          <a:bodyPr wrap="square" lIns="91440" tIns="45720" rIns="91440" bIns="45720" anchor="t" anchorCtr="0"/>
          <a:p>
            <a:pPr lvl="0" eaLnBrk="1" hangingPunct="1"/>
            <a:endParaRPr dirty="0"/>
          </a:p>
        </p:txBody>
      </p:sp>
      <p:sp>
        <p:nvSpPr>
          <p:cNvPr id="138244"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IN" altLang="x-none" sz="1200" dirty="0"/>
            </a:fld>
            <a:endParaRPr lang="en-IN" altLang="x-none" sz="1200"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6" name="Slide Image Placeholder 1"/>
          <p:cNvSpPr>
            <a:spLocks noGrp="1" noRot="1" noChangeAspect="1" noTextEdit="1"/>
          </p:cNvSpPr>
          <p:nvPr>
            <p:ph type="sldImg"/>
          </p:nvPr>
        </p:nvSpPr>
        <p:spPr>
          <a:ln>
            <a:solidFill>
              <a:srgbClr val="000000">
                <a:alpha val="100000"/>
              </a:srgbClr>
            </a:solidFill>
            <a:miter lim="800000"/>
          </a:ln>
        </p:spPr>
      </p:sp>
      <p:sp>
        <p:nvSpPr>
          <p:cNvPr id="139267" name="Notes Placeholder 2"/>
          <p:cNvSpPr>
            <a:spLocks noGrp="1"/>
          </p:cNvSpPr>
          <p:nvPr>
            <p:ph type="body" idx="1"/>
          </p:nvPr>
        </p:nvSpPr>
        <p:spPr>
          <a:noFill/>
          <a:ln>
            <a:noFill/>
          </a:ln>
        </p:spPr>
        <p:txBody>
          <a:bodyPr wrap="square" lIns="91440" tIns="45720" rIns="91440" bIns="45720" anchor="t" anchorCtr="0"/>
          <a:p>
            <a:pPr lvl="0" eaLnBrk="1" hangingPunct="1"/>
            <a:endParaRPr dirty="0"/>
          </a:p>
        </p:txBody>
      </p:sp>
      <p:sp>
        <p:nvSpPr>
          <p:cNvPr id="139268"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IN" altLang="x-none" sz="1200" dirty="0"/>
            </a:fld>
            <a:endParaRPr lang="en-IN" altLang="x-none" sz="1200"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90" name="Slide Image Placeholder 1"/>
          <p:cNvSpPr>
            <a:spLocks noGrp="1" noRot="1" noChangeAspect="1" noTextEdit="1"/>
          </p:cNvSpPr>
          <p:nvPr>
            <p:ph type="sldImg"/>
          </p:nvPr>
        </p:nvSpPr>
        <p:spPr>
          <a:ln>
            <a:solidFill>
              <a:srgbClr val="000000">
                <a:alpha val="100000"/>
              </a:srgbClr>
            </a:solidFill>
            <a:miter lim="800000"/>
          </a:ln>
        </p:spPr>
      </p:sp>
      <p:sp>
        <p:nvSpPr>
          <p:cNvPr id="140291" name="Notes Placeholder 2"/>
          <p:cNvSpPr>
            <a:spLocks noGrp="1"/>
          </p:cNvSpPr>
          <p:nvPr>
            <p:ph type="body" idx="1"/>
          </p:nvPr>
        </p:nvSpPr>
        <p:spPr>
          <a:noFill/>
          <a:ln>
            <a:noFill/>
          </a:ln>
        </p:spPr>
        <p:txBody>
          <a:bodyPr wrap="square" lIns="91440" tIns="45720" rIns="91440" bIns="45720" anchor="t" anchorCtr="0"/>
          <a:p>
            <a:pPr lvl="0" eaLnBrk="1" hangingPunct="1"/>
            <a:endParaRPr dirty="0"/>
          </a:p>
        </p:txBody>
      </p:sp>
      <p:sp>
        <p:nvSpPr>
          <p:cNvPr id="140292"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IN" altLang="x-none" sz="1200" dirty="0"/>
            </a:fld>
            <a:endParaRPr lang="en-IN" altLang="x-none" sz="1200"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4" name="Slide Image Placeholder 1"/>
          <p:cNvSpPr>
            <a:spLocks noGrp="1" noRot="1" noChangeAspect="1" noTextEdit="1"/>
          </p:cNvSpPr>
          <p:nvPr>
            <p:ph type="sldImg"/>
          </p:nvPr>
        </p:nvSpPr>
        <p:spPr>
          <a:ln>
            <a:solidFill>
              <a:srgbClr val="000000">
                <a:alpha val="100000"/>
              </a:srgbClr>
            </a:solidFill>
            <a:miter lim="800000"/>
          </a:ln>
        </p:spPr>
      </p:sp>
      <p:sp>
        <p:nvSpPr>
          <p:cNvPr id="141315" name="Notes Placeholder 2"/>
          <p:cNvSpPr>
            <a:spLocks noGrp="1"/>
          </p:cNvSpPr>
          <p:nvPr>
            <p:ph type="body" idx="1"/>
          </p:nvPr>
        </p:nvSpPr>
        <p:spPr>
          <a:noFill/>
          <a:ln>
            <a:noFill/>
          </a:ln>
        </p:spPr>
        <p:txBody>
          <a:bodyPr wrap="square" lIns="91440" tIns="45720" rIns="91440" bIns="45720" anchor="t" anchorCtr="0"/>
          <a:p>
            <a:pPr lvl="0" eaLnBrk="1" hangingPunct="1"/>
            <a:endParaRPr dirty="0"/>
          </a:p>
        </p:txBody>
      </p:sp>
      <p:sp>
        <p:nvSpPr>
          <p:cNvPr id="141316"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IN" altLang="x-none" sz="1200" dirty="0"/>
            </a:fld>
            <a:endParaRPr lang="en-IN" altLang="x-none" sz="1200"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8" name="Slide Image Placeholder 1"/>
          <p:cNvSpPr>
            <a:spLocks noGrp="1" noRot="1" noChangeAspect="1" noTextEdit="1"/>
          </p:cNvSpPr>
          <p:nvPr>
            <p:ph type="sldImg"/>
          </p:nvPr>
        </p:nvSpPr>
        <p:spPr>
          <a:ln>
            <a:solidFill>
              <a:srgbClr val="000000">
                <a:alpha val="100000"/>
              </a:srgbClr>
            </a:solidFill>
            <a:miter lim="800000"/>
          </a:ln>
        </p:spPr>
      </p:sp>
      <p:sp>
        <p:nvSpPr>
          <p:cNvPr id="142339" name="Notes Placeholder 2"/>
          <p:cNvSpPr>
            <a:spLocks noGrp="1"/>
          </p:cNvSpPr>
          <p:nvPr>
            <p:ph type="body" idx="1"/>
          </p:nvPr>
        </p:nvSpPr>
        <p:spPr>
          <a:noFill/>
          <a:ln>
            <a:noFill/>
          </a:ln>
        </p:spPr>
        <p:txBody>
          <a:bodyPr wrap="square" lIns="91440" tIns="45720" rIns="91440" bIns="45720" anchor="t" anchorCtr="0"/>
          <a:p>
            <a:pPr lvl="0" eaLnBrk="1" hangingPunct="1"/>
            <a:endParaRPr dirty="0"/>
          </a:p>
        </p:txBody>
      </p:sp>
      <p:sp>
        <p:nvSpPr>
          <p:cNvPr id="14234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IN" altLang="x-none" sz="1200" dirty="0"/>
            </a:fld>
            <a:endParaRPr lang="en-IN" altLang="x-none" sz="1200"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2" name="Slide Image Placeholder 1"/>
          <p:cNvSpPr>
            <a:spLocks noGrp="1" noRot="1" noChangeAspect="1" noTextEdit="1"/>
          </p:cNvSpPr>
          <p:nvPr>
            <p:ph type="sldImg"/>
          </p:nvPr>
        </p:nvSpPr>
        <p:spPr>
          <a:ln>
            <a:solidFill>
              <a:srgbClr val="000000">
                <a:alpha val="100000"/>
              </a:srgbClr>
            </a:solidFill>
            <a:miter lim="800000"/>
          </a:ln>
        </p:spPr>
      </p:sp>
      <p:sp>
        <p:nvSpPr>
          <p:cNvPr id="143363" name="Notes Placeholder 2"/>
          <p:cNvSpPr>
            <a:spLocks noGrp="1"/>
          </p:cNvSpPr>
          <p:nvPr>
            <p:ph type="body" idx="1"/>
          </p:nvPr>
        </p:nvSpPr>
        <p:spPr>
          <a:noFill/>
          <a:ln>
            <a:noFill/>
          </a:ln>
        </p:spPr>
        <p:txBody>
          <a:bodyPr wrap="square" lIns="91440" tIns="45720" rIns="91440" bIns="45720" anchor="t" anchorCtr="0"/>
          <a:p>
            <a:pPr lvl="0" eaLnBrk="1" hangingPunct="1"/>
            <a:endParaRPr dirty="0"/>
          </a:p>
        </p:txBody>
      </p:sp>
      <p:sp>
        <p:nvSpPr>
          <p:cNvPr id="143364"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IN" altLang="x-none" sz="1200" dirty="0"/>
            </a:fld>
            <a:endParaRPr lang="en-IN" altLang="x-none" sz="1200"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6" name="Slide Image Placeholder 1"/>
          <p:cNvSpPr>
            <a:spLocks noGrp="1" noRot="1" noChangeAspect="1" noTextEdit="1"/>
          </p:cNvSpPr>
          <p:nvPr>
            <p:ph type="sldImg"/>
          </p:nvPr>
        </p:nvSpPr>
        <p:spPr>
          <a:ln>
            <a:solidFill>
              <a:srgbClr val="000000">
                <a:alpha val="100000"/>
              </a:srgbClr>
            </a:solidFill>
            <a:miter lim="800000"/>
          </a:ln>
        </p:spPr>
      </p:sp>
      <p:sp>
        <p:nvSpPr>
          <p:cNvPr id="144387" name="Notes Placeholder 2"/>
          <p:cNvSpPr>
            <a:spLocks noGrp="1"/>
          </p:cNvSpPr>
          <p:nvPr>
            <p:ph type="body" idx="1"/>
          </p:nvPr>
        </p:nvSpPr>
        <p:spPr>
          <a:noFill/>
          <a:ln>
            <a:noFill/>
          </a:ln>
        </p:spPr>
        <p:txBody>
          <a:bodyPr wrap="square" lIns="91440" tIns="45720" rIns="91440" bIns="45720" anchor="t" anchorCtr="0"/>
          <a:p>
            <a:pPr lvl="0" eaLnBrk="1" hangingPunct="1"/>
            <a:endParaRPr dirty="0"/>
          </a:p>
        </p:txBody>
      </p:sp>
      <p:sp>
        <p:nvSpPr>
          <p:cNvPr id="144388"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IN" altLang="x-none" sz="1200" dirty="0"/>
            </a:fld>
            <a:endParaRPr lang="en-IN" altLang="x-none" sz="1200"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10" name="Slide Image Placeholder 1"/>
          <p:cNvSpPr>
            <a:spLocks noGrp="1" noRot="1" noChangeAspect="1" noTextEdit="1"/>
          </p:cNvSpPr>
          <p:nvPr>
            <p:ph type="sldImg"/>
          </p:nvPr>
        </p:nvSpPr>
        <p:spPr>
          <a:ln>
            <a:solidFill>
              <a:srgbClr val="000000">
                <a:alpha val="100000"/>
              </a:srgbClr>
            </a:solidFill>
            <a:miter lim="800000"/>
          </a:ln>
        </p:spPr>
      </p:sp>
      <p:sp>
        <p:nvSpPr>
          <p:cNvPr id="145411" name="Notes Placeholder 2"/>
          <p:cNvSpPr>
            <a:spLocks noGrp="1"/>
          </p:cNvSpPr>
          <p:nvPr>
            <p:ph type="body" idx="1"/>
          </p:nvPr>
        </p:nvSpPr>
        <p:spPr>
          <a:noFill/>
          <a:ln>
            <a:noFill/>
          </a:ln>
        </p:spPr>
        <p:txBody>
          <a:bodyPr wrap="square" lIns="91440" tIns="45720" rIns="91440" bIns="45720" anchor="t" anchorCtr="0"/>
          <a:p>
            <a:pPr lvl="0" eaLnBrk="1" hangingPunct="1"/>
            <a:endParaRPr dirty="0"/>
          </a:p>
        </p:txBody>
      </p:sp>
      <p:sp>
        <p:nvSpPr>
          <p:cNvPr id="145412"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IN" altLang="x-none" sz="1200" dirty="0"/>
            </a:fld>
            <a:endParaRPr lang="en-IN" altLang="x-none"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Slide Image Placeholder 1"/>
          <p:cNvSpPr>
            <a:spLocks noGrp="1" noRot="1" noChangeAspect="1" noTextEdit="1"/>
          </p:cNvSpPr>
          <p:nvPr>
            <p:ph type="sldImg"/>
          </p:nvPr>
        </p:nvSpPr>
        <p:spPr>
          <a:ln>
            <a:solidFill>
              <a:srgbClr val="000000">
                <a:alpha val="100000"/>
              </a:srgbClr>
            </a:solidFill>
            <a:miter lim="800000"/>
          </a:ln>
        </p:spPr>
      </p:sp>
      <p:sp>
        <p:nvSpPr>
          <p:cNvPr id="109571" name="Notes Placeholder 2"/>
          <p:cNvSpPr>
            <a:spLocks noGrp="1"/>
          </p:cNvSpPr>
          <p:nvPr>
            <p:ph type="body" idx="1"/>
          </p:nvPr>
        </p:nvSpPr>
        <p:spPr>
          <a:noFill/>
          <a:ln>
            <a:noFill/>
          </a:ln>
        </p:spPr>
        <p:txBody>
          <a:bodyPr wrap="square" lIns="91440" tIns="45720" rIns="91440" bIns="45720" anchor="t" anchorCtr="0"/>
          <a:p>
            <a:pPr lvl="0" eaLnBrk="1" hangingPunct="1">
              <a:spcBef>
                <a:spcPct val="0"/>
              </a:spcBef>
            </a:pPr>
            <a:endParaRPr dirty="0"/>
          </a:p>
        </p:txBody>
      </p:sp>
      <p:sp>
        <p:nvSpPr>
          <p:cNvPr id="109572"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IN" altLang="x-none" sz="1200" dirty="0"/>
            </a:fld>
            <a:endParaRPr lang="en-IN" altLang="x-none" sz="1200"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4" name="Slide Image Placeholder 1"/>
          <p:cNvSpPr>
            <a:spLocks noGrp="1" noRot="1" noChangeAspect="1" noTextEdit="1"/>
          </p:cNvSpPr>
          <p:nvPr>
            <p:ph type="sldImg"/>
          </p:nvPr>
        </p:nvSpPr>
        <p:spPr>
          <a:ln>
            <a:solidFill>
              <a:srgbClr val="000000">
                <a:alpha val="100000"/>
              </a:srgbClr>
            </a:solidFill>
            <a:miter lim="800000"/>
          </a:ln>
        </p:spPr>
      </p:sp>
      <p:sp>
        <p:nvSpPr>
          <p:cNvPr id="146435" name="Notes Placeholder 2"/>
          <p:cNvSpPr>
            <a:spLocks noGrp="1"/>
          </p:cNvSpPr>
          <p:nvPr>
            <p:ph type="body" idx="1"/>
          </p:nvPr>
        </p:nvSpPr>
        <p:spPr>
          <a:noFill/>
          <a:ln>
            <a:noFill/>
          </a:ln>
        </p:spPr>
        <p:txBody>
          <a:bodyPr wrap="square" lIns="91440" tIns="45720" rIns="91440" bIns="45720" anchor="t" anchorCtr="0"/>
          <a:p>
            <a:pPr lvl="0" eaLnBrk="1" hangingPunct="1"/>
            <a:endParaRPr dirty="0"/>
          </a:p>
        </p:txBody>
      </p:sp>
      <p:sp>
        <p:nvSpPr>
          <p:cNvPr id="146436"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IN" altLang="x-none" sz="1200" dirty="0"/>
            </a:fld>
            <a:endParaRPr lang="en-IN" altLang="x-none" sz="1200"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8" name="Slide Image Placeholder 1"/>
          <p:cNvSpPr>
            <a:spLocks noGrp="1" noRot="1" noChangeAspect="1" noTextEdit="1"/>
          </p:cNvSpPr>
          <p:nvPr>
            <p:ph type="sldImg"/>
          </p:nvPr>
        </p:nvSpPr>
        <p:spPr>
          <a:ln>
            <a:solidFill>
              <a:srgbClr val="000000">
                <a:alpha val="100000"/>
              </a:srgbClr>
            </a:solidFill>
            <a:miter lim="800000"/>
          </a:ln>
        </p:spPr>
      </p:sp>
      <p:sp>
        <p:nvSpPr>
          <p:cNvPr id="147459" name="Notes Placeholder 2"/>
          <p:cNvSpPr>
            <a:spLocks noGrp="1"/>
          </p:cNvSpPr>
          <p:nvPr>
            <p:ph type="body" idx="1"/>
          </p:nvPr>
        </p:nvSpPr>
        <p:spPr>
          <a:noFill/>
          <a:ln>
            <a:noFill/>
          </a:ln>
        </p:spPr>
        <p:txBody>
          <a:bodyPr wrap="square" lIns="91440" tIns="45720" rIns="91440" bIns="45720" anchor="t" anchorCtr="0"/>
          <a:p>
            <a:pPr lvl="0" eaLnBrk="1" hangingPunct="1"/>
            <a:endParaRPr dirty="0"/>
          </a:p>
        </p:txBody>
      </p:sp>
      <p:sp>
        <p:nvSpPr>
          <p:cNvPr id="14746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IN" altLang="x-none" sz="1200" dirty="0"/>
            </a:fld>
            <a:endParaRPr lang="en-IN" altLang="x-none" sz="1200"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2" name="Slide Image Placeholder 1"/>
          <p:cNvSpPr>
            <a:spLocks noGrp="1" noRot="1" noChangeAspect="1" noTextEdit="1"/>
          </p:cNvSpPr>
          <p:nvPr>
            <p:ph type="sldImg"/>
          </p:nvPr>
        </p:nvSpPr>
        <p:spPr>
          <a:ln>
            <a:solidFill>
              <a:srgbClr val="000000">
                <a:alpha val="100000"/>
              </a:srgbClr>
            </a:solidFill>
            <a:miter lim="800000"/>
          </a:ln>
        </p:spPr>
      </p:sp>
      <p:sp>
        <p:nvSpPr>
          <p:cNvPr id="148483" name="Notes Placeholder 2"/>
          <p:cNvSpPr>
            <a:spLocks noGrp="1"/>
          </p:cNvSpPr>
          <p:nvPr>
            <p:ph type="body" idx="1"/>
          </p:nvPr>
        </p:nvSpPr>
        <p:spPr>
          <a:noFill/>
          <a:ln>
            <a:noFill/>
          </a:ln>
        </p:spPr>
        <p:txBody>
          <a:bodyPr wrap="square" lIns="91440" tIns="45720" rIns="91440" bIns="45720" anchor="t" anchorCtr="0"/>
          <a:p>
            <a:pPr lvl="0" eaLnBrk="1" hangingPunct="1"/>
            <a:endParaRPr dirty="0"/>
          </a:p>
        </p:txBody>
      </p:sp>
      <p:sp>
        <p:nvSpPr>
          <p:cNvPr id="148484"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IN" altLang="x-none" sz="1200" dirty="0"/>
            </a:fld>
            <a:endParaRPr lang="en-IN" altLang="x-none" sz="1200"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6" name="Slide Image Placeholder 1"/>
          <p:cNvSpPr>
            <a:spLocks noGrp="1" noRot="1" noChangeAspect="1" noTextEdit="1"/>
          </p:cNvSpPr>
          <p:nvPr>
            <p:ph type="sldImg"/>
          </p:nvPr>
        </p:nvSpPr>
        <p:spPr>
          <a:ln>
            <a:solidFill>
              <a:srgbClr val="000000">
                <a:alpha val="100000"/>
              </a:srgbClr>
            </a:solidFill>
            <a:miter lim="800000"/>
          </a:ln>
        </p:spPr>
      </p:sp>
      <p:sp>
        <p:nvSpPr>
          <p:cNvPr id="149507" name="Notes Placeholder 2"/>
          <p:cNvSpPr>
            <a:spLocks noGrp="1"/>
          </p:cNvSpPr>
          <p:nvPr>
            <p:ph type="body" idx="1"/>
          </p:nvPr>
        </p:nvSpPr>
        <p:spPr>
          <a:noFill/>
          <a:ln>
            <a:noFill/>
          </a:ln>
        </p:spPr>
        <p:txBody>
          <a:bodyPr wrap="square" lIns="91440" tIns="45720" rIns="91440" bIns="45720" anchor="t" anchorCtr="0"/>
          <a:p>
            <a:pPr lvl="0" eaLnBrk="1" hangingPunct="1"/>
            <a:endParaRPr dirty="0"/>
          </a:p>
        </p:txBody>
      </p:sp>
      <p:sp>
        <p:nvSpPr>
          <p:cNvPr id="149508"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IN" altLang="x-none" sz="1200" dirty="0"/>
            </a:fld>
            <a:endParaRPr lang="en-IN" altLang="x-none" sz="1200"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30" name="Slide Image Placeholder 1"/>
          <p:cNvSpPr>
            <a:spLocks noGrp="1" noRot="1" noChangeAspect="1" noTextEdit="1"/>
          </p:cNvSpPr>
          <p:nvPr>
            <p:ph type="sldImg"/>
          </p:nvPr>
        </p:nvSpPr>
        <p:spPr>
          <a:ln>
            <a:solidFill>
              <a:srgbClr val="000000">
                <a:alpha val="100000"/>
              </a:srgbClr>
            </a:solidFill>
            <a:miter lim="800000"/>
          </a:ln>
        </p:spPr>
      </p:sp>
      <p:sp>
        <p:nvSpPr>
          <p:cNvPr id="150531" name="Notes Placeholder 2"/>
          <p:cNvSpPr>
            <a:spLocks noGrp="1"/>
          </p:cNvSpPr>
          <p:nvPr>
            <p:ph type="body" idx="1"/>
          </p:nvPr>
        </p:nvSpPr>
        <p:spPr>
          <a:noFill/>
          <a:ln>
            <a:noFill/>
          </a:ln>
        </p:spPr>
        <p:txBody>
          <a:bodyPr wrap="square" lIns="91440" tIns="45720" rIns="91440" bIns="45720" anchor="t" anchorCtr="0"/>
          <a:p>
            <a:pPr lvl="0" eaLnBrk="1" hangingPunct="1"/>
            <a:endParaRPr dirty="0"/>
          </a:p>
        </p:txBody>
      </p:sp>
      <p:sp>
        <p:nvSpPr>
          <p:cNvPr id="150532"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IN" altLang="x-none" sz="1200" dirty="0"/>
            </a:fld>
            <a:endParaRPr lang="en-IN" altLang="x-none" sz="1200"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4" name="Slide Image Placeholder 1"/>
          <p:cNvSpPr>
            <a:spLocks noGrp="1" noRot="1" noChangeAspect="1" noTextEdit="1"/>
          </p:cNvSpPr>
          <p:nvPr>
            <p:ph type="sldImg"/>
          </p:nvPr>
        </p:nvSpPr>
        <p:spPr>
          <a:ln>
            <a:solidFill>
              <a:srgbClr val="000000">
                <a:alpha val="100000"/>
              </a:srgbClr>
            </a:solidFill>
            <a:miter lim="800000"/>
          </a:ln>
        </p:spPr>
      </p:sp>
      <p:sp>
        <p:nvSpPr>
          <p:cNvPr id="151555" name="Notes Placeholder 2"/>
          <p:cNvSpPr>
            <a:spLocks noGrp="1"/>
          </p:cNvSpPr>
          <p:nvPr>
            <p:ph type="body" idx="1"/>
          </p:nvPr>
        </p:nvSpPr>
        <p:spPr>
          <a:noFill/>
          <a:ln>
            <a:noFill/>
          </a:ln>
        </p:spPr>
        <p:txBody>
          <a:bodyPr wrap="square" lIns="91440" tIns="45720" rIns="91440" bIns="45720" anchor="t" anchorCtr="0"/>
          <a:p>
            <a:pPr lvl="0" eaLnBrk="1" hangingPunct="1"/>
            <a:endParaRPr dirty="0"/>
          </a:p>
        </p:txBody>
      </p:sp>
      <p:sp>
        <p:nvSpPr>
          <p:cNvPr id="151556"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IN" altLang="x-none" sz="1200" dirty="0"/>
            </a:fld>
            <a:endParaRPr lang="en-IN" altLang="x-none" sz="1200"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8" name="Slide Image Placeholder 1"/>
          <p:cNvSpPr>
            <a:spLocks noGrp="1" noRot="1" noChangeAspect="1" noTextEdit="1"/>
          </p:cNvSpPr>
          <p:nvPr>
            <p:ph type="sldImg"/>
          </p:nvPr>
        </p:nvSpPr>
        <p:spPr>
          <a:ln>
            <a:solidFill>
              <a:srgbClr val="000000">
                <a:alpha val="100000"/>
              </a:srgbClr>
            </a:solidFill>
            <a:miter lim="800000"/>
          </a:ln>
        </p:spPr>
      </p:sp>
      <p:sp>
        <p:nvSpPr>
          <p:cNvPr id="152579" name="Notes Placeholder 2"/>
          <p:cNvSpPr>
            <a:spLocks noGrp="1"/>
          </p:cNvSpPr>
          <p:nvPr>
            <p:ph type="body" idx="1"/>
          </p:nvPr>
        </p:nvSpPr>
        <p:spPr>
          <a:noFill/>
          <a:ln>
            <a:noFill/>
          </a:ln>
        </p:spPr>
        <p:txBody>
          <a:bodyPr wrap="square" lIns="91440" tIns="45720" rIns="91440" bIns="45720" anchor="t" anchorCtr="0"/>
          <a:p>
            <a:pPr lvl="0" eaLnBrk="1" hangingPunct="1"/>
            <a:endParaRPr dirty="0"/>
          </a:p>
        </p:txBody>
      </p:sp>
      <p:sp>
        <p:nvSpPr>
          <p:cNvPr id="15258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IN" altLang="x-none" sz="1200" dirty="0"/>
            </a:fld>
            <a:endParaRPr lang="en-IN" altLang="x-none" sz="1200"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0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153603" name="Rectangle 2"/>
          <p:cNvSpPr>
            <a:spLocks noRot="1" noTextEdit="1"/>
          </p:cNvSpPr>
          <p:nvPr>
            <p:ph type="sldImg"/>
          </p:nvPr>
        </p:nvSpPr>
        <p:spPr>
          <a:ln>
            <a:solidFill>
              <a:srgbClr val="000000">
                <a:alpha val="100000"/>
              </a:srgbClr>
            </a:solidFill>
            <a:miter lim="800000"/>
          </a:ln>
        </p:spPr>
      </p:sp>
      <p:sp>
        <p:nvSpPr>
          <p:cNvPr id="153604" name="Rectangle 3"/>
          <p:cNvSpPr>
            <a:spLocks noGrp="1"/>
          </p:cNvSpPr>
          <p:nvPr>
            <p:ph type="body" idx="1"/>
          </p:nvPr>
        </p:nvSpPr>
        <p:spPr>
          <a:noFill/>
          <a:ln>
            <a:noFill/>
          </a:ln>
        </p:spPr>
        <p:txBody>
          <a:bodyPr wrap="square" lIns="91440" tIns="45720" rIns="91440" bIns="45720" anchor="t" anchorCtr="0"/>
          <a:p>
            <a:pPr lvl="0"/>
            <a:endParaRPr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6"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154627" name="Rectangle 2"/>
          <p:cNvSpPr>
            <a:spLocks noRot="1" noTextEdit="1"/>
          </p:cNvSpPr>
          <p:nvPr>
            <p:ph type="sldImg"/>
          </p:nvPr>
        </p:nvSpPr>
        <p:spPr>
          <a:ln>
            <a:solidFill>
              <a:srgbClr val="000000">
                <a:alpha val="100000"/>
              </a:srgbClr>
            </a:solidFill>
            <a:miter lim="800000"/>
          </a:ln>
        </p:spPr>
      </p:sp>
      <p:sp>
        <p:nvSpPr>
          <p:cNvPr id="154628" name="Rectangle 3"/>
          <p:cNvSpPr>
            <a:spLocks noGrp="1"/>
          </p:cNvSpPr>
          <p:nvPr>
            <p:ph type="body" idx="1"/>
          </p:nvPr>
        </p:nvSpPr>
        <p:spPr>
          <a:noFill/>
          <a:ln>
            <a:noFill/>
          </a:ln>
        </p:spPr>
        <p:txBody>
          <a:bodyPr wrap="square" lIns="91440" tIns="45720" rIns="91440" bIns="45720" anchor="t" anchorCtr="0"/>
          <a:p>
            <a:pPr lvl="0"/>
            <a:endParaRPr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565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155651" name="Rectangle 2"/>
          <p:cNvSpPr>
            <a:spLocks noRot="1" noTextEdit="1"/>
          </p:cNvSpPr>
          <p:nvPr>
            <p:ph type="sldImg"/>
          </p:nvPr>
        </p:nvSpPr>
        <p:spPr>
          <a:ln>
            <a:solidFill>
              <a:srgbClr val="000000">
                <a:alpha val="100000"/>
              </a:srgbClr>
            </a:solidFill>
            <a:miter lim="800000"/>
          </a:ln>
        </p:spPr>
      </p:sp>
      <p:sp>
        <p:nvSpPr>
          <p:cNvPr id="155652" name="Rectangle 3"/>
          <p:cNvSpPr>
            <a:spLocks noGrp="1"/>
          </p:cNvSpPr>
          <p:nvPr>
            <p:ph type="body" idx="1"/>
          </p:nvPr>
        </p:nvSpPr>
        <p:spPr>
          <a:noFill/>
          <a:ln>
            <a:noFill/>
          </a:ln>
        </p:spPr>
        <p:txBody>
          <a:bodyPr wrap="square" lIns="91440" tIns="45720" rIns="91440" bIns="45720" anchor="t" anchorCtr="0"/>
          <a:p>
            <a:pPr lvl="0"/>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Slide Image Placeholder 1"/>
          <p:cNvSpPr>
            <a:spLocks noGrp="1" noRot="1" noChangeAspect="1" noTextEdit="1"/>
          </p:cNvSpPr>
          <p:nvPr>
            <p:ph type="sldImg"/>
          </p:nvPr>
        </p:nvSpPr>
        <p:spPr>
          <a:ln>
            <a:solidFill>
              <a:srgbClr val="000000">
                <a:alpha val="100000"/>
              </a:srgbClr>
            </a:solidFill>
            <a:miter lim="800000"/>
          </a:ln>
        </p:spPr>
      </p:sp>
      <p:sp>
        <p:nvSpPr>
          <p:cNvPr id="110595" name="Notes Placeholder 2"/>
          <p:cNvSpPr>
            <a:spLocks noGrp="1"/>
          </p:cNvSpPr>
          <p:nvPr>
            <p:ph type="body" idx="1"/>
          </p:nvPr>
        </p:nvSpPr>
        <p:spPr>
          <a:noFill/>
          <a:ln>
            <a:noFill/>
          </a:ln>
        </p:spPr>
        <p:txBody>
          <a:bodyPr wrap="square" lIns="91440" tIns="45720" rIns="91440" bIns="45720" anchor="t" anchorCtr="0"/>
          <a:p>
            <a:pPr lvl="0" eaLnBrk="1" hangingPunct="1">
              <a:spcBef>
                <a:spcPct val="0"/>
              </a:spcBef>
            </a:pPr>
            <a:endParaRPr dirty="0"/>
          </a:p>
        </p:txBody>
      </p:sp>
      <p:sp>
        <p:nvSpPr>
          <p:cNvPr id="110596"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IN" altLang="x-none" sz="1200" dirty="0"/>
            </a:fld>
            <a:endParaRPr lang="en-IN" altLang="x-none"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Slide Image Placeholder 1"/>
          <p:cNvSpPr>
            <a:spLocks noGrp="1" noRot="1" noChangeAspect="1" noTextEdit="1"/>
          </p:cNvSpPr>
          <p:nvPr>
            <p:ph type="sldImg"/>
          </p:nvPr>
        </p:nvSpPr>
        <p:spPr>
          <a:ln>
            <a:solidFill>
              <a:srgbClr val="000000">
                <a:alpha val="100000"/>
              </a:srgbClr>
            </a:solidFill>
            <a:miter lim="800000"/>
          </a:ln>
        </p:spPr>
      </p:sp>
      <p:sp>
        <p:nvSpPr>
          <p:cNvPr id="111619" name="Notes Placeholder 2"/>
          <p:cNvSpPr>
            <a:spLocks noGrp="1"/>
          </p:cNvSpPr>
          <p:nvPr>
            <p:ph type="body" idx="1"/>
          </p:nvPr>
        </p:nvSpPr>
        <p:spPr>
          <a:noFill/>
          <a:ln>
            <a:noFill/>
          </a:ln>
        </p:spPr>
        <p:txBody>
          <a:bodyPr wrap="square" lIns="91440" tIns="45720" rIns="91440" bIns="45720" anchor="t" anchorCtr="0"/>
          <a:p>
            <a:pPr lvl="0" eaLnBrk="1" hangingPunct="1">
              <a:spcBef>
                <a:spcPct val="0"/>
              </a:spcBef>
            </a:pPr>
            <a:endParaRPr dirty="0"/>
          </a:p>
        </p:txBody>
      </p:sp>
      <p:sp>
        <p:nvSpPr>
          <p:cNvPr id="1116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IN" altLang="x-none" sz="1200" dirty="0"/>
            </a:fld>
            <a:endParaRPr lang="en-IN" altLang="x-none"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Slide Image Placeholder 1"/>
          <p:cNvSpPr>
            <a:spLocks noGrp="1" noRot="1" noChangeAspect="1" noTextEdit="1"/>
          </p:cNvSpPr>
          <p:nvPr>
            <p:ph type="sldImg"/>
          </p:nvPr>
        </p:nvSpPr>
        <p:spPr>
          <a:ln>
            <a:solidFill>
              <a:srgbClr val="000000">
                <a:alpha val="100000"/>
              </a:srgbClr>
            </a:solidFill>
            <a:miter lim="800000"/>
          </a:ln>
        </p:spPr>
      </p:sp>
      <p:sp>
        <p:nvSpPr>
          <p:cNvPr id="112643" name="Notes Placeholder 2"/>
          <p:cNvSpPr>
            <a:spLocks noGrp="1"/>
          </p:cNvSpPr>
          <p:nvPr>
            <p:ph type="body" idx="1"/>
          </p:nvPr>
        </p:nvSpPr>
        <p:spPr>
          <a:noFill/>
          <a:ln>
            <a:noFill/>
          </a:ln>
        </p:spPr>
        <p:txBody>
          <a:bodyPr wrap="square" lIns="91440" tIns="45720" rIns="91440" bIns="45720" anchor="t" anchorCtr="0"/>
          <a:p>
            <a:pPr lvl="0" eaLnBrk="1" hangingPunct="1">
              <a:spcBef>
                <a:spcPct val="0"/>
              </a:spcBef>
            </a:pPr>
            <a:endParaRPr dirty="0"/>
          </a:p>
        </p:txBody>
      </p:sp>
      <p:sp>
        <p:nvSpPr>
          <p:cNvPr id="112644"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IN" altLang="x-none" sz="1200" dirty="0"/>
            </a:fld>
            <a:endParaRPr lang="en-IN" altLang="x-none"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Slide Image Placeholder 1"/>
          <p:cNvSpPr>
            <a:spLocks noGrp="1" noRot="1" noChangeAspect="1" noTextEdit="1"/>
          </p:cNvSpPr>
          <p:nvPr>
            <p:ph type="sldImg"/>
          </p:nvPr>
        </p:nvSpPr>
        <p:spPr>
          <a:ln>
            <a:solidFill>
              <a:srgbClr val="000000">
                <a:alpha val="100000"/>
              </a:srgbClr>
            </a:solidFill>
            <a:miter lim="800000"/>
          </a:ln>
        </p:spPr>
      </p:sp>
      <p:sp>
        <p:nvSpPr>
          <p:cNvPr id="113667" name="Notes Placeholder 2"/>
          <p:cNvSpPr>
            <a:spLocks noGrp="1"/>
          </p:cNvSpPr>
          <p:nvPr>
            <p:ph type="body" idx="1"/>
          </p:nvPr>
        </p:nvSpPr>
        <p:spPr>
          <a:noFill/>
          <a:ln>
            <a:noFill/>
          </a:ln>
        </p:spPr>
        <p:txBody>
          <a:bodyPr wrap="square" lIns="91440" tIns="45720" rIns="91440" bIns="45720" anchor="t" anchorCtr="0"/>
          <a:p>
            <a:pPr lvl="0" eaLnBrk="1" hangingPunct="1">
              <a:spcBef>
                <a:spcPct val="0"/>
              </a:spcBef>
            </a:pPr>
            <a:endParaRPr dirty="0"/>
          </a:p>
        </p:txBody>
      </p:sp>
      <p:sp>
        <p:nvSpPr>
          <p:cNvPr id="113668"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IN" altLang="x-none" sz="1200" dirty="0"/>
            </a:fld>
            <a:endParaRPr lang="en-IN" altLang="x-none" sz="12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Slide Image Placeholder 1"/>
          <p:cNvSpPr>
            <a:spLocks noGrp="1" noRot="1" noChangeAspect="1" noTextEdit="1"/>
          </p:cNvSpPr>
          <p:nvPr>
            <p:ph type="sldImg"/>
          </p:nvPr>
        </p:nvSpPr>
        <p:spPr>
          <a:ln>
            <a:solidFill>
              <a:srgbClr val="000000">
                <a:alpha val="100000"/>
              </a:srgbClr>
            </a:solidFill>
            <a:miter lim="800000"/>
          </a:ln>
        </p:spPr>
      </p:sp>
      <p:sp>
        <p:nvSpPr>
          <p:cNvPr id="114691" name="Notes Placeholder 2"/>
          <p:cNvSpPr>
            <a:spLocks noGrp="1"/>
          </p:cNvSpPr>
          <p:nvPr>
            <p:ph type="body" idx="1"/>
          </p:nvPr>
        </p:nvSpPr>
        <p:spPr>
          <a:noFill/>
          <a:ln>
            <a:noFill/>
          </a:ln>
        </p:spPr>
        <p:txBody>
          <a:bodyPr wrap="square" lIns="91440" tIns="45720" rIns="91440" bIns="45720" anchor="t" anchorCtr="0"/>
          <a:p>
            <a:pPr lvl="0" eaLnBrk="1" hangingPunct="1">
              <a:spcBef>
                <a:spcPct val="0"/>
              </a:spcBef>
            </a:pPr>
            <a:endParaRPr dirty="0"/>
          </a:p>
        </p:txBody>
      </p:sp>
      <p:sp>
        <p:nvSpPr>
          <p:cNvPr id="114692"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IN" altLang="x-none" sz="1200" dirty="0"/>
            </a:fld>
            <a:endParaRPr lang="en-IN" altLang="x-none"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rgbClr val="FFFFFF"/>
        </a:solidFill>
        <a:effectLst/>
      </p:bgPr>
    </p:bg>
    <p:spTree>
      <p:nvGrpSpPr>
        <p:cNvPr id="1" name=""/>
        <p:cNvGrpSpPr/>
        <p:nvPr/>
      </p:nvGrpSpPr>
      <p:grpSpPr>
        <a:xfrm>
          <a:off x="0" y="0"/>
          <a:ext cx="0" cy="0"/>
          <a:chOff x="0" y="0"/>
          <a:chExt cx="0" cy="0"/>
        </a:xfrm>
      </p:grpSpPr>
      <p:sp>
        <p:nvSpPr>
          <p:cNvPr id="6" name="Freeform 1026"/>
          <p:cNvSpPr/>
          <p:nvPr/>
        </p:nvSpPr>
        <p:spPr bwMode="hidden">
          <a:xfrm>
            <a:off x="3175" y="4797425"/>
            <a:ext cx="3417888" cy="2097088"/>
          </a:xfrm>
          <a:custGeom>
            <a:avLst/>
            <a:gdLst>
              <a:gd name="T0" fmla="*/ 1368 w 2153"/>
              <a:gd name="T1" fmla="*/ 358 h 1321"/>
              <a:gd name="T2" fmla="*/ 1197 w 2153"/>
              <a:gd name="T3" fmla="*/ 318 h 1321"/>
              <a:gd name="T4" fmla="*/ 1173 w 2153"/>
              <a:gd name="T5" fmla="*/ 0 h 1321"/>
              <a:gd name="T6" fmla="*/ 964 w 2153"/>
              <a:gd name="T7" fmla="*/ 16 h 1321"/>
              <a:gd name="T8" fmla="*/ 948 w 2153"/>
              <a:gd name="T9" fmla="*/ 318 h 1321"/>
              <a:gd name="T10" fmla="*/ 808 w 2153"/>
              <a:gd name="T11" fmla="*/ 366 h 1321"/>
              <a:gd name="T12" fmla="*/ 606 w 2153"/>
              <a:gd name="T13" fmla="*/ 109 h 1321"/>
              <a:gd name="T14" fmla="*/ 467 w 2153"/>
              <a:gd name="T15" fmla="*/ 187 h 1321"/>
              <a:gd name="T16" fmla="*/ 599 w 2153"/>
              <a:gd name="T17" fmla="*/ 474 h 1321"/>
              <a:gd name="T18" fmla="*/ 506 w 2153"/>
              <a:gd name="T19" fmla="*/ 568 h 1321"/>
              <a:gd name="T20" fmla="*/ 202 w 2153"/>
              <a:gd name="T21" fmla="*/ 459 h 1321"/>
              <a:gd name="T22" fmla="*/ 132 w 2153"/>
              <a:gd name="T23" fmla="*/ 576 h 1321"/>
              <a:gd name="T24" fmla="*/ 365 w 2153"/>
              <a:gd name="T25" fmla="*/ 778 h 1321"/>
              <a:gd name="T26" fmla="*/ 327 w 2153"/>
              <a:gd name="T27" fmla="*/ 933 h 1321"/>
              <a:gd name="T28" fmla="*/ 7 w 2153"/>
              <a:gd name="T29" fmla="*/ 956 h 1321"/>
              <a:gd name="T30" fmla="*/ 0 w 2153"/>
              <a:gd name="T31" fmla="*/ 1128 h 1321"/>
              <a:gd name="T32" fmla="*/ 327 w 2153"/>
              <a:gd name="T33" fmla="*/ 1174 h 1321"/>
              <a:gd name="T34" fmla="*/ 358 w 2153"/>
              <a:gd name="T35" fmla="*/ 1321 h 1321"/>
              <a:gd name="T36" fmla="*/ 1804 w 2153"/>
              <a:gd name="T37" fmla="*/ 1321 h 1321"/>
              <a:gd name="T38" fmla="*/ 1835 w 2153"/>
              <a:gd name="T39" fmla="*/ 1158 h 1321"/>
              <a:gd name="T40" fmla="*/ 2153 w 2153"/>
              <a:gd name="T41" fmla="*/ 1128 h 1321"/>
              <a:gd name="T42" fmla="*/ 2146 w 2153"/>
              <a:gd name="T43" fmla="*/ 964 h 1321"/>
              <a:gd name="T44" fmla="*/ 1827 w 2153"/>
              <a:gd name="T45" fmla="*/ 917 h 1321"/>
              <a:gd name="T46" fmla="*/ 1795 w 2153"/>
              <a:gd name="T47" fmla="*/ 793 h 1321"/>
              <a:gd name="T48" fmla="*/ 2052 w 2153"/>
              <a:gd name="T49" fmla="*/ 615 h 1321"/>
              <a:gd name="T50" fmla="*/ 1967 w 2153"/>
              <a:gd name="T51" fmla="*/ 467 h 1321"/>
              <a:gd name="T52" fmla="*/ 1679 w 2153"/>
              <a:gd name="T53" fmla="*/ 583 h 1321"/>
              <a:gd name="T54" fmla="*/ 1586 w 2153"/>
              <a:gd name="T55" fmla="*/ 490 h 1321"/>
              <a:gd name="T56" fmla="*/ 1733 w 2153"/>
              <a:gd name="T57" fmla="*/ 218 h 1321"/>
              <a:gd name="T58" fmla="*/ 1593 w 2153"/>
              <a:gd name="T59" fmla="*/ 132 h 1321"/>
              <a:gd name="T60" fmla="*/ 1368 w 2153"/>
              <a:gd name="T61" fmla="*/ 358 h 132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53" h="1321">
                <a:moveTo>
                  <a:pt x="1368" y="358"/>
                </a:moveTo>
                <a:lnTo>
                  <a:pt x="1197" y="318"/>
                </a:lnTo>
                <a:lnTo>
                  <a:pt x="1173" y="0"/>
                </a:lnTo>
                <a:lnTo>
                  <a:pt x="964" y="16"/>
                </a:lnTo>
                <a:lnTo>
                  <a:pt x="948" y="318"/>
                </a:lnTo>
                <a:lnTo>
                  <a:pt x="808" y="366"/>
                </a:lnTo>
                <a:lnTo>
                  <a:pt x="606" y="109"/>
                </a:lnTo>
                <a:lnTo>
                  <a:pt x="467" y="187"/>
                </a:lnTo>
                <a:lnTo>
                  <a:pt x="599" y="474"/>
                </a:lnTo>
                <a:lnTo>
                  <a:pt x="506" y="568"/>
                </a:lnTo>
                <a:lnTo>
                  <a:pt x="202" y="459"/>
                </a:lnTo>
                <a:lnTo>
                  <a:pt x="132" y="576"/>
                </a:lnTo>
                <a:lnTo>
                  <a:pt x="365" y="778"/>
                </a:lnTo>
                <a:lnTo>
                  <a:pt x="327" y="933"/>
                </a:lnTo>
                <a:lnTo>
                  <a:pt x="7" y="956"/>
                </a:lnTo>
                <a:lnTo>
                  <a:pt x="0" y="1128"/>
                </a:lnTo>
                <a:lnTo>
                  <a:pt x="327" y="1174"/>
                </a:lnTo>
                <a:lnTo>
                  <a:pt x="358" y="1321"/>
                </a:lnTo>
                <a:lnTo>
                  <a:pt x="1804" y="1321"/>
                </a:lnTo>
                <a:lnTo>
                  <a:pt x="1835" y="1158"/>
                </a:lnTo>
                <a:lnTo>
                  <a:pt x="2153" y="1128"/>
                </a:lnTo>
                <a:lnTo>
                  <a:pt x="2146" y="964"/>
                </a:lnTo>
                <a:lnTo>
                  <a:pt x="1827" y="917"/>
                </a:lnTo>
                <a:lnTo>
                  <a:pt x="1795" y="793"/>
                </a:lnTo>
                <a:lnTo>
                  <a:pt x="2052" y="615"/>
                </a:lnTo>
                <a:lnTo>
                  <a:pt x="1967" y="467"/>
                </a:lnTo>
                <a:lnTo>
                  <a:pt x="1679" y="583"/>
                </a:lnTo>
                <a:lnTo>
                  <a:pt x="1586" y="490"/>
                </a:lnTo>
                <a:lnTo>
                  <a:pt x="1733" y="218"/>
                </a:lnTo>
                <a:lnTo>
                  <a:pt x="1593" y="132"/>
                </a:lnTo>
                <a:lnTo>
                  <a:pt x="1368" y="358"/>
                </a:lnTo>
                <a:close/>
              </a:path>
            </a:pathLst>
          </a:custGeom>
          <a:solidFill>
            <a:schemeClr val="bg1">
              <a:alpha val="50195"/>
            </a:schemeClr>
          </a:solidFill>
          <a:ln w="9525">
            <a:noFill/>
            <a:rou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IN" sz="2400" b="0" i="0" u="none" strike="noStrike" kern="1200" cap="none" spc="0" normalizeH="0" baseline="0" noProof="0">
              <a:ln>
                <a:noFill/>
              </a:ln>
              <a:solidFill>
                <a:schemeClr val="tx1"/>
              </a:solidFill>
              <a:effectLst/>
              <a:uLnTx/>
              <a:uFillTx/>
              <a:latin typeface="Arial Narrow" panose="020B0606020202030204" pitchFamily="34" charset="0"/>
              <a:ea typeface="+mn-ea"/>
              <a:cs typeface="+mn-cs"/>
            </a:endParaRPr>
          </a:p>
        </p:txBody>
      </p:sp>
    </p:spTree>
  </p:cSld>
  <p:clrMapOvr>
    <a:masterClrMapping/>
  </p:clrMapOvr>
  <p:transition advClick="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Title and Vertical Text">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E"/>
          </a:p>
        </p:txBody>
      </p:sp>
    </p:spTree>
  </p:cSld>
  <p:clrMapOvr>
    <a:masterClrMapping/>
  </p:clrMapOvr>
  <p:transition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bg>
      <p:bgPr>
        <a:solidFill>
          <a:srgbClr val="FFFFFF"/>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228600"/>
            <a:ext cx="2114550" cy="6296025"/>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381000" y="228600"/>
            <a:ext cx="6191250" cy="62960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E"/>
          </a:p>
        </p:txBody>
      </p:sp>
    </p:spTree>
  </p:cSld>
  <p:clrMapOvr>
    <a:masterClrMapping/>
  </p:clrMapOvr>
  <p:transition advClick="0"/>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showMasterSp="0">
  <p:cSld name="Title, Text, and Content">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457200" y="1981200"/>
            <a:ext cx="4038600" cy="38862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Content Placeholder 3"/>
          <p:cNvSpPr>
            <a:spLocks noGrp="1"/>
          </p:cNvSpPr>
          <p:nvPr>
            <p:ph sz="half" idx="2"/>
          </p:nvPr>
        </p:nvSpPr>
        <p:spPr>
          <a:xfrm>
            <a:off x="4648200" y="1981200"/>
            <a:ext cx="4038600" cy="38862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6" name="Date Placeholder 9"/>
          <p:cNvSpPr>
            <a:spLocks noGrp="1"/>
          </p:cNvSpPr>
          <p:nvPr>
            <p:ph type="dt" sz="half" idx="12"/>
          </p:nvPr>
        </p:nvSpPr>
        <p:spPr>
          <a:xfrm>
            <a:off x="6727825" y="6408738"/>
            <a:ext cx="1919288" cy="365125"/>
          </a:xfrm>
          <a:prstGeom prst="rect">
            <a:avLst/>
          </a:prstGeom>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400" b="0" i="0" u="none" strike="noStrike" kern="1200" cap="none" spc="0" normalizeH="0" baseline="0" noProof="0">
                <a:ln>
                  <a:noFill/>
                </a:ln>
                <a:solidFill>
                  <a:schemeClr val="tx1"/>
                </a:solidFill>
                <a:effectLst/>
                <a:uLnTx/>
                <a:uFillTx/>
                <a:latin typeface="Arial Narrow" panose="020B0606020202030204" pitchFamily="34" charset="0"/>
                <a:ea typeface="+mn-ea"/>
                <a:cs typeface="+mn-cs"/>
              </a:rPr>
              <a:t>2010</a:t>
            </a:r>
            <a:endParaRPr kumimoji="0" lang="en-US" sz="2400" b="0" i="0" u="none" strike="noStrike" kern="1200" cap="none" spc="0" normalizeH="0" baseline="0" noProof="0">
              <a:ln>
                <a:noFill/>
              </a:ln>
              <a:solidFill>
                <a:schemeClr val="tx1"/>
              </a:solidFill>
              <a:effectLst/>
              <a:uLnTx/>
              <a:uFillTx/>
              <a:latin typeface="Arial Narrow" panose="020B0606020202030204" pitchFamily="34" charset="0"/>
              <a:ea typeface="+mn-ea"/>
              <a:cs typeface="+mn-cs"/>
            </a:endParaRPr>
          </a:p>
        </p:txBody>
      </p:sp>
      <p:sp>
        <p:nvSpPr>
          <p:cNvPr id="7" name="Footer Placeholder 21"/>
          <p:cNvSpPr>
            <a:spLocks noGrp="1"/>
          </p:cNvSpPr>
          <p:nvPr>
            <p:ph type="ftr" sz="quarter" idx="3"/>
          </p:nvPr>
        </p:nvSpPr>
        <p:spPr>
          <a:xfrm>
            <a:off x="4379913" y="6408738"/>
            <a:ext cx="2351088" cy="365125"/>
          </a:xfrm>
          <a:prstGeom prst="rect">
            <a:avLst/>
          </a:prstGeom>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400" b="0" i="0" u="none" strike="noStrike" kern="1200" cap="none" spc="0" normalizeH="0" baseline="0" noProof="0">
                <a:ln>
                  <a:noFill/>
                </a:ln>
                <a:solidFill>
                  <a:schemeClr val="tx1"/>
                </a:solidFill>
                <a:effectLst/>
                <a:uLnTx/>
                <a:uFillTx/>
                <a:latin typeface="Arial Narrow" panose="020B0606020202030204" pitchFamily="34" charset="0"/>
                <a:ea typeface="+mn-ea"/>
                <a:cs typeface="+mn-cs"/>
              </a:rPr>
              <a:t>Information Software and Technology</a:t>
            </a:r>
            <a:endParaRPr kumimoji="0" lang="en-US" sz="2400" b="0" i="0" u="none" strike="noStrike" kern="1200" cap="none" spc="0" normalizeH="0" baseline="0" noProof="0">
              <a:ln>
                <a:noFill/>
              </a:ln>
              <a:solidFill>
                <a:schemeClr val="tx1"/>
              </a:solidFill>
              <a:effectLst/>
              <a:uLnTx/>
              <a:uFillTx/>
              <a:latin typeface="Arial Narrow" panose="020B0606020202030204" pitchFamily="34" charset="0"/>
              <a:ea typeface="+mn-ea"/>
              <a:cs typeface="+mn-cs"/>
            </a:endParaRPr>
          </a:p>
        </p:txBody>
      </p:sp>
      <p:sp>
        <p:nvSpPr>
          <p:cNvPr id="8" name="Slide Number Placeholder 17"/>
          <p:cNvSpPr>
            <a:spLocks noGrp="1"/>
          </p:cNvSpPr>
          <p:nvPr>
            <p:ph type="sldNum" sz="quarter" idx="4"/>
          </p:nvPr>
        </p:nvSpPr>
        <p:spPr>
          <a:xfrm>
            <a:off x="8647113" y="6408738"/>
            <a:ext cx="366713" cy="365125"/>
          </a:xfrm>
          <a:prstGeom prst="rect">
            <a:avLst/>
          </a:prstGeom>
        </p:spPr>
        <p:txBody>
          <a:bodyPr/>
          <a:p>
            <a:pPr lvl="0" eaLnBrk="1" hangingPunct="1">
              <a:buNone/>
            </a:pPr>
            <a:fld id="{9A0DB2DC-4C9A-4742-B13C-FB6460FD3503}" type="slidenum">
              <a:rPr lang="en-US" dirty="0"/>
            </a:fld>
            <a:endParaRPr lang="en-US" dirty="0"/>
          </a:p>
        </p:txBody>
      </p:sp>
    </p:spTree>
  </p:cSld>
  <p:clrMapOvr>
    <a:masterClrMapping/>
  </p:clrMapOvr>
  <p:transition advClick="0"/>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showMasterSp="0">
  <p:cSld name="Title, Clip Art and Text">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9075" y="227013"/>
            <a:ext cx="7477125" cy="1143000"/>
          </a:xfrm>
        </p:spPr>
        <p:txBody>
          <a:bodyPr/>
          <a:lstStyle/>
          <a:p>
            <a:r>
              <a:rPr lang="en-AU" smtClean="0"/>
              <a:t>Click to edit Master title style</a:t>
            </a:r>
            <a:endParaRPr lang="en-US"/>
          </a:p>
        </p:txBody>
      </p:sp>
      <p:sp>
        <p:nvSpPr>
          <p:cNvPr id="3" name="ClipArt Placeholder 2"/>
          <p:cNvSpPr>
            <a:spLocks noGrp="1"/>
          </p:cNvSpPr>
          <p:nvPr>
            <p:ph type="clipArt" sz="half" idx="1"/>
          </p:nvPr>
        </p:nvSpPr>
        <p:spPr>
          <a:xfrm>
            <a:off x="263525" y="1598613"/>
            <a:ext cx="3616325" cy="4497387"/>
          </a:xfrm>
        </p:spPr>
        <p:txBody>
          <a:bodyPr vert="horz" wrap="square" lIns="91440" tIns="45720" rIns="91440" bIns="45720" numCol="1" anchor="t" anchorCtr="0" compatLnSpc="1">
            <a:normAutofit/>
          </a:bodyPr>
          <a:lstStyle/>
          <a:p>
            <a:pPr marL="342900" marR="0" lvl="0" indent="-342900" algn="l" defTabSz="914400" rtl="0" eaLnBrk="0" fontAlgn="base" latinLnBrk="0" hangingPunct="0">
              <a:lnSpc>
                <a:spcPct val="100000"/>
              </a:lnSpc>
              <a:spcBef>
                <a:spcPct val="20000"/>
              </a:spcBef>
              <a:spcAft>
                <a:spcPct val="0"/>
              </a:spcAft>
              <a:buClr>
                <a:srgbClr val="FF0066"/>
              </a:buClr>
              <a:buSzTx/>
              <a:buFont typeface="Wingdings" panose="05000000000000000000" pitchFamily="2" charset="2"/>
              <a:buChar char="§"/>
              <a:defRPr/>
            </a:pPr>
            <a:endParaRPr kumimoji="0" lang="en-US" sz="24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4032250" y="1598613"/>
            <a:ext cx="3617913" cy="4497387"/>
          </a:xfrm>
        </p:spPr>
        <p:txBody>
          <a:bodyPr/>
          <a:lstStyle/>
          <a:p>
            <a:pPr lvl="0"/>
            <a:r>
              <a:rPr lang="en-AU" smtClean="0"/>
              <a:t>Click to edit Master text styles</a:t>
            </a:r>
            <a:endParaRPr lang="en-AU" smtClean="0"/>
          </a:p>
          <a:p>
            <a:pPr lvl="1"/>
            <a:r>
              <a:rPr lang="en-AU" smtClean="0"/>
              <a:t>Second level</a:t>
            </a:r>
            <a:endParaRPr lang="en-AU" smtClean="0"/>
          </a:p>
          <a:p>
            <a:pPr lvl="2"/>
            <a:r>
              <a:rPr lang="en-AU" smtClean="0"/>
              <a:t>Third level</a:t>
            </a:r>
            <a:endParaRPr lang="en-AU" smtClean="0"/>
          </a:p>
          <a:p>
            <a:pPr lvl="3"/>
            <a:r>
              <a:rPr lang="en-AU" smtClean="0"/>
              <a:t>Fourth level</a:t>
            </a:r>
            <a:endParaRPr lang="en-AU" smtClean="0"/>
          </a:p>
          <a:p>
            <a:pPr lvl="4"/>
            <a:r>
              <a:rPr lang="en-AU" smtClean="0"/>
              <a:t>Fifth level</a:t>
            </a:r>
            <a:endParaRPr lang="en-US"/>
          </a:p>
        </p:txBody>
      </p:sp>
      <p:sp>
        <p:nvSpPr>
          <p:cNvPr id="6" name="Date Placeholder 9"/>
          <p:cNvSpPr>
            <a:spLocks noGrp="1"/>
          </p:cNvSpPr>
          <p:nvPr>
            <p:ph type="dt" sz="half" idx="12"/>
          </p:nvPr>
        </p:nvSpPr>
        <p:spPr>
          <a:xfrm>
            <a:off x="6727825" y="6408738"/>
            <a:ext cx="1919288" cy="365125"/>
          </a:xfrm>
          <a:prstGeom prst="rect">
            <a:avLst/>
          </a:prstGeom>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400" b="0" i="0" u="none" strike="noStrike" kern="1200" cap="none" spc="0" normalizeH="0" baseline="0" noProof="0">
                <a:ln>
                  <a:noFill/>
                </a:ln>
                <a:solidFill>
                  <a:schemeClr val="tx1"/>
                </a:solidFill>
                <a:effectLst/>
                <a:uLnTx/>
                <a:uFillTx/>
                <a:latin typeface="Arial Narrow" panose="020B0606020202030204" pitchFamily="34" charset="0"/>
                <a:ea typeface="+mn-ea"/>
                <a:cs typeface="+mn-cs"/>
              </a:rPr>
              <a:t>2010</a:t>
            </a:r>
            <a:endParaRPr kumimoji="0" lang="en-US" sz="2400" b="0" i="0" u="none" strike="noStrike" kern="1200" cap="none" spc="0" normalizeH="0" baseline="0" noProof="0">
              <a:ln>
                <a:noFill/>
              </a:ln>
              <a:solidFill>
                <a:schemeClr val="tx1"/>
              </a:solidFill>
              <a:effectLst/>
              <a:uLnTx/>
              <a:uFillTx/>
              <a:latin typeface="Arial Narrow" panose="020B0606020202030204" pitchFamily="34" charset="0"/>
              <a:ea typeface="+mn-ea"/>
              <a:cs typeface="+mn-cs"/>
            </a:endParaRPr>
          </a:p>
        </p:txBody>
      </p:sp>
      <p:sp>
        <p:nvSpPr>
          <p:cNvPr id="7" name="Footer Placeholder 21"/>
          <p:cNvSpPr>
            <a:spLocks noGrp="1"/>
          </p:cNvSpPr>
          <p:nvPr>
            <p:ph type="ftr" sz="quarter" idx="3"/>
          </p:nvPr>
        </p:nvSpPr>
        <p:spPr>
          <a:xfrm>
            <a:off x="4379913" y="6408738"/>
            <a:ext cx="2351088" cy="365125"/>
          </a:xfrm>
          <a:prstGeom prst="rect">
            <a:avLst/>
          </a:prstGeom>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400" b="0" i="0" u="none" strike="noStrike" kern="1200" cap="none" spc="0" normalizeH="0" baseline="0" noProof="0">
                <a:ln>
                  <a:noFill/>
                </a:ln>
                <a:solidFill>
                  <a:schemeClr val="tx1"/>
                </a:solidFill>
                <a:effectLst/>
                <a:uLnTx/>
                <a:uFillTx/>
                <a:latin typeface="Arial Narrow" panose="020B0606020202030204" pitchFamily="34" charset="0"/>
                <a:ea typeface="+mn-ea"/>
                <a:cs typeface="+mn-cs"/>
              </a:rPr>
              <a:t>Information Software and Technology</a:t>
            </a:r>
            <a:endParaRPr kumimoji="0" lang="en-US" sz="2400" b="0" i="0" u="none" strike="noStrike" kern="1200" cap="none" spc="0" normalizeH="0" baseline="0" noProof="0">
              <a:ln>
                <a:noFill/>
              </a:ln>
              <a:solidFill>
                <a:schemeClr val="tx1"/>
              </a:solidFill>
              <a:effectLst/>
              <a:uLnTx/>
              <a:uFillTx/>
              <a:latin typeface="Arial Narrow" panose="020B0606020202030204" pitchFamily="34" charset="0"/>
              <a:ea typeface="+mn-ea"/>
              <a:cs typeface="+mn-cs"/>
            </a:endParaRPr>
          </a:p>
        </p:txBody>
      </p:sp>
      <p:sp>
        <p:nvSpPr>
          <p:cNvPr id="8" name="Slide Number Placeholder 17"/>
          <p:cNvSpPr>
            <a:spLocks noGrp="1"/>
          </p:cNvSpPr>
          <p:nvPr>
            <p:ph type="sldNum" sz="quarter" idx="4"/>
          </p:nvPr>
        </p:nvSpPr>
        <p:spPr>
          <a:xfrm>
            <a:off x="8647113" y="6408738"/>
            <a:ext cx="366713" cy="365125"/>
          </a:xfrm>
          <a:prstGeom prst="rect">
            <a:avLst/>
          </a:prstGeom>
        </p:spPr>
        <p:txBody>
          <a:bodyPr/>
          <a:p>
            <a:pPr lvl="0" eaLnBrk="1" hangingPunct="1">
              <a:buNone/>
            </a:pPr>
            <a:fld id="{9A0DB2DC-4C9A-4742-B13C-FB6460FD3503}" type="slidenum">
              <a:rPr lang="en-US" dirty="0"/>
            </a:fld>
            <a:endParaRPr lang="en-US" dirty="0"/>
          </a:p>
        </p:txBody>
      </p:sp>
    </p:spTree>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Title and Content">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E"/>
          </a:p>
        </p:txBody>
      </p:sp>
    </p:spTree>
  </p:cSld>
  <p:clrMapOvr>
    <a:masterClrMapping/>
  </p:clrMapOvr>
  <p:transition advClick="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endParaRPr lang="en-US" smtClean="0"/>
          </a:p>
        </p:txBody>
      </p:sp>
    </p:spTree>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Two Content">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381000" y="1524000"/>
            <a:ext cx="4152900" cy="5000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E"/>
          </a:p>
        </p:txBody>
      </p:sp>
      <p:sp>
        <p:nvSpPr>
          <p:cNvPr id="4" name="Content Placeholder 3"/>
          <p:cNvSpPr>
            <a:spLocks noGrp="1"/>
          </p:cNvSpPr>
          <p:nvPr>
            <p:ph sz="half" idx="2"/>
          </p:nvPr>
        </p:nvSpPr>
        <p:spPr>
          <a:xfrm>
            <a:off x="4686300" y="1524000"/>
            <a:ext cx="4152900" cy="5000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E"/>
          </a:p>
        </p:txBody>
      </p:sp>
    </p:spTree>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E"/>
          </a:p>
        </p:txBody>
      </p:sp>
    </p:spTree>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Title Only">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Tree>
  </p:cSld>
  <p:clrMapOvr>
    <a:masterClrMapping/>
  </p:clrMapOvr>
  <p:transitio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bg>
      <p:bgPr>
        <a:solidFill>
          <a:srgbClr val="FFFFFF"/>
        </a:solidFill>
        <a:effectLst/>
      </p:bgPr>
    </p:bg>
    <p:spTree>
      <p:nvGrpSpPr>
        <p:cNvPr id="1" name=""/>
        <p:cNvGrpSpPr/>
        <p:nvPr/>
      </p:nvGrpSpPr>
      <p:grpSpPr>
        <a:xfrm>
          <a:off x="0" y="0"/>
          <a:ext cx="0" cy="0"/>
          <a:chOff x="0" y="0"/>
          <a:chExt cx="0" cy="0"/>
        </a:xfrm>
      </p:grpSpPr>
    </p:spTree>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Tree>
  </p:cSld>
  <p:clrMapOvr>
    <a:masterClrMapping/>
  </p:clrMapOvr>
  <p:transition advClick="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rgbClr val="FF0066"/>
              </a:buClr>
              <a:buSzTx/>
              <a:buFont typeface="Wingdings" panose="05000000000000000000" pitchFamily="2" charset="2"/>
              <a:buNone/>
              <a:defRPr/>
            </a:pPr>
            <a:endParaRPr kumimoji="0" lang="en-IE"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Tree>
  </p:cSld>
  <p:clrMapOvr>
    <a:masterClrMapping/>
  </p:clrMapOvr>
  <p:transition advClick="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1506" name="Rectangle 1026"/>
          <p:cNvSpPr>
            <a:spLocks noGrp="1"/>
          </p:cNvSpPr>
          <p:nvPr>
            <p:ph type="title"/>
          </p:nvPr>
        </p:nvSpPr>
        <p:spPr>
          <a:xfrm>
            <a:off x="1676400" y="228600"/>
            <a:ext cx="7162800" cy="914400"/>
          </a:xfrm>
          <a:prstGeom prst="rect">
            <a:avLst/>
          </a:prstGeom>
          <a:noFill/>
          <a:ln w="25400">
            <a:noFill/>
          </a:ln>
        </p:spPr>
        <p:txBody>
          <a:bodyPr anchor="b" anchorCtr="0"/>
          <a:p>
            <a:pPr lvl="0"/>
            <a:r>
              <a:rPr dirty="0"/>
              <a:t>Click to edit Master title style</a:t>
            </a:r>
            <a:endParaRPr dirty="0"/>
          </a:p>
        </p:txBody>
      </p:sp>
      <p:sp>
        <p:nvSpPr>
          <p:cNvPr id="21507" name="Rectangle 1027"/>
          <p:cNvSpPr>
            <a:spLocks noGrp="1"/>
          </p:cNvSpPr>
          <p:nvPr>
            <p:ph type="body" idx="1"/>
          </p:nvPr>
        </p:nvSpPr>
        <p:spPr>
          <a:xfrm>
            <a:off x="381000" y="1524000"/>
            <a:ext cx="8458200" cy="5000625"/>
          </a:xfrm>
          <a:prstGeom prst="rect">
            <a:avLst/>
          </a:prstGeom>
          <a:noFill/>
          <a:ln w="9525">
            <a:noFill/>
          </a:ln>
        </p:spPr>
        <p:txBody>
          <a:bodyPr/>
          <a:p>
            <a:pPr lvl="0"/>
            <a:r>
              <a:rPr dirty="0"/>
              <a:t>Click to edit Master text styles</a:t>
            </a:r>
            <a:endParaRPr dirty="0"/>
          </a:p>
          <a:p>
            <a:pPr lvl="1"/>
            <a:r>
              <a:rPr dirty="0"/>
              <a:t>Second level</a:t>
            </a:r>
            <a:endParaRPr dirty="0"/>
          </a:p>
          <a:p>
            <a:pPr lvl="2"/>
            <a:r>
              <a:rPr dirty="0"/>
              <a:t>Third level</a:t>
            </a:r>
            <a:endParaRPr dirty="0"/>
          </a:p>
          <a:p>
            <a:pPr lvl="3"/>
            <a:r>
              <a:rPr dirty="0"/>
              <a:t>Fourth level</a:t>
            </a:r>
            <a:endParaRPr dirty="0"/>
          </a:p>
          <a:p>
            <a:pPr lvl="4"/>
            <a:r>
              <a:rPr dirty="0"/>
              <a:t>Fifth level</a:t>
            </a:r>
            <a:endParaRPr dirty="0"/>
          </a:p>
        </p:txBody>
      </p:sp>
      <p:sp>
        <p:nvSpPr>
          <p:cNvPr id="1028" name="Line 1029"/>
          <p:cNvSpPr>
            <a:spLocks noChangeShapeType="1"/>
          </p:cNvSpPr>
          <p:nvPr/>
        </p:nvSpPr>
        <p:spPr bwMode="auto">
          <a:xfrm>
            <a:off x="1600200" y="1447800"/>
            <a:ext cx="7239000" cy="0"/>
          </a:xfrm>
          <a:prstGeom prst="line">
            <a:avLst/>
          </a:prstGeom>
          <a:noFill/>
          <a:ln w="31750">
            <a:solidFill>
              <a:srgbClr val="006699"/>
            </a:solidFill>
            <a:miter lim="800000"/>
          </a:ln>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IN" sz="2400" b="0" i="0" u="none" strike="noStrike" kern="1200" cap="none" spc="0" normalizeH="0" baseline="0" noProof="0">
              <a:ln>
                <a:noFill/>
              </a:ln>
              <a:solidFill>
                <a:schemeClr val="tx1"/>
              </a:solidFill>
              <a:effectLst/>
              <a:uLnTx/>
              <a:uFillTx/>
              <a:latin typeface="Arial Narrow" panose="020B0606020202030204" pitchFamily="34" charset="0"/>
              <a:ea typeface="+mn-ea"/>
              <a:cs typeface="+mn-cs"/>
            </a:endParaRPr>
          </a:p>
        </p:txBody>
      </p:sp>
      <p:pic>
        <p:nvPicPr>
          <p:cNvPr id="21509" name="Picture 6" descr="http://www.spinellis.gr/blog/20080517/kuka.jpg"/>
          <p:cNvPicPr>
            <a:picLocks noChangeAspect="1"/>
          </p:cNvPicPr>
          <p:nvPr userDrawn="1"/>
        </p:nvPicPr>
        <p:blipFill>
          <a:blip r:embed="rId14"/>
          <a:stretch>
            <a:fillRect/>
          </a:stretch>
        </p:blipFill>
        <p:spPr>
          <a:xfrm>
            <a:off x="642938" y="214313"/>
            <a:ext cx="815975" cy="11430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advClick="0"/>
  <p:hf sldNum="0" hdr="0" ftr="0" dt="0"/>
  <p:txStyles>
    <p:titleStyle>
      <a:lvl1pPr algn="l" rtl="0" eaLnBrk="0" fontAlgn="base" hangingPunct="0">
        <a:spcBef>
          <a:spcPct val="0"/>
        </a:spcBef>
        <a:spcAft>
          <a:spcPct val="0"/>
        </a:spcAft>
        <a:defRPr sz="3200">
          <a:solidFill>
            <a:srgbClr val="006699"/>
          </a:solidFill>
          <a:latin typeface="+mj-lt"/>
          <a:ea typeface="+mj-ea"/>
          <a:cs typeface="+mj-cs"/>
        </a:defRPr>
      </a:lvl1pPr>
      <a:lvl2pPr algn="l" rtl="0" eaLnBrk="0" fontAlgn="base" hangingPunct="0">
        <a:spcBef>
          <a:spcPct val="0"/>
        </a:spcBef>
        <a:spcAft>
          <a:spcPct val="0"/>
        </a:spcAft>
        <a:defRPr sz="3200">
          <a:solidFill>
            <a:srgbClr val="006699"/>
          </a:solidFill>
          <a:latin typeface="Arial" panose="020B0604020202020204" pitchFamily="34" charset="0"/>
        </a:defRPr>
      </a:lvl2pPr>
      <a:lvl3pPr algn="l" rtl="0" eaLnBrk="0" fontAlgn="base" hangingPunct="0">
        <a:spcBef>
          <a:spcPct val="0"/>
        </a:spcBef>
        <a:spcAft>
          <a:spcPct val="0"/>
        </a:spcAft>
        <a:defRPr sz="3200">
          <a:solidFill>
            <a:srgbClr val="006699"/>
          </a:solidFill>
          <a:latin typeface="Arial" panose="020B0604020202020204" pitchFamily="34" charset="0"/>
        </a:defRPr>
      </a:lvl3pPr>
      <a:lvl4pPr algn="l" rtl="0" eaLnBrk="0" fontAlgn="base" hangingPunct="0">
        <a:spcBef>
          <a:spcPct val="0"/>
        </a:spcBef>
        <a:spcAft>
          <a:spcPct val="0"/>
        </a:spcAft>
        <a:defRPr sz="3200">
          <a:solidFill>
            <a:srgbClr val="006699"/>
          </a:solidFill>
          <a:latin typeface="Arial" panose="020B0604020202020204" pitchFamily="34" charset="0"/>
        </a:defRPr>
      </a:lvl4pPr>
      <a:lvl5pPr algn="l" rtl="0" eaLnBrk="0" fontAlgn="base" hangingPunct="0">
        <a:spcBef>
          <a:spcPct val="0"/>
        </a:spcBef>
        <a:spcAft>
          <a:spcPct val="0"/>
        </a:spcAft>
        <a:defRPr sz="3200">
          <a:solidFill>
            <a:srgbClr val="006699"/>
          </a:solidFill>
          <a:latin typeface="Arial" panose="020B0604020202020204" pitchFamily="34" charset="0"/>
        </a:defRPr>
      </a:lvl5pPr>
      <a:lvl6pPr marL="457200" algn="l" rtl="0" fontAlgn="base">
        <a:spcBef>
          <a:spcPct val="0"/>
        </a:spcBef>
        <a:spcAft>
          <a:spcPct val="0"/>
        </a:spcAft>
        <a:defRPr sz="3200">
          <a:solidFill>
            <a:srgbClr val="006699"/>
          </a:solidFill>
          <a:latin typeface="Arial" panose="020B0604020202020204" pitchFamily="34" charset="0"/>
        </a:defRPr>
      </a:lvl6pPr>
      <a:lvl7pPr marL="914400" algn="l" rtl="0" fontAlgn="base">
        <a:spcBef>
          <a:spcPct val="0"/>
        </a:spcBef>
        <a:spcAft>
          <a:spcPct val="0"/>
        </a:spcAft>
        <a:defRPr sz="3200">
          <a:solidFill>
            <a:srgbClr val="006699"/>
          </a:solidFill>
          <a:latin typeface="Arial" panose="020B0604020202020204" pitchFamily="34" charset="0"/>
        </a:defRPr>
      </a:lvl7pPr>
      <a:lvl8pPr marL="1371600" algn="l" rtl="0" fontAlgn="base">
        <a:spcBef>
          <a:spcPct val="0"/>
        </a:spcBef>
        <a:spcAft>
          <a:spcPct val="0"/>
        </a:spcAft>
        <a:defRPr sz="3200">
          <a:solidFill>
            <a:srgbClr val="006699"/>
          </a:solidFill>
          <a:latin typeface="Arial" panose="020B0604020202020204" pitchFamily="34" charset="0"/>
        </a:defRPr>
      </a:lvl8pPr>
      <a:lvl9pPr marL="1828800" algn="l" rtl="0" fontAlgn="base">
        <a:spcBef>
          <a:spcPct val="0"/>
        </a:spcBef>
        <a:spcAft>
          <a:spcPct val="0"/>
        </a:spcAft>
        <a:defRPr sz="3200">
          <a:solidFill>
            <a:srgbClr val="006699"/>
          </a:solidFill>
          <a:latin typeface="Arial" panose="020B0604020202020204" pitchFamily="34" charset="0"/>
        </a:defRPr>
      </a:lvl9pPr>
    </p:titleStyle>
    <p:bodyStyle>
      <a:lvl1pPr marL="342900" indent="-342900" algn="l" rtl="0" eaLnBrk="0" fontAlgn="base" hangingPunct="0">
        <a:spcBef>
          <a:spcPct val="20000"/>
        </a:spcBef>
        <a:spcAft>
          <a:spcPct val="0"/>
        </a:spcAft>
        <a:buClr>
          <a:srgbClr val="FF0066"/>
        </a:buClr>
        <a:buFont typeface="Wingdings" panose="05000000000000000000" pitchFamily="2" charset="2"/>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006699"/>
        </a:buClr>
        <a:buFont typeface="Wingdings" panose="05000000000000000000"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rgbClr val="009900"/>
        </a:buClr>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009900"/>
        </a:buClr>
        <a:buFont typeface="Wingdings" panose="05000000000000000000" pitchFamily="2" charset="2"/>
        <a:buChar char="§"/>
        <a:defRPr sz="2400">
          <a:solidFill>
            <a:schemeClr val="tx1"/>
          </a:solidFill>
          <a:latin typeface="+mn-lt"/>
        </a:defRPr>
      </a:lvl4pPr>
      <a:lvl5pPr marL="2057400" indent="-228600" algn="l" rtl="0" eaLnBrk="0" fontAlgn="base" hangingPunct="0">
        <a:spcBef>
          <a:spcPct val="20000"/>
        </a:spcBef>
        <a:spcAft>
          <a:spcPct val="0"/>
        </a:spcAft>
        <a:buClr>
          <a:srgbClr val="009900"/>
        </a:buClr>
        <a:buFont typeface="Wingdings" panose="05000000000000000000" pitchFamily="2" charset="2"/>
        <a:buChar char="§"/>
        <a:defRPr sz="2400">
          <a:solidFill>
            <a:schemeClr val="tx1"/>
          </a:solidFill>
          <a:latin typeface="+mn-lt"/>
        </a:defRPr>
      </a:lvl5pPr>
      <a:lvl6pPr marL="2514600" indent="-228600" algn="l" rtl="0" fontAlgn="base">
        <a:spcBef>
          <a:spcPct val="20000"/>
        </a:spcBef>
        <a:spcAft>
          <a:spcPct val="0"/>
        </a:spcAft>
        <a:buClr>
          <a:srgbClr val="009900"/>
        </a:buClr>
        <a:buFont typeface="Wingdings" panose="05000000000000000000" pitchFamily="2" charset="2"/>
        <a:buChar char="§"/>
        <a:defRPr sz="2400">
          <a:solidFill>
            <a:schemeClr val="tx1"/>
          </a:solidFill>
          <a:latin typeface="+mn-lt"/>
        </a:defRPr>
      </a:lvl6pPr>
      <a:lvl7pPr marL="2971800" indent="-228600" algn="l" rtl="0" fontAlgn="base">
        <a:spcBef>
          <a:spcPct val="20000"/>
        </a:spcBef>
        <a:spcAft>
          <a:spcPct val="0"/>
        </a:spcAft>
        <a:buClr>
          <a:srgbClr val="009900"/>
        </a:buClr>
        <a:buFont typeface="Wingdings" panose="05000000000000000000" pitchFamily="2" charset="2"/>
        <a:buChar char="§"/>
        <a:defRPr sz="2400">
          <a:solidFill>
            <a:schemeClr val="tx1"/>
          </a:solidFill>
          <a:latin typeface="+mn-lt"/>
        </a:defRPr>
      </a:lvl7pPr>
      <a:lvl8pPr marL="3429000" indent="-228600" algn="l" rtl="0" fontAlgn="base">
        <a:spcBef>
          <a:spcPct val="20000"/>
        </a:spcBef>
        <a:spcAft>
          <a:spcPct val="0"/>
        </a:spcAft>
        <a:buClr>
          <a:srgbClr val="009900"/>
        </a:buClr>
        <a:buFont typeface="Wingdings" panose="05000000000000000000" pitchFamily="2" charset="2"/>
        <a:buChar char="§"/>
        <a:defRPr sz="2400">
          <a:solidFill>
            <a:schemeClr val="tx1"/>
          </a:solidFill>
          <a:latin typeface="+mn-lt"/>
        </a:defRPr>
      </a:lvl8pPr>
      <a:lvl9pPr marL="3886200" indent="-228600" algn="l" rtl="0" fontAlgn="base">
        <a:spcBef>
          <a:spcPct val="20000"/>
        </a:spcBef>
        <a:spcAft>
          <a:spcPct val="0"/>
        </a:spcAft>
        <a:buClr>
          <a:srgbClr val="009900"/>
        </a:buClr>
        <a:buFont typeface="Wingdings" panose="05000000000000000000" pitchFamily="2" charset="2"/>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11.jpe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2.wmf"/><Relationship Id="rId1"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vmlDrawing" Target="../drawings/vmlDrawing2.vml"/><Relationship Id="rId3" Type="http://schemas.openxmlformats.org/officeDocument/2006/relationships/slideLayout" Target="../slideLayouts/slideLayout12.xml"/><Relationship Id="rId2" Type="http://schemas.openxmlformats.org/officeDocument/2006/relationships/image" Target="../media/image13.emf"/><Relationship Id="rId1"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vmlDrawing" Target="../drawings/vmlDrawing3.vml"/><Relationship Id="rId3" Type="http://schemas.openxmlformats.org/officeDocument/2006/relationships/slideLayout" Target="../slideLayouts/slideLayout12.xml"/><Relationship Id="rId2" Type="http://schemas.openxmlformats.org/officeDocument/2006/relationships/image" Target="../media/image14.emf"/><Relationship Id="rId1" Type="http://schemas.openxmlformats.org/officeDocument/2006/relationships/oleObject" Target="../embeddings/oleObject3.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image" Target="../media/image15.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image" Target="../media/image16.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2.xml"/><Relationship Id="rId1" Type="http://schemas.openxmlformats.org/officeDocument/2006/relationships/image" Target="../media/image17.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2.xml"/><Relationship Id="rId1" Type="http://schemas.openxmlformats.org/officeDocument/2006/relationships/image" Target="../media/image18.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2.xml"/><Relationship Id="rId1" Type="http://schemas.openxmlformats.org/officeDocument/2006/relationships/image" Target="../media/image19.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3.xml"/><Relationship Id="rId1" Type="http://schemas.openxmlformats.org/officeDocument/2006/relationships/image" Target="../media/image20.jpe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13.xml"/><Relationship Id="rId2" Type="http://schemas.openxmlformats.org/officeDocument/2006/relationships/image" Target="../media/image22.png"/><Relationship Id="rId1" Type="http://schemas.openxmlformats.org/officeDocument/2006/relationships/image" Target="../media/image21.png"/></Relationships>
</file>

<file path=ppt/slides/_rels/slide29.xml.rels><?xml version="1.0" encoding="UTF-8" standalone="yes"?>
<Relationships xmlns="http://schemas.openxmlformats.org/package/2006/relationships"><Relationship Id="rId6" Type="http://schemas.openxmlformats.org/officeDocument/2006/relationships/notesSlide" Target="../notesSlides/notesSlide29.xml"/><Relationship Id="rId5" Type="http://schemas.openxmlformats.org/officeDocument/2006/relationships/slideLayout" Target="../slideLayouts/slideLayout7.xml"/><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7.xml"/><Relationship Id="rId2" Type="http://schemas.openxmlformats.org/officeDocument/2006/relationships/image" Target="../media/image28.png"/><Relationship Id="rId1" Type="http://schemas.openxmlformats.org/officeDocument/2006/relationships/image" Target="../media/image2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33.jpeg"/><Relationship Id="rId4" Type="http://schemas.openxmlformats.org/officeDocument/2006/relationships/image" Target="../media/image32.jpeg"/><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image" Target="../media/image29.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34.jpe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2.xml"/><Relationship Id="rId2" Type="http://schemas.openxmlformats.org/officeDocument/2006/relationships/image" Target="../media/image38.jpeg"/><Relationship Id="rId1" Type="http://schemas.openxmlformats.org/officeDocument/2006/relationships/image" Target="../media/image37.jpe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40.xml"/><Relationship Id="rId3" Type="http://schemas.openxmlformats.org/officeDocument/2006/relationships/slideLayout" Target="../slideLayouts/slideLayout7.xml"/><Relationship Id="rId2" Type="http://schemas.openxmlformats.org/officeDocument/2006/relationships/image" Target="../media/image41.jpeg"/><Relationship Id="rId1" Type="http://schemas.openxmlformats.org/officeDocument/2006/relationships/image" Target="../media/image40.jpe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48.xml.rels><?xml version="1.0" encoding="UTF-8" standalone="yes"?>
<Relationships xmlns="http://schemas.openxmlformats.org/package/2006/relationships"><Relationship Id="rId5" Type="http://schemas.openxmlformats.org/officeDocument/2006/relationships/notesSlide" Target="../notesSlides/notesSlide43.xml"/><Relationship Id="rId4" Type="http://schemas.openxmlformats.org/officeDocument/2006/relationships/slideLayout" Target="../slideLayouts/slideLayout7.xml"/><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image" Target="../media/image43.jpeg"/></Relationships>
</file>

<file path=ppt/slides/_rels/slide49.xml.rels><?xml version="1.0" encoding="UTF-8" standalone="yes"?>
<Relationships xmlns="http://schemas.openxmlformats.org/package/2006/relationships"><Relationship Id="rId4" Type="http://schemas.openxmlformats.org/officeDocument/2006/relationships/notesSlide" Target="../notesSlides/notesSlide44.xml"/><Relationship Id="rId3" Type="http://schemas.openxmlformats.org/officeDocument/2006/relationships/slideLayout" Target="../slideLayouts/slideLayout2.xml"/><Relationship Id="rId2" Type="http://schemas.openxmlformats.org/officeDocument/2006/relationships/image" Target="../media/image47.png"/><Relationship Id="rId1" Type="http://schemas.openxmlformats.org/officeDocument/2006/relationships/image" Target="../media/image46.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9.jpe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0.wmf"/></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1.jpe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2.png"/></Relationships>
</file>

<file path=ppt/slides/_rels/slide56.xml.rels><?xml version="1.0" encoding="UTF-8" standalone="yes"?>
<Relationships xmlns="http://schemas.openxmlformats.org/package/2006/relationships"><Relationship Id="rId7" Type="http://schemas.openxmlformats.org/officeDocument/2006/relationships/notesSlide" Target="../notesSlides/notesSlide47.xml"/><Relationship Id="rId6" Type="http://schemas.openxmlformats.org/officeDocument/2006/relationships/vmlDrawing" Target="../drawings/vmlDrawing4.vml"/><Relationship Id="rId5" Type="http://schemas.openxmlformats.org/officeDocument/2006/relationships/slideLayout" Target="../slideLayouts/slideLayout13.xml"/><Relationship Id="rId4" Type="http://schemas.openxmlformats.org/officeDocument/2006/relationships/oleObject" Target="../embeddings/oleObject6.bin"/><Relationship Id="rId3" Type="http://schemas.openxmlformats.org/officeDocument/2006/relationships/oleObject" Target="../embeddings/oleObject5.bin"/><Relationship Id="rId2" Type="http://schemas.openxmlformats.org/officeDocument/2006/relationships/image" Target="../media/image53.wmf"/><Relationship Id="rId1" Type="http://schemas.openxmlformats.org/officeDocument/2006/relationships/oleObject" Target="../embeddings/oleObject4.bin"/></Relationships>
</file>

<file path=ppt/slides/_rels/slide57.xml.rels><?xml version="1.0" encoding="UTF-8" standalone="yes"?>
<Relationships xmlns="http://schemas.openxmlformats.org/package/2006/relationships"><Relationship Id="rId4" Type="http://schemas.openxmlformats.org/officeDocument/2006/relationships/notesSlide" Target="../notesSlides/notesSlide48.xml"/><Relationship Id="rId3" Type="http://schemas.openxmlformats.org/officeDocument/2006/relationships/slideLayout" Target="../slideLayouts/slideLayout13.xml"/><Relationship Id="rId2" Type="http://schemas.openxmlformats.org/officeDocument/2006/relationships/image" Target="../media/image55.png"/><Relationship Id="rId1" Type="http://schemas.openxmlformats.org/officeDocument/2006/relationships/image" Target="../media/image54.png"/></Relationships>
</file>

<file path=ppt/slides/_rels/slide58.xml.rels><?xml version="1.0" encoding="UTF-8" standalone="yes"?>
<Relationships xmlns="http://schemas.openxmlformats.org/package/2006/relationships"><Relationship Id="rId6" Type="http://schemas.openxmlformats.org/officeDocument/2006/relationships/notesSlide" Target="../notesSlides/notesSlide49.xml"/><Relationship Id="rId5" Type="http://schemas.openxmlformats.org/officeDocument/2006/relationships/vmlDrawing" Target="../drawings/vmlDrawing5.vml"/><Relationship Id="rId4" Type="http://schemas.openxmlformats.org/officeDocument/2006/relationships/slideLayout" Target="../slideLayouts/slideLayout13.xml"/><Relationship Id="rId3" Type="http://schemas.openxmlformats.org/officeDocument/2006/relationships/image" Target="../media/image57.wmf"/><Relationship Id="rId2" Type="http://schemas.openxmlformats.org/officeDocument/2006/relationships/oleObject" Target="../embeddings/oleObject7.bin"/><Relationship Id="rId1" Type="http://schemas.openxmlformats.org/officeDocument/2006/relationships/image" Target="../media/image56.png"/></Relationships>
</file>

<file path=ppt/slides/_rels/slide59.xml.rels><?xml version="1.0" encoding="UTF-8" standalone="yes"?>
<Relationships xmlns="http://schemas.openxmlformats.org/package/2006/relationships"><Relationship Id="rId7" Type="http://schemas.openxmlformats.org/officeDocument/2006/relationships/vmlDrawing" Target="../drawings/vmlDrawing6.vml"/><Relationship Id="rId6" Type="http://schemas.openxmlformats.org/officeDocument/2006/relationships/slideLayout" Target="../slideLayouts/slideLayout13.xml"/><Relationship Id="rId5" Type="http://schemas.openxmlformats.org/officeDocument/2006/relationships/image" Target="../media/image60.wmf"/><Relationship Id="rId4" Type="http://schemas.openxmlformats.org/officeDocument/2006/relationships/oleObject" Target="../embeddings/oleObject9.bin"/><Relationship Id="rId3" Type="http://schemas.openxmlformats.org/officeDocument/2006/relationships/image" Target="../media/image59.wmf"/><Relationship Id="rId2" Type="http://schemas.openxmlformats.org/officeDocument/2006/relationships/oleObject" Target="../embeddings/oleObject8.bin"/><Relationship Id="rId1" Type="http://schemas.openxmlformats.org/officeDocument/2006/relationships/image" Target="../media/image58.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image" Target="../media/image6.jpeg"/><Relationship Id="rId1" Type="http://schemas.openxmlformats.org/officeDocument/2006/relationships/image" Target="../media/image5.jpeg"/></Relationships>
</file>

<file path=ppt/slides/_rels/slide60.xml.rels><?xml version="1.0" encoding="UTF-8" standalone="yes"?>
<Relationships xmlns="http://schemas.openxmlformats.org/package/2006/relationships"><Relationship Id="rId5" Type="http://schemas.openxmlformats.org/officeDocument/2006/relationships/vmlDrawing" Target="../drawings/vmlDrawing7.vml"/><Relationship Id="rId4" Type="http://schemas.openxmlformats.org/officeDocument/2006/relationships/slideLayout" Target="../slideLayouts/slideLayout13.xml"/><Relationship Id="rId3" Type="http://schemas.openxmlformats.org/officeDocument/2006/relationships/image" Target="../media/image62.wmf"/><Relationship Id="rId2" Type="http://schemas.openxmlformats.org/officeDocument/2006/relationships/oleObject" Target="../embeddings/oleObject10.bin"/><Relationship Id="rId1" Type="http://schemas.openxmlformats.org/officeDocument/2006/relationships/image" Target="../media/image61.png"/></Relationships>
</file>

<file path=ppt/slides/_rels/slide61.xml.rels><?xml version="1.0" encoding="UTF-8" standalone="yes"?>
<Relationships xmlns="http://schemas.openxmlformats.org/package/2006/relationships"><Relationship Id="rId5" Type="http://schemas.openxmlformats.org/officeDocument/2006/relationships/vmlDrawing" Target="../drawings/vmlDrawing8.vml"/><Relationship Id="rId4" Type="http://schemas.openxmlformats.org/officeDocument/2006/relationships/slideLayout" Target="../slideLayouts/slideLayout13.xml"/><Relationship Id="rId3" Type="http://schemas.openxmlformats.org/officeDocument/2006/relationships/image" Target="../media/image64.wmf"/><Relationship Id="rId2" Type="http://schemas.openxmlformats.org/officeDocument/2006/relationships/oleObject" Target="../embeddings/oleObject11.bin"/><Relationship Id="rId1" Type="http://schemas.openxmlformats.org/officeDocument/2006/relationships/image" Target="../media/image63.png"/></Relationships>
</file>

<file path=ppt/slides/_rels/slide62.xml.rels><?xml version="1.0" encoding="UTF-8" standalone="yes"?>
<Relationships xmlns="http://schemas.openxmlformats.org/package/2006/relationships"><Relationship Id="rId5" Type="http://schemas.openxmlformats.org/officeDocument/2006/relationships/vmlDrawing" Target="../drawings/vmlDrawing9.vml"/><Relationship Id="rId4" Type="http://schemas.openxmlformats.org/officeDocument/2006/relationships/slideLayout" Target="../slideLayouts/slideLayout13.xml"/><Relationship Id="rId3" Type="http://schemas.openxmlformats.org/officeDocument/2006/relationships/image" Target="../media/image66.wmf"/><Relationship Id="rId2" Type="http://schemas.openxmlformats.org/officeDocument/2006/relationships/oleObject" Target="../embeddings/oleObject12.bin"/><Relationship Id="rId1" Type="http://schemas.openxmlformats.org/officeDocument/2006/relationships/image" Target="../media/image65.png"/></Relationships>
</file>

<file path=ppt/slides/_rels/slide63.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13.xml"/><Relationship Id="rId2" Type="http://schemas.openxmlformats.org/officeDocument/2006/relationships/image" Target="../media/image64.wmf"/><Relationship Id="rId1" Type="http://schemas.openxmlformats.org/officeDocument/2006/relationships/oleObject" Target="../embeddings/oleObject13.bin"/></Relationships>
</file>

<file path=ppt/slides/_rels/slide64.xml.rels><?xml version="1.0" encoding="UTF-8" standalone="yes"?>
<Relationships xmlns="http://schemas.openxmlformats.org/package/2006/relationships"><Relationship Id="rId5" Type="http://schemas.openxmlformats.org/officeDocument/2006/relationships/vmlDrawing" Target="../drawings/vmlDrawing11.vml"/><Relationship Id="rId4" Type="http://schemas.openxmlformats.org/officeDocument/2006/relationships/slideLayout" Target="../slideLayouts/slideLayout13.xml"/><Relationship Id="rId3" Type="http://schemas.openxmlformats.org/officeDocument/2006/relationships/image" Target="../media/image68.wmf"/><Relationship Id="rId2" Type="http://schemas.openxmlformats.org/officeDocument/2006/relationships/oleObject" Target="../embeddings/oleObject14.bin"/><Relationship Id="rId1" Type="http://schemas.openxmlformats.org/officeDocument/2006/relationships/image" Target="../media/image67.png"/></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70.png"/><Relationship Id="rId1" Type="http://schemas.openxmlformats.org/officeDocument/2006/relationships/image" Target="../media/image69.png"/></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72.png"/><Relationship Id="rId1" Type="http://schemas.openxmlformats.org/officeDocument/2006/relationships/image" Target="../media/image71.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3.pn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4.png"/></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5" Type="http://schemas.openxmlformats.org/officeDocument/2006/relationships/vmlDrawing" Target="../drawings/vmlDrawing12.vml"/><Relationship Id="rId4" Type="http://schemas.openxmlformats.org/officeDocument/2006/relationships/slideLayout" Target="../slideLayouts/slideLayout13.xml"/><Relationship Id="rId3" Type="http://schemas.openxmlformats.org/officeDocument/2006/relationships/image" Target="../media/image77.wmf"/><Relationship Id="rId2" Type="http://schemas.openxmlformats.org/officeDocument/2006/relationships/oleObject" Target="../embeddings/oleObject15.bin"/><Relationship Id="rId1" Type="http://schemas.openxmlformats.org/officeDocument/2006/relationships/image" Target="../media/image76.png"/></Relationships>
</file>

<file path=ppt/slides/_rels/slide72.xml.rels><?xml version="1.0" encoding="UTF-8" standalone="yes"?>
<Relationships xmlns="http://schemas.openxmlformats.org/package/2006/relationships"><Relationship Id="rId7" Type="http://schemas.openxmlformats.org/officeDocument/2006/relationships/vmlDrawing" Target="../drawings/vmlDrawing13.vml"/><Relationship Id="rId6" Type="http://schemas.openxmlformats.org/officeDocument/2006/relationships/slideLayout" Target="../slideLayouts/slideLayout13.xml"/><Relationship Id="rId5" Type="http://schemas.openxmlformats.org/officeDocument/2006/relationships/image" Target="../media/image80.wmf"/><Relationship Id="rId4" Type="http://schemas.openxmlformats.org/officeDocument/2006/relationships/oleObject" Target="../embeddings/oleObject17.bin"/><Relationship Id="rId3" Type="http://schemas.openxmlformats.org/officeDocument/2006/relationships/image" Target="../media/image79.wmf"/><Relationship Id="rId2" Type="http://schemas.openxmlformats.org/officeDocument/2006/relationships/oleObject" Target="../embeddings/oleObject16.bin"/><Relationship Id="rId1" Type="http://schemas.openxmlformats.org/officeDocument/2006/relationships/image" Target="../media/image78.png"/></Relationships>
</file>

<file path=ppt/slides/_rels/slide73.xml.rels><?xml version="1.0" encoding="UTF-8" standalone="yes"?>
<Relationships xmlns="http://schemas.openxmlformats.org/package/2006/relationships"><Relationship Id="rId7" Type="http://schemas.openxmlformats.org/officeDocument/2006/relationships/vmlDrawing" Target="../drawings/vmlDrawing14.vml"/><Relationship Id="rId6" Type="http://schemas.openxmlformats.org/officeDocument/2006/relationships/slideLayout" Target="../slideLayouts/slideLayout13.xml"/><Relationship Id="rId5" Type="http://schemas.openxmlformats.org/officeDocument/2006/relationships/image" Target="../media/image83.png"/><Relationship Id="rId4" Type="http://schemas.openxmlformats.org/officeDocument/2006/relationships/image" Target="../media/image82.wmf"/><Relationship Id="rId3" Type="http://schemas.openxmlformats.org/officeDocument/2006/relationships/oleObject" Target="../embeddings/oleObject19.bin"/><Relationship Id="rId2" Type="http://schemas.openxmlformats.org/officeDocument/2006/relationships/image" Target="../media/image81.wmf"/><Relationship Id="rId1" Type="http://schemas.openxmlformats.org/officeDocument/2006/relationships/oleObject" Target="../embeddings/oleObject18.bin"/></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4.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9" Type="http://schemas.openxmlformats.org/officeDocument/2006/relationships/oleObject" Target="../embeddings/oleObject24.bin"/><Relationship Id="rId8" Type="http://schemas.openxmlformats.org/officeDocument/2006/relationships/image" Target="../media/image88.wmf"/><Relationship Id="rId7" Type="http://schemas.openxmlformats.org/officeDocument/2006/relationships/oleObject" Target="../embeddings/oleObject23.bin"/><Relationship Id="rId6" Type="http://schemas.openxmlformats.org/officeDocument/2006/relationships/image" Target="../media/image87.wmf"/><Relationship Id="rId5" Type="http://schemas.openxmlformats.org/officeDocument/2006/relationships/oleObject" Target="../embeddings/oleObject22.bin"/><Relationship Id="rId4" Type="http://schemas.openxmlformats.org/officeDocument/2006/relationships/image" Target="../media/image86.wmf"/><Relationship Id="rId3" Type="http://schemas.openxmlformats.org/officeDocument/2006/relationships/oleObject" Target="../embeddings/oleObject21.bin"/><Relationship Id="rId2" Type="http://schemas.openxmlformats.org/officeDocument/2006/relationships/image" Target="../media/image85.wmf"/><Relationship Id="rId15" Type="http://schemas.openxmlformats.org/officeDocument/2006/relationships/vmlDrawing" Target="../drawings/vmlDrawing15.vml"/><Relationship Id="rId14" Type="http://schemas.openxmlformats.org/officeDocument/2006/relationships/slideLayout" Target="../slideLayouts/slideLayout13.xml"/><Relationship Id="rId13" Type="http://schemas.openxmlformats.org/officeDocument/2006/relationships/image" Target="../media/image91.png"/><Relationship Id="rId12" Type="http://schemas.openxmlformats.org/officeDocument/2006/relationships/image" Target="../media/image90.wmf"/><Relationship Id="rId11" Type="http://schemas.openxmlformats.org/officeDocument/2006/relationships/oleObject" Target="../embeddings/oleObject25.bin"/><Relationship Id="rId10" Type="http://schemas.openxmlformats.org/officeDocument/2006/relationships/image" Target="../media/image89.wmf"/><Relationship Id="rId1" Type="http://schemas.openxmlformats.org/officeDocument/2006/relationships/oleObject" Target="../embeddings/oleObject20.bin"/></Relationships>
</file>

<file path=ppt/slides/_rels/slide77.xml.rels><?xml version="1.0" encoding="UTF-8" standalone="yes"?>
<Relationships xmlns="http://schemas.openxmlformats.org/package/2006/relationships"><Relationship Id="rId9" Type="http://schemas.openxmlformats.org/officeDocument/2006/relationships/image" Target="../media/image95.wmf"/><Relationship Id="rId8" Type="http://schemas.openxmlformats.org/officeDocument/2006/relationships/oleObject" Target="../embeddings/oleObject29.bin"/><Relationship Id="rId7" Type="http://schemas.openxmlformats.org/officeDocument/2006/relationships/image" Target="../media/image94.wmf"/><Relationship Id="rId6" Type="http://schemas.openxmlformats.org/officeDocument/2006/relationships/oleObject" Target="../embeddings/oleObject28.bin"/><Relationship Id="rId5" Type="http://schemas.openxmlformats.org/officeDocument/2006/relationships/image" Target="../media/image93.wmf"/><Relationship Id="rId4" Type="http://schemas.openxmlformats.org/officeDocument/2006/relationships/oleObject" Target="../embeddings/oleObject27.bin"/><Relationship Id="rId3" Type="http://schemas.openxmlformats.org/officeDocument/2006/relationships/image" Target="../media/image85.wmf"/><Relationship Id="rId2" Type="http://schemas.openxmlformats.org/officeDocument/2006/relationships/oleObject" Target="../embeddings/oleObject26.bin"/><Relationship Id="rId14" Type="http://schemas.openxmlformats.org/officeDocument/2006/relationships/vmlDrawing" Target="../drawings/vmlDrawing16.vml"/><Relationship Id="rId13" Type="http://schemas.openxmlformats.org/officeDocument/2006/relationships/slideLayout" Target="../slideLayouts/slideLayout13.xml"/><Relationship Id="rId12" Type="http://schemas.openxmlformats.org/officeDocument/2006/relationships/oleObject" Target="../embeddings/oleObject31.bin"/><Relationship Id="rId11" Type="http://schemas.openxmlformats.org/officeDocument/2006/relationships/image" Target="../media/image89.wmf"/><Relationship Id="rId10" Type="http://schemas.openxmlformats.org/officeDocument/2006/relationships/oleObject" Target="../embeddings/oleObject30.bin"/><Relationship Id="rId1" Type="http://schemas.openxmlformats.org/officeDocument/2006/relationships/image" Target="../media/image92.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6" Type="http://schemas.openxmlformats.org/officeDocument/2006/relationships/vmlDrawing" Target="../drawings/vmlDrawing17.vml"/><Relationship Id="rId5" Type="http://schemas.openxmlformats.org/officeDocument/2006/relationships/slideLayout" Target="../slideLayouts/slideLayout13.xml"/><Relationship Id="rId4" Type="http://schemas.openxmlformats.org/officeDocument/2006/relationships/image" Target="../media/image97.wmf"/><Relationship Id="rId3" Type="http://schemas.openxmlformats.org/officeDocument/2006/relationships/oleObject" Target="../embeddings/oleObject33.bin"/><Relationship Id="rId2" Type="http://schemas.openxmlformats.org/officeDocument/2006/relationships/image" Target="../media/image96.wmf"/><Relationship Id="rId1" Type="http://schemas.openxmlformats.org/officeDocument/2006/relationships/oleObject" Target="../embeddings/oleObject32.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8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audio" Target="../media/audio1.wav"/><Relationship Id="rId1" Type="http://schemas.openxmlformats.org/officeDocument/2006/relationships/image" Target="../media/image98.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8" Type="http://schemas.openxmlformats.org/officeDocument/2006/relationships/vmlDrawing" Target="../drawings/vmlDrawing18.vml"/><Relationship Id="rId7" Type="http://schemas.openxmlformats.org/officeDocument/2006/relationships/slideLayout" Target="../slideLayouts/slideLayout13.xml"/><Relationship Id="rId6" Type="http://schemas.openxmlformats.org/officeDocument/2006/relationships/image" Target="../media/image101.wmf"/><Relationship Id="rId5" Type="http://schemas.openxmlformats.org/officeDocument/2006/relationships/oleObject" Target="../embeddings/oleObject36.bin"/><Relationship Id="rId4" Type="http://schemas.openxmlformats.org/officeDocument/2006/relationships/image" Target="../media/image100.wmf"/><Relationship Id="rId3" Type="http://schemas.openxmlformats.org/officeDocument/2006/relationships/oleObject" Target="../embeddings/oleObject35.bin"/><Relationship Id="rId2" Type="http://schemas.openxmlformats.org/officeDocument/2006/relationships/image" Target="../media/image99.wmf"/><Relationship Id="rId1" Type="http://schemas.openxmlformats.org/officeDocument/2006/relationships/oleObject" Target="../embeddings/oleObject34.bin"/></Relationships>
</file>

<file path=ppt/slides/_rels/slide86.xml.rels><?xml version="1.0" encoding="UTF-8" standalone="yes"?>
<Relationships xmlns="http://schemas.openxmlformats.org/package/2006/relationships"><Relationship Id="rId6" Type="http://schemas.openxmlformats.org/officeDocument/2006/relationships/vmlDrawing" Target="../drawings/vmlDrawing19.vml"/><Relationship Id="rId5" Type="http://schemas.openxmlformats.org/officeDocument/2006/relationships/slideLayout" Target="../slideLayouts/slideLayout13.xml"/><Relationship Id="rId4" Type="http://schemas.openxmlformats.org/officeDocument/2006/relationships/image" Target="../media/image103.wmf"/><Relationship Id="rId3" Type="http://schemas.openxmlformats.org/officeDocument/2006/relationships/oleObject" Target="../embeddings/oleObject38.bin"/><Relationship Id="rId2" Type="http://schemas.openxmlformats.org/officeDocument/2006/relationships/image" Target="../media/image102.wmf"/><Relationship Id="rId1" Type="http://schemas.openxmlformats.org/officeDocument/2006/relationships/oleObject" Target="../embeddings/oleObject37.bin"/></Relationships>
</file>

<file path=ppt/slides/_rels/slide87.xml.rels><?xml version="1.0" encoding="UTF-8" standalone="yes"?>
<Relationships xmlns="http://schemas.openxmlformats.org/package/2006/relationships"><Relationship Id="rId9" Type="http://schemas.openxmlformats.org/officeDocument/2006/relationships/oleObject" Target="../embeddings/oleObject43.bin"/><Relationship Id="rId8" Type="http://schemas.openxmlformats.org/officeDocument/2006/relationships/image" Target="../media/image107.wmf"/><Relationship Id="rId7" Type="http://schemas.openxmlformats.org/officeDocument/2006/relationships/oleObject" Target="../embeddings/oleObject42.bin"/><Relationship Id="rId6" Type="http://schemas.openxmlformats.org/officeDocument/2006/relationships/image" Target="../media/image106.wmf"/><Relationship Id="rId5" Type="http://schemas.openxmlformats.org/officeDocument/2006/relationships/oleObject" Target="../embeddings/oleObject41.bin"/><Relationship Id="rId4" Type="http://schemas.openxmlformats.org/officeDocument/2006/relationships/image" Target="../media/image105.wmf"/><Relationship Id="rId3" Type="http://schemas.openxmlformats.org/officeDocument/2006/relationships/oleObject" Target="../embeddings/oleObject40.bin"/><Relationship Id="rId2" Type="http://schemas.openxmlformats.org/officeDocument/2006/relationships/image" Target="../media/image104.wmf"/><Relationship Id="rId14" Type="http://schemas.openxmlformats.org/officeDocument/2006/relationships/vmlDrawing" Target="../drawings/vmlDrawing20.vml"/><Relationship Id="rId13" Type="http://schemas.openxmlformats.org/officeDocument/2006/relationships/slideLayout" Target="../slideLayouts/slideLayout13.xml"/><Relationship Id="rId12" Type="http://schemas.openxmlformats.org/officeDocument/2006/relationships/image" Target="../media/image109.wmf"/><Relationship Id="rId11" Type="http://schemas.openxmlformats.org/officeDocument/2006/relationships/oleObject" Target="../embeddings/oleObject44.bin"/><Relationship Id="rId10" Type="http://schemas.openxmlformats.org/officeDocument/2006/relationships/image" Target="../media/image108.wmf"/><Relationship Id="rId1" Type="http://schemas.openxmlformats.org/officeDocument/2006/relationships/oleObject" Target="../embeddings/oleObject39.bin"/></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image" Target="../media/image10.jpeg"/><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5842" name="Title 1"/>
          <p:cNvSpPr>
            <a:spLocks noGrp="1"/>
          </p:cNvSpPr>
          <p:nvPr>
            <p:ph type="title"/>
          </p:nvPr>
        </p:nvSpPr>
        <p:spPr>
          <a:xfrm>
            <a:off x="928688" y="3143250"/>
            <a:ext cx="7162800" cy="914400"/>
          </a:xfrm>
        </p:spPr>
        <p:txBody>
          <a:bodyPr vert="horz" wrap="square" lIns="91440" tIns="45720" rIns="91440" bIns="45720" anchor="b" anchorCtr="0"/>
          <a:p>
            <a:r>
              <a:rPr dirty="0"/>
              <a:t>                          UNIT-I</a:t>
            </a:r>
            <a:r>
              <a:rPr lang="en-IN" dirty="0"/>
              <a:t>II</a:t>
            </a:r>
            <a:br>
              <a:rPr dirty="0"/>
            </a:br>
            <a:r>
              <a:rPr dirty="0"/>
              <a:t>                   INTRODUCTION</a:t>
            </a:r>
            <a:br>
              <a:rPr dirty="0"/>
            </a:br>
            <a:endParaRPr lang="en-IN" altLang="x-none" dirty="0"/>
          </a:p>
        </p:txBody>
      </p:sp>
    </p:spTree>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5058" name="Date Placeholder 1"/>
          <p:cNvSpPr txBox="1">
            <a:spLocks noGrp="1"/>
          </p:cNvSpPr>
          <p:nvPr>
            <p:ph type="dt" sz="half" idx="4294967295"/>
          </p:nvPr>
        </p:nvSpPr>
        <p:spPr>
          <a:xfrm>
            <a:off x="6727825" y="6408738"/>
            <a:ext cx="1919288" cy="365125"/>
          </a:xfrm>
          <a:prstGeom prst="rect">
            <a:avLst/>
          </a:prstGeom>
          <a:noFill/>
          <a:ln w="9525">
            <a:noFill/>
          </a:ln>
        </p:spPr>
        <p: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5pPr>
          </a:lstStyle>
          <a:p>
            <a:pPr lvl="0" eaLnBrk="1" hangingPunct="1"/>
            <a:r>
              <a:rPr dirty="0"/>
              <a:t>2010</a:t>
            </a:r>
            <a:endParaRPr lang="tr-TR" altLang="x-none" dirty="0"/>
          </a:p>
        </p:txBody>
      </p:sp>
      <p:sp>
        <p:nvSpPr>
          <p:cNvPr id="45059" name="Slide Number Placeholder 3"/>
          <p:cNvSpPr txBox="1">
            <a:spLocks noGrp="1"/>
          </p:cNvSpPr>
          <p:nvPr>
            <p:ph type="sldNum" sz="quarter" idx="4294967295"/>
          </p:nvPr>
        </p:nvSpPr>
        <p:spPr>
          <a:xfrm>
            <a:off x="8647113" y="6408738"/>
            <a:ext cx="366712" cy="365125"/>
          </a:xfrm>
          <a:prstGeom prst="rect">
            <a:avLst/>
          </a:prstGeom>
          <a:noFill/>
          <a:ln w="9525">
            <a:noFill/>
          </a:ln>
        </p:spPr>
        <p: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5pPr>
          </a:lstStyle>
          <a:p>
            <a:pPr lvl="0" eaLnBrk="1" hangingPunct="1"/>
            <a:fld id="{9A0DB2DC-4C9A-4742-B13C-FB6460FD3503}" type="slidenum">
              <a:rPr lang="tr-TR" altLang="x-none" dirty="0"/>
            </a:fld>
            <a:endParaRPr lang="tr-TR" altLang="x-none" dirty="0"/>
          </a:p>
        </p:txBody>
      </p:sp>
      <p:sp>
        <p:nvSpPr>
          <p:cNvPr id="45060" name="Rectangle 2"/>
          <p:cNvSpPr/>
          <p:nvPr/>
        </p:nvSpPr>
        <p:spPr>
          <a:xfrm>
            <a:off x="381000" y="1295400"/>
            <a:ext cx="8610600" cy="5203825"/>
          </a:xfrm>
          <a:prstGeom prst="rect">
            <a:avLst/>
          </a:prstGeom>
          <a:noFill/>
          <a:ln w="9525">
            <a:noFill/>
          </a:ln>
        </p:spPr>
        <p:txBody>
          <a:bodyPr>
            <a:spAutoFit/>
          </a:bodyPr>
          <a:p>
            <a:pPr algn="just" eaLnBrk="0" hangingPunct="0"/>
            <a:r>
              <a:rPr b="1" i="1" dirty="0">
                <a:latin typeface="Arial Narrow" panose="020B0606020202030204" pitchFamily="34" charset="0"/>
              </a:rPr>
              <a:t>Speed</a:t>
            </a:r>
            <a:endParaRPr i="1" dirty="0">
              <a:latin typeface="Arial Narrow" panose="020B0606020202030204" pitchFamily="34" charset="0"/>
            </a:endParaRPr>
          </a:p>
          <a:p>
            <a:pPr lvl="1" algn="just" eaLnBrk="0" hangingPunct="0">
              <a:buChar char="•"/>
            </a:pPr>
            <a:r>
              <a:rPr dirty="0">
                <a:latin typeface="Arial Narrow" panose="020B0606020202030204" pitchFamily="34" charset="0"/>
              </a:rPr>
              <a:t>The amount of distance per unit time at which the robot can move,</a:t>
            </a:r>
            <a:r>
              <a:rPr lang="tr-TR" altLang="x-none" dirty="0">
                <a:latin typeface="Arial Narrow" panose="020B0606020202030204" pitchFamily="34" charset="0"/>
              </a:rPr>
              <a:t> </a:t>
            </a:r>
            <a:r>
              <a:rPr dirty="0">
                <a:latin typeface="Arial Narrow" panose="020B0606020202030204" pitchFamily="34" charset="0"/>
              </a:rPr>
              <a:t>usually specified in  inches per second or meters per second.</a:t>
            </a:r>
            <a:endParaRPr dirty="0">
              <a:latin typeface="Arial Narrow" panose="020B0606020202030204" pitchFamily="34" charset="0"/>
            </a:endParaRPr>
          </a:p>
          <a:p>
            <a:pPr lvl="1" algn="just" eaLnBrk="0" hangingPunct="0">
              <a:buChar char="•"/>
            </a:pPr>
            <a:r>
              <a:rPr dirty="0">
                <a:latin typeface="Arial Narrow" panose="020B0606020202030204" pitchFamily="34" charset="0"/>
              </a:rPr>
              <a:t>The speed is usually specified at a specific load</a:t>
            </a:r>
            <a:r>
              <a:rPr lang="tr-TR" altLang="x-none" dirty="0">
                <a:latin typeface="Arial Narrow" panose="020B0606020202030204" pitchFamily="34" charset="0"/>
              </a:rPr>
              <a:t> </a:t>
            </a:r>
            <a:r>
              <a:rPr dirty="0">
                <a:latin typeface="Arial Narrow" panose="020B0606020202030204" pitchFamily="34" charset="0"/>
              </a:rPr>
              <a:t>or</a:t>
            </a:r>
            <a:r>
              <a:rPr lang="tr-TR" altLang="x-none" dirty="0">
                <a:latin typeface="Arial Narrow" panose="020B0606020202030204" pitchFamily="34" charset="0"/>
              </a:rPr>
              <a:t> </a:t>
            </a:r>
            <a:r>
              <a:rPr dirty="0">
                <a:latin typeface="Arial Narrow" panose="020B0606020202030204" pitchFamily="34" charset="0"/>
              </a:rPr>
              <a:t>assuming that the robot is carrying a fixed weight. </a:t>
            </a:r>
            <a:endParaRPr dirty="0">
              <a:latin typeface="Arial Narrow" panose="020B0606020202030204" pitchFamily="34" charset="0"/>
            </a:endParaRPr>
          </a:p>
          <a:p>
            <a:pPr lvl="1" algn="just" eaLnBrk="0" hangingPunct="0">
              <a:buChar char="•"/>
            </a:pPr>
            <a:r>
              <a:rPr dirty="0">
                <a:latin typeface="Arial Narrow" panose="020B0606020202030204" pitchFamily="34" charset="0"/>
              </a:rPr>
              <a:t>Actual speed may vary depending</a:t>
            </a:r>
            <a:r>
              <a:rPr lang="tr-TR" altLang="x-none" dirty="0">
                <a:latin typeface="Arial Narrow" panose="020B0606020202030204" pitchFamily="34" charset="0"/>
              </a:rPr>
              <a:t> </a:t>
            </a:r>
            <a:r>
              <a:rPr dirty="0">
                <a:latin typeface="Arial Narrow" panose="020B0606020202030204" pitchFamily="34" charset="0"/>
              </a:rPr>
              <a:t>upon the weight carried by the robot.</a:t>
            </a:r>
            <a:endParaRPr dirty="0">
              <a:latin typeface="Arial Narrow" panose="020B0606020202030204" pitchFamily="34" charset="0"/>
            </a:endParaRPr>
          </a:p>
          <a:p>
            <a:pPr algn="just" eaLnBrk="0" hangingPunct="0"/>
            <a:endParaRPr b="1" i="1" dirty="0">
              <a:latin typeface="Arial Narrow" panose="020B0606020202030204" pitchFamily="34" charset="0"/>
            </a:endParaRPr>
          </a:p>
          <a:p>
            <a:pPr algn="just" eaLnBrk="0" hangingPunct="0"/>
            <a:r>
              <a:rPr b="1" i="1" dirty="0">
                <a:latin typeface="Arial Narrow" panose="020B0606020202030204" pitchFamily="34" charset="0"/>
              </a:rPr>
              <a:t>Load Bearing Capacity</a:t>
            </a:r>
            <a:endParaRPr i="1" dirty="0">
              <a:latin typeface="Arial Narrow" panose="020B0606020202030204" pitchFamily="34" charset="0"/>
            </a:endParaRPr>
          </a:p>
          <a:p>
            <a:pPr lvl="1" algn="just" eaLnBrk="0" hangingPunct="0">
              <a:buChar char="•"/>
            </a:pPr>
            <a:r>
              <a:rPr dirty="0">
                <a:latin typeface="Arial Narrow" panose="020B0606020202030204" pitchFamily="34" charset="0"/>
              </a:rPr>
              <a:t>The maximum weight-carrying capacity of the robot. </a:t>
            </a:r>
            <a:endParaRPr dirty="0">
              <a:latin typeface="Arial Narrow" panose="020B0606020202030204" pitchFamily="34" charset="0"/>
            </a:endParaRPr>
          </a:p>
          <a:p>
            <a:pPr lvl="1" algn="just" eaLnBrk="0" hangingPunct="0">
              <a:buChar char="•"/>
            </a:pPr>
            <a:r>
              <a:rPr dirty="0">
                <a:latin typeface="Arial Narrow" panose="020B0606020202030204" pitchFamily="34" charset="0"/>
              </a:rPr>
              <a:t>Robots that carry large weights, but must still be precise</a:t>
            </a:r>
            <a:r>
              <a:rPr lang="tr-TR" altLang="x-none" dirty="0">
                <a:latin typeface="Arial Narrow" panose="020B0606020202030204" pitchFamily="34" charset="0"/>
              </a:rPr>
              <a:t> </a:t>
            </a:r>
            <a:r>
              <a:rPr dirty="0">
                <a:latin typeface="Arial Narrow" panose="020B0606020202030204" pitchFamily="34" charset="0"/>
              </a:rPr>
              <a:t>are expensive.</a:t>
            </a:r>
            <a:endParaRPr dirty="0">
              <a:latin typeface="Arial Narrow" panose="020B0606020202030204" pitchFamily="34" charset="0"/>
            </a:endParaRPr>
          </a:p>
          <a:p>
            <a:pPr algn="just" eaLnBrk="0" hangingPunct="0"/>
            <a:endParaRPr dirty="0">
              <a:latin typeface="Arial Narrow" panose="020B0606020202030204" pitchFamily="34" charset="0"/>
            </a:endParaRPr>
          </a:p>
        </p:txBody>
      </p:sp>
      <p:sp>
        <p:nvSpPr>
          <p:cNvPr id="45061" name="Rectangle 3"/>
          <p:cNvSpPr/>
          <p:nvPr/>
        </p:nvSpPr>
        <p:spPr>
          <a:xfrm>
            <a:off x="914400" y="457200"/>
            <a:ext cx="6629400" cy="685800"/>
          </a:xfrm>
          <a:prstGeom prst="rect">
            <a:avLst/>
          </a:prstGeom>
          <a:noFill/>
          <a:ln w="9525">
            <a:noFill/>
          </a:ln>
        </p:spPr>
        <p:txBody>
          <a:bodyPr lIns="92075" tIns="46038" rIns="92075" bIns="46038" anchor="ctr" anchorCtr="0"/>
          <a:p>
            <a:r>
              <a:rPr sz="4000" dirty="0">
                <a:solidFill>
                  <a:schemeClr val="tx2"/>
                </a:solidFill>
                <a:latin typeface="Arial Narrow" panose="020B0606020202030204" pitchFamily="34" charset="0"/>
              </a:rPr>
              <a:t>Robotics </a:t>
            </a:r>
            <a:r>
              <a:rPr lang="tr-TR" altLang="x-none" sz="4000" dirty="0">
                <a:solidFill>
                  <a:schemeClr val="tx2"/>
                </a:solidFill>
                <a:latin typeface="Arial Narrow" panose="020B0606020202030204" pitchFamily="34" charset="0"/>
              </a:rPr>
              <a:t>Terminology</a:t>
            </a:r>
            <a:endParaRPr sz="4000" dirty="0">
              <a:solidFill>
                <a:schemeClr val="tx2"/>
              </a:solidFill>
              <a:latin typeface="Arial Narrow" panose="020B0606020202030204" pitchFamily="34" charset="0"/>
            </a:endParaRPr>
          </a:p>
        </p:txBody>
      </p:sp>
    </p:spTree>
  </p:cSld>
  <p:clrMapOvr>
    <a:masterClrMapping/>
  </p:clrMapOvr>
  <p:transition advClick="0"/>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6082" name="Text Box 2"/>
          <p:cNvSpPr txBox="1"/>
          <p:nvPr/>
        </p:nvSpPr>
        <p:spPr>
          <a:xfrm>
            <a:off x="990600" y="2605088"/>
            <a:ext cx="7772400" cy="1449387"/>
          </a:xfrm>
          <a:prstGeom prst="rect">
            <a:avLst/>
          </a:prstGeom>
          <a:noFill/>
          <a:ln w="9525">
            <a:noFill/>
          </a:ln>
        </p:spPr>
        <p:txBody>
          <a:bodyPr>
            <a:spAutoFit/>
          </a:bodyPr>
          <a:p>
            <a:pPr algn="just">
              <a:spcBef>
                <a:spcPts val="500"/>
              </a:spcBef>
              <a:spcAft>
                <a:spcPts val="500"/>
              </a:spcAft>
            </a:pPr>
            <a:r>
              <a:rPr lang="en-US" altLang="ar-SA" dirty="0">
                <a:latin typeface="Arial Narrow" panose="020B0606020202030204" pitchFamily="34" charset="0"/>
              </a:rPr>
              <a:t>Depends on the position control system, feedback measurement, and mechanical accuracy</a:t>
            </a:r>
            <a:endParaRPr lang="en-US" altLang="ar-SA" dirty="0">
              <a:latin typeface="Arial Narrow" panose="020B0606020202030204" pitchFamily="34" charset="0"/>
            </a:endParaRPr>
          </a:p>
          <a:p>
            <a:pPr>
              <a:spcBef>
                <a:spcPct val="50000"/>
              </a:spcBef>
            </a:pPr>
            <a:endParaRPr lang="en-US" altLang="en-US" dirty="0">
              <a:latin typeface="Arial Narrow" panose="020B0606020202030204" pitchFamily="34" charset="0"/>
            </a:endParaRPr>
          </a:p>
        </p:txBody>
      </p:sp>
      <p:sp>
        <p:nvSpPr>
          <p:cNvPr id="46083" name="Text Box 3"/>
          <p:cNvSpPr txBox="1"/>
          <p:nvPr/>
        </p:nvSpPr>
        <p:spPr>
          <a:xfrm>
            <a:off x="2444750" y="381000"/>
            <a:ext cx="4946650" cy="646113"/>
          </a:xfrm>
          <a:prstGeom prst="rect">
            <a:avLst/>
          </a:prstGeom>
          <a:noFill/>
          <a:ln w="9525">
            <a:noFill/>
          </a:ln>
        </p:spPr>
        <p:txBody>
          <a:bodyPr>
            <a:spAutoFit/>
          </a:bodyPr>
          <a:p>
            <a:pPr>
              <a:spcBef>
                <a:spcPts val="500"/>
              </a:spcBef>
              <a:spcAft>
                <a:spcPts val="500"/>
              </a:spcAft>
            </a:pPr>
            <a:r>
              <a:rPr lang="en-US" altLang="ar-SA" sz="3600" b="1" dirty="0">
                <a:latin typeface="Arial Narrow" panose="020B0606020202030204" pitchFamily="34" charset="0"/>
              </a:rPr>
              <a:t>Spatial Resolution</a:t>
            </a:r>
            <a:endParaRPr lang="en-US" altLang="ar-SA" dirty="0">
              <a:latin typeface="Arial Narrow" panose="020B0606020202030204" pitchFamily="34" charset="0"/>
            </a:endParaRPr>
          </a:p>
        </p:txBody>
      </p:sp>
      <p:pic>
        <p:nvPicPr>
          <p:cNvPr id="46084" name="Picture 5" descr="E:\My Download Files\MENG 439\~aksamuel\academic\Viewgraph_files\slide0013_image044.jpg"/>
          <p:cNvPicPr>
            <a:picLocks noChangeAspect="1"/>
          </p:cNvPicPr>
          <p:nvPr/>
        </p:nvPicPr>
        <p:blipFill>
          <a:blip r:embed="rId1"/>
          <a:stretch>
            <a:fillRect/>
          </a:stretch>
        </p:blipFill>
        <p:spPr>
          <a:xfrm>
            <a:off x="3048000" y="4267200"/>
            <a:ext cx="5453063" cy="2260600"/>
          </a:xfrm>
          <a:prstGeom prst="rect">
            <a:avLst/>
          </a:prstGeom>
          <a:noFill/>
          <a:ln w="9525">
            <a:noFill/>
          </a:ln>
        </p:spPr>
      </p:pic>
      <p:sp>
        <p:nvSpPr>
          <p:cNvPr id="46085" name="Text Box 6"/>
          <p:cNvSpPr txBox="1"/>
          <p:nvPr/>
        </p:nvSpPr>
        <p:spPr>
          <a:xfrm>
            <a:off x="280988" y="1219200"/>
            <a:ext cx="8229600" cy="830263"/>
          </a:xfrm>
          <a:prstGeom prst="rect">
            <a:avLst/>
          </a:prstGeom>
          <a:noFill/>
          <a:ln w="9525">
            <a:noFill/>
          </a:ln>
        </p:spPr>
        <p:txBody>
          <a:bodyPr>
            <a:spAutoFit/>
          </a:bodyPr>
          <a:p>
            <a:pPr algn="just">
              <a:spcBef>
                <a:spcPct val="50000"/>
              </a:spcBef>
            </a:pPr>
            <a:r>
              <a:rPr lang="en-US" altLang="ar-SA" i="1" dirty="0">
                <a:latin typeface="Arial Narrow" panose="020B0606020202030204" pitchFamily="34" charset="0"/>
              </a:rPr>
              <a:t>         Smallest increment of motion at the wrist end that can be           	 controlled by the robot</a:t>
            </a:r>
            <a:endParaRPr dirty="0">
              <a:latin typeface="Arial Narrow" panose="020B0606020202030204" pitchFamily="34" charset="0"/>
            </a:endParaRPr>
          </a:p>
        </p:txBody>
      </p:sp>
      <p:sp>
        <p:nvSpPr>
          <p:cNvPr id="46086" name="Date Placeholder 5"/>
          <p:cNvSpPr txBox="1">
            <a:spLocks noGrp="1"/>
          </p:cNvSpPr>
          <p:nvPr>
            <p:ph type="dt" sz="half" idx="4294967295"/>
          </p:nvPr>
        </p:nvSpPr>
        <p:spPr>
          <a:xfrm>
            <a:off x="6727825" y="6408738"/>
            <a:ext cx="1919288" cy="365125"/>
          </a:xfrm>
          <a:prstGeom prst="rect">
            <a:avLst/>
          </a:prstGeom>
          <a:noFill/>
          <a:ln w="9525">
            <a:noFill/>
          </a:ln>
        </p:spPr>
        <p: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5pPr>
          </a:lstStyle>
          <a:p>
            <a:pPr lvl="0" eaLnBrk="1" hangingPunct="1"/>
            <a:r>
              <a:rPr dirty="0"/>
              <a:t>2010</a:t>
            </a:r>
            <a:endParaRPr dirty="0"/>
          </a:p>
        </p:txBody>
      </p:sp>
      <p:sp>
        <p:nvSpPr>
          <p:cNvPr id="46087" name="Slide Number Placeholder 6"/>
          <p:cNvSpPr txBox="1">
            <a:spLocks noGrp="1"/>
          </p:cNvSpPr>
          <p:nvPr>
            <p:ph type="sldNum" sz="quarter" idx="4294967295"/>
          </p:nvPr>
        </p:nvSpPr>
        <p:spPr>
          <a:xfrm>
            <a:off x="8647113" y="6408738"/>
            <a:ext cx="366712" cy="365125"/>
          </a:xfrm>
          <a:prstGeom prst="rect">
            <a:avLst/>
          </a:prstGeom>
          <a:noFill/>
          <a:ln w="9525">
            <a:noFill/>
          </a:ln>
        </p:spPr>
        <p: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5pPr>
          </a:lstStyle>
          <a:p>
            <a:pPr lvl="0" eaLnBrk="1" hangingPunct="1"/>
            <a:fld id="{9A0DB2DC-4C9A-4742-B13C-FB6460FD3503}" type="slidenum">
              <a:rPr lang="en-US" dirty="0"/>
            </a:fld>
            <a:endParaRPr lang="en-US" dirty="0"/>
          </a:p>
        </p:txBody>
      </p:sp>
    </p:spTree>
  </p:cSld>
  <p:clrMapOvr>
    <a:masterClrMapping/>
  </p:clrMapOvr>
  <p:transition advClick="0"/>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7106" name="Text Box 2"/>
          <p:cNvSpPr txBox="1"/>
          <p:nvPr/>
        </p:nvSpPr>
        <p:spPr>
          <a:xfrm>
            <a:off x="1101725" y="2997200"/>
            <a:ext cx="8042275" cy="2074863"/>
          </a:xfrm>
          <a:prstGeom prst="rect">
            <a:avLst/>
          </a:prstGeom>
          <a:noFill/>
          <a:ln w="9525">
            <a:noFill/>
          </a:ln>
        </p:spPr>
        <p:txBody>
          <a:bodyPr>
            <a:spAutoFit/>
          </a:bodyPr>
          <a:p>
            <a:pPr algn="just">
              <a:spcBef>
                <a:spcPts val="500"/>
              </a:spcBef>
              <a:spcAft>
                <a:spcPts val="500"/>
              </a:spcAft>
            </a:pPr>
            <a:r>
              <a:rPr lang="en-US" altLang="ar-SA" dirty="0">
                <a:latin typeface="Arial Narrow" panose="020B0606020202030204" pitchFamily="34" charset="0"/>
              </a:rPr>
              <a:t>• One half of the distance between two adjacent resolution points</a:t>
            </a:r>
            <a:endParaRPr lang="en-US" altLang="ar-SA" dirty="0">
              <a:latin typeface="Arial Narrow" panose="020B0606020202030204" pitchFamily="34" charset="0"/>
            </a:endParaRPr>
          </a:p>
          <a:p>
            <a:pPr algn="just">
              <a:spcBef>
                <a:spcPts val="500"/>
              </a:spcBef>
              <a:spcAft>
                <a:spcPts val="500"/>
              </a:spcAft>
            </a:pPr>
            <a:r>
              <a:rPr lang="en-US" altLang="ar-SA" dirty="0">
                <a:latin typeface="Arial Narrow" panose="020B0606020202030204" pitchFamily="34" charset="0"/>
              </a:rPr>
              <a:t>• Affected by mechanical Inaccuracies</a:t>
            </a:r>
            <a:endParaRPr lang="en-US" altLang="ar-SA" dirty="0">
              <a:latin typeface="Arial Narrow" panose="020B0606020202030204" pitchFamily="34" charset="0"/>
            </a:endParaRPr>
          </a:p>
          <a:p>
            <a:pPr algn="just">
              <a:spcBef>
                <a:spcPts val="500"/>
              </a:spcBef>
              <a:spcAft>
                <a:spcPts val="500"/>
              </a:spcAft>
            </a:pPr>
            <a:r>
              <a:rPr lang="en-US" altLang="ar-SA" dirty="0">
                <a:latin typeface="Arial Narrow" panose="020B0606020202030204" pitchFamily="34" charset="0"/>
              </a:rPr>
              <a:t>• Manufacturers don’t provide the accuracy (hard to control) </a:t>
            </a:r>
            <a:endParaRPr lang="en-US" altLang="ar-SA" dirty="0">
              <a:latin typeface="Arial Narrow" panose="020B0606020202030204" pitchFamily="34" charset="0"/>
            </a:endParaRPr>
          </a:p>
          <a:p>
            <a:pPr>
              <a:spcBef>
                <a:spcPct val="50000"/>
              </a:spcBef>
            </a:pPr>
            <a:endParaRPr lang="en-US" altLang="en-US" dirty="0">
              <a:latin typeface="Arial Narrow" panose="020B0606020202030204" pitchFamily="34" charset="0"/>
            </a:endParaRPr>
          </a:p>
        </p:txBody>
      </p:sp>
      <p:sp>
        <p:nvSpPr>
          <p:cNvPr id="47107" name="Text Box 3"/>
          <p:cNvSpPr txBox="1"/>
          <p:nvPr/>
        </p:nvSpPr>
        <p:spPr>
          <a:xfrm>
            <a:off x="3376613" y="533400"/>
            <a:ext cx="2590800" cy="646113"/>
          </a:xfrm>
          <a:prstGeom prst="rect">
            <a:avLst/>
          </a:prstGeom>
          <a:noFill/>
          <a:ln w="9525">
            <a:noFill/>
          </a:ln>
        </p:spPr>
        <p:txBody>
          <a:bodyPr>
            <a:spAutoFit/>
          </a:bodyPr>
          <a:p>
            <a:pPr>
              <a:spcBef>
                <a:spcPts val="500"/>
              </a:spcBef>
              <a:spcAft>
                <a:spcPts val="500"/>
              </a:spcAft>
            </a:pPr>
            <a:r>
              <a:rPr lang="en-US" altLang="ar-SA" sz="3600" b="1" dirty="0">
                <a:latin typeface="Arial Narrow" panose="020B0606020202030204" pitchFamily="34" charset="0"/>
              </a:rPr>
              <a:t>Accuracy</a:t>
            </a:r>
            <a:endParaRPr lang="en-US" altLang="ar-SA" dirty="0">
              <a:latin typeface="Arial Narrow" panose="020B0606020202030204" pitchFamily="34" charset="0"/>
            </a:endParaRPr>
          </a:p>
        </p:txBody>
      </p:sp>
      <p:pic>
        <p:nvPicPr>
          <p:cNvPr id="47108" name="Picture 4" descr="E:\My Download Files\MENG 439\~aksamuel\academic\Viewgraph_files\slide0013_image044.jpg"/>
          <p:cNvPicPr>
            <a:picLocks noChangeAspect="1"/>
          </p:cNvPicPr>
          <p:nvPr/>
        </p:nvPicPr>
        <p:blipFill>
          <a:blip r:embed="rId1"/>
          <a:stretch>
            <a:fillRect/>
          </a:stretch>
        </p:blipFill>
        <p:spPr>
          <a:xfrm>
            <a:off x="2771775" y="4597400"/>
            <a:ext cx="5453063" cy="2260600"/>
          </a:xfrm>
          <a:prstGeom prst="rect">
            <a:avLst/>
          </a:prstGeom>
          <a:noFill/>
          <a:ln w="9525">
            <a:noFill/>
          </a:ln>
        </p:spPr>
      </p:pic>
      <p:sp>
        <p:nvSpPr>
          <p:cNvPr id="47109" name="Text Box 5"/>
          <p:cNvSpPr txBox="1"/>
          <p:nvPr/>
        </p:nvSpPr>
        <p:spPr>
          <a:xfrm>
            <a:off x="914400" y="1125538"/>
            <a:ext cx="8229600" cy="3729037"/>
          </a:xfrm>
          <a:prstGeom prst="rect">
            <a:avLst/>
          </a:prstGeom>
          <a:noFill/>
          <a:ln w="9525">
            <a:noFill/>
          </a:ln>
        </p:spPr>
        <p:txBody>
          <a:bodyPr>
            <a:spAutoFit/>
          </a:bodyPr>
          <a:p>
            <a:pPr algn="just">
              <a:spcBef>
                <a:spcPct val="50000"/>
              </a:spcBef>
            </a:pPr>
            <a:r>
              <a:rPr lang="en-US" altLang="ar-SA" i="1" dirty="0">
                <a:latin typeface="Arial Narrow" panose="020B0606020202030204" pitchFamily="34" charset="0"/>
              </a:rPr>
              <a:t>Capability to position the wrist at a target point in the work volume</a:t>
            </a:r>
            <a:endParaRPr lang="en-US" altLang="ar-SA" i="1" dirty="0">
              <a:latin typeface="Arial Narrow" panose="020B0606020202030204" pitchFamily="34" charset="0"/>
            </a:endParaRPr>
          </a:p>
          <a:p>
            <a:pPr marL="0" lvl="1" indent="0" algn="just" eaLnBrk="1" hangingPunct="1">
              <a:spcBef>
                <a:spcPct val="50000"/>
              </a:spcBef>
            </a:pPr>
            <a:r>
              <a:rPr dirty="0">
                <a:latin typeface="Arial Narrow" panose="020B0606020202030204" pitchFamily="34" charset="0"/>
              </a:rPr>
              <a:t>The ability of a robot to go to the specified position without making</a:t>
            </a:r>
            <a:r>
              <a:rPr lang="tr-TR" altLang="x-none" dirty="0">
                <a:latin typeface="Arial Narrow" panose="020B0606020202030204" pitchFamily="34" charset="0"/>
              </a:rPr>
              <a:t> </a:t>
            </a:r>
            <a:r>
              <a:rPr dirty="0">
                <a:latin typeface="Arial Narrow" panose="020B0606020202030204" pitchFamily="34" charset="0"/>
              </a:rPr>
              <a:t>a mistake. Accuracy is therefore defined as the ability of the robot to position</a:t>
            </a:r>
            <a:r>
              <a:rPr lang="tr-TR" altLang="x-none" dirty="0">
                <a:latin typeface="Arial Narrow" panose="020B0606020202030204" pitchFamily="34" charset="0"/>
              </a:rPr>
              <a:t> </a:t>
            </a:r>
            <a:r>
              <a:rPr dirty="0">
                <a:latin typeface="Arial Narrow" panose="020B0606020202030204" pitchFamily="34" charset="0"/>
              </a:rPr>
              <a:t>itself to the desired location with the minimal error (usually </a:t>
            </a:r>
            <a:r>
              <a:rPr lang="tr-TR" altLang="x-none" dirty="0">
                <a:latin typeface="Arial Narrow" panose="020B0606020202030204" pitchFamily="34" charset="0"/>
              </a:rPr>
              <a:t>25 </a:t>
            </a:r>
            <a:r>
              <a:rPr lang="tr-TR" altLang="x-none" dirty="0">
                <a:latin typeface="Symbol" panose="05050102010706020507" pitchFamily="18" charset="2"/>
              </a:rPr>
              <a:t>m</a:t>
            </a:r>
            <a:r>
              <a:rPr lang="tr-TR" altLang="x-none" dirty="0">
                <a:latin typeface="Arial Narrow" panose="020B0606020202030204" pitchFamily="34" charset="0"/>
              </a:rPr>
              <a:t>m</a:t>
            </a:r>
            <a:r>
              <a:rPr dirty="0">
                <a:latin typeface="Arial Narrow" panose="020B0606020202030204" pitchFamily="34" charset="0"/>
              </a:rPr>
              <a:t>).</a:t>
            </a:r>
            <a:endParaRPr lang="tr-TR" altLang="x-none" dirty="0">
              <a:latin typeface="Arial Narrow" panose="020B0606020202030204" pitchFamily="34" charset="0"/>
            </a:endParaRPr>
          </a:p>
          <a:p>
            <a:pPr>
              <a:spcBef>
                <a:spcPts val="500"/>
              </a:spcBef>
              <a:spcAft>
                <a:spcPts val="500"/>
              </a:spcAft>
            </a:pPr>
            <a:endParaRPr lang="en-US" altLang="ar-SA" dirty="0">
              <a:latin typeface="Arial Narrow" panose="020B0606020202030204" pitchFamily="34" charset="0"/>
            </a:endParaRPr>
          </a:p>
          <a:p>
            <a:pPr marL="0" lvl="1" indent="0" eaLnBrk="1" hangingPunct="1">
              <a:spcBef>
                <a:spcPct val="50000"/>
              </a:spcBef>
            </a:pPr>
            <a:r>
              <a:rPr dirty="0">
                <a:latin typeface="Arial Narrow" panose="020B0606020202030204" pitchFamily="34" charset="0"/>
              </a:rPr>
              <a:t> </a:t>
            </a:r>
            <a:endParaRPr dirty="0">
              <a:latin typeface="Arial Narrow" panose="020B0606020202030204" pitchFamily="34" charset="0"/>
            </a:endParaRPr>
          </a:p>
          <a:p>
            <a:pPr>
              <a:spcBef>
                <a:spcPct val="50000"/>
              </a:spcBef>
            </a:pPr>
            <a:endParaRPr i="1" dirty="0">
              <a:latin typeface="Arial Narrow" panose="020B0606020202030204" pitchFamily="34" charset="0"/>
            </a:endParaRPr>
          </a:p>
        </p:txBody>
      </p:sp>
      <p:sp>
        <p:nvSpPr>
          <p:cNvPr id="47110" name="Date Placeholder 5"/>
          <p:cNvSpPr txBox="1">
            <a:spLocks noGrp="1"/>
          </p:cNvSpPr>
          <p:nvPr>
            <p:ph type="dt" sz="half" idx="4294967295"/>
          </p:nvPr>
        </p:nvSpPr>
        <p:spPr>
          <a:xfrm>
            <a:off x="6727825" y="6408738"/>
            <a:ext cx="1919288" cy="365125"/>
          </a:xfrm>
          <a:prstGeom prst="rect">
            <a:avLst/>
          </a:prstGeom>
          <a:noFill/>
          <a:ln w="9525">
            <a:noFill/>
          </a:ln>
        </p:spPr>
        <p: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5pPr>
          </a:lstStyle>
          <a:p>
            <a:pPr lvl="0" eaLnBrk="1" hangingPunct="1"/>
            <a:r>
              <a:rPr dirty="0"/>
              <a:t>2010</a:t>
            </a:r>
            <a:endParaRPr dirty="0"/>
          </a:p>
        </p:txBody>
      </p:sp>
      <p:sp>
        <p:nvSpPr>
          <p:cNvPr id="47111" name="Slide Number Placeholder 6"/>
          <p:cNvSpPr txBox="1">
            <a:spLocks noGrp="1"/>
          </p:cNvSpPr>
          <p:nvPr>
            <p:ph type="sldNum" sz="quarter" idx="4294967295"/>
          </p:nvPr>
        </p:nvSpPr>
        <p:spPr>
          <a:xfrm>
            <a:off x="8647113" y="6408738"/>
            <a:ext cx="366712" cy="365125"/>
          </a:xfrm>
          <a:prstGeom prst="rect">
            <a:avLst/>
          </a:prstGeom>
          <a:noFill/>
          <a:ln w="9525">
            <a:noFill/>
          </a:ln>
        </p:spPr>
        <p: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5pPr>
          </a:lstStyle>
          <a:p>
            <a:pPr lvl="0" eaLnBrk="1" hangingPunct="1"/>
            <a:fld id="{9A0DB2DC-4C9A-4742-B13C-FB6460FD3503}" type="slidenum">
              <a:rPr lang="en-US" dirty="0"/>
            </a:fld>
            <a:endParaRPr lang="en-US" dirty="0"/>
          </a:p>
        </p:txBody>
      </p:sp>
    </p:spTree>
  </p:cSld>
  <p:clrMapOvr>
    <a:masterClrMapping/>
  </p:clrMapOvr>
  <p:transition advClick="0"/>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29" name="Rectangle 3"/>
          <p:cNvSpPr>
            <a:spLocks noGrp="1" noChangeArrowheads="1"/>
          </p:cNvSpPr>
          <p:nvPr>
            <p:ph idx="1"/>
          </p:nvPr>
        </p:nvSpPr>
        <p:spPr>
          <a:xfrm>
            <a:off x="539750" y="476250"/>
            <a:ext cx="8229600" cy="2266950"/>
          </a:xfrm>
        </p:spPr>
        <p:txBody>
          <a:bodyPr vert="horz" wrap="square" lIns="91440" tIns="45720" rIns="91440" bIns="45720" numCol="1" anchor="t" anchorCtr="0" compatLnSpc="1">
            <a:normAutofit fontScale="92500"/>
          </a:bodyPr>
          <a:lstStyle/>
          <a:p>
            <a:pPr marL="274320" marR="0" lvl="0" indent="-274320" algn="just" defTabSz="914400" rtl="0" eaLnBrk="1" fontAlgn="auto" latinLnBrk="0" hangingPunct="1">
              <a:lnSpc>
                <a:spcPct val="100000"/>
              </a:lnSpc>
              <a:spcBef>
                <a:spcPts val="580"/>
              </a:spcBef>
              <a:spcAft>
                <a:spcPts val="0"/>
              </a:spcAft>
              <a:buClr>
                <a:srgbClr val="FF0066"/>
              </a:buClr>
              <a:buSzTx/>
              <a:buFontTx/>
              <a:buNone/>
              <a:defRPr/>
            </a:pPr>
            <a:r>
              <a:rPr kumimoji="0" lang="en-US" sz="2200" b="0" i="0" u="none" strike="noStrike" kern="0" cap="none" spc="0" normalizeH="0" baseline="0" noProof="0" dirty="0" smtClean="0">
                <a:ln>
                  <a:noFill/>
                </a:ln>
                <a:solidFill>
                  <a:schemeClr val="tx1"/>
                </a:solidFill>
                <a:effectLst/>
                <a:uLnTx/>
                <a:uFillTx/>
                <a:latin typeface="+mn-lt"/>
                <a:ea typeface="+mn-ea"/>
                <a:cs typeface="+mn-cs"/>
              </a:rPr>
              <a:t>Repeatability: It is the ability of the robot to position the end </a:t>
            </a:r>
            <a:r>
              <a:rPr kumimoji="0" lang="en-US" sz="2200" b="0" i="0" u="none" strike="noStrike" kern="0" cap="none" spc="0" normalizeH="0" baseline="0" noProof="0" dirty="0" err="1" smtClean="0">
                <a:ln>
                  <a:noFill/>
                </a:ln>
                <a:solidFill>
                  <a:schemeClr val="tx1"/>
                </a:solidFill>
                <a:effectLst/>
                <a:uLnTx/>
                <a:uFillTx/>
                <a:latin typeface="+mn-lt"/>
                <a:ea typeface="+mn-ea"/>
                <a:cs typeface="+mn-cs"/>
              </a:rPr>
              <a:t>effector</a:t>
            </a:r>
            <a:r>
              <a:rPr kumimoji="0" lang="en-US" sz="2200" b="0" i="0" u="none" strike="noStrike" kern="0" cap="none" spc="0" normalizeH="0" baseline="0" noProof="0" dirty="0" smtClean="0">
                <a:ln>
                  <a:noFill/>
                </a:ln>
                <a:solidFill>
                  <a:schemeClr val="tx1"/>
                </a:solidFill>
                <a:effectLst/>
                <a:uLnTx/>
                <a:uFillTx/>
                <a:latin typeface="+mn-lt"/>
                <a:ea typeface="+mn-ea"/>
                <a:cs typeface="+mn-cs"/>
              </a:rPr>
              <a:t> to    	          the previously positioned location.</a:t>
            </a:r>
            <a:endParaRPr kumimoji="0" lang="en-US" sz="2200" b="0" i="0" u="none" strike="noStrike" kern="0" cap="none" spc="0" normalizeH="0" baseline="0" noProof="0" dirty="0" smtClean="0">
              <a:ln>
                <a:noFill/>
              </a:ln>
              <a:solidFill>
                <a:schemeClr val="tx1"/>
              </a:solidFill>
              <a:effectLst/>
              <a:uLnTx/>
              <a:uFillTx/>
              <a:latin typeface="+mn-lt"/>
              <a:ea typeface="+mn-ea"/>
              <a:cs typeface="+mn-cs"/>
            </a:endParaRPr>
          </a:p>
          <a:p>
            <a:pPr marL="548640" marR="0" lvl="1" indent="-285750" algn="just" defTabSz="914400" rtl="0" eaLnBrk="1" fontAlgn="auto" latinLnBrk="0" hangingPunct="1">
              <a:lnSpc>
                <a:spcPct val="100000"/>
              </a:lnSpc>
              <a:spcBef>
                <a:spcPts val="370"/>
              </a:spcBef>
              <a:spcAft>
                <a:spcPts val="0"/>
              </a:spcAft>
              <a:buClr>
                <a:srgbClr val="006699"/>
              </a:buClr>
              <a:buSzTx/>
              <a:buFontTx/>
              <a:buChar char="•"/>
              <a:defRPr/>
            </a:pPr>
            <a:r>
              <a:rPr kumimoji="0" lang="en-US" sz="2200" b="0" i="0" u="none" strike="noStrike" kern="0" cap="none" spc="0" normalizeH="0" baseline="0" noProof="0" dirty="0" smtClean="0">
                <a:ln>
                  <a:noFill/>
                </a:ln>
                <a:solidFill>
                  <a:schemeClr val="tx1"/>
                </a:solidFill>
                <a:effectLst/>
                <a:uLnTx/>
                <a:uFillTx/>
                <a:latin typeface="+mn-lt"/>
              </a:rPr>
              <a:t>The ability of a robot to repeatedly position itself when asked to</a:t>
            </a:r>
            <a:r>
              <a:rPr kumimoji="0" lang="tr-TR" sz="2200" b="0" i="0" u="none" strike="noStrike" kern="0" cap="none" spc="0" normalizeH="0" baseline="0" noProof="0" dirty="0" smtClean="0">
                <a:ln>
                  <a:noFill/>
                </a:ln>
                <a:solidFill>
                  <a:schemeClr val="tx1"/>
                </a:solidFill>
                <a:effectLst/>
                <a:uLnTx/>
                <a:uFillTx/>
                <a:latin typeface="+mn-lt"/>
              </a:rPr>
              <a:t> </a:t>
            </a:r>
            <a:r>
              <a:rPr kumimoji="0" lang="en-US" sz="2200" b="0" i="0" u="none" strike="noStrike" kern="0" cap="none" spc="0" normalizeH="0" baseline="0" noProof="0" dirty="0" smtClean="0">
                <a:ln>
                  <a:noFill/>
                </a:ln>
                <a:solidFill>
                  <a:schemeClr val="tx1"/>
                </a:solidFill>
                <a:effectLst/>
                <a:uLnTx/>
                <a:uFillTx/>
                <a:latin typeface="+mn-lt"/>
              </a:rPr>
              <a:t>perform a task multiple times.  </a:t>
            </a:r>
            <a:endParaRPr kumimoji="0" lang="en-US" sz="2200" b="0" i="0" u="none" strike="noStrike" kern="0" cap="none" spc="0" normalizeH="0" baseline="0" noProof="0" dirty="0" smtClean="0">
              <a:ln>
                <a:noFill/>
              </a:ln>
              <a:solidFill>
                <a:schemeClr val="tx1"/>
              </a:solidFill>
              <a:effectLst/>
              <a:uLnTx/>
              <a:uFillTx/>
              <a:latin typeface="+mn-lt"/>
            </a:endParaRPr>
          </a:p>
          <a:p>
            <a:pPr marL="548640" marR="0" lvl="1" indent="-285750" algn="just" defTabSz="914400" rtl="0" eaLnBrk="1" fontAlgn="auto" latinLnBrk="0" hangingPunct="1">
              <a:lnSpc>
                <a:spcPct val="100000"/>
              </a:lnSpc>
              <a:spcBef>
                <a:spcPts val="370"/>
              </a:spcBef>
              <a:spcAft>
                <a:spcPts val="0"/>
              </a:spcAft>
              <a:buClr>
                <a:srgbClr val="006699"/>
              </a:buClr>
              <a:buSzTx/>
              <a:buFontTx/>
              <a:buChar char="•"/>
              <a:defRPr/>
            </a:pPr>
            <a:r>
              <a:rPr kumimoji="0" lang="en-US" sz="2200" b="0" i="0" u="none" strike="noStrike" kern="0" cap="none" spc="0" normalizeH="0" baseline="0" noProof="0" dirty="0" smtClean="0">
                <a:ln>
                  <a:noFill/>
                </a:ln>
                <a:solidFill>
                  <a:schemeClr val="tx1"/>
                </a:solidFill>
                <a:effectLst/>
                <a:uLnTx/>
                <a:uFillTx/>
                <a:latin typeface="+mn-lt"/>
              </a:rPr>
              <a:t>Accuracy is an absolute concept, repeatability is relative.</a:t>
            </a:r>
            <a:endParaRPr kumimoji="0" lang="en-US" sz="2200" b="0" i="0" u="none" strike="noStrike" kern="0" cap="none" spc="0" normalizeH="0" baseline="0" noProof="0" dirty="0" smtClean="0">
              <a:ln>
                <a:noFill/>
              </a:ln>
              <a:solidFill>
                <a:schemeClr val="tx1"/>
              </a:solidFill>
              <a:effectLst/>
              <a:uLnTx/>
              <a:uFillTx/>
              <a:latin typeface="+mn-lt"/>
            </a:endParaRPr>
          </a:p>
          <a:p>
            <a:pPr marL="548640" marR="0" lvl="1" indent="-285750" algn="just" defTabSz="914400" rtl="0" eaLnBrk="1" fontAlgn="auto" latinLnBrk="0" hangingPunct="1">
              <a:lnSpc>
                <a:spcPct val="100000"/>
              </a:lnSpc>
              <a:spcBef>
                <a:spcPts val="370"/>
              </a:spcBef>
              <a:spcAft>
                <a:spcPts val="0"/>
              </a:spcAft>
              <a:buClr>
                <a:srgbClr val="006699"/>
              </a:buClr>
              <a:buSzTx/>
              <a:buFontTx/>
              <a:buChar char="•"/>
              <a:defRPr/>
            </a:pPr>
            <a:r>
              <a:rPr kumimoji="0" lang="en-US" sz="2200" b="0" i="0" u="none" strike="noStrike" kern="0" cap="none" spc="0" normalizeH="0" baseline="0" noProof="0" dirty="0" smtClean="0">
                <a:ln>
                  <a:noFill/>
                </a:ln>
                <a:solidFill>
                  <a:schemeClr val="tx1"/>
                </a:solidFill>
                <a:effectLst/>
                <a:uLnTx/>
                <a:uFillTx/>
                <a:latin typeface="+mn-lt"/>
              </a:rPr>
              <a:t>A robot that is repeatable may not be very accurate, visa</a:t>
            </a:r>
            <a:r>
              <a:rPr kumimoji="0" lang="tr-TR" sz="2200" b="0" i="0" u="none" strike="noStrike" kern="0" cap="none" spc="0" normalizeH="0" baseline="0" noProof="0" dirty="0" smtClean="0">
                <a:ln>
                  <a:noFill/>
                </a:ln>
                <a:solidFill>
                  <a:schemeClr val="tx1"/>
                </a:solidFill>
                <a:effectLst/>
                <a:uLnTx/>
                <a:uFillTx/>
                <a:latin typeface="+mn-lt"/>
              </a:rPr>
              <a:t> </a:t>
            </a:r>
            <a:r>
              <a:rPr kumimoji="0" lang="en-US" sz="2200" b="0" i="0" u="none" strike="noStrike" kern="0" cap="none" spc="0" normalizeH="0" baseline="0" noProof="0" dirty="0" smtClean="0">
                <a:ln>
                  <a:noFill/>
                </a:ln>
                <a:solidFill>
                  <a:schemeClr val="tx1"/>
                </a:solidFill>
                <a:effectLst/>
                <a:uLnTx/>
                <a:uFillTx/>
                <a:latin typeface="+mn-lt"/>
              </a:rPr>
              <a:t>versa. </a:t>
            </a:r>
            <a:endParaRPr kumimoji="0" lang="en-US" sz="2200" b="0" i="0" u="none" strike="noStrike" kern="0" cap="none" spc="0" normalizeH="0" baseline="0" noProof="0" dirty="0" smtClean="0">
              <a:ln>
                <a:noFill/>
              </a:ln>
              <a:solidFill>
                <a:schemeClr val="tx1"/>
              </a:solidFill>
              <a:effectLst/>
              <a:uLnTx/>
              <a:uFillTx/>
              <a:latin typeface="+mn-lt"/>
            </a:endParaRPr>
          </a:p>
          <a:p>
            <a:pPr marL="274320" marR="0" lvl="0" indent="-274320" algn="l" defTabSz="914400" rtl="0" eaLnBrk="1" fontAlgn="auto" latinLnBrk="0" hangingPunct="1">
              <a:lnSpc>
                <a:spcPct val="100000"/>
              </a:lnSpc>
              <a:spcBef>
                <a:spcPts val="580"/>
              </a:spcBef>
              <a:spcAft>
                <a:spcPts val="0"/>
              </a:spcAft>
              <a:buClr>
                <a:srgbClr val="FF0066"/>
              </a:buClr>
              <a:buSzTx/>
              <a:buFontTx/>
              <a:buNone/>
              <a:defRPr/>
            </a:pPr>
            <a:endParaRPr kumimoji="0" lang="tr-TR" sz="24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1028" name="Date Placeholder 3"/>
          <p:cNvSpPr txBox="1">
            <a:spLocks noGrp="1"/>
          </p:cNvSpPr>
          <p:nvPr>
            <p:ph type="dt" sz="half"/>
          </p:nvPr>
        </p:nvSpPr>
        <p:spPr>
          <a:xfrm>
            <a:off x="6727825" y="6408738"/>
            <a:ext cx="1919288" cy="365125"/>
          </a:xfrm>
          <a:prstGeom prst="rect">
            <a:avLst/>
          </a:prstGeom>
          <a:noFill/>
          <a:ln w="9525">
            <a:noFill/>
          </a:ln>
        </p:spPr>
        <p: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5pPr>
          </a:lstStyle>
          <a:p>
            <a:pPr lvl="0" eaLnBrk="1" hangingPunct="1"/>
            <a:r>
              <a:rPr dirty="0"/>
              <a:t>2010</a:t>
            </a:r>
            <a:endParaRPr lang="tr-TR" altLang="x-none" dirty="0"/>
          </a:p>
        </p:txBody>
      </p:sp>
      <p:sp>
        <p:nvSpPr>
          <p:cNvPr id="2" name="Slide Number Placeholder 5"/>
          <p:cNvSpPr txBox="1">
            <a:spLocks noGrp="1"/>
          </p:cNvSpPr>
          <p:nvPr>
            <p:ph type="sldNum" sz="quarter"/>
          </p:nvPr>
        </p:nvSpPr>
        <p:spPr>
          <a:xfrm>
            <a:off x="8647113" y="6408738"/>
            <a:ext cx="366712" cy="365125"/>
          </a:xfrm>
          <a:prstGeom prst="rect">
            <a:avLst/>
          </a:prstGeom>
          <a:noFill/>
          <a:ln w="9525">
            <a:noFill/>
          </a:ln>
        </p:spPr>
        <p: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5pPr>
          </a:lstStyle>
          <a:p>
            <a:pPr lvl="0" eaLnBrk="1" hangingPunct="1"/>
            <a:fld id="{9A0DB2DC-4C9A-4742-B13C-FB6460FD3503}" type="slidenum">
              <a:rPr lang="tr-TR" altLang="x-none" dirty="0"/>
            </a:fld>
            <a:endParaRPr lang="tr-TR" altLang="x-none" dirty="0"/>
          </a:p>
        </p:txBody>
      </p:sp>
      <p:sp>
        <p:nvSpPr>
          <p:cNvPr id="1030" name="Rectangle 5"/>
          <p:cNvSpPr/>
          <p:nvPr/>
        </p:nvSpPr>
        <p:spPr>
          <a:xfrm>
            <a:off x="0" y="2038350"/>
            <a:ext cx="9144000" cy="0"/>
          </a:xfrm>
          <a:prstGeom prst="rect">
            <a:avLst/>
          </a:prstGeom>
          <a:noFill/>
          <a:ln w="9525">
            <a:noFill/>
          </a:ln>
        </p:spPr>
        <p:txBody>
          <a:bodyPr wrap="none" anchor="ctr" anchorCtr="0">
            <a:spAutoFit/>
          </a:bodyPr>
          <a:p>
            <a:endParaRPr lang="en-IN" altLang="x-none" dirty="0">
              <a:latin typeface="Arial Narrow" panose="020B0606020202030204" pitchFamily="34" charset="0"/>
            </a:endParaRPr>
          </a:p>
        </p:txBody>
      </p:sp>
      <p:graphicFrame>
        <p:nvGraphicFramePr>
          <p:cNvPr id="1026" name="Object 2"/>
          <p:cNvGraphicFramePr>
            <a:graphicFrameLocks noChangeAspect="1"/>
          </p:cNvGraphicFramePr>
          <p:nvPr/>
        </p:nvGraphicFramePr>
        <p:xfrm>
          <a:off x="2133600" y="2743200"/>
          <a:ext cx="4465638" cy="3790950"/>
        </p:xfrm>
        <a:graphic>
          <a:graphicData uri="http://schemas.openxmlformats.org/presentationml/2006/ole">
            <mc:AlternateContent xmlns:mc="http://schemas.openxmlformats.org/markup-compatibility/2006">
              <mc:Choice xmlns:v="urn:schemas-microsoft-com:vml" Requires="v">
                <p:oleObj spid="_x0000_s3078" name="" r:id="rId1" imgW="3298190" imgH="3136265" progId="">
                  <p:embed/>
                </p:oleObj>
              </mc:Choice>
              <mc:Fallback>
                <p:oleObj name="" r:id="rId1" imgW="3298190" imgH="3136265" progId="">
                  <p:embed/>
                  <p:pic>
                    <p:nvPicPr>
                      <p:cNvPr id="0" name="Picture 3077"/>
                      <p:cNvPicPr/>
                      <p:nvPr/>
                    </p:nvPicPr>
                    <p:blipFill>
                      <a:blip r:embed="rId2"/>
                      <a:stretch>
                        <a:fillRect/>
                      </a:stretch>
                    </p:blipFill>
                    <p:spPr>
                      <a:xfrm>
                        <a:off x="2133600" y="2743200"/>
                        <a:ext cx="4465638" cy="3790950"/>
                      </a:xfrm>
                      <a:prstGeom prst="rect">
                        <a:avLst/>
                      </a:prstGeom>
                      <a:noFill/>
                      <a:ln w="38100">
                        <a:noFill/>
                        <a:miter/>
                      </a:ln>
                    </p:spPr>
                  </p:pic>
                </p:oleObj>
              </mc:Fallback>
            </mc:AlternateContent>
          </a:graphicData>
        </a:graphic>
      </p:graphicFrame>
    </p:spTree>
  </p:cSld>
  <p:clrMapOvr>
    <a:masterClrMapping/>
  </p:clrMapOvr>
  <p:transition advClick="0"/>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8130" name="Text Box 2"/>
          <p:cNvSpPr txBox="1"/>
          <p:nvPr/>
        </p:nvSpPr>
        <p:spPr>
          <a:xfrm>
            <a:off x="633413" y="1676400"/>
            <a:ext cx="8510587" cy="2679700"/>
          </a:xfrm>
          <a:prstGeom prst="rect">
            <a:avLst/>
          </a:prstGeom>
          <a:noFill/>
          <a:ln w="9525">
            <a:noFill/>
          </a:ln>
        </p:spPr>
        <p:txBody>
          <a:bodyPr>
            <a:spAutoFit/>
          </a:bodyPr>
          <a:p>
            <a:pPr>
              <a:spcBef>
                <a:spcPts val="500"/>
              </a:spcBef>
              <a:spcAft>
                <a:spcPts val="500"/>
              </a:spcAft>
            </a:pPr>
            <a:r>
              <a:rPr lang="en-US" altLang="en-US" dirty="0">
                <a:latin typeface="Arial Narrow" panose="020B0606020202030204" pitchFamily="34" charset="0"/>
              </a:rPr>
              <a:t>• </a:t>
            </a:r>
            <a:r>
              <a:rPr lang="en-US" altLang="ar-SA" dirty="0">
                <a:latin typeface="Arial Narrow" panose="020B0606020202030204" pitchFamily="34" charset="0"/>
              </a:rPr>
              <a:t>The lifting capability provided by manufacturer doesn’t include the weight of the end effector</a:t>
            </a:r>
            <a:endParaRPr lang="en-US" altLang="ar-SA" dirty="0">
              <a:latin typeface="Arial Narrow" panose="020B0606020202030204" pitchFamily="34" charset="0"/>
            </a:endParaRPr>
          </a:p>
          <a:p>
            <a:pPr>
              <a:spcBef>
                <a:spcPts val="500"/>
              </a:spcBef>
              <a:spcAft>
                <a:spcPts val="500"/>
              </a:spcAft>
            </a:pPr>
            <a:r>
              <a:rPr lang="en-US" altLang="ar-SA" dirty="0">
                <a:latin typeface="Arial Narrow" panose="020B0606020202030204" pitchFamily="34" charset="0"/>
              </a:rPr>
              <a:t>• Usual Range 2.5lb-2000lb</a:t>
            </a:r>
            <a:endParaRPr lang="en-US" altLang="ar-SA" dirty="0">
              <a:latin typeface="Arial Narrow" panose="020B0606020202030204" pitchFamily="34" charset="0"/>
            </a:endParaRPr>
          </a:p>
          <a:p>
            <a:pPr>
              <a:spcBef>
                <a:spcPts val="500"/>
              </a:spcBef>
              <a:spcAft>
                <a:spcPts val="500"/>
              </a:spcAft>
            </a:pPr>
            <a:r>
              <a:rPr lang="en-US" altLang="ar-SA" dirty="0">
                <a:latin typeface="Arial Narrow" panose="020B0606020202030204" pitchFamily="34" charset="0"/>
              </a:rPr>
              <a:t>• Condition to be satisfied: </a:t>
            </a:r>
            <a:endParaRPr lang="en-US" altLang="ar-SA" dirty="0">
              <a:latin typeface="Arial Narrow" panose="020B0606020202030204" pitchFamily="34" charset="0"/>
            </a:endParaRPr>
          </a:p>
          <a:p>
            <a:pPr>
              <a:spcBef>
                <a:spcPts val="500"/>
              </a:spcBef>
              <a:spcAft>
                <a:spcPts val="500"/>
              </a:spcAft>
            </a:pPr>
            <a:r>
              <a:rPr lang="en-US" altLang="ar-SA" sz="2000" b="1" dirty="0">
                <a:latin typeface="Arial Narrow" panose="020B0606020202030204" pitchFamily="34" charset="0"/>
              </a:rPr>
              <a:t>Load Capability &gt; Total Wt. of workpiece +Wt. of end effector + Safety range</a:t>
            </a:r>
            <a:r>
              <a:rPr lang="en-US" altLang="ar-SA" dirty="0">
                <a:latin typeface="Arial Narrow" panose="020B0606020202030204" pitchFamily="34" charset="0"/>
              </a:rPr>
              <a:t> </a:t>
            </a:r>
            <a:endParaRPr lang="en-US" altLang="ar-SA" dirty="0">
              <a:latin typeface="Arial Narrow" panose="020B0606020202030204" pitchFamily="34" charset="0"/>
            </a:endParaRPr>
          </a:p>
          <a:p>
            <a:pPr>
              <a:spcBef>
                <a:spcPct val="50000"/>
              </a:spcBef>
            </a:pPr>
            <a:endParaRPr lang="en-US" altLang="en-US" dirty="0">
              <a:latin typeface="Arial Narrow" panose="020B0606020202030204" pitchFamily="34" charset="0"/>
            </a:endParaRPr>
          </a:p>
        </p:txBody>
      </p:sp>
      <p:sp>
        <p:nvSpPr>
          <p:cNvPr id="48131" name="Text Box 3"/>
          <p:cNvSpPr txBox="1"/>
          <p:nvPr/>
        </p:nvSpPr>
        <p:spPr>
          <a:xfrm>
            <a:off x="2057400" y="304800"/>
            <a:ext cx="6324600" cy="646113"/>
          </a:xfrm>
          <a:prstGeom prst="rect">
            <a:avLst/>
          </a:prstGeom>
          <a:noFill/>
          <a:ln w="9525">
            <a:noFill/>
          </a:ln>
        </p:spPr>
        <p:txBody>
          <a:bodyPr>
            <a:spAutoFit/>
          </a:bodyPr>
          <a:p>
            <a:pPr>
              <a:spcBef>
                <a:spcPts val="500"/>
              </a:spcBef>
              <a:spcAft>
                <a:spcPts val="500"/>
              </a:spcAft>
            </a:pPr>
            <a:r>
              <a:rPr lang="en-US" altLang="ar-SA" sz="3600" b="1" dirty="0">
                <a:latin typeface="Arial Narrow" panose="020B0606020202030204" pitchFamily="34" charset="0"/>
              </a:rPr>
              <a:t>Weight Carrying Capacity</a:t>
            </a:r>
            <a:endParaRPr lang="en-US" altLang="ar-SA" dirty="0">
              <a:latin typeface="Arial Narrow" panose="020B0606020202030204" pitchFamily="34" charset="0"/>
            </a:endParaRPr>
          </a:p>
        </p:txBody>
      </p:sp>
    </p:spTree>
  </p:cSld>
  <p:clrMapOvr>
    <a:masterClrMapping/>
  </p:clrMapOvr>
  <p:transition advClick="0"/>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9154" name="Text Box 2"/>
          <p:cNvSpPr txBox="1"/>
          <p:nvPr/>
        </p:nvSpPr>
        <p:spPr>
          <a:xfrm>
            <a:off x="352425" y="2362200"/>
            <a:ext cx="7162800" cy="2565400"/>
          </a:xfrm>
          <a:prstGeom prst="rect">
            <a:avLst/>
          </a:prstGeom>
          <a:noFill/>
          <a:ln w="9525">
            <a:noFill/>
          </a:ln>
        </p:spPr>
        <p:txBody>
          <a:bodyPr>
            <a:spAutoFit/>
          </a:bodyPr>
          <a:p>
            <a:pPr algn="just">
              <a:spcBef>
                <a:spcPts val="500"/>
              </a:spcBef>
              <a:spcAft>
                <a:spcPts val="500"/>
              </a:spcAft>
            </a:pPr>
            <a:r>
              <a:rPr lang="en-US" altLang="ar-SA" dirty="0">
                <a:latin typeface="Arial Narrow" panose="020B0606020202030204" pitchFamily="34" charset="0"/>
              </a:rPr>
              <a:t>•Acceleration/deceleration times are crucial for cycle time.</a:t>
            </a:r>
            <a:endParaRPr lang="en-US" altLang="ar-SA" dirty="0">
              <a:latin typeface="Arial Narrow" panose="020B0606020202030204" pitchFamily="34" charset="0"/>
            </a:endParaRPr>
          </a:p>
          <a:p>
            <a:pPr algn="just">
              <a:spcBef>
                <a:spcPts val="500"/>
              </a:spcBef>
              <a:spcAft>
                <a:spcPts val="500"/>
              </a:spcAft>
            </a:pPr>
            <a:r>
              <a:rPr lang="en-US" altLang="ar-SA" dirty="0">
                <a:latin typeface="Arial Narrow" panose="020B0606020202030204" pitchFamily="34" charset="0"/>
              </a:rPr>
              <a:t>•Determined by</a:t>
            </a:r>
            <a:endParaRPr lang="en-US" altLang="ar-SA" dirty="0">
              <a:latin typeface="Arial Narrow" panose="020B0606020202030204" pitchFamily="34" charset="0"/>
            </a:endParaRPr>
          </a:p>
          <a:p>
            <a:pPr algn="just">
              <a:spcBef>
                <a:spcPts val="500"/>
              </a:spcBef>
              <a:spcAft>
                <a:spcPts val="500"/>
              </a:spcAft>
            </a:pPr>
            <a:r>
              <a:rPr lang="en-US" altLang="ar-SA" dirty="0">
                <a:latin typeface="Arial Narrow" panose="020B0606020202030204" pitchFamily="34" charset="0"/>
              </a:rPr>
              <a:t>	 –Weightoftheobject</a:t>
            </a:r>
            <a:br>
              <a:rPr lang="en-US" altLang="ar-SA" dirty="0">
                <a:latin typeface="Arial Narrow" panose="020B0606020202030204" pitchFamily="34" charset="0"/>
              </a:rPr>
            </a:br>
            <a:r>
              <a:rPr lang="en-US" altLang="ar-SA" dirty="0">
                <a:latin typeface="Arial Narrow" panose="020B0606020202030204" pitchFamily="34" charset="0"/>
              </a:rPr>
              <a:t>         –Distancemoved</a:t>
            </a:r>
            <a:br>
              <a:rPr lang="en-US" altLang="ar-SA" dirty="0">
                <a:latin typeface="Arial Narrow" panose="020B0606020202030204" pitchFamily="34" charset="0"/>
              </a:rPr>
            </a:br>
            <a:r>
              <a:rPr lang="en-US" altLang="ar-SA" dirty="0">
                <a:latin typeface="Arial Narrow" panose="020B0606020202030204" pitchFamily="34" charset="0"/>
              </a:rPr>
              <a:t>			   – Precision with which object must be positioned</a:t>
            </a:r>
            <a:endParaRPr lang="en-US" altLang="ar-SA" dirty="0">
              <a:latin typeface="Arial Narrow" panose="020B0606020202030204" pitchFamily="34" charset="0"/>
            </a:endParaRPr>
          </a:p>
        </p:txBody>
      </p:sp>
      <p:sp>
        <p:nvSpPr>
          <p:cNvPr id="49155" name="Text Box 3"/>
          <p:cNvSpPr txBox="1"/>
          <p:nvPr/>
        </p:nvSpPr>
        <p:spPr>
          <a:xfrm>
            <a:off x="684213" y="404813"/>
            <a:ext cx="5334000" cy="646112"/>
          </a:xfrm>
          <a:prstGeom prst="rect">
            <a:avLst/>
          </a:prstGeom>
          <a:noFill/>
          <a:ln w="9525">
            <a:noFill/>
          </a:ln>
        </p:spPr>
        <p:txBody>
          <a:bodyPr>
            <a:spAutoFit/>
          </a:bodyPr>
          <a:p>
            <a:pPr>
              <a:spcBef>
                <a:spcPts val="500"/>
              </a:spcBef>
              <a:spcAft>
                <a:spcPts val="500"/>
              </a:spcAft>
            </a:pPr>
            <a:r>
              <a:rPr lang="en-US" altLang="ar-SA" sz="3600" b="1" dirty="0">
                <a:latin typeface="Arial Narrow" panose="020B0606020202030204" pitchFamily="34" charset="0"/>
              </a:rPr>
              <a:t>Speed of Movement</a:t>
            </a:r>
            <a:endParaRPr lang="en-US" altLang="ar-SA" dirty="0">
              <a:latin typeface="Arial Narrow" panose="020B0606020202030204" pitchFamily="34" charset="0"/>
            </a:endParaRPr>
          </a:p>
        </p:txBody>
      </p:sp>
      <p:sp>
        <p:nvSpPr>
          <p:cNvPr id="49156" name="Text Box 4"/>
          <p:cNvSpPr txBox="1"/>
          <p:nvPr/>
        </p:nvSpPr>
        <p:spPr>
          <a:xfrm>
            <a:off x="1266825" y="1447800"/>
            <a:ext cx="7173913" cy="369888"/>
          </a:xfrm>
          <a:prstGeom prst="rect">
            <a:avLst/>
          </a:prstGeom>
          <a:noFill/>
          <a:ln w="9525">
            <a:noFill/>
          </a:ln>
        </p:spPr>
        <p:txBody>
          <a:bodyPr>
            <a:spAutoFit/>
          </a:bodyPr>
          <a:p>
            <a:pPr>
              <a:spcBef>
                <a:spcPct val="50000"/>
              </a:spcBef>
            </a:pPr>
            <a:r>
              <a:rPr lang="en-US" altLang="ar-SA" i="1" dirty="0">
                <a:latin typeface="Arial Narrow" panose="020B0606020202030204" pitchFamily="34" charset="0"/>
              </a:rPr>
              <a:t>Speed with which the robot can manipulate the end effector</a:t>
            </a:r>
            <a:endParaRPr i="1" dirty="0">
              <a:latin typeface="Arial Narrow" panose="020B0606020202030204" pitchFamily="34" charset="0"/>
            </a:endParaRPr>
          </a:p>
        </p:txBody>
      </p:sp>
      <p:sp>
        <p:nvSpPr>
          <p:cNvPr id="49157" name="Date Placeholder 4"/>
          <p:cNvSpPr txBox="1">
            <a:spLocks noGrp="1"/>
          </p:cNvSpPr>
          <p:nvPr>
            <p:ph type="dt" sz="half" idx="4294967295"/>
          </p:nvPr>
        </p:nvSpPr>
        <p:spPr>
          <a:xfrm>
            <a:off x="6727825" y="6408738"/>
            <a:ext cx="1919288" cy="365125"/>
          </a:xfrm>
          <a:prstGeom prst="rect">
            <a:avLst/>
          </a:prstGeom>
          <a:noFill/>
          <a:ln w="9525">
            <a:noFill/>
          </a:ln>
        </p:spPr>
        <p: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5pPr>
          </a:lstStyle>
          <a:p>
            <a:pPr lvl="0" eaLnBrk="1" hangingPunct="1"/>
            <a:r>
              <a:rPr dirty="0"/>
              <a:t>2010</a:t>
            </a:r>
            <a:endParaRPr dirty="0"/>
          </a:p>
        </p:txBody>
      </p:sp>
      <p:sp>
        <p:nvSpPr>
          <p:cNvPr id="49158" name="Slide Number Placeholder 5"/>
          <p:cNvSpPr txBox="1">
            <a:spLocks noGrp="1"/>
          </p:cNvSpPr>
          <p:nvPr>
            <p:ph type="sldNum" sz="quarter" idx="4294967295"/>
          </p:nvPr>
        </p:nvSpPr>
        <p:spPr>
          <a:xfrm>
            <a:off x="8647113" y="6408738"/>
            <a:ext cx="366712" cy="365125"/>
          </a:xfrm>
          <a:prstGeom prst="rect">
            <a:avLst/>
          </a:prstGeom>
          <a:noFill/>
          <a:ln w="9525">
            <a:noFill/>
          </a:ln>
        </p:spPr>
        <p: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5pPr>
          </a:lstStyle>
          <a:p>
            <a:pPr lvl="0" eaLnBrk="1" hangingPunct="1"/>
            <a:fld id="{9A0DB2DC-4C9A-4742-B13C-FB6460FD3503}" type="slidenum">
              <a:rPr lang="en-US" dirty="0"/>
            </a:fld>
            <a:endParaRPr lang="en-US" dirty="0"/>
          </a:p>
        </p:txBody>
      </p:sp>
    </p:spTree>
  </p:cSld>
  <p:clrMapOvr>
    <a:masterClrMapping/>
  </p:clrMapOvr>
  <p:transition advClick="0"/>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0178" name="Text Box 3"/>
          <p:cNvSpPr>
            <a:spLocks noGrp="1"/>
          </p:cNvSpPr>
          <p:nvPr>
            <p:ph idx="1"/>
          </p:nvPr>
        </p:nvSpPr>
        <p:spPr>
          <a:xfrm>
            <a:off x="3581400" y="1066800"/>
            <a:ext cx="4876800" cy="3792538"/>
          </a:xfrm>
        </p:spPr>
        <p:txBody>
          <a:bodyPr vert="horz" wrap="square" lIns="91440" tIns="45720" rIns="91440" bIns="45720" anchor="t" anchorCtr="0">
            <a:spAutoFit/>
          </a:bodyPr>
          <a:p>
            <a:pPr eaLnBrk="1" hangingPunct="1">
              <a:lnSpc>
                <a:spcPct val="80000"/>
              </a:lnSpc>
            </a:pPr>
            <a:r>
              <a:rPr lang="en-IN" altLang="x-none" dirty="0"/>
              <a:t>Axis/axes – an axis is a line across which a rotating body turns. Two axes are required to reach any point in a straight plane, while three axes (X Y Z) are needed to reach any point in space. Three further axes (roll, pitch and yaw) are needed to control the orientation of the end of the robot arm or wrist.</a:t>
            </a:r>
            <a:r>
              <a:rPr lang="en-AU" altLang="x-none" dirty="0"/>
              <a:t> </a:t>
            </a:r>
            <a:endParaRPr lang="en-AU" altLang="x-none" dirty="0"/>
          </a:p>
          <a:p>
            <a:pPr eaLnBrk="1" hangingPunct="1">
              <a:lnSpc>
                <a:spcPct val="80000"/>
              </a:lnSpc>
            </a:pPr>
            <a:r>
              <a:rPr lang="en-AU" altLang="x-none" dirty="0"/>
              <a:t>Axes that allow rotations are known as revolute joints</a:t>
            </a:r>
            <a:endParaRPr lang="en-AU" altLang="x-none" dirty="0"/>
          </a:p>
          <a:p>
            <a:pPr eaLnBrk="1" hangingPunct="1">
              <a:lnSpc>
                <a:spcPct val="80000"/>
              </a:lnSpc>
            </a:pPr>
            <a:r>
              <a:rPr lang="en-AU" altLang="x-none" dirty="0"/>
              <a:t>Axes that allow movement in a straight line are known as prismatic joints</a:t>
            </a:r>
            <a:endParaRPr lang="en-US" altLang="ar-SA" dirty="0"/>
          </a:p>
        </p:txBody>
      </p:sp>
      <p:sp>
        <p:nvSpPr>
          <p:cNvPr id="50179" name="Date Placeholder 3"/>
          <p:cNvSpPr txBox="1">
            <a:spLocks noGrp="1"/>
          </p:cNvSpPr>
          <p:nvPr>
            <p:ph type="dt" sz="half"/>
          </p:nvPr>
        </p:nvSpPr>
        <p:spPr>
          <a:xfrm>
            <a:off x="6727825" y="6408738"/>
            <a:ext cx="1919288" cy="365125"/>
          </a:xfrm>
          <a:prstGeom prst="rect">
            <a:avLst/>
          </a:prstGeom>
          <a:noFill/>
          <a:ln w="9525">
            <a:noFill/>
          </a:ln>
        </p:spPr>
        <p: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5pPr>
          </a:lstStyle>
          <a:p>
            <a:pPr lvl="0" eaLnBrk="1" hangingPunct="1"/>
            <a:r>
              <a:rPr dirty="0"/>
              <a:t>2010</a:t>
            </a:r>
            <a:endParaRPr dirty="0"/>
          </a:p>
        </p:txBody>
      </p:sp>
      <p:sp>
        <p:nvSpPr>
          <p:cNvPr id="50180" name="Slide Number Placeholder 4"/>
          <p:cNvSpPr txBox="1">
            <a:spLocks noGrp="1"/>
          </p:cNvSpPr>
          <p:nvPr>
            <p:ph type="sldNum" sz="quarter"/>
          </p:nvPr>
        </p:nvSpPr>
        <p:spPr>
          <a:xfrm>
            <a:off x="8647113" y="6408738"/>
            <a:ext cx="366712" cy="365125"/>
          </a:xfrm>
          <a:prstGeom prst="rect">
            <a:avLst/>
          </a:prstGeom>
          <a:noFill/>
          <a:ln w="9525">
            <a:noFill/>
          </a:ln>
        </p:spPr>
        <p: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5pPr>
          </a:lstStyle>
          <a:p>
            <a:pPr lvl="0" eaLnBrk="1" hangingPunct="1"/>
            <a:fld id="{9A0DB2DC-4C9A-4742-B13C-FB6460FD3503}" type="slidenum">
              <a:rPr lang="en-US" dirty="0"/>
            </a:fld>
            <a:endParaRPr lang="en-US" dirty="0"/>
          </a:p>
        </p:txBody>
      </p:sp>
      <p:grpSp>
        <p:nvGrpSpPr>
          <p:cNvPr id="50181" name="Group 25"/>
          <p:cNvGrpSpPr/>
          <p:nvPr/>
        </p:nvGrpSpPr>
        <p:grpSpPr>
          <a:xfrm>
            <a:off x="533400" y="1719263"/>
            <a:ext cx="2881313" cy="2014537"/>
            <a:chOff x="2381" y="1434"/>
            <a:chExt cx="2472" cy="2018"/>
          </a:xfrm>
        </p:grpSpPr>
        <p:grpSp>
          <p:nvGrpSpPr>
            <p:cNvPr id="50182" name="Group 24"/>
            <p:cNvGrpSpPr/>
            <p:nvPr/>
          </p:nvGrpSpPr>
          <p:grpSpPr>
            <a:xfrm>
              <a:off x="2381" y="1434"/>
              <a:ext cx="2472" cy="2018"/>
              <a:chOff x="2381" y="1434"/>
              <a:chExt cx="2472" cy="2018"/>
            </a:xfrm>
          </p:grpSpPr>
          <p:grpSp>
            <p:nvGrpSpPr>
              <p:cNvPr id="50184" name="Group 14"/>
              <p:cNvGrpSpPr/>
              <p:nvPr/>
            </p:nvGrpSpPr>
            <p:grpSpPr>
              <a:xfrm>
                <a:off x="2381" y="1434"/>
                <a:ext cx="2472" cy="2018"/>
                <a:chOff x="2585" y="368"/>
                <a:chExt cx="2472" cy="2018"/>
              </a:xfrm>
            </p:grpSpPr>
            <p:sp>
              <p:nvSpPr>
                <p:cNvPr id="50188" name="Rectangle 12"/>
                <p:cNvSpPr/>
                <p:nvPr/>
              </p:nvSpPr>
              <p:spPr>
                <a:xfrm rot="8049572">
                  <a:off x="4331" y="458"/>
                  <a:ext cx="204" cy="115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dirty="0">
                    <a:latin typeface="Arial Narrow" panose="020B0606020202030204" pitchFamily="34" charset="0"/>
                  </a:endParaRPr>
                </a:p>
              </p:txBody>
            </p:sp>
            <p:sp>
              <p:nvSpPr>
                <p:cNvPr id="50189" name="Rectangle 11"/>
                <p:cNvSpPr/>
                <p:nvPr/>
              </p:nvSpPr>
              <p:spPr>
                <a:xfrm rot="4098530">
                  <a:off x="3356" y="209"/>
                  <a:ext cx="204" cy="115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dirty="0">
                    <a:latin typeface="Arial Narrow" panose="020B0606020202030204" pitchFamily="34" charset="0"/>
                  </a:endParaRPr>
                </a:p>
              </p:txBody>
            </p:sp>
            <p:sp>
              <p:nvSpPr>
                <p:cNvPr id="50190" name="Rectangle 7"/>
                <p:cNvSpPr/>
                <p:nvPr/>
              </p:nvSpPr>
              <p:spPr>
                <a:xfrm>
                  <a:off x="2767" y="1094"/>
                  <a:ext cx="204" cy="115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dirty="0">
                    <a:latin typeface="Arial Narrow" panose="020B0606020202030204" pitchFamily="34" charset="0"/>
                  </a:endParaRPr>
                </a:p>
              </p:txBody>
            </p:sp>
            <p:sp>
              <p:nvSpPr>
                <p:cNvPr id="50191" name="Rectangle 6"/>
                <p:cNvSpPr/>
                <p:nvPr/>
              </p:nvSpPr>
              <p:spPr>
                <a:xfrm>
                  <a:off x="2585" y="2228"/>
                  <a:ext cx="1973" cy="15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dirty="0">
                    <a:latin typeface="Arial Narrow" panose="020B0606020202030204" pitchFamily="34" charset="0"/>
                  </a:endParaRPr>
                </a:p>
              </p:txBody>
            </p:sp>
            <p:sp>
              <p:nvSpPr>
                <p:cNvPr id="50192" name="Oval 8"/>
                <p:cNvSpPr/>
                <p:nvPr/>
              </p:nvSpPr>
              <p:spPr>
                <a:xfrm>
                  <a:off x="2631" y="754"/>
                  <a:ext cx="476" cy="47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p>
                  <a:endParaRPr dirty="0">
                    <a:latin typeface="Arial Narrow" panose="020B0606020202030204" pitchFamily="34" charset="0"/>
                  </a:endParaRPr>
                </a:p>
              </p:txBody>
            </p:sp>
            <p:sp>
              <p:nvSpPr>
                <p:cNvPr id="50193" name="Oval 10"/>
                <p:cNvSpPr/>
                <p:nvPr/>
              </p:nvSpPr>
              <p:spPr>
                <a:xfrm>
                  <a:off x="3787" y="368"/>
                  <a:ext cx="476" cy="47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p>
                  <a:endParaRPr dirty="0">
                    <a:latin typeface="Arial Narrow" panose="020B0606020202030204" pitchFamily="34" charset="0"/>
                  </a:endParaRPr>
                </a:p>
              </p:txBody>
            </p:sp>
            <p:sp>
              <p:nvSpPr>
                <p:cNvPr id="50194" name="Rectangle 13"/>
                <p:cNvSpPr/>
                <p:nvPr/>
              </p:nvSpPr>
              <p:spPr>
                <a:xfrm rot="-2365380">
                  <a:off x="4558" y="1275"/>
                  <a:ext cx="499" cy="341"/>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dirty="0">
                    <a:latin typeface="Arial Narrow" panose="020B0606020202030204" pitchFamily="34" charset="0"/>
                  </a:endParaRPr>
                </a:p>
              </p:txBody>
            </p:sp>
          </p:grpSp>
          <p:cxnSp>
            <p:nvCxnSpPr>
              <p:cNvPr id="50185" name="AutoShape 18"/>
              <p:cNvCxnSpPr/>
              <p:nvPr/>
            </p:nvCxnSpPr>
            <p:spPr>
              <a:xfrm rot="5400000" flipV="1">
                <a:off x="3717" y="1163"/>
                <a:ext cx="271" cy="1084"/>
              </a:xfrm>
              <a:prstGeom prst="curvedConnector3">
                <a:avLst>
                  <a:gd name="adj1" fmla="val -132472"/>
                </a:avLst>
              </a:prstGeom>
              <a:ln w="9525" cap="flat" cmpd="sng">
                <a:solidFill>
                  <a:schemeClr val="tx1"/>
                </a:solidFill>
                <a:prstDash val="solid"/>
                <a:headEnd type="triangle" w="med" len="med"/>
                <a:tailEnd type="triangle" w="med" len="med"/>
              </a:ln>
            </p:spPr>
          </p:cxnSp>
          <p:cxnSp>
            <p:nvCxnSpPr>
              <p:cNvPr id="50186" name="AutoShape 20"/>
              <p:cNvCxnSpPr/>
              <p:nvPr/>
            </p:nvCxnSpPr>
            <p:spPr>
              <a:xfrm rot="-5400000" flipH="1" flipV="1">
                <a:off x="2337" y="1922"/>
                <a:ext cx="979" cy="654"/>
              </a:xfrm>
              <a:prstGeom prst="curvedConnector4">
                <a:avLst>
                  <a:gd name="adj1" fmla="val -16245"/>
                  <a:gd name="adj2" fmla="val 172324"/>
                </a:avLst>
              </a:prstGeom>
              <a:ln w="9525" cap="flat" cmpd="sng">
                <a:solidFill>
                  <a:schemeClr val="tx1"/>
                </a:solidFill>
                <a:prstDash val="solid"/>
                <a:headEnd type="triangle" w="med" len="med"/>
                <a:tailEnd type="triangle" w="med" len="med"/>
              </a:ln>
            </p:spPr>
          </p:cxnSp>
          <p:sp>
            <p:nvSpPr>
              <p:cNvPr id="50187" name="AutoShape 22"/>
              <p:cNvSpPr/>
              <p:nvPr/>
            </p:nvSpPr>
            <p:spPr>
              <a:xfrm>
                <a:off x="2472" y="2455"/>
                <a:ext cx="454" cy="408"/>
              </a:xfrm>
              <a:prstGeom prst="curvedLeftArrow">
                <a:avLst>
                  <a:gd name="adj1" fmla="val 20000"/>
                  <a:gd name="adj2" fmla="val 40000"/>
                  <a:gd name="adj3" fmla="val 37091"/>
                </a:avLst>
              </a:prstGeom>
              <a:solidFill>
                <a:schemeClr val="tx1"/>
              </a:solidFill>
              <a:ln w="9525" cap="flat" cmpd="sng">
                <a:solidFill>
                  <a:schemeClr val="tx1"/>
                </a:solidFill>
                <a:prstDash val="solid"/>
                <a:miter/>
                <a:headEnd type="none" w="med" len="med"/>
                <a:tailEnd type="none" w="med" len="med"/>
              </a:ln>
            </p:spPr>
            <p:txBody>
              <a:bodyPr wrap="none" anchor="ctr" anchorCtr="0"/>
              <a:p>
                <a:endParaRPr dirty="0">
                  <a:latin typeface="Arial Narrow" panose="020B0606020202030204" pitchFamily="34" charset="0"/>
                </a:endParaRPr>
              </a:p>
            </p:txBody>
          </p:sp>
        </p:grpSp>
        <p:sp>
          <p:nvSpPr>
            <p:cNvPr id="50183" name="Rectangle 23"/>
            <p:cNvSpPr/>
            <p:nvPr/>
          </p:nvSpPr>
          <p:spPr>
            <a:xfrm>
              <a:off x="2585" y="2387"/>
              <a:ext cx="159" cy="227"/>
            </a:xfrm>
            <a:prstGeom prst="rect">
              <a:avLst/>
            </a:prstGeom>
            <a:solidFill>
              <a:schemeClr val="accent1"/>
            </a:solidFill>
            <a:ln w="9525">
              <a:noFill/>
            </a:ln>
          </p:spPr>
          <p:txBody>
            <a:bodyPr wrap="none" anchor="ctr" anchorCtr="0"/>
            <a:p>
              <a:endParaRPr dirty="0">
                <a:latin typeface="Arial Narrow" panose="020B0606020202030204" pitchFamily="34" charset="0"/>
              </a:endParaRPr>
            </a:p>
          </p:txBody>
        </p:sp>
      </p:grpSp>
    </p:spTree>
  </p:cSld>
  <p:clrMapOvr>
    <a:masterClrMapping/>
  </p:clrMapOvr>
  <p:transition advClick="0"/>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 name="Content Placeholder 2"/>
          <p:cNvSpPr>
            <a:spLocks noGrp="1"/>
          </p:cNvSpPr>
          <p:nvPr>
            <p:ph idx="1"/>
          </p:nvPr>
        </p:nvSpPr>
        <p:spPr>
          <a:xfrm>
            <a:off x="457200" y="533400"/>
            <a:ext cx="8229600" cy="5592763"/>
          </a:xfrm>
        </p:spPr>
        <p:txBody>
          <a:bodyPr vert="horz" wrap="square" lIns="91440" tIns="45720" rIns="91440" bIns="45720" numCol="1" anchor="t" anchorCtr="0" compatLnSpc="1">
            <a:normAutofit fontScale="92500" lnSpcReduction="20000"/>
          </a:bodyPr>
          <a:lstStyle/>
          <a:p>
            <a:pPr marL="274320" marR="0" lvl="0" indent="-274320" algn="l" defTabSz="914400" rtl="0" eaLnBrk="1" fontAlgn="auto" latinLnBrk="0" hangingPunct="1">
              <a:lnSpc>
                <a:spcPct val="100000"/>
              </a:lnSpc>
              <a:spcBef>
                <a:spcPts val="580"/>
              </a:spcBef>
              <a:spcAft>
                <a:spcPts val="0"/>
              </a:spcAft>
              <a:buClr>
                <a:srgbClr val="FF0066"/>
              </a:buClr>
              <a:buSzTx/>
              <a:buFont typeface="Wingdings 2" panose="05020102010507070707"/>
              <a:buChar char=""/>
              <a:defRPr/>
            </a:pPr>
            <a:endParaRPr kumimoji="0" lang="en-IN" sz="2400" b="0" i="0" u="none" strike="noStrike" kern="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rgbClr val="FF0066"/>
              </a:buClr>
              <a:buSzTx/>
              <a:buFont typeface="Wingdings 2" panose="05020102010507070707"/>
              <a:buChar char=""/>
              <a:defRPr/>
            </a:pPr>
            <a:r>
              <a:rPr kumimoji="0" lang="en-IN" sz="2400" b="0" i="0" u="none" strike="noStrike" kern="0" cap="none" spc="0" normalizeH="0" baseline="0" noProof="0" dirty="0" smtClean="0">
                <a:ln>
                  <a:noFill/>
                </a:ln>
                <a:solidFill>
                  <a:schemeClr val="tx1"/>
                </a:solidFill>
                <a:effectLst/>
                <a:uLnTx/>
                <a:uFillTx/>
                <a:latin typeface="+mn-lt"/>
                <a:ea typeface="+mn-ea"/>
                <a:cs typeface="+mn-cs"/>
              </a:rPr>
              <a:t>Joints – robot joints are described as either rotational or translational. Rotational joints have a rotary action along the joint axis and are also referred to as revolute. Translational joints have a linear or sliding motion along the joint axis and are also known as prismatic.</a:t>
            </a:r>
            <a:endParaRPr kumimoji="0" lang="en-IN" sz="2400" b="0" i="0" u="none" strike="noStrike" kern="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rgbClr val="FF0066"/>
              </a:buClr>
              <a:buSzTx/>
              <a:buFont typeface="Wingdings 2" panose="05020102010507070707"/>
              <a:buChar char=""/>
              <a:defRPr/>
            </a:pPr>
            <a:endParaRPr kumimoji="0" lang="en-IN" sz="2400" b="0" i="0" u="none" strike="noStrike" kern="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rgbClr val="FF0066"/>
              </a:buClr>
              <a:buSzTx/>
              <a:buFont typeface="Wingdings 2" panose="05020102010507070707"/>
              <a:buChar char=""/>
              <a:defRPr/>
            </a:pPr>
            <a:r>
              <a:rPr kumimoji="0" lang="en-IN" sz="2400" b="0" i="0" u="none" strike="noStrike" kern="0" cap="none" spc="0" normalizeH="0" baseline="0" noProof="0" dirty="0" smtClean="0">
                <a:ln>
                  <a:noFill/>
                </a:ln>
                <a:solidFill>
                  <a:schemeClr val="tx1"/>
                </a:solidFill>
                <a:effectLst/>
                <a:uLnTx/>
                <a:uFillTx/>
                <a:latin typeface="+mn-lt"/>
                <a:ea typeface="+mn-ea"/>
                <a:cs typeface="+mn-cs"/>
              </a:rPr>
              <a:t>Actuators – also referred to as drives, these are devices that convert electrical, hydraulic and pneumatic energy into robot motion. Nowadays, actuators are typically fast, accurate AC servo drives, while the robot base rotates using a harmonic drive or, less commonly, ring gear.</a:t>
            </a:r>
            <a:endParaRPr kumimoji="0" lang="en-IN" sz="2400" b="0" i="0" u="none" strike="noStrike" kern="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rgbClr val="FF0066"/>
              </a:buClr>
              <a:buSzTx/>
              <a:buFont typeface="Wingdings 2" panose="05020102010507070707"/>
              <a:buChar char=""/>
              <a:defRPr/>
            </a:pPr>
            <a:endParaRPr kumimoji="0" lang="en-IN" sz="2400" b="0" i="0" u="none" strike="noStrike" kern="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rgbClr val="FF0066"/>
              </a:buClr>
              <a:buSzTx/>
              <a:buFont typeface="Wingdings 2" panose="05020102010507070707"/>
              <a:buChar char=""/>
              <a:defRPr/>
            </a:pPr>
            <a:r>
              <a:rPr kumimoji="0" lang="en-IN" sz="2400" b="0" i="0" u="none" strike="noStrike" kern="0" cap="none" spc="0" normalizeH="0" baseline="0" noProof="0" dirty="0" smtClean="0">
                <a:ln>
                  <a:noFill/>
                </a:ln>
                <a:solidFill>
                  <a:schemeClr val="tx1"/>
                </a:solidFill>
                <a:effectLst/>
                <a:uLnTx/>
                <a:uFillTx/>
                <a:latin typeface="+mn-lt"/>
                <a:ea typeface="+mn-ea"/>
                <a:cs typeface="+mn-cs"/>
              </a:rPr>
              <a:t>Work envelope – this is the total volume of space that the end </a:t>
            </a:r>
            <a:r>
              <a:rPr kumimoji="0" lang="en-IN" sz="2400" b="0" i="0" u="none" strike="noStrike" kern="0" cap="none" spc="0" normalizeH="0" baseline="0" noProof="0" dirty="0" err="1" smtClean="0">
                <a:ln>
                  <a:noFill/>
                </a:ln>
                <a:solidFill>
                  <a:schemeClr val="tx1"/>
                </a:solidFill>
                <a:effectLst/>
                <a:uLnTx/>
                <a:uFillTx/>
                <a:latin typeface="+mn-lt"/>
                <a:ea typeface="+mn-ea"/>
                <a:cs typeface="+mn-cs"/>
              </a:rPr>
              <a:t>effector</a:t>
            </a:r>
            <a:r>
              <a:rPr kumimoji="0" lang="en-IN" sz="2400" b="0" i="0" u="none" strike="noStrike" kern="0" cap="none" spc="0" normalizeH="0" baseline="0" noProof="0" dirty="0" smtClean="0">
                <a:ln>
                  <a:noFill/>
                </a:ln>
                <a:solidFill>
                  <a:schemeClr val="tx1"/>
                </a:solidFill>
                <a:effectLst/>
                <a:uLnTx/>
                <a:uFillTx/>
                <a:latin typeface="+mn-lt"/>
                <a:ea typeface="+mn-ea"/>
                <a:cs typeface="+mn-cs"/>
              </a:rPr>
              <a:t> of the manipulator can reach and is also known as workspace and work volume. The size and shape of the work envelope is determined by the robot kinematics and the number of DoF; it should be large enough to accommodate all the points the end </a:t>
            </a:r>
            <a:r>
              <a:rPr kumimoji="0" lang="en-IN" sz="2400" b="0" i="0" u="none" strike="noStrike" kern="0" cap="none" spc="0" normalizeH="0" baseline="0" noProof="0" dirty="0" err="1" smtClean="0">
                <a:ln>
                  <a:noFill/>
                </a:ln>
                <a:solidFill>
                  <a:schemeClr val="tx1"/>
                </a:solidFill>
                <a:effectLst/>
                <a:uLnTx/>
                <a:uFillTx/>
                <a:latin typeface="+mn-lt"/>
                <a:ea typeface="+mn-ea"/>
                <a:cs typeface="+mn-cs"/>
              </a:rPr>
              <a:t>effector</a:t>
            </a:r>
            <a:r>
              <a:rPr kumimoji="0" lang="en-IN" sz="2400" b="0" i="0" u="none" strike="noStrike" kern="0" cap="none" spc="0" normalizeH="0" baseline="0" noProof="0" dirty="0" smtClean="0">
                <a:ln>
                  <a:noFill/>
                </a:ln>
                <a:solidFill>
                  <a:schemeClr val="tx1"/>
                </a:solidFill>
                <a:effectLst/>
                <a:uLnTx/>
                <a:uFillTx/>
                <a:latin typeface="+mn-lt"/>
                <a:ea typeface="+mn-ea"/>
                <a:cs typeface="+mn-cs"/>
              </a:rPr>
              <a:t> needs to reach.</a:t>
            </a:r>
            <a:endParaRPr kumimoji="0" lang="en-IN" sz="2400" b="0" i="0" u="none" strike="noStrike" kern="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rgbClr val="FF0066"/>
              </a:buClr>
              <a:buSzTx/>
              <a:buFont typeface="Wingdings 2" panose="05020102010507070707"/>
              <a:buChar char=""/>
              <a:defRPr/>
            </a:pPr>
            <a:endParaRPr kumimoji="0" lang="en-IN" sz="2400" b="0" i="0" u="none" strike="noStrike" kern="0" cap="none" spc="0" normalizeH="0" baseline="0" noProof="0" dirty="0">
              <a:ln>
                <a:noFill/>
              </a:ln>
              <a:solidFill>
                <a:schemeClr val="tx1"/>
              </a:solidFill>
              <a:effectLst/>
              <a:uLnTx/>
              <a:uFillTx/>
              <a:latin typeface="+mn-lt"/>
              <a:ea typeface="+mn-ea"/>
              <a:cs typeface="+mn-cs"/>
            </a:endParaRPr>
          </a:p>
        </p:txBody>
      </p:sp>
      <p:sp>
        <p:nvSpPr>
          <p:cNvPr id="51203" name="Date Placeholder 3"/>
          <p:cNvSpPr txBox="1">
            <a:spLocks noGrp="1"/>
          </p:cNvSpPr>
          <p:nvPr>
            <p:ph type="dt" sz="half"/>
          </p:nvPr>
        </p:nvSpPr>
        <p:spPr>
          <a:xfrm>
            <a:off x="6727825" y="6408738"/>
            <a:ext cx="1919288" cy="365125"/>
          </a:xfrm>
          <a:prstGeom prst="rect">
            <a:avLst/>
          </a:prstGeom>
          <a:noFill/>
          <a:ln w="9525">
            <a:noFill/>
          </a:ln>
        </p:spPr>
        <p: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5pPr>
          </a:lstStyle>
          <a:p>
            <a:pPr lvl="0" eaLnBrk="1" hangingPunct="1"/>
            <a:r>
              <a:rPr dirty="0"/>
              <a:t>2010</a:t>
            </a:r>
            <a:endParaRPr dirty="0"/>
          </a:p>
        </p:txBody>
      </p:sp>
      <p:sp>
        <p:nvSpPr>
          <p:cNvPr id="51204" name="Slide Number Placeholder 4"/>
          <p:cNvSpPr txBox="1">
            <a:spLocks noGrp="1"/>
          </p:cNvSpPr>
          <p:nvPr>
            <p:ph type="sldNum" sz="quarter"/>
          </p:nvPr>
        </p:nvSpPr>
        <p:spPr>
          <a:xfrm>
            <a:off x="8647113" y="6408738"/>
            <a:ext cx="366712" cy="365125"/>
          </a:xfrm>
          <a:prstGeom prst="rect">
            <a:avLst/>
          </a:prstGeom>
          <a:noFill/>
          <a:ln w="9525">
            <a:noFill/>
          </a:ln>
        </p:spPr>
        <p: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5pPr>
          </a:lstStyle>
          <a:p>
            <a:pPr lvl="0" eaLnBrk="1" hangingPunct="1"/>
            <a:fld id="{9A0DB2DC-4C9A-4742-B13C-FB6460FD3503}" type="slidenum">
              <a:rPr lang="en-US" dirty="0"/>
            </a:fld>
            <a:endParaRPr lang="en-US" dirty="0"/>
          </a:p>
        </p:txBody>
      </p:sp>
    </p:spTree>
  </p:cSld>
  <p:clrMapOvr>
    <a:masterClrMapping/>
  </p:clrMapOvr>
  <p:transition advClick="0"/>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 name="Content Placeholder 2"/>
          <p:cNvSpPr>
            <a:spLocks noGrp="1"/>
          </p:cNvSpPr>
          <p:nvPr>
            <p:ph idx="1"/>
          </p:nvPr>
        </p:nvSpPr>
        <p:spPr>
          <a:xfrm>
            <a:off x="457200" y="533400"/>
            <a:ext cx="8229600" cy="5592763"/>
          </a:xfrm>
        </p:spPr>
        <p:txBody>
          <a:bodyPr vert="horz" wrap="square" lIns="91440" tIns="45720" rIns="91440" bIns="45720" numCol="1" anchor="t" anchorCtr="0" compatLnSpc="1">
            <a:normAutofit fontScale="47500" lnSpcReduction="20000"/>
          </a:bodyPr>
          <a:lstStyle/>
          <a:p>
            <a:pPr marL="274320" marR="0" lvl="0" indent="-274320" algn="l" defTabSz="914400" rtl="0" eaLnBrk="1" fontAlgn="auto" latinLnBrk="0" hangingPunct="1">
              <a:lnSpc>
                <a:spcPct val="100000"/>
              </a:lnSpc>
              <a:spcBef>
                <a:spcPts val="580"/>
              </a:spcBef>
              <a:spcAft>
                <a:spcPts val="0"/>
              </a:spcAft>
              <a:buClr>
                <a:srgbClr val="FF0066"/>
              </a:buClr>
              <a:buSzTx/>
              <a:buFontTx/>
              <a:buNone/>
              <a:defRPr/>
            </a:pPr>
            <a:r>
              <a:rPr kumimoji="0" lang="en-IN" sz="5100" b="0" i="0" u="none" strike="noStrike" kern="0" cap="none" spc="0" normalizeH="0" baseline="0" noProof="0" dirty="0" smtClean="0">
                <a:ln>
                  <a:noFill/>
                </a:ln>
                <a:solidFill>
                  <a:schemeClr val="tx1"/>
                </a:solidFill>
                <a:effectLst/>
                <a:uLnTx/>
                <a:uFillTx/>
                <a:latin typeface="+mn-lt"/>
                <a:ea typeface="+mn-ea"/>
                <a:cs typeface="+mn-cs"/>
              </a:rPr>
              <a:t>   The operating and performance parameters against which any particular configuration and type is specified:</a:t>
            </a:r>
            <a:endParaRPr kumimoji="0" lang="en-IN" sz="5100" b="0" i="0" u="none" strike="noStrike" kern="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rgbClr val="FF0066"/>
              </a:buClr>
              <a:buSzTx/>
              <a:buFont typeface="Wingdings 2" panose="05020102010507070707"/>
              <a:buChar char=""/>
              <a:defRPr/>
            </a:pPr>
            <a:r>
              <a:rPr kumimoji="0" lang="en-IN" sz="3600" b="0" i="0" u="none" strike="noStrike" kern="0" cap="none" spc="0" normalizeH="0" baseline="0" noProof="0" dirty="0" smtClean="0">
                <a:ln>
                  <a:noFill/>
                </a:ln>
                <a:solidFill>
                  <a:schemeClr val="tx1"/>
                </a:solidFill>
                <a:effectLst/>
                <a:uLnTx/>
                <a:uFillTx/>
                <a:latin typeface="+mn-lt"/>
                <a:ea typeface="+mn-ea"/>
                <a:cs typeface="+mn-cs"/>
              </a:rPr>
              <a:t>Payload (kg) – maximum load or carrying capacity, including weight of the end </a:t>
            </a:r>
            <a:r>
              <a:rPr kumimoji="0" lang="en-IN" sz="3600" b="0" i="0" u="none" strike="noStrike" kern="0" cap="none" spc="0" normalizeH="0" baseline="0" noProof="0" dirty="0" err="1" smtClean="0">
                <a:ln>
                  <a:noFill/>
                </a:ln>
                <a:solidFill>
                  <a:schemeClr val="tx1"/>
                </a:solidFill>
                <a:effectLst/>
                <a:uLnTx/>
                <a:uFillTx/>
                <a:latin typeface="+mn-lt"/>
                <a:ea typeface="+mn-ea"/>
                <a:cs typeface="+mn-cs"/>
              </a:rPr>
              <a:t>effector</a:t>
            </a:r>
            <a:r>
              <a:rPr kumimoji="0" lang="en-IN" sz="3600" b="0" i="0" u="none" strike="noStrike" kern="0" cap="none" spc="0" normalizeH="0" baseline="0" noProof="0" dirty="0" smtClean="0">
                <a:ln>
                  <a:noFill/>
                </a:ln>
                <a:solidFill>
                  <a:schemeClr val="tx1"/>
                </a:solidFill>
                <a:effectLst/>
                <a:uLnTx/>
                <a:uFillTx/>
                <a:latin typeface="+mn-lt"/>
                <a:ea typeface="+mn-ea"/>
                <a:cs typeface="+mn-cs"/>
              </a:rPr>
              <a:t>.</a:t>
            </a:r>
            <a:endParaRPr kumimoji="0" lang="en-IN" sz="3600" b="0" i="0" u="none" strike="noStrike" kern="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rgbClr val="FF0066"/>
              </a:buClr>
              <a:buSzTx/>
              <a:buFont typeface="Wingdings 2" panose="05020102010507070707"/>
              <a:buChar char=""/>
              <a:defRPr/>
            </a:pPr>
            <a:r>
              <a:rPr kumimoji="0" lang="en-IN" sz="3600" b="0" i="0" u="none" strike="noStrike" kern="0" cap="none" spc="0" normalizeH="0" baseline="0" noProof="0" dirty="0" smtClean="0">
                <a:ln>
                  <a:noFill/>
                </a:ln>
                <a:solidFill>
                  <a:schemeClr val="tx1"/>
                </a:solidFill>
                <a:effectLst/>
                <a:uLnTx/>
                <a:uFillTx/>
                <a:latin typeface="+mn-lt"/>
                <a:ea typeface="+mn-ea"/>
                <a:cs typeface="+mn-cs"/>
              </a:rPr>
              <a:t>Reach (mm) – the maximum distance a robot can extend its arm to perform a task.</a:t>
            </a:r>
            <a:endParaRPr kumimoji="0" lang="en-IN" sz="3600" b="0" i="0" u="none" strike="noStrike" kern="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rgbClr val="FF0066"/>
              </a:buClr>
              <a:buSzTx/>
              <a:buFont typeface="Wingdings 2" panose="05020102010507070707"/>
              <a:buChar char=""/>
              <a:defRPr/>
            </a:pPr>
            <a:r>
              <a:rPr kumimoji="0" lang="en-IN" sz="3600" b="0" i="0" u="none" strike="noStrike" kern="0" cap="none" spc="0" normalizeH="0" baseline="0" noProof="0" dirty="0" smtClean="0">
                <a:ln>
                  <a:noFill/>
                </a:ln>
                <a:solidFill>
                  <a:schemeClr val="tx1"/>
                </a:solidFill>
                <a:effectLst/>
                <a:uLnTx/>
                <a:uFillTx/>
                <a:latin typeface="+mn-lt"/>
                <a:ea typeface="+mn-ea"/>
                <a:cs typeface="+mn-cs"/>
              </a:rPr>
              <a:t>Speed (mm/sec) – how fast a robot can position its end </a:t>
            </a:r>
            <a:r>
              <a:rPr kumimoji="0" lang="en-IN" sz="3600" b="0" i="0" u="none" strike="noStrike" kern="0" cap="none" spc="0" normalizeH="0" baseline="0" noProof="0" dirty="0" err="1" smtClean="0">
                <a:ln>
                  <a:noFill/>
                </a:ln>
                <a:solidFill>
                  <a:schemeClr val="tx1"/>
                </a:solidFill>
                <a:effectLst/>
                <a:uLnTx/>
                <a:uFillTx/>
                <a:latin typeface="+mn-lt"/>
                <a:ea typeface="+mn-ea"/>
                <a:cs typeface="+mn-cs"/>
              </a:rPr>
              <a:t>effector</a:t>
            </a:r>
            <a:r>
              <a:rPr kumimoji="0" lang="en-IN" sz="3600" b="0" i="0" u="none" strike="noStrike" kern="0" cap="none" spc="0" normalizeH="0" baseline="0" noProof="0" dirty="0" smtClean="0">
                <a:ln>
                  <a:noFill/>
                </a:ln>
                <a:solidFill>
                  <a:schemeClr val="tx1"/>
                </a:solidFill>
                <a:effectLst/>
                <a:uLnTx/>
                <a:uFillTx/>
                <a:latin typeface="+mn-lt"/>
                <a:ea typeface="+mn-ea"/>
                <a:cs typeface="+mn-cs"/>
              </a:rPr>
              <a:t> or rotate an axis (deg/sec).</a:t>
            </a:r>
            <a:endParaRPr kumimoji="0" lang="en-IN" sz="3600" b="0" i="0" u="none" strike="noStrike" kern="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rgbClr val="FF0066"/>
              </a:buClr>
              <a:buSzTx/>
              <a:buFont typeface="Wingdings 2" panose="05020102010507070707"/>
              <a:buChar char=""/>
              <a:defRPr/>
            </a:pPr>
            <a:r>
              <a:rPr kumimoji="0" lang="en-IN" sz="3600" b="0" i="0" u="none" strike="noStrike" kern="0" cap="none" spc="0" normalizeH="0" baseline="0" noProof="0" dirty="0" smtClean="0">
                <a:ln>
                  <a:noFill/>
                </a:ln>
                <a:solidFill>
                  <a:schemeClr val="tx1"/>
                </a:solidFill>
                <a:effectLst/>
                <a:uLnTx/>
                <a:uFillTx/>
                <a:latin typeface="+mn-lt"/>
                <a:ea typeface="+mn-ea"/>
                <a:cs typeface="+mn-cs"/>
              </a:rPr>
              <a:t>Acceleration (mm/sec) – defines how quickly an axis can accelerate to top speed.</a:t>
            </a:r>
            <a:endParaRPr kumimoji="0" lang="en-IN" sz="3600" b="0" i="0" u="none" strike="noStrike" kern="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rgbClr val="FF0066"/>
              </a:buClr>
              <a:buSzTx/>
              <a:buFont typeface="Wingdings 2" panose="05020102010507070707"/>
              <a:buChar char=""/>
              <a:defRPr/>
            </a:pPr>
            <a:r>
              <a:rPr kumimoji="0" lang="en-IN" sz="3600" b="0" i="0" u="none" strike="noStrike" kern="0" cap="none" spc="0" normalizeH="0" baseline="0" noProof="0" dirty="0" smtClean="0">
                <a:ln>
                  <a:noFill/>
                </a:ln>
                <a:solidFill>
                  <a:schemeClr val="tx1"/>
                </a:solidFill>
                <a:effectLst/>
                <a:uLnTx/>
                <a:uFillTx/>
                <a:latin typeface="+mn-lt"/>
                <a:ea typeface="+mn-ea"/>
                <a:cs typeface="+mn-cs"/>
              </a:rPr>
              <a:t>Accuracy (± mm) – how closely a robot can move to specified place in the work envelope.</a:t>
            </a:r>
            <a:endParaRPr kumimoji="0" lang="en-IN" sz="3600" b="0" i="0" u="none" strike="noStrike" kern="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rgbClr val="FF0066"/>
              </a:buClr>
              <a:buSzTx/>
              <a:buFont typeface="Wingdings 2" panose="05020102010507070707"/>
              <a:buChar char=""/>
              <a:defRPr/>
            </a:pPr>
            <a:r>
              <a:rPr kumimoji="0" lang="en-IN" sz="3600" b="0" i="0" u="none" strike="noStrike" kern="0" cap="none" spc="0" normalizeH="0" baseline="0" noProof="0" dirty="0" smtClean="0">
                <a:ln>
                  <a:noFill/>
                </a:ln>
                <a:solidFill>
                  <a:schemeClr val="tx1"/>
                </a:solidFill>
                <a:effectLst/>
                <a:uLnTx/>
                <a:uFillTx/>
                <a:latin typeface="+mn-lt"/>
                <a:ea typeface="+mn-ea"/>
                <a:cs typeface="+mn-cs"/>
              </a:rPr>
              <a:t>Repeatability (± mm) – how precisely a robot can return repeatedly to a given position.</a:t>
            </a:r>
            <a:endParaRPr kumimoji="0" lang="en-IN" sz="3600" b="0" i="0" u="none" strike="noStrike" kern="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rgbClr val="FF0066"/>
              </a:buClr>
              <a:buSzTx/>
              <a:buFont typeface="Wingdings 2" panose="05020102010507070707"/>
              <a:buChar char=""/>
              <a:defRPr/>
            </a:pPr>
            <a:r>
              <a:rPr kumimoji="0" lang="en-IN" sz="3600" b="0" i="0" u="none" strike="noStrike" kern="0" cap="none" spc="0" normalizeH="0" baseline="0" noProof="0" dirty="0" smtClean="0">
                <a:ln>
                  <a:noFill/>
                </a:ln>
                <a:solidFill>
                  <a:schemeClr val="tx1"/>
                </a:solidFill>
                <a:effectLst/>
                <a:uLnTx/>
                <a:uFillTx/>
                <a:latin typeface="+mn-lt"/>
                <a:ea typeface="+mn-ea"/>
                <a:cs typeface="+mn-cs"/>
              </a:rPr>
              <a:t>Mounting – robots can also be ceiling or wall mounted, freeing up effective workspace.</a:t>
            </a:r>
            <a:endParaRPr kumimoji="0" lang="en-IN" sz="3600" b="0" i="0" u="none" strike="noStrike" kern="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rgbClr val="FF0066"/>
              </a:buClr>
              <a:buSzTx/>
              <a:buFont typeface="Wingdings 2" panose="05020102010507070707"/>
              <a:buChar char=""/>
              <a:defRPr/>
            </a:pPr>
            <a:r>
              <a:rPr kumimoji="0" lang="en-IN" sz="3600" b="0" i="0" u="none" strike="noStrike" kern="0" cap="none" spc="0" normalizeH="0" baseline="0" noProof="0" dirty="0" smtClean="0">
                <a:ln>
                  <a:noFill/>
                </a:ln>
                <a:solidFill>
                  <a:schemeClr val="tx1"/>
                </a:solidFill>
                <a:effectLst/>
                <a:uLnTx/>
                <a:uFillTx/>
                <a:latin typeface="+mn-lt"/>
                <a:ea typeface="+mn-ea"/>
                <a:cs typeface="+mn-cs"/>
              </a:rPr>
              <a:t>Footprint (m2) – installation space required, often minimised by overhead or wall mounting.</a:t>
            </a:r>
            <a:endParaRPr kumimoji="0" lang="en-IN" sz="3600" b="0" i="0" u="none" strike="noStrike" kern="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rgbClr val="FF0066"/>
              </a:buClr>
              <a:buSzTx/>
              <a:buFont typeface="Wingdings 2" panose="05020102010507070707"/>
              <a:buChar char=""/>
              <a:defRPr/>
            </a:pPr>
            <a:r>
              <a:rPr kumimoji="0" lang="en-IN" sz="3600" b="0" i="0" u="none" strike="noStrike" kern="0" cap="none" spc="0" normalizeH="0" baseline="0" noProof="0" dirty="0" smtClean="0">
                <a:ln>
                  <a:noFill/>
                </a:ln>
                <a:solidFill>
                  <a:schemeClr val="tx1"/>
                </a:solidFill>
                <a:effectLst/>
                <a:uLnTx/>
                <a:uFillTx/>
                <a:latin typeface="+mn-lt"/>
                <a:ea typeface="+mn-ea"/>
                <a:cs typeface="+mn-cs"/>
              </a:rPr>
              <a:t>Cycle Time (</a:t>
            </a:r>
            <a:r>
              <a:rPr kumimoji="0" lang="en-IN" sz="3600" b="0" i="0" u="none" strike="noStrike" kern="0" cap="none" spc="0" normalizeH="0" baseline="0" noProof="0" dirty="0" err="1" smtClean="0">
                <a:ln>
                  <a:noFill/>
                </a:ln>
                <a:solidFill>
                  <a:schemeClr val="tx1"/>
                </a:solidFill>
                <a:effectLst/>
                <a:uLnTx/>
                <a:uFillTx/>
                <a:latin typeface="+mn-lt"/>
                <a:ea typeface="+mn-ea"/>
                <a:cs typeface="+mn-cs"/>
              </a:rPr>
              <a:t>secs</a:t>
            </a:r>
            <a:r>
              <a:rPr kumimoji="0" lang="en-IN" sz="3600" b="0" i="0" u="none" strike="noStrike" kern="0" cap="none" spc="0" normalizeH="0" baseline="0" noProof="0" dirty="0" smtClean="0">
                <a:ln>
                  <a:noFill/>
                </a:ln>
                <a:solidFill>
                  <a:schemeClr val="tx1"/>
                </a:solidFill>
                <a:effectLst/>
                <a:uLnTx/>
                <a:uFillTx/>
                <a:latin typeface="+mn-lt"/>
                <a:ea typeface="+mn-ea"/>
                <a:cs typeface="+mn-cs"/>
              </a:rPr>
              <a:t>) – cumulative time for completing one full set of process operations.</a:t>
            </a:r>
            <a:endParaRPr kumimoji="0" lang="en-IN" sz="3600" b="0" i="0" u="none" strike="noStrike" kern="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rgbClr val="FF0066"/>
              </a:buClr>
              <a:buSzTx/>
              <a:buFont typeface="Wingdings 2" panose="05020102010507070707"/>
              <a:buChar char=""/>
              <a:defRPr/>
            </a:pPr>
            <a:endParaRPr kumimoji="0" lang="en-IN" sz="2400" b="0" i="0" u="none" strike="noStrike" kern="0" cap="none" spc="0" normalizeH="0" baseline="0" noProof="0" dirty="0">
              <a:ln>
                <a:noFill/>
              </a:ln>
              <a:solidFill>
                <a:schemeClr val="tx1"/>
              </a:solidFill>
              <a:effectLst/>
              <a:uLnTx/>
              <a:uFillTx/>
              <a:latin typeface="+mn-lt"/>
              <a:ea typeface="+mn-ea"/>
              <a:cs typeface="+mn-cs"/>
            </a:endParaRPr>
          </a:p>
        </p:txBody>
      </p:sp>
      <p:sp>
        <p:nvSpPr>
          <p:cNvPr id="52227" name="Date Placeholder 3"/>
          <p:cNvSpPr txBox="1">
            <a:spLocks noGrp="1"/>
          </p:cNvSpPr>
          <p:nvPr>
            <p:ph type="dt" sz="half"/>
          </p:nvPr>
        </p:nvSpPr>
        <p:spPr>
          <a:xfrm>
            <a:off x="6727825" y="6408738"/>
            <a:ext cx="1919288" cy="365125"/>
          </a:xfrm>
          <a:prstGeom prst="rect">
            <a:avLst/>
          </a:prstGeom>
          <a:noFill/>
          <a:ln w="9525">
            <a:noFill/>
          </a:ln>
        </p:spPr>
        <p: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5pPr>
          </a:lstStyle>
          <a:p>
            <a:pPr lvl="0" eaLnBrk="1" hangingPunct="1"/>
            <a:endParaRPr dirty="0"/>
          </a:p>
        </p:txBody>
      </p:sp>
    </p:spTree>
  </p:cSld>
  <p:clrMapOvr>
    <a:masterClrMapping/>
  </p:clrMapOvr>
  <p:transition advClick="0"/>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051" name="Rectangle 2"/>
          <p:cNvSpPr>
            <a:spLocks noGrp="1"/>
          </p:cNvSpPr>
          <p:nvPr>
            <p:ph type="title"/>
          </p:nvPr>
        </p:nvSpPr>
        <p:spPr/>
        <p:txBody>
          <a:bodyPr vert="horz" wrap="square" lIns="91440" tIns="45720" rIns="91440" bIns="45720" anchor="b" anchorCtr="0"/>
          <a:p>
            <a:pPr eaLnBrk="1" hangingPunct="1"/>
            <a:r>
              <a:rPr dirty="0"/>
              <a:t>What is a joint?</a:t>
            </a:r>
            <a:endParaRPr dirty="0"/>
          </a:p>
        </p:txBody>
      </p:sp>
      <p:sp>
        <p:nvSpPr>
          <p:cNvPr id="2052" name="Rectangle 4"/>
          <p:cNvSpPr>
            <a:spLocks noGrp="1" noChangeArrowheads="1"/>
          </p:cNvSpPr>
          <p:nvPr>
            <p:ph type="body" sz="half" idx="1"/>
          </p:nvPr>
        </p:nvSpPr>
        <p:spPr/>
        <p:txBody>
          <a:bodyPr vert="horz" wrap="square" lIns="91440" tIns="45720" rIns="91440" bIns="45720" numCol="1" anchor="t" anchorCtr="0" compatLnSpc="1">
            <a:normAutofit lnSpcReduction="10000"/>
          </a:bodyPr>
          <a:lstStyle/>
          <a:p>
            <a:pPr marL="365760" marR="0" lvl="0" indent="-255905" algn="l" defTabSz="914400" rtl="0" eaLnBrk="1" fontAlgn="auto" latinLnBrk="0" hangingPunct="1">
              <a:lnSpc>
                <a:spcPct val="90000"/>
              </a:lnSpc>
              <a:spcBef>
                <a:spcPct val="20000"/>
              </a:spcBef>
              <a:spcAft>
                <a:spcPts val="0"/>
              </a:spcAft>
              <a:buClr>
                <a:srgbClr val="FF0066"/>
              </a:buClr>
              <a:buSzTx/>
              <a:buFont typeface="Wingdings 3" panose="05040102010807070707"/>
              <a:buChar char=""/>
              <a:defRPr/>
            </a:pPr>
            <a:r>
              <a:rPr kumimoji="0" lang="en-US" sz="2800" b="0" i="0" u="none" strike="noStrike" kern="0" cap="none" spc="0" normalizeH="0" baseline="0" noProof="0" smtClean="0">
                <a:ln>
                  <a:noFill/>
                </a:ln>
                <a:solidFill>
                  <a:schemeClr val="tx1"/>
                </a:solidFill>
                <a:effectLst/>
                <a:uLnTx/>
                <a:uFillTx/>
                <a:latin typeface="+mn-lt"/>
                <a:ea typeface="+mn-ea"/>
                <a:cs typeface="+mn-cs"/>
              </a:rPr>
              <a:t>A joint of robot is similar to a joint in the human body</a:t>
            </a:r>
            <a:endParaRPr kumimoji="0" lang="en-US" sz="2800" b="0" i="0" u="none" strike="noStrike" kern="0" cap="none" spc="0" normalizeH="0" baseline="0" noProof="0" smtClean="0">
              <a:ln>
                <a:noFill/>
              </a:ln>
              <a:solidFill>
                <a:schemeClr val="tx1"/>
              </a:solidFill>
              <a:effectLst/>
              <a:uLnTx/>
              <a:uFillTx/>
              <a:latin typeface="+mn-lt"/>
              <a:ea typeface="+mn-ea"/>
              <a:cs typeface="+mn-cs"/>
            </a:endParaRPr>
          </a:p>
          <a:p>
            <a:pPr marL="365760" marR="0" lvl="0" indent="-255905" algn="l" defTabSz="914400" rtl="0" eaLnBrk="1" fontAlgn="auto" latinLnBrk="0" hangingPunct="1">
              <a:lnSpc>
                <a:spcPct val="90000"/>
              </a:lnSpc>
              <a:spcBef>
                <a:spcPct val="20000"/>
              </a:spcBef>
              <a:spcAft>
                <a:spcPts val="0"/>
              </a:spcAft>
              <a:buClr>
                <a:srgbClr val="FF0066"/>
              </a:buClr>
              <a:buSzTx/>
              <a:buFont typeface="Wingdings 3" panose="05040102010807070707"/>
              <a:buChar char=""/>
              <a:defRPr/>
            </a:pPr>
            <a:r>
              <a:rPr kumimoji="0" lang="en-US" sz="2800" b="0" i="0" u="none" strike="noStrike" kern="0" cap="none" spc="0" normalizeH="0" baseline="0" noProof="0" smtClean="0">
                <a:ln>
                  <a:noFill/>
                </a:ln>
                <a:solidFill>
                  <a:schemeClr val="tx1"/>
                </a:solidFill>
                <a:effectLst/>
                <a:uLnTx/>
                <a:uFillTx/>
                <a:latin typeface="+mn-lt"/>
                <a:ea typeface="+mn-ea"/>
                <a:cs typeface="+mn-cs"/>
              </a:rPr>
              <a:t>Each joint gives the robot with a degree-of-freedom(d.o.f)of motion</a:t>
            </a:r>
            <a:endParaRPr kumimoji="0" lang="en-US" sz="2800" b="0" i="0" u="none" strike="noStrike" kern="0" cap="none" spc="0" normalizeH="0" baseline="0" noProof="0" smtClean="0">
              <a:ln>
                <a:noFill/>
              </a:ln>
              <a:solidFill>
                <a:schemeClr val="tx1"/>
              </a:solidFill>
              <a:effectLst/>
              <a:uLnTx/>
              <a:uFillTx/>
              <a:latin typeface="+mn-lt"/>
              <a:ea typeface="+mn-ea"/>
              <a:cs typeface="+mn-cs"/>
            </a:endParaRPr>
          </a:p>
          <a:p>
            <a:pPr marL="365760" marR="0" lvl="0" indent="-255905" algn="l" defTabSz="914400" rtl="0" eaLnBrk="1" fontAlgn="auto" latinLnBrk="0" hangingPunct="1">
              <a:lnSpc>
                <a:spcPct val="90000"/>
              </a:lnSpc>
              <a:spcBef>
                <a:spcPct val="20000"/>
              </a:spcBef>
              <a:spcAft>
                <a:spcPts val="0"/>
              </a:spcAft>
              <a:buClr>
                <a:srgbClr val="FF0066"/>
              </a:buClr>
              <a:buSzTx/>
              <a:buFont typeface="Wingdings 3" panose="05040102010807070707"/>
              <a:buChar char=""/>
              <a:defRPr/>
            </a:pPr>
            <a:r>
              <a:rPr kumimoji="0" lang="en-US" sz="2800" b="0" i="0" u="none" strike="noStrike" kern="0" cap="none" spc="0" normalizeH="0" baseline="0" noProof="0" smtClean="0">
                <a:ln>
                  <a:noFill/>
                </a:ln>
                <a:solidFill>
                  <a:schemeClr val="tx1"/>
                </a:solidFill>
                <a:effectLst/>
                <a:uLnTx/>
                <a:uFillTx/>
                <a:latin typeface="+mn-lt"/>
                <a:ea typeface="+mn-ea"/>
                <a:cs typeface="+mn-cs"/>
              </a:rPr>
              <a:t>In the nearly all cases, only 1 d.o.f is allowed to a joint</a:t>
            </a:r>
            <a:endParaRPr kumimoji="0" lang="en-US" sz="2800" b="0" i="0" u="none" strike="noStrike" kern="0" cap="none" spc="0" normalizeH="0" baseline="0" noProof="0" smtClean="0">
              <a:ln>
                <a:noFill/>
              </a:ln>
              <a:solidFill>
                <a:schemeClr val="tx1"/>
              </a:solidFill>
              <a:effectLst/>
              <a:uLnTx/>
              <a:uFillTx/>
              <a:latin typeface="+mn-lt"/>
              <a:ea typeface="+mn-ea"/>
              <a:cs typeface="+mn-cs"/>
            </a:endParaRPr>
          </a:p>
        </p:txBody>
      </p:sp>
      <p:graphicFrame>
        <p:nvGraphicFramePr>
          <p:cNvPr id="2050" name="Object 6"/>
          <p:cNvGraphicFramePr>
            <a:graphicFrameLocks noChangeAspect="1"/>
          </p:cNvGraphicFramePr>
          <p:nvPr>
            <p:ph sz="half" idx="2"/>
          </p:nvPr>
        </p:nvGraphicFramePr>
        <p:xfrm>
          <a:off x="5243513" y="3422650"/>
          <a:ext cx="2847975" cy="1003300"/>
        </p:xfrm>
        <a:graphic>
          <a:graphicData uri="http://schemas.openxmlformats.org/presentationml/2006/ole">
            <mc:AlternateContent xmlns:mc="http://schemas.openxmlformats.org/markup-compatibility/2006">
              <mc:Choice xmlns:v="urn:schemas-microsoft-com:vml" Requires="v">
                <p:oleObj spid="_x0000_s3079" name="" r:id="rId1" imgW="3386455" imgH="1196340" progId="">
                  <p:embed/>
                </p:oleObj>
              </mc:Choice>
              <mc:Fallback>
                <p:oleObj name="" r:id="rId1" imgW="3386455" imgH="1196340" progId="">
                  <p:embed/>
                  <p:pic>
                    <p:nvPicPr>
                      <p:cNvPr id="0" name="Picture 3078"/>
                      <p:cNvPicPr/>
                      <p:nvPr/>
                    </p:nvPicPr>
                    <p:blipFill>
                      <a:blip r:embed="rId2"/>
                      <a:srcRect/>
                      <a:stretch>
                        <a:fillRect/>
                      </a:stretch>
                    </p:blipFill>
                    <p:spPr>
                      <a:xfrm>
                        <a:off x="5243513" y="3422650"/>
                        <a:ext cx="2847975" cy="1003300"/>
                      </a:xfrm>
                      <a:prstGeom prst="rect">
                        <a:avLst/>
                      </a:prstGeom>
                      <a:noFill/>
                      <a:ln w="38100">
                        <a:miter/>
                      </a:ln>
                    </p:spPr>
                  </p:pic>
                </p:oleObj>
              </mc:Fallback>
            </mc:AlternateContent>
          </a:graphicData>
        </a:graphic>
      </p:graphicFrame>
      <p:sp>
        <p:nvSpPr>
          <p:cNvPr id="2053" name="Date Placeholder 4"/>
          <p:cNvSpPr txBox="1">
            <a:spLocks noGrp="1"/>
          </p:cNvSpPr>
          <p:nvPr>
            <p:ph type="dt" sz="half" idx="12"/>
          </p:nvPr>
        </p:nvSpPr>
        <p:spPr>
          <a:noFill/>
          <a:ln>
            <a:noFill/>
          </a:ln>
        </p:spPr>
        <p:txBody>
          <a:bodyPr/>
          <a:p>
            <a:pPr defTabSz="914400" eaLnBrk="1" hangingPunct="1">
              <a:buNone/>
            </a:pPr>
            <a:r>
              <a:rPr kern="1200" baseline="0" dirty="0">
                <a:latin typeface="Arial Narrow" panose="020B0606020202030204" pitchFamily="34" charset="0"/>
              </a:rPr>
              <a:t>2010</a:t>
            </a:r>
            <a:endParaRPr kern="1200" baseline="0" dirty="0">
              <a:latin typeface="Arial Narrow" panose="020B0606020202030204" pitchFamily="34" charset="0"/>
            </a:endParaRPr>
          </a:p>
        </p:txBody>
      </p:sp>
      <p:sp>
        <p:nvSpPr>
          <p:cNvPr id="2054" name="Slide Number Placeholder 5"/>
          <p:cNvSpPr txBox="1">
            <a:spLocks noGrp="1"/>
          </p:cNvSpPr>
          <p:nvPr>
            <p:ph type="sldNum" sz="quarter" idx="4"/>
          </p:nvPr>
        </p:nvSpPr>
        <p:spPr>
          <a:xfrm>
            <a:off x="8647113" y="6408738"/>
            <a:ext cx="366712" cy="365125"/>
          </a:xfrm>
          <a:noFill/>
          <a:ln>
            <a:noFill/>
          </a:ln>
        </p:spPr>
        <p:txBody>
          <a:bodyPr/>
          <a:p>
            <a:fld id="{9A0DB2DC-4C9A-4742-B13C-FB6460FD3503}" type="slidenum">
              <a:rPr lang="en-US" dirty="0"/>
            </a:fld>
            <a:endParaRPr lang="en-US" dirty="0"/>
          </a:p>
        </p:txBody>
      </p:sp>
    </p:spTree>
  </p:cSld>
  <p:clrMapOvr>
    <a:masterClrMapping/>
  </p:clrMapOvr>
  <p:transition advClick="0"/>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6866" name="Slide Number Placeholder 3"/>
          <p:cNvSpPr txBox="1">
            <a:spLocks noGrp="1"/>
          </p:cNvSpPr>
          <p:nvPr>
            <p:ph type="sldNum" sz="quarter" idx="4294967295"/>
          </p:nvPr>
        </p:nvSpPr>
        <p:spPr>
          <a:xfrm>
            <a:off x="8647113" y="6408738"/>
            <a:ext cx="366712" cy="365125"/>
          </a:xfrm>
          <a:prstGeom prst="rect">
            <a:avLst/>
          </a:prstGeom>
          <a:noFill/>
          <a:ln w="9525">
            <a:noFill/>
          </a:ln>
        </p:spPr>
        <p: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5pPr>
          </a:lstStyle>
          <a:p>
            <a:pPr lvl="0" eaLnBrk="1" hangingPunct="1"/>
            <a:fld id="{9A0DB2DC-4C9A-4742-B13C-FB6460FD3503}" type="slidenum">
              <a:rPr lang="tr-TR" altLang="x-none" dirty="0"/>
            </a:fld>
            <a:endParaRPr lang="tr-TR" altLang="x-none" dirty="0"/>
          </a:p>
        </p:txBody>
      </p:sp>
      <p:sp>
        <p:nvSpPr>
          <p:cNvPr id="6146" name="Rectangle 2"/>
          <p:cNvSpPr/>
          <p:nvPr/>
        </p:nvSpPr>
        <p:spPr>
          <a:xfrm>
            <a:off x="1066800" y="1371600"/>
            <a:ext cx="7754938" cy="1570038"/>
          </a:xfrm>
          <a:prstGeom prst="rect">
            <a:avLst/>
          </a:prstGeom>
          <a:noFill/>
          <a:ln w="9525">
            <a:noFill/>
          </a:ln>
        </p:spPr>
        <p:txBody>
          <a:bodyPr>
            <a:spAutoFit/>
          </a:bodyPr>
          <a:p>
            <a:pPr algn="just" eaLnBrk="0" hangingPunct="0"/>
            <a:r>
              <a:rPr b="1" i="1" dirty="0">
                <a:latin typeface="Arial Narrow" panose="020B0606020202030204" pitchFamily="34" charset="0"/>
              </a:rPr>
              <a:t>Robot: </a:t>
            </a:r>
            <a:r>
              <a:rPr dirty="0">
                <a:latin typeface="Arial Narrow" panose="020B0606020202030204" pitchFamily="34" charset="0"/>
              </a:rPr>
              <a:t>An electromechanical device with multiple degrees-of-freedom</a:t>
            </a:r>
            <a:r>
              <a:rPr lang="tr-TR" altLang="x-none" dirty="0">
                <a:latin typeface="Arial Narrow" panose="020B0606020202030204" pitchFamily="34" charset="0"/>
              </a:rPr>
              <a:t> </a:t>
            </a:r>
            <a:r>
              <a:rPr i="1" dirty="0">
                <a:latin typeface="Arial Narrow" panose="020B0606020202030204" pitchFamily="34" charset="0"/>
              </a:rPr>
              <a:t>(DO</a:t>
            </a:r>
            <a:r>
              <a:rPr dirty="0">
                <a:latin typeface="Arial Narrow" panose="020B0606020202030204" pitchFamily="34" charset="0"/>
              </a:rPr>
              <a:t>F) that is programmable to accomplish a variety of tasks.</a:t>
            </a:r>
            <a:endParaRPr dirty="0">
              <a:latin typeface="Arial Narrow" panose="020B0606020202030204" pitchFamily="34" charset="0"/>
            </a:endParaRPr>
          </a:p>
          <a:p>
            <a:pPr algn="just" eaLnBrk="0" hangingPunct="0"/>
            <a:endParaRPr dirty="0">
              <a:latin typeface="Arial Narrow" panose="020B0606020202030204" pitchFamily="34" charset="0"/>
            </a:endParaRPr>
          </a:p>
        </p:txBody>
      </p:sp>
      <p:sp>
        <p:nvSpPr>
          <p:cNvPr id="36868" name="Rectangle 4"/>
          <p:cNvSpPr/>
          <p:nvPr/>
        </p:nvSpPr>
        <p:spPr>
          <a:xfrm>
            <a:off x="685800" y="457200"/>
            <a:ext cx="7848600" cy="685800"/>
          </a:xfrm>
          <a:prstGeom prst="rect">
            <a:avLst/>
          </a:prstGeom>
          <a:noFill/>
          <a:ln w="9525">
            <a:noFill/>
          </a:ln>
        </p:spPr>
        <p:txBody>
          <a:bodyPr lIns="92075" tIns="46038" rIns="92075" bIns="46038" anchor="ctr" anchorCtr="0"/>
          <a:p>
            <a:r>
              <a:rPr sz="4000" dirty="0">
                <a:solidFill>
                  <a:schemeClr val="tx2"/>
                </a:solidFill>
                <a:latin typeface="Arial Narrow" panose="020B0606020202030204" pitchFamily="34" charset="0"/>
              </a:rPr>
              <a:t>Robotics </a:t>
            </a:r>
            <a:r>
              <a:rPr lang="tr-TR" altLang="x-none" sz="4000" dirty="0">
                <a:solidFill>
                  <a:schemeClr val="tx2"/>
                </a:solidFill>
                <a:latin typeface="Arial Narrow" panose="020B0606020202030204" pitchFamily="34" charset="0"/>
              </a:rPr>
              <a:t>Terminology</a:t>
            </a:r>
            <a:endParaRPr sz="4000" dirty="0">
              <a:solidFill>
                <a:schemeClr val="tx2"/>
              </a:solidFill>
              <a:latin typeface="Arial Narrow" panose="020B0606020202030204" pitchFamily="34" charset="0"/>
            </a:endParaRPr>
          </a:p>
        </p:txBody>
      </p:sp>
      <p:sp>
        <p:nvSpPr>
          <p:cNvPr id="36869" name="Rectangle 5"/>
          <p:cNvSpPr/>
          <p:nvPr/>
        </p:nvSpPr>
        <p:spPr>
          <a:xfrm>
            <a:off x="1116013" y="3357563"/>
            <a:ext cx="7161212" cy="2430462"/>
          </a:xfrm>
          <a:prstGeom prst="rect">
            <a:avLst/>
          </a:prstGeom>
          <a:noFill/>
          <a:ln w="9525">
            <a:noFill/>
          </a:ln>
        </p:spPr>
        <p:txBody>
          <a:bodyPr anchor="ctr" anchorCtr="0">
            <a:spAutoFit/>
          </a:bodyPr>
          <a:p>
            <a:pPr algn="just"/>
            <a:r>
              <a:rPr lang="tr-TR" altLang="x-none" b="1" i="1" dirty="0">
                <a:latin typeface="Arial Narrow" panose="020B0606020202030204" pitchFamily="34" charset="0"/>
              </a:rPr>
              <a:t>Industrial robot:</a:t>
            </a:r>
            <a:r>
              <a:rPr dirty="0">
                <a:latin typeface="Arial Narrow" panose="020B0606020202030204" pitchFamily="34" charset="0"/>
              </a:rPr>
              <a:t>The Robotics Industries Association (RIA) defines robot in the following way:</a:t>
            </a:r>
            <a:endParaRPr lang="tr-TR" altLang="x-none" dirty="0">
              <a:latin typeface="Arial Narrow" panose="020B0606020202030204" pitchFamily="34" charset="0"/>
            </a:endParaRPr>
          </a:p>
          <a:p>
            <a:pPr algn="just"/>
            <a:r>
              <a:rPr b="1" dirty="0">
                <a:latin typeface="Arial Narrow" panose="020B0606020202030204" pitchFamily="34" charset="0"/>
              </a:rPr>
              <a:t>“</a:t>
            </a:r>
            <a:r>
              <a:rPr b="1" i="1" dirty="0">
                <a:latin typeface="Arial Narrow" panose="020B0606020202030204" pitchFamily="34" charset="0"/>
              </a:rPr>
              <a:t>An industrial robot is a programmable, multi-functional manipulator designed to move materials, parts, tools, or special devices through variable programmed motions for the</a:t>
            </a:r>
            <a:r>
              <a:rPr sz="3200" b="1" i="1" dirty="0">
                <a:latin typeface="Arial Narrow" panose="020B0606020202030204" pitchFamily="34" charset="0"/>
              </a:rPr>
              <a:t> </a:t>
            </a:r>
            <a:r>
              <a:rPr b="1" i="1" dirty="0">
                <a:latin typeface="Arial Narrow" panose="020B0606020202030204" pitchFamily="34" charset="0"/>
              </a:rPr>
              <a:t>performance of a variety of tasks</a:t>
            </a:r>
            <a:r>
              <a:rPr b="1" dirty="0">
                <a:latin typeface="Arial Narrow" panose="020B0606020202030204" pitchFamily="34" charset="0"/>
              </a:rPr>
              <a:t>”</a:t>
            </a:r>
            <a:r>
              <a:rPr dirty="0">
                <a:latin typeface="Arial Narrow" panose="020B0606020202030204" pitchFamily="34" charset="0"/>
              </a:rPr>
              <a:t> </a:t>
            </a:r>
            <a:endParaRPr dirty="0">
              <a:latin typeface="Arial Narrow" panose="020B0606020202030204" pitchFamily="34"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2000"/>
                                  </p:stCondLst>
                                  <p:childTnLst>
                                    <p:set>
                                      <p:cBhvr>
                                        <p:cTn id="6" dur="1" fill="hold">
                                          <p:stCondLst>
                                            <p:cond delay="0"/>
                                          </p:stCondLst>
                                        </p:cTn>
                                        <p:tgtEl>
                                          <p:spTgt spid="6146">
                                            <p:txEl>
                                              <p:charRg st="0" end="129"/>
                                            </p:txEl>
                                          </p:spTgt>
                                        </p:tgtEl>
                                        <p:attrNameLst>
                                          <p:attrName>style.visibility</p:attrName>
                                        </p:attrNameLst>
                                      </p:cBhvr>
                                      <p:to>
                                        <p:strVal val="visible"/>
                                      </p:to>
                                    </p:set>
                                    <p:animEffect transition="in" filter="blinds(horizontal)">
                                      <p:cBhvr>
                                        <p:cTn id="7" dur="500"/>
                                        <p:tgtEl>
                                          <p:spTgt spid="6146">
                                            <p:txEl>
                                              <p:charRg st="0" end="12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075" name="Rectangle 2"/>
          <p:cNvSpPr>
            <a:spLocks noGrp="1"/>
          </p:cNvSpPr>
          <p:nvPr>
            <p:ph type="title"/>
          </p:nvPr>
        </p:nvSpPr>
        <p:spPr/>
        <p:txBody>
          <a:bodyPr vert="horz" wrap="square" lIns="91440" tIns="45720" rIns="91440" bIns="45720" anchor="b" anchorCtr="0"/>
          <a:p>
            <a:pPr eaLnBrk="1" hangingPunct="1"/>
            <a:r>
              <a:rPr dirty="0"/>
              <a:t>What is a robot link?</a:t>
            </a:r>
            <a:endParaRPr dirty="0"/>
          </a:p>
        </p:txBody>
      </p:sp>
      <p:sp>
        <p:nvSpPr>
          <p:cNvPr id="3076" name="Rectangle 4"/>
          <p:cNvSpPr>
            <a:spLocks noGrp="1"/>
          </p:cNvSpPr>
          <p:nvPr>
            <p:ph type="body" sz="half" idx="1"/>
          </p:nvPr>
        </p:nvSpPr>
        <p:spPr/>
        <p:txBody>
          <a:bodyPr vert="horz" wrap="square" lIns="91440" tIns="45720" rIns="91440" bIns="45720" anchor="t" anchorCtr="0"/>
          <a:p>
            <a:pPr marL="365125" indent="-255270" eaLnBrk="1" hangingPunct="1">
              <a:buClr>
                <a:srgbClr val="FF0066"/>
              </a:buClr>
              <a:buSzTx/>
              <a:buFont typeface="Wingdings 3" panose="05040102010807070707" pitchFamily="18" charset="2"/>
              <a:buChar char=""/>
            </a:pPr>
            <a:r>
              <a:rPr sz="2800" dirty="0"/>
              <a:t>Links are rigid components that form a chain connected together by joints</a:t>
            </a:r>
            <a:endParaRPr sz="2800" dirty="0"/>
          </a:p>
          <a:p>
            <a:pPr marL="365125" indent="-255270" eaLnBrk="1" hangingPunct="1">
              <a:buClr>
                <a:srgbClr val="FF0066"/>
              </a:buClr>
              <a:buSzTx/>
              <a:buFont typeface="Wingdings 3" panose="05040102010807070707" pitchFamily="18" charset="2"/>
              <a:buChar char=""/>
            </a:pPr>
            <a:r>
              <a:rPr sz="2800" dirty="0"/>
              <a:t>Each joint has two links, known as an input link and an output link</a:t>
            </a:r>
            <a:endParaRPr sz="2800" dirty="0"/>
          </a:p>
        </p:txBody>
      </p:sp>
      <p:graphicFrame>
        <p:nvGraphicFramePr>
          <p:cNvPr id="3074" name="Object 5"/>
          <p:cNvGraphicFramePr>
            <a:graphicFrameLocks noChangeAspect="1"/>
          </p:cNvGraphicFramePr>
          <p:nvPr>
            <p:ph sz="half" idx="2"/>
          </p:nvPr>
        </p:nvGraphicFramePr>
        <p:xfrm>
          <a:off x="5243513" y="3395663"/>
          <a:ext cx="2847975" cy="1057275"/>
        </p:xfrm>
        <a:graphic>
          <a:graphicData uri="http://schemas.openxmlformats.org/presentationml/2006/ole">
            <mc:AlternateContent xmlns:mc="http://schemas.openxmlformats.org/markup-compatibility/2006">
              <mc:Choice xmlns:v="urn:schemas-microsoft-com:vml" Requires="v">
                <p:oleObj spid="_x0000_s3080" name="" r:id="rId1" imgW="3386455" imgH="1264285" progId="">
                  <p:embed/>
                </p:oleObj>
              </mc:Choice>
              <mc:Fallback>
                <p:oleObj name="" r:id="rId1" imgW="3386455" imgH="1264285" progId="">
                  <p:embed/>
                  <p:pic>
                    <p:nvPicPr>
                      <p:cNvPr id="0" name="Picture 3079"/>
                      <p:cNvPicPr/>
                      <p:nvPr/>
                    </p:nvPicPr>
                    <p:blipFill>
                      <a:blip r:embed="rId2"/>
                      <a:srcRect/>
                      <a:stretch>
                        <a:fillRect/>
                      </a:stretch>
                    </p:blipFill>
                    <p:spPr>
                      <a:xfrm>
                        <a:off x="5243513" y="3395663"/>
                        <a:ext cx="2847975" cy="1057275"/>
                      </a:xfrm>
                      <a:prstGeom prst="rect">
                        <a:avLst/>
                      </a:prstGeom>
                      <a:noFill/>
                      <a:ln w="38100">
                        <a:miter/>
                      </a:ln>
                    </p:spPr>
                  </p:pic>
                </p:oleObj>
              </mc:Fallback>
            </mc:AlternateContent>
          </a:graphicData>
        </a:graphic>
      </p:graphicFrame>
      <p:sp>
        <p:nvSpPr>
          <p:cNvPr id="3077" name="Date Placeholder 4"/>
          <p:cNvSpPr txBox="1">
            <a:spLocks noGrp="1"/>
          </p:cNvSpPr>
          <p:nvPr>
            <p:ph type="dt" sz="half" idx="12"/>
          </p:nvPr>
        </p:nvSpPr>
        <p:spPr>
          <a:noFill/>
          <a:ln>
            <a:noFill/>
          </a:ln>
        </p:spPr>
        <p:txBody>
          <a:bodyPr/>
          <a:p>
            <a:pPr defTabSz="914400" eaLnBrk="1" hangingPunct="1">
              <a:buNone/>
            </a:pPr>
            <a:r>
              <a:rPr kern="1200" baseline="0" dirty="0">
                <a:latin typeface="Arial Narrow" panose="020B0606020202030204" pitchFamily="34" charset="0"/>
              </a:rPr>
              <a:t>2010</a:t>
            </a:r>
            <a:endParaRPr kern="1200" baseline="0" dirty="0">
              <a:latin typeface="Arial Narrow" panose="020B0606020202030204" pitchFamily="34" charset="0"/>
            </a:endParaRPr>
          </a:p>
        </p:txBody>
      </p:sp>
      <p:sp>
        <p:nvSpPr>
          <p:cNvPr id="3078" name="Slide Number Placeholder 5"/>
          <p:cNvSpPr txBox="1">
            <a:spLocks noGrp="1"/>
          </p:cNvSpPr>
          <p:nvPr>
            <p:ph type="sldNum" sz="quarter" idx="4"/>
          </p:nvPr>
        </p:nvSpPr>
        <p:spPr>
          <a:xfrm>
            <a:off x="8647113" y="6408738"/>
            <a:ext cx="366712" cy="365125"/>
          </a:xfrm>
          <a:noFill/>
          <a:ln>
            <a:noFill/>
          </a:ln>
        </p:spPr>
        <p:txBody>
          <a:bodyPr/>
          <a:p>
            <a:fld id="{9A0DB2DC-4C9A-4742-B13C-FB6460FD3503}" type="slidenum">
              <a:rPr lang="en-US" dirty="0"/>
            </a:fld>
            <a:endParaRPr lang="en-US" dirty="0"/>
          </a:p>
        </p:txBody>
      </p:sp>
    </p:spTree>
  </p:cSld>
  <p:clrMapOvr>
    <a:masterClrMapping/>
  </p:clrMapOvr>
  <p:transition advClick="0"/>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3250" name="Rectangle 3"/>
          <p:cNvSpPr>
            <a:spLocks noGrp="1"/>
          </p:cNvSpPr>
          <p:nvPr>
            <p:ph idx="1"/>
          </p:nvPr>
        </p:nvSpPr>
        <p:spPr/>
        <p:txBody>
          <a:bodyPr vert="horz" wrap="square" lIns="91440" tIns="45720" rIns="91440" bIns="45720" anchor="t" anchorCtr="0"/>
          <a:p>
            <a:pPr marL="609600" indent="-609600" eaLnBrk="1" hangingPunct="1">
              <a:buFontTx/>
              <a:buAutoNum type="arabicPeriod"/>
            </a:pPr>
            <a:r>
              <a:rPr dirty="0"/>
              <a:t>Linear joint</a:t>
            </a:r>
            <a:endParaRPr dirty="0"/>
          </a:p>
          <a:p>
            <a:pPr marL="609600" indent="-609600" eaLnBrk="1" hangingPunct="1">
              <a:buFontTx/>
              <a:buAutoNum type="arabicPeriod"/>
            </a:pPr>
            <a:r>
              <a:rPr dirty="0"/>
              <a:t>Orthogonal joint</a:t>
            </a:r>
            <a:endParaRPr dirty="0"/>
          </a:p>
          <a:p>
            <a:pPr marL="609600" indent="-609600" eaLnBrk="1" hangingPunct="1">
              <a:buFontTx/>
              <a:buAutoNum type="arabicPeriod"/>
            </a:pPr>
            <a:r>
              <a:rPr dirty="0"/>
              <a:t>Rotational joint</a:t>
            </a:r>
            <a:endParaRPr dirty="0"/>
          </a:p>
          <a:p>
            <a:pPr marL="609600" indent="-609600" eaLnBrk="1" hangingPunct="1">
              <a:buFontTx/>
              <a:buAutoNum type="arabicPeriod"/>
            </a:pPr>
            <a:r>
              <a:rPr dirty="0"/>
              <a:t>Twisting joint</a:t>
            </a:r>
            <a:endParaRPr dirty="0"/>
          </a:p>
          <a:p>
            <a:pPr marL="609600" indent="-609600" eaLnBrk="1" hangingPunct="1">
              <a:buFontTx/>
              <a:buAutoNum type="arabicPeriod"/>
            </a:pPr>
            <a:r>
              <a:rPr dirty="0"/>
              <a:t>Revolving joint</a:t>
            </a:r>
            <a:endParaRPr dirty="0"/>
          </a:p>
        </p:txBody>
      </p:sp>
      <p:sp>
        <p:nvSpPr>
          <p:cNvPr id="53251" name="Date Placeholder 3"/>
          <p:cNvSpPr txBox="1">
            <a:spLocks noGrp="1"/>
          </p:cNvSpPr>
          <p:nvPr>
            <p:ph type="dt" sz="half"/>
          </p:nvPr>
        </p:nvSpPr>
        <p:spPr>
          <a:xfrm>
            <a:off x="6727825" y="6408738"/>
            <a:ext cx="1919288" cy="365125"/>
          </a:xfrm>
          <a:prstGeom prst="rect">
            <a:avLst/>
          </a:prstGeom>
          <a:noFill/>
          <a:ln w="9525">
            <a:noFill/>
          </a:ln>
        </p:spPr>
        <p: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5pPr>
          </a:lstStyle>
          <a:p>
            <a:pPr lvl="0" eaLnBrk="1" hangingPunct="1"/>
            <a:r>
              <a:rPr dirty="0"/>
              <a:t>2010</a:t>
            </a:r>
            <a:endParaRPr dirty="0"/>
          </a:p>
        </p:txBody>
      </p:sp>
      <p:sp>
        <p:nvSpPr>
          <p:cNvPr id="53252" name="Slide Number Placeholder 4"/>
          <p:cNvSpPr txBox="1">
            <a:spLocks noGrp="1"/>
          </p:cNvSpPr>
          <p:nvPr>
            <p:ph type="sldNum" sz="quarter"/>
          </p:nvPr>
        </p:nvSpPr>
        <p:spPr>
          <a:xfrm>
            <a:off x="8647113" y="6408738"/>
            <a:ext cx="366712" cy="365125"/>
          </a:xfrm>
          <a:prstGeom prst="rect">
            <a:avLst/>
          </a:prstGeom>
          <a:noFill/>
          <a:ln w="9525">
            <a:noFill/>
          </a:ln>
        </p:spPr>
        <p: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5pPr>
          </a:lstStyle>
          <a:p>
            <a:pPr lvl="0" eaLnBrk="1" hangingPunct="1"/>
            <a:fld id="{9A0DB2DC-4C9A-4742-B13C-FB6460FD3503}" type="slidenum">
              <a:rPr lang="en-US" dirty="0"/>
            </a:fld>
            <a:endParaRPr lang="en-US" dirty="0"/>
          </a:p>
        </p:txBody>
      </p:sp>
      <p:sp>
        <p:nvSpPr>
          <p:cNvPr id="53253" name="Rectangle 2"/>
          <p:cNvSpPr>
            <a:spLocks noGrp="1"/>
          </p:cNvSpPr>
          <p:nvPr>
            <p:ph type="title"/>
          </p:nvPr>
        </p:nvSpPr>
        <p:spPr/>
        <p:txBody>
          <a:bodyPr vert="horz" wrap="square" lIns="91440" tIns="45720" rIns="91440" bIns="45720" anchor="b" anchorCtr="0"/>
          <a:p>
            <a:pPr eaLnBrk="1" hangingPunct="1"/>
            <a:r>
              <a:rPr dirty="0"/>
              <a:t>Types of robot joints</a:t>
            </a:r>
            <a:endParaRPr dirty="0"/>
          </a:p>
        </p:txBody>
      </p:sp>
    </p:spTree>
  </p:cSld>
  <p:clrMapOvr>
    <a:masterClrMapping/>
  </p:clrMapOvr>
  <p:transition advClick="0"/>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4274" name="Rectangle 8"/>
          <p:cNvSpPr/>
          <p:nvPr/>
        </p:nvSpPr>
        <p:spPr>
          <a:xfrm>
            <a:off x="4953000" y="2895600"/>
            <a:ext cx="3429000" cy="20574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en-IN" altLang="x-none" dirty="0">
              <a:latin typeface="Arial Narrow" panose="020B0606020202030204" pitchFamily="34" charset="0"/>
            </a:endParaRPr>
          </a:p>
        </p:txBody>
      </p:sp>
      <p:sp>
        <p:nvSpPr>
          <p:cNvPr id="54275" name="Rectangle 2"/>
          <p:cNvSpPr>
            <a:spLocks noGrp="1"/>
          </p:cNvSpPr>
          <p:nvPr>
            <p:ph type="title"/>
          </p:nvPr>
        </p:nvSpPr>
        <p:spPr/>
        <p:txBody>
          <a:bodyPr vert="horz" wrap="square" lIns="91440" tIns="45720" rIns="91440" bIns="45720" anchor="b" anchorCtr="0"/>
          <a:p>
            <a:pPr eaLnBrk="1" hangingPunct="1"/>
            <a:r>
              <a:rPr dirty="0"/>
              <a:t>Linear joint</a:t>
            </a:r>
            <a:endParaRPr dirty="0"/>
          </a:p>
        </p:txBody>
      </p:sp>
      <p:sp>
        <p:nvSpPr>
          <p:cNvPr id="54276" name="Rectangle 4"/>
          <p:cNvSpPr>
            <a:spLocks noGrp="1"/>
          </p:cNvSpPr>
          <p:nvPr>
            <p:ph type="body" sz="half" idx="1"/>
          </p:nvPr>
        </p:nvSpPr>
        <p:spPr/>
        <p:txBody>
          <a:bodyPr vert="horz" wrap="square" lIns="91440" tIns="45720" rIns="91440" bIns="45720" anchor="t" anchorCtr="0"/>
          <a:p>
            <a:pPr marL="365125" indent="-255270" eaLnBrk="1" hangingPunct="1">
              <a:buClr>
                <a:srgbClr val="FF0066"/>
              </a:buClr>
              <a:buSzTx/>
              <a:buFont typeface="Wingdings" panose="05000000000000000000" pitchFamily="2" charset="2"/>
              <a:buNone/>
            </a:pPr>
            <a:r>
              <a:rPr sz="2800" dirty="0"/>
              <a:t>The relative movement</a:t>
            </a:r>
            <a:endParaRPr sz="2800" dirty="0"/>
          </a:p>
          <a:p>
            <a:pPr marL="365125" indent="-255270" eaLnBrk="1" hangingPunct="1">
              <a:buClr>
                <a:srgbClr val="FF0066"/>
              </a:buClr>
              <a:buSzTx/>
              <a:buFont typeface="Wingdings" panose="05000000000000000000" pitchFamily="2" charset="2"/>
              <a:buNone/>
            </a:pPr>
            <a:r>
              <a:rPr sz="2800" dirty="0"/>
              <a:t>between the input link</a:t>
            </a:r>
            <a:endParaRPr sz="2800" dirty="0"/>
          </a:p>
          <a:p>
            <a:pPr marL="365125" indent="-255270" eaLnBrk="1" hangingPunct="1">
              <a:buClr>
                <a:srgbClr val="FF0066"/>
              </a:buClr>
              <a:buSzTx/>
              <a:buFont typeface="Wingdings" panose="05000000000000000000" pitchFamily="2" charset="2"/>
              <a:buNone/>
            </a:pPr>
            <a:r>
              <a:rPr sz="2800" dirty="0"/>
              <a:t>and the output link is a</a:t>
            </a:r>
            <a:endParaRPr sz="2800" dirty="0"/>
          </a:p>
          <a:p>
            <a:pPr marL="365125" indent="-255270" eaLnBrk="1" hangingPunct="1">
              <a:buClr>
                <a:srgbClr val="FF0066"/>
              </a:buClr>
              <a:buSzTx/>
              <a:buFont typeface="Wingdings" panose="05000000000000000000" pitchFamily="2" charset="2"/>
              <a:buNone/>
            </a:pPr>
            <a:r>
              <a:rPr sz="2800" dirty="0"/>
              <a:t>linear sliding motion,</a:t>
            </a:r>
            <a:endParaRPr sz="2800" dirty="0"/>
          </a:p>
          <a:p>
            <a:pPr marL="365125" indent="-255270" eaLnBrk="1" hangingPunct="1">
              <a:buClr>
                <a:srgbClr val="FF0066"/>
              </a:buClr>
              <a:buSzTx/>
              <a:buFont typeface="Wingdings" panose="05000000000000000000" pitchFamily="2" charset="2"/>
              <a:buNone/>
            </a:pPr>
            <a:r>
              <a:rPr sz="2800" dirty="0"/>
              <a:t>with the axes of the two</a:t>
            </a:r>
            <a:endParaRPr sz="2800" dirty="0"/>
          </a:p>
          <a:p>
            <a:pPr marL="365125" indent="-255270" eaLnBrk="1" hangingPunct="1">
              <a:buClr>
                <a:srgbClr val="FF0066"/>
              </a:buClr>
              <a:buSzTx/>
              <a:buFont typeface="Wingdings" panose="05000000000000000000" pitchFamily="2" charset="2"/>
              <a:buNone/>
            </a:pPr>
            <a:r>
              <a:rPr sz="2800" dirty="0"/>
              <a:t>links being parallel  </a:t>
            </a:r>
            <a:endParaRPr sz="2800" dirty="0"/>
          </a:p>
        </p:txBody>
      </p:sp>
      <p:pic>
        <p:nvPicPr>
          <p:cNvPr id="54277" name="Picture 7" descr="linear"/>
          <p:cNvPicPr>
            <a:picLocks noGrp="1" noChangeAspect="1"/>
          </p:cNvPicPr>
          <p:nvPr>
            <p:ph sz="half" idx="2"/>
          </p:nvPr>
        </p:nvPicPr>
        <p:blipFill>
          <a:blip r:embed="rId1"/>
          <a:srcRect/>
          <a:stretch>
            <a:fillRect/>
          </a:stretch>
        </p:blipFill>
        <p:spPr>
          <a:xfrm>
            <a:off x="5087938" y="2833688"/>
            <a:ext cx="3159125" cy="2181225"/>
          </a:xfrm>
        </p:spPr>
      </p:pic>
      <p:sp>
        <p:nvSpPr>
          <p:cNvPr id="54278" name="Date Placeholder 5"/>
          <p:cNvSpPr txBox="1">
            <a:spLocks noGrp="1"/>
          </p:cNvSpPr>
          <p:nvPr>
            <p:ph type="dt" sz="half" idx="12"/>
          </p:nvPr>
        </p:nvSpPr>
        <p:spPr>
          <a:noFill/>
          <a:ln>
            <a:noFill/>
          </a:ln>
        </p:spPr>
        <p:txBody>
          <a:bodyPr/>
          <a:p>
            <a:pPr defTabSz="914400" eaLnBrk="1" hangingPunct="1">
              <a:buNone/>
            </a:pPr>
            <a:r>
              <a:rPr kern="1200" baseline="0" dirty="0">
                <a:latin typeface="Arial Narrow" panose="020B0606020202030204" pitchFamily="34" charset="0"/>
              </a:rPr>
              <a:t>2010</a:t>
            </a:r>
            <a:endParaRPr kern="1200" baseline="0" dirty="0">
              <a:latin typeface="Arial Narrow" panose="020B0606020202030204" pitchFamily="34" charset="0"/>
            </a:endParaRPr>
          </a:p>
        </p:txBody>
      </p:sp>
      <p:sp>
        <p:nvSpPr>
          <p:cNvPr id="54279" name="Slide Number Placeholder 6"/>
          <p:cNvSpPr txBox="1">
            <a:spLocks noGrp="1"/>
          </p:cNvSpPr>
          <p:nvPr>
            <p:ph type="sldNum" sz="quarter" idx="4"/>
          </p:nvPr>
        </p:nvSpPr>
        <p:spPr>
          <a:xfrm>
            <a:off x="8647113" y="6408738"/>
            <a:ext cx="366712" cy="365125"/>
          </a:xfrm>
          <a:noFill/>
          <a:ln>
            <a:noFill/>
          </a:ln>
        </p:spPr>
        <p:txBody>
          <a:bodyPr/>
          <a:p>
            <a:fld id="{9A0DB2DC-4C9A-4742-B13C-FB6460FD3503}" type="slidenum">
              <a:rPr lang="en-US" dirty="0"/>
            </a:fld>
            <a:endParaRPr lang="en-US" dirty="0"/>
          </a:p>
        </p:txBody>
      </p:sp>
    </p:spTree>
  </p:cSld>
  <p:clrMapOvr>
    <a:masterClrMapping/>
  </p:clrMapOvr>
  <p:transition advClick="0"/>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5298" name="Rectangle 7"/>
          <p:cNvSpPr/>
          <p:nvPr/>
        </p:nvSpPr>
        <p:spPr>
          <a:xfrm>
            <a:off x="4572000" y="3276600"/>
            <a:ext cx="4191000" cy="12954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en-IN" altLang="x-none" dirty="0">
              <a:latin typeface="Arial Narrow" panose="020B0606020202030204" pitchFamily="34" charset="0"/>
            </a:endParaRPr>
          </a:p>
        </p:txBody>
      </p:sp>
      <p:sp>
        <p:nvSpPr>
          <p:cNvPr id="55299" name="Rectangle 2"/>
          <p:cNvSpPr>
            <a:spLocks noGrp="1"/>
          </p:cNvSpPr>
          <p:nvPr>
            <p:ph type="title"/>
          </p:nvPr>
        </p:nvSpPr>
        <p:spPr/>
        <p:txBody>
          <a:bodyPr vert="horz" wrap="square" lIns="91440" tIns="45720" rIns="91440" bIns="45720" anchor="b" anchorCtr="0"/>
          <a:p>
            <a:pPr eaLnBrk="1" hangingPunct="1"/>
            <a:r>
              <a:rPr dirty="0"/>
              <a:t>Orthogonal joint</a:t>
            </a:r>
            <a:endParaRPr dirty="0"/>
          </a:p>
        </p:txBody>
      </p:sp>
      <p:sp>
        <p:nvSpPr>
          <p:cNvPr id="55300" name="Rectangle 4"/>
          <p:cNvSpPr>
            <a:spLocks noGrp="1"/>
          </p:cNvSpPr>
          <p:nvPr>
            <p:ph type="body" sz="half" idx="1"/>
          </p:nvPr>
        </p:nvSpPr>
        <p:spPr/>
        <p:txBody>
          <a:bodyPr vert="horz" wrap="square" lIns="91440" tIns="45720" rIns="91440" bIns="45720" anchor="t" anchorCtr="0"/>
          <a:p>
            <a:pPr eaLnBrk="1" hangingPunct="1">
              <a:buClr>
                <a:srgbClr val="FF0066"/>
              </a:buClr>
              <a:buSzTx/>
              <a:buFont typeface="Wingdings" panose="05000000000000000000" pitchFamily="2" charset="2"/>
              <a:buNone/>
            </a:pPr>
            <a:r>
              <a:rPr sz="2800" dirty="0"/>
              <a:t>This is also linear</a:t>
            </a:r>
            <a:endParaRPr sz="2800" dirty="0"/>
          </a:p>
          <a:p>
            <a:pPr eaLnBrk="1" hangingPunct="1">
              <a:buClr>
                <a:srgbClr val="FF0066"/>
              </a:buClr>
              <a:buSzTx/>
              <a:buFont typeface="Wingdings" panose="05000000000000000000" pitchFamily="2" charset="2"/>
              <a:buNone/>
            </a:pPr>
            <a:r>
              <a:rPr sz="2800" dirty="0"/>
              <a:t>sliding motion, but the</a:t>
            </a:r>
            <a:endParaRPr sz="2800" dirty="0"/>
          </a:p>
          <a:p>
            <a:pPr eaLnBrk="1" hangingPunct="1">
              <a:buClr>
                <a:srgbClr val="FF0066"/>
              </a:buClr>
              <a:buSzTx/>
              <a:buFont typeface="Wingdings" panose="05000000000000000000" pitchFamily="2" charset="2"/>
              <a:buNone/>
            </a:pPr>
            <a:r>
              <a:rPr sz="2800" dirty="0"/>
              <a:t>input and output links</a:t>
            </a:r>
            <a:endParaRPr sz="2800" dirty="0"/>
          </a:p>
          <a:p>
            <a:pPr eaLnBrk="1" hangingPunct="1">
              <a:buClr>
                <a:srgbClr val="FF0066"/>
              </a:buClr>
              <a:buSzTx/>
              <a:buFont typeface="Wingdings" panose="05000000000000000000" pitchFamily="2" charset="2"/>
              <a:buNone/>
            </a:pPr>
            <a:r>
              <a:rPr sz="2800" dirty="0"/>
              <a:t>are perpendicular to</a:t>
            </a:r>
            <a:endParaRPr sz="2800" dirty="0"/>
          </a:p>
          <a:p>
            <a:pPr eaLnBrk="1" hangingPunct="1">
              <a:buClr>
                <a:srgbClr val="FF0066"/>
              </a:buClr>
              <a:buSzTx/>
              <a:buFont typeface="Wingdings" panose="05000000000000000000" pitchFamily="2" charset="2"/>
              <a:buNone/>
            </a:pPr>
            <a:r>
              <a:rPr sz="2800" dirty="0"/>
              <a:t>each other during the</a:t>
            </a:r>
            <a:endParaRPr sz="2800" dirty="0"/>
          </a:p>
          <a:p>
            <a:pPr eaLnBrk="1" hangingPunct="1">
              <a:buClr>
                <a:srgbClr val="FF0066"/>
              </a:buClr>
              <a:buSzTx/>
              <a:buFont typeface="Wingdings" panose="05000000000000000000" pitchFamily="2" charset="2"/>
              <a:buNone/>
            </a:pPr>
            <a:r>
              <a:rPr sz="2800" dirty="0"/>
              <a:t>move</a:t>
            </a:r>
            <a:endParaRPr sz="2800" dirty="0"/>
          </a:p>
        </p:txBody>
      </p:sp>
      <p:pic>
        <p:nvPicPr>
          <p:cNvPr id="55301" name="Picture 6" descr="orthogonal"/>
          <p:cNvPicPr>
            <a:picLocks noGrp="1" noChangeAspect="1"/>
          </p:cNvPicPr>
          <p:nvPr>
            <p:ph sz="half" idx="2"/>
          </p:nvPr>
        </p:nvPicPr>
        <p:blipFill>
          <a:blip r:embed="rId1"/>
          <a:srcRect/>
          <a:stretch>
            <a:fillRect/>
          </a:stretch>
        </p:blipFill>
        <p:spPr>
          <a:xfrm>
            <a:off x="4648200" y="3319463"/>
            <a:ext cx="4038600" cy="1209675"/>
          </a:xfrm>
        </p:spPr>
      </p:pic>
      <p:sp>
        <p:nvSpPr>
          <p:cNvPr id="55302" name="Date Placeholder 5"/>
          <p:cNvSpPr txBox="1">
            <a:spLocks noGrp="1"/>
          </p:cNvSpPr>
          <p:nvPr>
            <p:ph type="dt" sz="half" idx="12"/>
          </p:nvPr>
        </p:nvSpPr>
        <p:spPr>
          <a:noFill/>
          <a:ln>
            <a:noFill/>
          </a:ln>
        </p:spPr>
        <p:txBody>
          <a:bodyPr/>
          <a:p>
            <a:pPr defTabSz="914400" eaLnBrk="1" hangingPunct="1">
              <a:buNone/>
            </a:pPr>
            <a:r>
              <a:rPr kern="1200" baseline="0" dirty="0">
                <a:latin typeface="Arial Narrow" panose="020B0606020202030204" pitchFamily="34" charset="0"/>
              </a:rPr>
              <a:t>2010</a:t>
            </a:r>
            <a:endParaRPr kern="1200" baseline="0" dirty="0">
              <a:latin typeface="Arial Narrow" panose="020B0606020202030204" pitchFamily="34" charset="0"/>
            </a:endParaRPr>
          </a:p>
        </p:txBody>
      </p:sp>
      <p:sp>
        <p:nvSpPr>
          <p:cNvPr id="55303" name="Slide Number Placeholder 6"/>
          <p:cNvSpPr txBox="1">
            <a:spLocks noGrp="1"/>
          </p:cNvSpPr>
          <p:nvPr>
            <p:ph type="sldNum" sz="quarter" idx="4"/>
          </p:nvPr>
        </p:nvSpPr>
        <p:spPr>
          <a:xfrm>
            <a:off x="8647113" y="6408738"/>
            <a:ext cx="366712" cy="365125"/>
          </a:xfrm>
          <a:noFill/>
          <a:ln>
            <a:noFill/>
          </a:ln>
        </p:spPr>
        <p:txBody>
          <a:bodyPr/>
          <a:p>
            <a:fld id="{9A0DB2DC-4C9A-4742-B13C-FB6460FD3503}" type="slidenum">
              <a:rPr lang="en-US" dirty="0"/>
            </a:fld>
            <a:endParaRPr lang="en-US" dirty="0"/>
          </a:p>
        </p:txBody>
      </p:sp>
    </p:spTree>
  </p:cSld>
  <p:clrMapOvr>
    <a:masterClrMapping/>
  </p:clrMapOvr>
  <p:transition advClick="0"/>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6322" name="Rectangle 7"/>
          <p:cNvSpPr/>
          <p:nvPr/>
        </p:nvSpPr>
        <p:spPr>
          <a:xfrm>
            <a:off x="4953000" y="3048000"/>
            <a:ext cx="3276600" cy="16002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en-IN" altLang="x-none" dirty="0">
              <a:latin typeface="Arial Narrow" panose="020B0606020202030204" pitchFamily="34" charset="0"/>
            </a:endParaRPr>
          </a:p>
        </p:txBody>
      </p:sp>
      <p:sp>
        <p:nvSpPr>
          <p:cNvPr id="56323" name="Rectangle 2"/>
          <p:cNvSpPr>
            <a:spLocks noGrp="1"/>
          </p:cNvSpPr>
          <p:nvPr>
            <p:ph type="title"/>
          </p:nvPr>
        </p:nvSpPr>
        <p:spPr/>
        <p:txBody>
          <a:bodyPr vert="horz" wrap="square" lIns="91440" tIns="45720" rIns="91440" bIns="45720" anchor="b" anchorCtr="0"/>
          <a:p>
            <a:pPr eaLnBrk="1" hangingPunct="1"/>
            <a:r>
              <a:rPr dirty="0"/>
              <a:t>Rotational joint</a:t>
            </a:r>
            <a:endParaRPr dirty="0"/>
          </a:p>
        </p:txBody>
      </p:sp>
      <p:sp>
        <p:nvSpPr>
          <p:cNvPr id="56324" name="Rectangle 4"/>
          <p:cNvSpPr>
            <a:spLocks noGrp="1"/>
          </p:cNvSpPr>
          <p:nvPr>
            <p:ph type="body" sz="half" idx="1"/>
          </p:nvPr>
        </p:nvSpPr>
        <p:spPr/>
        <p:txBody>
          <a:bodyPr vert="horz" wrap="square" lIns="91440" tIns="45720" rIns="91440" bIns="45720" anchor="t" anchorCtr="0"/>
          <a:p>
            <a:pPr eaLnBrk="1" hangingPunct="1">
              <a:buClr>
                <a:srgbClr val="FF0066"/>
              </a:buClr>
              <a:buSzTx/>
              <a:buFont typeface="Wingdings" panose="05000000000000000000" pitchFamily="2" charset="2"/>
              <a:buNone/>
            </a:pPr>
            <a:r>
              <a:rPr sz="2800" dirty="0"/>
              <a:t>This type provides a</a:t>
            </a:r>
            <a:endParaRPr sz="2800" dirty="0"/>
          </a:p>
          <a:p>
            <a:pPr eaLnBrk="1" hangingPunct="1">
              <a:buClr>
                <a:srgbClr val="FF0066"/>
              </a:buClr>
              <a:buSzTx/>
              <a:buFont typeface="Wingdings" panose="05000000000000000000" pitchFamily="2" charset="2"/>
              <a:buNone/>
            </a:pPr>
            <a:r>
              <a:rPr sz="2800" dirty="0"/>
              <a:t>rotational relative</a:t>
            </a:r>
            <a:endParaRPr sz="2800" dirty="0"/>
          </a:p>
          <a:p>
            <a:pPr eaLnBrk="1" hangingPunct="1">
              <a:buClr>
                <a:srgbClr val="FF0066"/>
              </a:buClr>
              <a:buSzTx/>
              <a:buFont typeface="Wingdings" panose="05000000000000000000" pitchFamily="2" charset="2"/>
              <a:buNone/>
            </a:pPr>
            <a:r>
              <a:rPr sz="2800" dirty="0"/>
              <a:t>motion of the joints, with</a:t>
            </a:r>
            <a:endParaRPr sz="2800" dirty="0"/>
          </a:p>
          <a:p>
            <a:pPr eaLnBrk="1" hangingPunct="1">
              <a:buClr>
                <a:srgbClr val="FF0066"/>
              </a:buClr>
              <a:buSzTx/>
              <a:buFont typeface="Wingdings" panose="05000000000000000000" pitchFamily="2" charset="2"/>
              <a:buNone/>
            </a:pPr>
            <a:r>
              <a:rPr sz="2800" dirty="0"/>
              <a:t>the axis of rotation</a:t>
            </a:r>
            <a:endParaRPr sz="2800" dirty="0"/>
          </a:p>
          <a:p>
            <a:pPr eaLnBrk="1" hangingPunct="1">
              <a:buClr>
                <a:srgbClr val="FF0066"/>
              </a:buClr>
              <a:buSzTx/>
              <a:buFont typeface="Wingdings" panose="05000000000000000000" pitchFamily="2" charset="2"/>
              <a:buNone/>
            </a:pPr>
            <a:r>
              <a:rPr sz="2800" dirty="0"/>
              <a:t>perpendicular to the</a:t>
            </a:r>
            <a:endParaRPr sz="2800" dirty="0"/>
          </a:p>
          <a:p>
            <a:pPr eaLnBrk="1" hangingPunct="1">
              <a:buClr>
                <a:srgbClr val="FF0066"/>
              </a:buClr>
              <a:buSzTx/>
              <a:buFont typeface="Wingdings" panose="05000000000000000000" pitchFamily="2" charset="2"/>
              <a:buNone/>
            </a:pPr>
            <a:r>
              <a:rPr sz="2800" dirty="0"/>
              <a:t>axes of the input and</a:t>
            </a:r>
            <a:endParaRPr sz="2800" dirty="0"/>
          </a:p>
          <a:p>
            <a:pPr eaLnBrk="1" hangingPunct="1">
              <a:buClr>
                <a:srgbClr val="FF0066"/>
              </a:buClr>
              <a:buSzTx/>
              <a:buFont typeface="Wingdings" panose="05000000000000000000" pitchFamily="2" charset="2"/>
              <a:buNone/>
            </a:pPr>
            <a:r>
              <a:rPr sz="2800" dirty="0"/>
              <a:t>output links</a:t>
            </a:r>
            <a:endParaRPr sz="2800" dirty="0"/>
          </a:p>
        </p:txBody>
      </p:sp>
      <p:sp>
        <p:nvSpPr>
          <p:cNvPr id="56325" name="Date Placeholder 5"/>
          <p:cNvSpPr txBox="1">
            <a:spLocks noGrp="1"/>
          </p:cNvSpPr>
          <p:nvPr>
            <p:ph type="dt" sz="half" idx="12"/>
          </p:nvPr>
        </p:nvSpPr>
        <p:spPr>
          <a:noFill/>
          <a:ln>
            <a:noFill/>
          </a:ln>
        </p:spPr>
        <p:txBody>
          <a:bodyPr/>
          <a:p>
            <a:pPr defTabSz="914400" eaLnBrk="1" hangingPunct="1">
              <a:buNone/>
            </a:pPr>
            <a:r>
              <a:rPr kern="1200" baseline="0" dirty="0">
                <a:latin typeface="Arial Narrow" panose="020B0606020202030204" pitchFamily="34" charset="0"/>
              </a:rPr>
              <a:t>2010</a:t>
            </a:r>
            <a:endParaRPr kern="1200" baseline="0" dirty="0">
              <a:latin typeface="Arial Narrow" panose="020B0606020202030204" pitchFamily="34" charset="0"/>
            </a:endParaRPr>
          </a:p>
        </p:txBody>
      </p:sp>
      <p:sp>
        <p:nvSpPr>
          <p:cNvPr id="56326" name="Slide Number Placeholder 6"/>
          <p:cNvSpPr txBox="1">
            <a:spLocks noGrp="1"/>
          </p:cNvSpPr>
          <p:nvPr>
            <p:ph type="sldNum" sz="quarter" idx="4"/>
          </p:nvPr>
        </p:nvSpPr>
        <p:spPr>
          <a:xfrm>
            <a:off x="8647113" y="6408738"/>
            <a:ext cx="366712" cy="365125"/>
          </a:xfrm>
          <a:noFill/>
          <a:ln>
            <a:noFill/>
          </a:ln>
        </p:spPr>
        <p:txBody>
          <a:bodyPr/>
          <a:p>
            <a:fld id="{9A0DB2DC-4C9A-4742-B13C-FB6460FD3503}" type="slidenum">
              <a:rPr lang="en-US" dirty="0"/>
            </a:fld>
            <a:endParaRPr lang="en-US" dirty="0"/>
          </a:p>
        </p:txBody>
      </p:sp>
      <p:pic>
        <p:nvPicPr>
          <p:cNvPr id="56327" name="Picture 8" descr="rotational"/>
          <p:cNvPicPr>
            <a:picLocks noChangeAspect="1"/>
          </p:cNvPicPr>
          <p:nvPr/>
        </p:nvPicPr>
        <p:blipFill>
          <a:blip r:embed="rId1"/>
          <a:stretch>
            <a:fillRect/>
          </a:stretch>
        </p:blipFill>
        <p:spPr>
          <a:xfrm>
            <a:off x="5029200" y="3124200"/>
            <a:ext cx="3097213" cy="1474788"/>
          </a:xfrm>
          <a:prstGeom prst="rect">
            <a:avLst/>
          </a:prstGeom>
          <a:noFill/>
          <a:ln w="9525">
            <a:noFill/>
          </a:ln>
        </p:spPr>
      </p:pic>
    </p:spTree>
  </p:cSld>
  <p:clrMapOvr>
    <a:masterClrMapping/>
  </p:clrMapOvr>
  <p:transition advClick="0"/>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7346" name="Rectangle 7"/>
          <p:cNvSpPr/>
          <p:nvPr/>
        </p:nvSpPr>
        <p:spPr>
          <a:xfrm>
            <a:off x="5029200" y="3048000"/>
            <a:ext cx="3276600" cy="16002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en-IN" altLang="x-none" dirty="0">
              <a:latin typeface="Arial Narrow" panose="020B0606020202030204" pitchFamily="34" charset="0"/>
            </a:endParaRPr>
          </a:p>
        </p:txBody>
      </p:sp>
      <p:sp>
        <p:nvSpPr>
          <p:cNvPr id="57347" name="Rectangle 2"/>
          <p:cNvSpPr>
            <a:spLocks noGrp="1"/>
          </p:cNvSpPr>
          <p:nvPr>
            <p:ph type="title"/>
          </p:nvPr>
        </p:nvSpPr>
        <p:spPr/>
        <p:txBody>
          <a:bodyPr vert="horz" wrap="square" lIns="91440" tIns="45720" rIns="91440" bIns="45720" anchor="b" anchorCtr="0"/>
          <a:p>
            <a:pPr eaLnBrk="1" hangingPunct="1"/>
            <a:r>
              <a:rPr dirty="0"/>
              <a:t>Twisting joint</a:t>
            </a:r>
            <a:endParaRPr dirty="0"/>
          </a:p>
        </p:txBody>
      </p:sp>
      <p:sp>
        <p:nvSpPr>
          <p:cNvPr id="57348" name="Rectangle 4"/>
          <p:cNvSpPr>
            <a:spLocks noGrp="1"/>
          </p:cNvSpPr>
          <p:nvPr>
            <p:ph type="body" sz="half" idx="1"/>
          </p:nvPr>
        </p:nvSpPr>
        <p:spPr/>
        <p:txBody>
          <a:bodyPr vert="horz" wrap="square" lIns="91440" tIns="45720" rIns="91440" bIns="45720" anchor="t" anchorCtr="0"/>
          <a:p>
            <a:pPr eaLnBrk="1" hangingPunct="1">
              <a:buClr>
                <a:srgbClr val="FF0066"/>
              </a:buClr>
              <a:buSzTx/>
              <a:buFont typeface="Wingdings" panose="05000000000000000000" pitchFamily="2" charset="2"/>
              <a:buNone/>
            </a:pPr>
            <a:r>
              <a:rPr sz="2800" dirty="0"/>
              <a:t>This joint also involves</a:t>
            </a:r>
            <a:endParaRPr sz="2800" dirty="0"/>
          </a:p>
          <a:p>
            <a:pPr eaLnBrk="1" hangingPunct="1">
              <a:buClr>
                <a:srgbClr val="FF0066"/>
              </a:buClr>
              <a:buSzTx/>
              <a:buFont typeface="Wingdings" panose="05000000000000000000" pitchFamily="2" charset="2"/>
              <a:buNone/>
            </a:pPr>
            <a:r>
              <a:rPr sz="2800" dirty="0"/>
              <a:t>a rotary motion, but the</a:t>
            </a:r>
            <a:endParaRPr sz="2800" dirty="0"/>
          </a:p>
          <a:p>
            <a:pPr eaLnBrk="1" hangingPunct="1">
              <a:buClr>
                <a:srgbClr val="FF0066"/>
              </a:buClr>
              <a:buSzTx/>
              <a:buFont typeface="Wingdings" panose="05000000000000000000" pitchFamily="2" charset="2"/>
              <a:buNone/>
            </a:pPr>
            <a:r>
              <a:rPr sz="2800" dirty="0"/>
              <a:t>axis of rotation is</a:t>
            </a:r>
            <a:endParaRPr sz="2800" dirty="0"/>
          </a:p>
          <a:p>
            <a:pPr eaLnBrk="1" hangingPunct="1">
              <a:buClr>
                <a:srgbClr val="FF0066"/>
              </a:buClr>
              <a:buSzTx/>
              <a:buFont typeface="Wingdings" panose="05000000000000000000" pitchFamily="2" charset="2"/>
              <a:buNone/>
            </a:pPr>
            <a:r>
              <a:rPr sz="2800" dirty="0"/>
              <a:t>parallel to the axes of</a:t>
            </a:r>
            <a:endParaRPr sz="2800" dirty="0"/>
          </a:p>
          <a:p>
            <a:pPr eaLnBrk="1" hangingPunct="1">
              <a:buClr>
                <a:srgbClr val="FF0066"/>
              </a:buClr>
              <a:buSzTx/>
              <a:buFont typeface="Wingdings" panose="05000000000000000000" pitchFamily="2" charset="2"/>
              <a:buNone/>
            </a:pPr>
            <a:r>
              <a:rPr sz="2800" dirty="0"/>
              <a:t>the two links</a:t>
            </a:r>
            <a:endParaRPr sz="2800" dirty="0"/>
          </a:p>
        </p:txBody>
      </p:sp>
      <p:pic>
        <p:nvPicPr>
          <p:cNvPr id="57349" name="Picture 11" descr="twisting"/>
          <p:cNvPicPr>
            <a:picLocks noGrp="1" noChangeAspect="1"/>
          </p:cNvPicPr>
          <p:nvPr>
            <p:ph sz="half" idx="2"/>
          </p:nvPr>
        </p:nvPicPr>
        <p:blipFill>
          <a:blip r:embed="rId1"/>
          <a:srcRect/>
          <a:stretch>
            <a:fillRect/>
          </a:stretch>
        </p:blipFill>
        <p:spPr>
          <a:xfrm>
            <a:off x="5118100" y="3124200"/>
            <a:ext cx="3097213" cy="1474788"/>
          </a:xfrm>
        </p:spPr>
      </p:pic>
      <p:sp>
        <p:nvSpPr>
          <p:cNvPr id="57350" name="Date Placeholder 5"/>
          <p:cNvSpPr txBox="1">
            <a:spLocks noGrp="1"/>
          </p:cNvSpPr>
          <p:nvPr>
            <p:ph type="dt" sz="half" idx="12"/>
          </p:nvPr>
        </p:nvSpPr>
        <p:spPr>
          <a:noFill/>
          <a:ln>
            <a:noFill/>
          </a:ln>
        </p:spPr>
        <p:txBody>
          <a:bodyPr/>
          <a:p>
            <a:pPr defTabSz="914400" eaLnBrk="1" hangingPunct="1">
              <a:buNone/>
            </a:pPr>
            <a:r>
              <a:rPr kern="1200" baseline="0" dirty="0">
                <a:latin typeface="Arial Narrow" panose="020B0606020202030204" pitchFamily="34" charset="0"/>
              </a:rPr>
              <a:t>2010</a:t>
            </a:r>
            <a:endParaRPr kern="1200" baseline="0" dirty="0">
              <a:latin typeface="Arial Narrow" panose="020B0606020202030204" pitchFamily="34" charset="0"/>
            </a:endParaRPr>
          </a:p>
        </p:txBody>
      </p:sp>
      <p:sp>
        <p:nvSpPr>
          <p:cNvPr id="57351" name="Slide Number Placeholder 6"/>
          <p:cNvSpPr txBox="1">
            <a:spLocks noGrp="1"/>
          </p:cNvSpPr>
          <p:nvPr>
            <p:ph type="sldNum" sz="quarter" idx="4"/>
          </p:nvPr>
        </p:nvSpPr>
        <p:spPr>
          <a:xfrm>
            <a:off x="8647113" y="6408738"/>
            <a:ext cx="366712" cy="365125"/>
          </a:xfrm>
          <a:noFill/>
          <a:ln>
            <a:noFill/>
          </a:ln>
        </p:spPr>
        <p:txBody>
          <a:bodyPr/>
          <a:p>
            <a:fld id="{9A0DB2DC-4C9A-4742-B13C-FB6460FD3503}" type="slidenum">
              <a:rPr lang="en-US" dirty="0"/>
            </a:fld>
            <a:endParaRPr lang="en-US" dirty="0"/>
          </a:p>
        </p:txBody>
      </p:sp>
    </p:spTree>
  </p:cSld>
  <p:clrMapOvr>
    <a:masterClrMapping/>
  </p:clrMapOvr>
  <p:transition advClick="0"/>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8370" name="Rectangle 7"/>
          <p:cNvSpPr/>
          <p:nvPr/>
        </p:nvSpPr>
        <p:spPr>
          <a:xfrm>
            <a:off x="5257800" y="3048000"/>
            <a:ext cx="2819400" cy="1752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en-IN" altLang="x-none" dirty="0">
              <a:latin typeface="Arial Narrow" panose="020B0606020202030204" pitchFamily="34" charset="0"/>
            </a:endParaRPr>
          </a:p>
        </p:txBody>
      </p:sp>
      <p:sp>
        <p:nvSpPr>
          <p:cNvPr id="58371" name="Rectangle 2"/>
          <p:cNvSpPr>
            <a:spLocks noGrp="1"/>
          </p:cNvSpPr>
          <p:nvPr>
            <p:ph type="title"/>
          </p:nvPr>
        </p:nvSpPr>
        <p:spPr/>
        <p:txBody>
          <a:bodyPr vert="horz" wrap="square" lIns="91440" tIns="45720" rIns="91440" bIns="45720" anchor="b" anchorCtr="0"/>
          <a:p>
            <a:pPr marL="838200" indent="-838200" eaLnBrk="1" hangingPunct="1"/>
            <a:r>
              <a:rPr dirty="0"/>
              <a:t>Revolving joint</a:t>
            </a:r>
            <a:br>
              <a:rPr dirty="0"/>
            </a:br>
            <a:endParaRPr dirty="0"/>
          </a:p>
        </p:txBody>
      </p:sp>
      <p:sp>
        <p:nvSpPr>
          <p:cNvPr id="38916" name="Rectangle 4"/>
          <p:cNvSpPr>
            <a:spLocks noGrp="1" noChangeArrowheads="1"/>
          </p:cNvSpPr>
          <p:nvPr>
            <p:ph type="body" sz="half" idx="1"/>
          </p:nvPr>
        </p:nvSpPr>
        <p:spPr/>
        <p:txBody>
          <a:bodyPr vert="horz" wrap="square" lIns="91440" tIns="45720" rIns="91440" bIns="45720" numCol="1" anchor="t" anchorCtr="0" compatLnSpc="1">
            <a:normAutofit lnSpcReduction="10000"/>
          </a:bodyPr>
          <a:lstStyle/>
          <a:p>
            <a:pPr marL="365760" marR="0" lvl="0" indent="-255905" algn="l" defTabSz="914400" rtl="0" eaLnBrk="1" fontAlgn="auto" latinLnBrk="0" hangingPunct="1">
              <a:lnSpc>
                <a:spcPct val="100000"/>
              </a:lnSpc>
              <a:spcBef>
                <a:spcPct val="20000"/>
              </a:spcBef>
              <a:spcAft>
                <a:spcPts val="0"/>
              </a:spcAft>
              <a:buClr>
                <a:srgbClr val="FF0066"/>
              </a:buClr>
              <a:buSzTx/>
              <a:buFont typeface="Wingdings" panose="05000000000000000000" pitchFamily="2" charset="2"/>
              <a:buNone/>
              <a:defRPr/>
            </a:pPr>
            <a:r>
              <a:rPr kumimoji="0" lang="en-US" sz="2800" b="0" i="0" u="none" strike="noStrike" kern="0" cap="none" spc="0" normalizeH="0" baseline="0" noProof="0" smtClean="0">
                <a:ln>
                  <a:noFill/>
                </a:ln>
                <a:solidFill>
                  <a:schemeClr val="tx1"/>
                </a:solidFill>
                <a:effectLst/>
                <a:uLnTx/>
                <a:uFillTx/>
                <a:latin typeface="+mn-lt"/>
                <a:ea typeface="+mn-ea"/>
                <a:cs typeface="+mn-cs"/>
              </a:rPr>
              <a:t>In this types, the axis of</a:t>
            </a:r>
            <a:endParaRPr kumimoji="0" lang="en-US" sz="2800" b="0" i="0" u="none" strike="noStrike" kern="0" cap="none" spc="0" normalizeH="0" baseline="0" noProof="0" smtClean="0">
              <a:ln>
                <a:noFill/>
              </a:ln>
              <a:solidFill>
                <a:schemeClr val="tx1"/>
              </a:solidFill>
              <a:effectLst/>
              <a:uLnTx/>
              <a:uFillTx/>
              <a:latin typeface="+mn-lt"/>
              <a:ea typeface="+mn-ea"/>
              <a:cs typeface="+mn-cs"/>
            </a:endParaRPr>
          </a:p>
          <a:p>
            <a:pPr marL="365760" marR="0" lvl="0" indent="-255905" algn="l" defTabSz="914400" rtl="0" eaLnBrk="1" fontAlgn="auto" latinLnBrk="0" hangingPunct="1">
              <a:lnSpc>
                <a:spcPct val="100000"/>
              </a:lnSpc>
              <a:spcBef>
                <a:spcPct val="20000"/>
              </a:spcBef>
              <a:spcAft>
                <a:spcPts val="0"/>
              </a:spcAft>
              <a:buClr>
                <a:srgbClr val="FF0066"/>
              </a:buClr>
              <a:buSzTx/>
              <a:buFont typeface="Wingdings" panose="05000000000000000000" pitchFamily="2" charset="2"/>
              <a:buNone/>
              <a:defRPr/>
            </a:pPr>
            <a:r>
              <a:rPr kumimoji="0" lang="en-US" sz="2800" b="0" i="0" u="none" strike="noStrike" kern="0" cap="none" spc="0" normalizeH="0" baseline="0" noProof="0" smtClean="0">
                <a:ln>
                  <a:noFill/>
                </a:ln>
                <a:solidFill>
                  <a:schemeClr val="tx1"/>
                </a:solidFill>
                <a:effectLst/>
                <a:uLnTx/>
                <a:uFillTx/>
                <a:latin typeface="+mn-lt"/>
                <a:ea typeface="+mn-ea"/>
                <a:cs typeface="+mn-cs"/>
              </a:rPr>
              <a:t>the input link is parallel</a:t>
            </a:r>
            <a:endParaRPr kumimoji="0" lang="en-US" sz="2800" b="0" i="0" u="none" strike="noStrike" kern="0" cap="none" spc="0" normalizeH="0" baseline="0" noProof="0" smtClean="0">
              <a:ln>
                <a:noFill/>
              </a:ln>
              <a:solidFill>
                <a:schemeClr val="tx1"/>
              </a:solidFill>
              <a:effectLst/>
              <a:uLnTx/>
              <a:uFillTx/>
              <a:latin typeface="+mn-lt"/>
              <a:ea typeface="+mn-ea"/>
              <a:cs typeface="+mn-cs"/>
            </a:endParaRPr>
          </a:p>
          <a:p>
            <a:pPr marL="365760" marR="0" lvl="0" indent="-255905" algn="l" defTabSz="914400" rtl="0" eaLnBrk="1" fontAlgn="auto" latinLnBrk="0" hangingPunct="1">
              <a:lnSpc>
                <a:spcPct val="100000"/>
              </a:lnSpc>
              <a:spcBef>
                <a:spcPct val="20000"/>
              </a:spcBef>
              <a:spcAft>
                <a:spcPts val="0"/>
              </a:spcAft>
              <a:buClr>
                <a:srgbClr val="FF0066"/>
              </a:buClr>
              <a:buSzTx/>
              <a:buFont typeface="Wingdings" panose="05000000000000000000" pitchFamily="2" charset="2"/>
              <a:buNone/>
              <a:defRPr/>
            </a:pPr>
            <a:r>
              <a:rPr kumimoji="0" lang="en-US" sz="2800" b="0" i="0" u="none" strike="noStrike" kern="0" cap="none" spc="0" normalizeH="0" baseline="0" noProof="0" smtClean="0">
                <a:ln>
                  <a:noFill/>
                </a:ln>
                <a:solidFill>
                  <a:schemeClr val="tx1"/>
                </a:solidFill>
                <a:effectLst/>
                <a:uLnTx/>
                <a:uFillTx/>
                <a:latin typeface="+mn-lt"/>
                <a:ea typeface="+mn-ea"/>
                <a:cs typeface="+mn-cs"/>
              </a:rPr>
              <a:t>to the axis of rotation of</a:t>
            </a:r>
            <a:endParaRPr kumimoji="0" lang="en-US" sz="2800" b="0" i="0" u="none" strike="noStrike" kern="0" cap="none" spc="0" normalizeH="0" baseline="0" noProof="0" smtClean="0">
              <a:ln>
                <a:noFill/>
              </a:ln>
              <a:solidFill>
                <a:schemeClr val="tx1"/>
              </a:solidFill>
              <a:effectLst/>
              <a:uLnTx/>
              <a:uFillTx/>
              <a:latin typeface="+mn-lt"/>
              <a:ea typeface="+mn-ea"/>
              <a:cs typeface="+mn-cs"/>
            </a:endParaRPr>
          </a:p>
          <a:p>
            <a:pPr marL="365760" marR="0" lvl="0" indent="-255905" algn="l" defTabSz="914400" rtl="0" eaLnBrk="1" fontAlgn="auto" latinLnBrk="0" hangingPunct="1">
              <a:lnSpc>
                <a:spcPct val="100000"/>
              </a:lnSpc>
              <a:spcBef>
                <a:spcPct val="20000"/>
              </a:spcBef>
              <a:spcAft>
                <a:spcPts val="0"/>
              </a:spcAft>
              <a:buClr>
                <a:srgbClr val="FF0066"/>
              </a:buClr>
              <a:buSzTx/>
              <a:buFont typeface="Wingdings" panose="05000000000000000000" pitchFamily="2" charset="2"/>
              <a:buNone/>
              <a:defRPr/>
            </a:pPr>
            <a:r>
              <a:rPr kumimoji="0" lang="en-US" sz="2800" b="0" i="0" u="none" strike="noStrike" kern="0" cap="none" spc="0" normalizeH="0" baseline="0" noProof="0" smtClean="0">
                <a:ln>
                  <a:noFill/>
                </a:ln>
                <a:solidFill>
                  <a:schemeClr val="tx1"/>
                </a:solidFill>
                <a:effectLst/>
                <a:uLnTx/>
                <a:uFillTx/>
                <a:latin typeface="+mn-lt"/>
                <a:ea typeface="+mn-ea"/>
                <a:cs typeface="+mn-cs"/>
              </a:rPr>
              <a:t>the joint, and the axis of</a:t>
            </a:r>
            <a:endParaRPr kumimoji="0" lang="en-US" sz="2800" b="0" i="0" u="none" strike="noStrike" kern="0" cap="none" spc="0" normalizeH="0" baseline="0" noProof="0" smtClean="0">
              <a:ln>
                <a:noFill/>
              </a:ln>
              <a:solidFill>
                <a:schemeClr val="tx1"/>
              </a:solidFill>
              <a:effectLst/>
              <a:uLnTx/>
              <a:uFillTx/>
              <a:latin typeface="+mn-lt"/>
              <a:ea typeface="+mn-ea"/>
              <a:cs typeface="+mn-cs"/>
            </a:endParaRPr>
          </a:p>
          <a:p>
            <a:pPr marL="365760" marR="0" lvl="0" indent="-255905" algn="l" defTabSz="914400" rtl="0" eaLnBrk="1" fontAlgn="auto" latinLnBrk="0" hangingPunct="1">
              <a:lnSpc>
                <a:spcPct val="100000"/>
              </a:lnSpc>
              <a:spcBef>
                <a:spcPct val="20000"/>
              </a:spcBef>
              <a:spcAft>
                <a:spcPts val="0"/>
              </a:spcAft>
              <a:buClr>
                <a:srgbClr val="FF0066"/>
              </a:buClr>
              <a:buSzTx/>
              <a:buFont typeface="Wingdings" panose="05000000000000000000" pitchFamily="2" charset="2"/>
              <a:buNone/>
              <a:defRPr/>
            </a:pPr>
            <a:r>
              <a:rPr kumimoji="0" lang="en-US" sz="2800" b="0" i="0" u="none" strike="noStrike" kern="0" cap="none" spc="0" normalizeH="0" baseline="0" noProof="0" smtClean="0">
                <a:ln>
                  <a:noFill/>
                </a:ln>
                <a:solidFill>
                  <a:schemeClr val="tx1"/>
                </a:solidFill>
                <a:effectLst/>
                <a:uLnTx/>
                <a:uFillTx/>
                <a:latin typeface="+mn-lt"/>
                <a:ea typeface="+mn-ea"/>
                <a:cs typeface="+mn-cs"/>
              </a:rPr>
              <a:t>the output link is</a:t>
            </a:r>
            <a:endParaRPr kumimoji="0" lang="en-US" sz="2800" b="0" i="0" u="none" strike="noStrike" kern="0" cap="none" spc="0" normalizeH="0" baseline="0" noProof="0" smtClean="0">
              <a:ln>
                <a:noFill/>
              </a:ln>
              <a:solidFill>
                <a:schemeClr val="tx1"/>
              </a:solidFill>
              <a:effectLst/>
              <a:uLnTx/>
              <a:uFillTx/>
              <a:latin typeface="+mn-lt"/>
              <a:ea typeface="+mn-ea"/>
              <a:cs typeface="+mn-cs"/>
            </a:endParaRPr>
          </a:p>
          <a:p>
            <a:pPr marL="365760" marR="0" lvl="0" indent="-255905" algn="l" defTabSz="914400" rtl="0" eaLnBrk="1" fontAlgn="auto" latinLnBrk="0" hangingPunct="1">
              <a:lnSpc>
                <a:spcPct val="100000"/>
              </a:lnSpc>
              <a:spcBef>
                <a:spcPct val="20000"/>
              </a:spcBef>
              <a:spcAft>
                <a:spcPts val="0"/>
              </a:spcAft>
              <a:buClr>
                <a:srgbClr val="FF0066"/>
              </a:buClr>
              <a:buSzTx/>
              <a:buFont typeface="Wingdings" panose="05000000000000000000" pitchFamily="2" charset="2"/>
              <a:buNone/>
              <a:defRPr/>
            </a:pPr>
            <a:r>
              <a:rPr kumimoji="0" lang="en-US" sz="2800" b="0" i="0" u="none" strike="noStrike" kern="0" cap="none" spc="0" normalizeH="0" baseline="0" noProof="0" smtClean="0">
                <a:ln>
                  <a:noFill/>
                </a:ln>
                <a:solidFill>
                  <a:schemeClr val="tx1"/>
                </a:solidFill>
                <a:effectLst/>
                <a:uLnTx/>
                <a:uFillTx/>
                <a:latin typeface="+mn-lt"/>
                <a:ea typeface="+mn-ea"/>
                <a:cs typeface="+mn-cs"/>
              </a:rPr>
              <a:t>perpendicular to the</a:t>
            </a:r>
            <a:endParaRPr kumimoji="0" lang="en-US" sz="2800" b="0" i="0" u="none" strike="noStrike" kern="0" cap="none" spc="0" normalizeH="0" baseline="0" noProof="0" smtClean="0">
              <a:ln>
                <a:noFill/>
              </a:ln>
              <a:solidFill>
                <a:schemeClr val="tx1"/>
              </a:solidFill>
              <a:effectLst/>
              <a:uLnTx/>
              <a:uFillTx/>
              <a:latin typeface="+mn-lt"/>
              <a:ea typeface="+mn-ea"/>
              <a:cs typeface="+mn-cs"/>
            </a:endParaRPr>
          </a:p>
          <a:p>
            <a:pPr marL="365760" marR="0" lvl="0" indent="-255905" algn="l" defTabSz="914400" rtl="0" eaLnBrk="1" fontAlgn="auto" latinLnBrk="0" hangingPunct="1">
              <a:lnSpc>
                <a:spcPct val="100000"/>
              </a:lnSpc>
              <a:spcBef>
                <a:spcPct val="20000"/>
              </a:spcBef>
              <a:spcAft>
                <a:spcPts val="0"/>
              </a:spcAft>
              <a:buClr>
                <a:srgbClr val="FF0066"/>
              </a:buClr>
              <a:buSzTx/>
              <a:buFont typeface="Wingdings" panose="05000000000000000000" pitchFamily="2" charset="2"/>
              <a:buNone/>
              <a:defRPr/>
            </a:pPr>
            <a:r>
              <a:rPr kumimoji="0" lang="en-US" sz="2800" b="0" i="0" u="none" strike="noStrike" kern="0" cap="none" spc="0" normalizeH="0" baseline="0" noProof="0" smtClean="0">
                <a:ln>
                  <a:noFill/>
                </a:ln>
                <a:solidFill>
                  <a:schemeClr val="tx1"/>
                </a:solidFill>
                <a:effectLst/>
                <a:uLnTx/>
                <a:uFillTx/>
                <a:latin typeface="+mn-lt"/>
                <a:ea typeface="+mn-ea"/>
                <a:cs typeface="+mn-cs"/>
              </a:rPr>
              <a:t>axis of rotation</a:t>
            </a:r>
            <a:endParaRPr kumimoji="0" lang="en-US" sz="2800" b="0" i="0" u="none" strike="noStrike" kern="0" cap="none" spc="0" normalizeH="0" baseline="0" noProof="0" smtClean="0">
              <a:ln>
                <a:noFill/>
              </a:ln>
              <a:solidFill>
                <a:schemeClr val="tx1"/>
              </a:solidFill>
              <a:effectLst/>
              <a:uLnTx/>
              <a:uFillTx/>
              <a:latin typeface="+mn-lt"/>
              <a:ea typeface="+mn-ea"/>
              <a:cs typeface="+mn-cs"/>
            </a:endParaRPr>
          </a:p>
        </p:txBody>
      </p:sp>
      <p:pic>
        <p:nvPicPr>
          <p:cNvPr id="58373" name="Picture 6" descr="revolving"/>
          <p:cNvPicPr>
            <a:picLocks noGrp="1" noChangeAspect="1"/>
          </p:cNvPicPr>
          <p:nvPr>
            <p:ph sz="half" idx="2"/>
          </p:nvPr>
        </p:nvPicPr>
        <p:blipFill>
          <a:blip r:embed="rId1"/>
          <a:srcRect/>
          <a:stretch>
            <a:fillRect/>
          </a:stretch>
        </p:blipFill>
        <p:spPr>
          <a:xfrm>
            <a:off x="5332413" y="2973388"/>
            <a:ext cx="2670175" cy="1901825"/>
          </a:xfrm>
        </p:spPr>
      </p:pic>
      <p:sp>
        <p:nvSpPr>
          <p:cNvPr id="58374" name="Date Placeholder 5"/>
          <p:cNvSpPr txBox="1">
            <a:spLocks noGrp="1"/>
          </p:cNvSpPr>
          <p:nvPr>
            <p:ph type="dt" sz="half" idx="12"/>
          </p:nvPr>
        </p:nvSpPr>
        <p:spPr>
          <a:noFill/>
          <a:ln>
            <a:noFill/>
          </a:ln>
        </p:spPr>
        <p:txBody>
          <a:bodyPr/>
          <a:p>
            <a:pPr defTabSz="914400" eaLnBrk="1" hangingPunct="1">
              <a:buNone/>
            </a:pPr>
            <a:r>
              <a:rPr kern="1200" baseline="0" dirty="0">
                <a:latin typeface="Arial Narrow" panose="020B0606020202030204" pitchFamily="34" charset="0"/>
              </a:rPr>
              <a:t>2010</a:t>
            </a:r>
            <a:endParaRPr kern="1200" baseline="0" dirty="0">
              <a:latin typeface="Arial Narrow" panose="020B0606020202030204" pitchFamily="34" charset="0"/>
            </a:endParaRPr>
          </a:p>
        </p:txBody>
      </p:sp>
      <p:sp>
        <p:nvSpPr>
          <p:cNvPr id="58375" name="Slide Number Placeholder 6"/>
          <p:cNvSpPr txBox="1">
            <a:spLocks noGrp="1"/>
          </p:cNvSpPr>
          <p:nvPr>
            <p:ph type="sldNum" sz="quarter" idx="4"/>
          </p:nvPr>
        </p:nvSpPr>
        <p:spPr>
          <a:xfrm>
            <a:off x="8647113" y="6408738"/>
            <a:ext cx="366712" cy="365125"/>
          </a:xfrm>
          <a:noFill/>
          <a:ln>
            <a:noFill/>
          </a:ln>
        </p:spPr>
        <p:txBody>
          <a:bodyPr/>
          <a:p>
            <a:fld id="{9A0DB2DC-4C9A-4742-B13C-FB6460FD3503}" type="slidenum">
              <a:rPr lang="en-US" dirty="0"/>
            </a:fld>
            <a:endParaRPr lang="en-US" dirty="0"/>
          </a:p>
        </p:txBody>
      </p:sp>
    </p:spTree>
  </p:cSld>
  <p:clrMapOvr>
    <a:masterClrMapping/>
  </p:clrMapOvr>
  <p:transition advClick="0"/>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pic>
        <p:nvPicPr>
          <p:cNvPr id="59394" name="Picture 6" descr="joints.jpg"/>
          <p:cNvPicPr>
            <a:picLocks noChangeAspect="1"/>
          </p:cNvPicPr>
          <p:nvPr/>
        </p:nvPicPr>
        <p:blipFill>
          <a:blip r:embed="rId1"/>
          <a:stretch>
            <a:fillRect/>
          </a:stretch>
        </p:blipFill>
        <p:spPr>
          <a:xfrm>
            <a:off x="206375" y="0"/>
            <a:ext cx="8731250" cy="6858000"/>
          </a:xfrm>
          <a:prstGeom prst="rect">
            <a:avLst/>
          </a:prstGeom>
          <a:noFill/>
          <a:ln w="9525">
            <a:noFill/>
          </a:ln>
        </p:spPr>
      </p:pic>
    </p:spTree>
  </p:cSld>
  <p:clrMapOvr>
    <a:masterClrMapping/>
  </p:clrMapOvr>
  <p:transition advClick="0"/>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0418" name="Rectangle 4"/>
          <p:cNvSpPr/>
          <p:nvPr/>
        </p:nvSpPr>
        <p:spPr>
          <a:xfrm>
            <a:off x="533400" y="381000"/>
            <a:ext cx="5562600" cy="5262563"/>
          </a:xfrm>
          <a:prstGeom prst="rect">
            <a:avLst/>
          </a:prstGeom>
          <a:noFill/>
          <a:ln w="9525">
            <a:noFill/>
          </a:ln>
        </p:spPr>
        <p:txBody>
          <a:bodyPr>
            <a:spAutoFit/>
          </a:bodyPr>
          <a:p>
            <a:r>
              <a:rPr lang="en-IN" altLang="x-none" b="1" dirty="0">
                <a:solidFill>
                  <a:srgbClr val="FF0000"/>
                </a:solidFill>
                <a:latin typeface="Rockwell" panose="02060603020205020403" pitchFamily="18" charset="0"/>
              </a:rPr>
              <a:t>Revolute joint</a:t>
            </a:r>
            <a:endParaRPr lang="en-IN" altLang="x-none" b="1" dirty="0">
              <a:solidFill>
                <a:srgbClr val="FF0000"/>
              </a:solidFill>
              <a:latin typeface="Rockwell" panose="02060603020205020403" pitchFamily="18" charset="0"/>
            </a:endParaRPr>
          </a:p>
          <a:p>
            <a:r>
              <a:rPr lang="en-IN" altLang="x-none" dirty="0">
                <a:latin typeface="Rockwell" panose="02060603020205020403" pitchFamily="18" charset="0"/>
              </a:rPr>
              <a:t>A </a:t>
            </a:r>
            <a:r>
              <a:rPr lang="en-IN" altLang="x-none" b="1" dirty="0">
                <a:latin typeface="Rockwell" panose="02060603020205020403" pitchFamily="18" charset="0"/>
              </a:rPr>
              <a:t>revolute joint</a:t>
            </a:r>
            <a:r>
              <a:rPr lang="en-IN" altLang="x-none" dirty="0">
                <a:latin typeface="Rockwell" panose="02060603020205020403" pitchFamily="18" charset="0"/>
              </a:rPr>
              <a:t> (also called </a:t>
            </a:r>
            <a:r>
              <a:rPr lang="en-IN" altLang="x-none" b="1" dirty="0">
                <a:latin typeface="Rockwell" panose="02060603020205020403" pitchFamily="18" charset="0"/>
              </a:rPr>
              <a:t>pin joint</a:t>
            </a:r>
            <a:r>
              <a:rPr lang="en-IN" altLang="x-none" dirty="0">
                <a:latin typeface="Rockwell" panose="02060603020205020403" pitchFamily="18" charset="0"/>
              </a:rPr>
              <a:t> or </a:t>
            </a:r>
            <a:r>
              <a:rPr lang="en-IN" altLang="x-none" b="1" dirty="0">
                <a:latin typeface="Rockwell" panose="02060603020205020403" pitchFamily="18" charset="0"/>
              </a:rPr>
              <a:t>hinge joint</a:t>
            </a:r>
            <a:r>
              <a:rPr lang="en-IN" altLang="x-none" dirty="0">
                <a:latin typeface="Rockwell" panose="02060603020205020403" pitchFamily="18" charset="0"/>
              </a:rPr>
              <a:t>) is a</a:t>
            </a:r>
            <a:endParaRPr lang="en-IN" altLang="x-none" dirty="0">
              <a:latin typeface="Rockwell" panose="02060603020205020403" pitchFamily="18" charset="0"/>
            </a:endParaRPr>
          </a:p>
          <a:p>
            <a:r>
              <a:rPr lang="en-IN" altLang="x-none" dirty="0">
                <a:latin typeface="Rockwell" panose="02060603020205020403" pitchFamily="18" charset="0"/>
              </a:rPr>
              <a:t> one degree of freedom kinematic pair used in mechanisms.</a:t>
            </a:r>
            <a:endParaRPr lang="en-IN" altLang="x-none" dirty="0">
              <a:latin typeface="Rockwell" panose="02060603020205020403" pitchFamily="18" charset="0"/>
            </a:endParaRPr>
          </a:p>
          <a:p>
            <a:r>
              <a:rPr lang="en-IN" altLang="x-none" dirty="0">
                <a:latin typeface="Rockwell" panose="02060603020205020403" pitchFamily="18" charset="0"/>
              </a:rPr>
              <a:t> Revolute joints provide single-axis rotation function</a:t>
            </a:r>
            <a:endParaRPr lang="en-IN" altLang="x-none" dirty="0">
              <a:latin typeface="Rockwell" panose="02060603020205020403" pitchFamily="18" charset="0"/>
            </a:endParaRPr>
          </a:p>
          <a:p>
            <a:r>
              <a:rPr lang="en-IN" altLang="x-none" b="1" dirty="0">
                <a:solidFill>
                  <a:srgbClr val="FF0000"/>
                </a:solidFill>
                <a:latin typeface="Rockwell" panose="02060603020205020403" pitchFamily="18" charset="0"/>
              </a:rPr>
              <a:t>Prismatic joint</a:t>
            </a:r>
            <a:endParaRPr lang="en-IN" altLang="x-none" b="1" dirty="0">
              <a:solidFill>
                <a:srgbClr val="FF0000"/>
              </a:solidFill>
              <a:latin typeface="Rockwell" panose="02060603020205020403" pitchFamily="18" charset="0"/>
            </a:endParaRPr>
          </a:p>
          <a:p>
            <a:r>
              <a:rPr lang="en-IN" altLang="x-none" dirty="0">
                <a:latin typeface="Rockwell" panose="02060603020205020403" pitchFamily="18" charset="0"/>
              </a:rPr>
              <a:t>A </a:t>
            </a:r>
            <a:r>
              <a:rPr lang="en-IN" altLang="x-none" b="1" dirty="0">
                <a:latin typeface="Rockwell" panose="02060603020205020403" pitchFamily="18" charset="0"/>
              </a:rPr>
              <a:t>prismatic joint</a:t>
            </a:r>
            <a:r>
              <a:rPr lang="en-IN" altLang="x-none" dirty="0">
                <a:latin typeface="Rockwell" panose="02060603020205020403" pitchFamily="18" charset="0"/>
              </a:rPr>
              <a:t> (also called </a:t>
            </a:r>
            <a:r>
              <a:rPr lang="en-IN" altLang="x-none" b="1" dirty="0">
                <a:latin typeface="Rockwell" panose="02060603020205020403" pitchFamily="18" charset="0"/>
              </a:rPr>
              <a:t>sliders</a:t>
            </a:r>
            <a:r>
              <a:rPr lang="en-IN" altLang="x-none" dirty="0">
                <a:latin typeface="Rockwell" panose="02060603020205020403" pitchFamily="18" charset="0"/>
              </a:rPr>
              <a:t>) is a one degree of freedom kinematic pair used in mechanisms. Prismatic joints provide single-axis sliding function</a:t>
            </a:r>
            <a:endParaRPr lang="en-IN" altLang="x-none" b="1" dirty="0">
              <a:solidFill>
                <a:srgbClr val="FF0000"/>
              </a:solidFill>
              <a:latin typeface="Rockwell" panose="02060603020205020403" pitchFamily="18" charset="0"/>
            </a:endParaRPr>
          </a:p>
          <a:p>
            <a:endParaRPr lang="en-IN" altLang="x-none" b="1" dirty="0">
              <a:latin typeface="Rockwell" panose="02060603020205020403" pitchFamily="18" charset="0"/>
            </a:endParaRPr>
          </a:p>
        </p:txBody>
      </p:sp>
      <p:pic>
        <p:nvPicPr>
          <p:cNvPr id="60419" name="Picture 8" descr="200px-Prismatic_joint.svg.png"/>
          <p:cNvPicPr>
            <a:picLocks noChangeAspect="1"/>
          </p:cNvPicPr>
          <p:nvPr/>
        </p:nvPicPr>
        <p:blipFill>
          <a:blip r:embed="rId1"/>
          <a:stretch>
            <a:fillRect/>
          </a:stretch>
        </p:blipFill>
        <p:spPr>
          <a:xfrm>
            <a:off x="5562600" y="2590800"/>
            <a:ext cx="3276600" cy="3429000"/>
          </a:xfrm>
          <a:prstGeom prst="rect">
            <a:avLst/>
          </a:prstGeom>
          <a:noFill/>
          <a:ln w="9525">
            <a:noFill/>
          </a:ln>
        </p:spPr>
      </p:pic>
      <p:pic>
        <p:nvPicPr>
          <p:cNvPr id="60420" name="Picture 9" descr="200px-Revolute_joint.svg.png"/>
          <p:cNvPicPr>
            <a:picLocks noChangeAspect="1"/>
          </p:cNvPicPr>
          <p:nvPr/>
        </p:nvPicPr>
        <p:blipFill>
          <a:blip r:embed="rId2"/>
          <a:stretch>
            <a:fillRect/>
          </a:stretch>
        </p:blipFill>
        <p:spPr>
          <a:xfrm>
            <a:off x="6019800" y="457200"/>
            <a:ext cx="2946400" cy="2209800"/>
          </a:xfrm>
          <a:prstGeom prst="rect">
            <a:avLst/>
          </a:prstGeom>
          <a:noFill/>
          <a:ln w="9525">
            <a:noFill/>
          </a:ln>
        </p:spPr>
      </p:pic>
    </p:spTree>
  </p:cSld>
  <p:clrMapOvr>
    <a:masterClrMapping/>
  </p:clrMapOvr>
  <p:transition advClick="0"/>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1442" name="Rectangle 4"/>
          <p:cNvSpPr/>
          <p:nvPr/>
        </p:nvSpPr>
        <p:spPr>
          <a:xfrm>
            <a:off x="0" y="0"/>
            <a:ext cx="4500563" cy="7048500"/>
          </a:xfrm>
          <a:prstGeom prst="rect">
            <a:avLst/>
          </a:prstGeom>
          <a:noFill/>
          <a:ln w="9525">
            <a:noFill/>
          </a:ln>
        </p:spPr>
        <p:txBody>
          <a:bodyPr>
            <a:spAutoFit/>
          </a:bodyPr>
          <a:p>
            <a:r>
              <a:rPr lang="en-IN" altLang="x-none" sz="2000" b="1" dirty="0">
                <a:solidFill>
                  <a:srgbClr val="FF0000"/>
                </a:solidFill>
                <a:latin typeface="Rockwell" panose="02060603020205020403" pitchFamily="18" charset="0"/>
              </a:rPr>
              <a:t>Cylindrical joint</a:t>
            </a:r>
            <a:endParaRPr lang="en-IN" altLang="x-none" sz="2000" b="1" dirty="0">
              <a:solidFill>
                <a:srgbClr val="FF0000"/>
              </a:solidFill>
              <a:latin typeface="Rockwell" panose="02060603020205020403" pitchFamily="18" charset="0"/>
            </a:endParaRPr>
          </a:p>
          <a:p>
            <a:pPr algn="just"/>
            <a:r>
              <a:rPr lang="en-IN" altLang="x-none" dirty="0">
                <a:latin typeface="Rockwell" panose="02060603020205020403" pitchFamily="18" charset="0"/>
              </a:rPr>
              <a:t>A </a:t>
            </a:r>
            <a:r>
              <a:rPr lang="en-IN" altLang="x-none" b="1" dirty="0">
                <a:latin typeface="Rockwell" panose="02060603020205020403" pitchFamily="18" charset="0"/>
              </a:rPr>
              <a:t>cylindrical joint</a:t>
            </a:r>
            <a:r>
              <a:rPr lang="en-IN" altLang="x-none" dirty="0">
                <a:latin typeface="Rockwell" panose="02060603020205020403" pitchFamily="18" charset="0"/>
              </a:rPr>
              <a:t> is a two degrees of freedom kinematic pair used in mechanisms. Cylindrical joints provide single-axis sliding function as well as a single axis translation, providing a way for two rigid bodies to translate and rotate freely.</a:t>
            </a:r>
            <a:endParaRPr lang="en-IN" altLang="x-none" b="1" dirty="0">
              <a:solidFill>
                <a:srgbClr val="FF0000"/>
              </a:solidFill>
              <a:latin typeface="Rockwell" panose="02060603020205020403" pitchFamily="18" charset="0"/>
            </a:endParaRPr>
          </a:p>
          <a:p>
            <a:r>
              <a:rPr lang="en-IN" altLang="x-none" b="1" dirty="0">
                <a:solidFill>
                  <a:srgbClr val="FF0000"/>
                </a:solidFill>
                <a:latin typeface="Rockwell" panose="02060603020205020403" pitchFamily="18" charset="0"/>
              </a:rPr>
              <a:t>Screw joint</a:t>
            </a:r>
            <a:endParaRPr lang="en-IN" altLang="x-none" b="1" dirty="0">
              <a:solidFill>
                <a:srgbClr val="FF0000"/>
              </a:solidFill>
              <a:latin typeface="Rockwell" panose="02060603020205020403" pitchFamily="18" charset="0"/>
            </a:endParaRPr>
          </a:p>
          <a:p>
            <a:r>
              <a:rPr lang="en-IN" altLang="x-none" dirty="0">
                <a:latin typeface="Rockwell" panose="02060603020205020403" pitchFamily="18" charset="0"/>
              </a:rPr>
              <a:t>A </a:t>
            </a:r>
            <a:r>
              <a:rPr lang="en-IN" altLang="x-none" b="1" dirty="0">
                <a:latin typeface="Rockwell" panose="02060603020205020403" pitchFamily="18" charset="0"/>
              </a:rPr>
              <a:t>screw joint</a:t>
            </a:r>
            <a:r>
              <a:rPr lang="en-IN" altLang="x-none" dirty="0">
                <a:latin typeface="Rockwell" panose="02060603020205020403" pitchFamily="18" charset="0"/>
              </a:rPr>
              <a:t> is a one degree of freedom kinematic pair used in mechanisms.</a:t>
            </a:r>
            <a:r>
              <a:rPr lang="en-IN" altLang="x-none" baseline="30000" dirty="0">
                <a:latin typeface="Rockwell" panose="02060603020205020403" pitchFamily="18" charset="0"/>
              </a:rPr>
              <a:t> </a:t>
            </a:r>
            <a:r>
              <a:rPr lang="en-IN" altLang="x-none" dirty="0">
                <a:latin typeface="Rockwell" panose="02060603020205020403" pitchFamily="18" charset="0"/>
              </a:rPr>
              <a:t>Screw joints provide single-axis translation by utilizing the threads of the threaded rod to provide such translation.</a:t>
            </a:r>
            <a:endParaRPr lang="en-IN" altLang="x-none" dirty="0">
              <a:latin typeface="Rockwell" panose="02060603020205020403" pitchFamily="18" charset="0"/>
            </a:endParaRPr>
          </a:p>
          <a:p>
            <a:endParaRPr lang="en-IN" altLang="x-none" dirty="0">
              <a:latin typeface="Rockwell" panose="02060603020205020403" pitchFamily="18" charset="0"/>
            </a:endParaRPr>
          </a:p>
        </p:txBody>
      </p:sp>
      <p:pic>
        <p:nvPicPr>
          <p:cNvPr id="61443" name="Picture 3"/>
          <p:cNvPicPr>
            <a:picLocks noChangeAspect="1"/>
          </p:cNvPicPr>
          <p:nvPr/>
        </p:nvPicPr>
        <p:blipFill>
          <a:blip r:embed="rId1"/>
          <a:stretch>
            <a:fillRect/>
          </a:stretch>
        </p:blipFill>
        <p:spPr>
          <a:xfrm>
            <a:off x="5105400" y="152400"/>
            <a:ext cx="3790950" cy="3419475"/>
          </a:xfrm>
          <a:prstGeom prst="rect">
            <a:avLst/>
          </a:prstGeom>
          <a:noFill/>
          <a:ln w="9525">
            <a:noFill/>
          </a:ln>
        </p:spPr>
      </p:pic>
      <p:pic>
        <p:nvPicPr>
          <p:cNvPr id="61444" name="Picture 5" descr="200px-Cylindrical_joint.svg.png"/>
          <p:cNvPicPr>
            <a:picLocks noChangeAspect="1"/>
          </p:cNvPicPr>
          <p:nvPr/>
        </p:nvPicPr>
        <p:blipFill>
          <a:blip r:embed="rId2"/>
          <a:stretch>
            <a:fillRect/>
          </a:stretch>
        </p:blipFill>
        <p:spPr>
          <a:xfrm>
            <a:off x="6324600" y="4076700"/>
            <a:ext cx="2819400" cy="2114550"/>
          </a:xfrm>
          <a:prstGeom prst="rect">
            <a:avLst/>
          </a:prstGeom>
          <a:noFill/>
          <a:ln w="9525">
            <a:noFill/>
          </a:ln>
        </p:spPr>
      </p:pic>
      <p:pic>
        <p:nvPicPr>
          <p:cNvPr id="61445" name="Picture 8" descr="screwjoint.gif"/>
          <p:cNvPicPr>
            <a:picLocks noChangeAspect="1"/>
          </p:cNvPicPr>
          <p:nvPr/>
        </p:nvPicPr>
        <p:blipFill>
          <a:blip r:embed="rId3"/>
          <a:stretch>
            <a:fillRect/>
          </a:stretch>
        </p:blipFill>
        <p:spPr>
          <a:xfrm>
            <a:off x="4427538" y="3644900"/>
            <a:ext cx="2286000" cy="2609850"/>
          </a:xfrm>
          <a:prstGeom prst="rect">
            <a:avLst/>
          </a:prstGeom>
          <a:noFill/>
          <a:ln w="9525">
            <a:noFill/>
          </a:ln>
        </p:spPr>
      </p:pic>
      <p:pic>
        <p:nvPicPr>
          <p:cNvPr id="61446" name="Picture 4"/>
          <p:cNvPicPr>
            <a:picLocks noChangeAspect="1"/>
          </p:cNvPicPr>
          <p:nvPr/>
        </p:nvPicPr>
        <p:blipFill>
          <a:blip r:embed="rId4"/>
          <a:stretch>
            <a:fillRect/>
          </a:stretch>
        </p:blipFill>
        <p:spPr>
          <a:xfrm>
            <a:off x="6858000" y="2209800"/>
            <a:ext cx="371475" cy="247650"/>
          </a:xfrm>
          <a:prstGeom prst="rect">
            <a:avLst/>
          </a:prstGeom>
          <a:noFill/>
          <a:ln w="9525">
            <a:noFill/>
          </a:ln>
        </p:spPr>
      </p:pic>
    </p:spTree>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7890" name="Date Placeholder 1"/>
          <p:cNvSpPr txBox="1">
            <a:spLocks noGrp="1"/>
          </p:cNvSpPr>
          <p:nvPr>
            <p:ph type="dt" sz="half" idx="4294967295"/>
          </p:nvPr>
        </p:nvSpPr>
        <p:spPr>
          <a:xfrm>
            <a:off x="6727825" y="6408738"/>
            <a:ext cx="1919288" cy="365125"/>
          </a:xfrm>
          <a:prstGeom prst="rect">
            <a:avLst/>
          </a:prstGeom>
          <a:noFill/>
          <a:ln w="9525">
            <a:noFill/>
          </a:ln>
        </p:spPr>
        <p: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5pPr>
          </a:lstStyle>
          <a:p>
            <a:pPr lvl="0" eaLnBrk="1" hangingPunct="1"/>
            <a:r>
              <a:rPr dirty="0"/>
              <a:t>2010</a:t>
            </a:r>
            <a:endParaRPr lang="tr-TR" altLang="x-none" dirty="0"/>
          </a:p>
        </p:txBody>
      </p:sp>
      <p:sp>
        <p:nvSpPr>
          <p:cNvPr id="37891" name="Slide Number Placeholder 3"/>
          <p:cNvSpPr txBox="1">
            <a:spLocks noGrp="1"/>
          </p:cNvSpPr>
          <p:nvPr>
            <p:ph type="sldNum" sz="quarter" idx="4294967295"/>
          </p:nvPr>
        </p:nvSpPr>
        <p:spPr>
          <a:xfrm>
            <a:off x="8647113" y="6408738"/>
            <a:ext cx="366712" cy="365125"/>
          </a:xfrm>
          <a:prstGeom prst="rect">
            <a:avLst/>
          </a:prstGeom>
          <a:noFill/>
          <a:ln w="9525">
            <a:noFill/>
          </a:ln>
        </p:spPr>
        <p: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5pPr>
          </a:lstStyle>
          <a:p>
            <a:pPr lvl="0" eaLnBrk="1" hangingPunct="1"/>
            <a:fld id="{9A0DB2DC-4C9A-4742-B13C-FB6460FD3503}" type="slidenum">
              <a:rPr lang="tr-TR" altLang="x-none" dirty="0"/>
            </a:fld>
            <a:endParaRPr lang="tr-TR" altLang="x-none" dirty="0"/>
          </a:p>
        </p:txBody>
      </p:sp>
      <p:sp>
        <p:nvSpPr>
          <p:cNvPr id="72706" name="Rectangle 2"/>
          <p:cNvSpPr/>
          <p:nvPr/>
        </p:nvSpPr>
        <p:spPr>
          <a:xfrm>
            <a:off x="533400" y="1371600"/>
            <a:ext cx="8288338" cy="1187450"/>
          </a:xfrm>
          <a:prstGeom prst="rect">
            <a:avLst/>
          </a:prstGeom>
          <a:noFill/>
          <a:ln w="9525">
            <a:noFill/>
          </a:ln>
        </p:spPr>
        <p:txBody>
          <a:bodyPr>
            <a:spAutoFit/>
          </a:bodyPr>
          <a:p>
            <a:pPr eaLnBrk="0" hangingPunct="0"/>
            <a:endParaRPr dirty="0">
              <a:latin typeface="Arial Narrow" panose="020B0606020202030204" pitchFamily="34" charset="0"/>
            </a:endParaRPr>
          </a:p>
          <a:p>
            <a:pPr eaLnBrk="0" hangingPunct="0"/>
            <a:r>
              <a:rPr b="1" i="1" dirty="0">
                <a:latin typeface="Arial Narrow" panose="020B0606020202030204" pitchFamily="34" charset="0"/>
              </a:rPr>
              <a:t>Robotics: </a:t>
            </a:r>
            <a:r>
              <a:rPr dirty="0">
                <a:latin typeface="Arial Narrow" panose="020B0606020202030204" pitchFamily="34" charset="0"/>
              </a:rPr>
              <a:t>The science of </a:t>
            </a:r>
            <a:r>
              <a:rPr i="1" dirty="0">
                <a:latin typeface="Arial Narrow" panose="020B0606020202030204" pitchFamily="34" charset="0"/>
              </a:rPr>
              <a:t>robot</a:t>
            </a:r>
            <a:r>
              <a:rPr dirty="0">
                <a:latin typeface="Arial Narrow" panose="020B0606020202030204" pitchFamily="34" charset="0"/>
              </a:rPr>
              <a:t>s. Humans working in this area are called </a:t>
            </a:r>
            <a:r>
              <a:rPr i="1" dirty="0">
                <a:latin typeface="Arial Narrow" panose="020B0606020202030204" pitchFamily="34" charset="0"/>
              </a:rPr>
              <a:t>roboticist</a:t>
            </a:r>
            <a:r>
              <a:rPr dirty="0">
                <a:latin typeface="Arial Narrow" panose="020B0606020202030204" pitchFamily="34" charset="0"/>
              </a:rPr>
              <a:t>s.</a:t>
            </a:r>
            <a:endParaRPr dirty="0">
              <a:latin typeface="Arial Narrow" panose="020B0606020202030204" pitchFamily="34" charset="0"/>
            </a:endParaRPr>
          </a:p>
        </p:txBody>
      </p:sp>
      <p:pic>
        <p:nvPicPr>
          <p:cNvPr id="37893" name="Picture 3" descr="robotics"/>
          <p:cNvPicPr>
            <a:picLocks noChangeAspect="1"/>
          </p:cNvPicPr>
          <p:nvPr/>
        </p:nvPicPr>
        <p:blipFill>
          <a:blip r:embed="rId1"/>
          <a:stretch>
            <a:fillRect/>
          </a:stretch>
        </p:blipFill>
        <p:spPr>
          <a:xfrm>
            <a:off x="2589213" y="2708275"/>
            <a:ext cx="3302000" cy="3692525"/>
          </a:xfrm>
          <a:prstGeom prst="rect">
            <a:avLst/>
          </a:prstGeom>
          <a:noFill/>
          <a:ln w="9525">
            <a:noFill/>
          </a:ln>
        </p:spPr>
      </p:pic>
      <p:sp>
        <p:nvSpPr>
          <p:cNvPr id="37894" name="Rectangle 4"/>
          <p:cNvSpPr/>
          <p:nvPr/>
        </p:nvSpPr>
        <p:spPr>
          <a:xfrm>
            <a:off x="685800" y="457200"/>
            <a:ext cx="7848600" cy="685800"/>
          </a:xfrm>
          <a:prstGeom prst="rect">
            <a:avLst/>
          </a:prstGeom>
          <a:noFill/>
          <a:ln w="9525">
            <a:noFill/>
          </a:ln>
        </p:spPr>
        <p:txBody>
          <a:bodyPr lIns="92075" tIns="46038" rIns="92075" bIns="46038" anchor="ctr" anchorCtr="0"/>
          <a:p>
            <a:r>
              <a:rPr sz="4000" dirty="0">
                <a:solidFill>
                  <a:schemeClr val="tx2"/>
                </a:solidFill>
                <a:latin typeface="Arial Narrow" panose="020B0606020202030204" pitchFamily="34" charset="0"/>
              </a:rPr>
              <a:t>Robotics </a:t>
            </a:r>
            <a:r>
              <a:rPr lang="tr-TR" altLang="x-none" sz="4000" dirty="0">
                <a:solidFill>
                  <a:schemeClr val="tx2"/>
                </a:solidFill>
                <a:latin typeface="Arial Narrow" panose="020B0606020202030204" pitchFamily="34" charset="0"/>
              </a:rPr>
              <a:t>Terminology</a:t>
            </a:r>
            <a:endParaRPr sz="4000" dirty="0">
              <a:solidFill>
                <a:schemeClr val="tx2"/>
              </a:solidFill>
              <a:latin typeface="Arial Narrow" panose="020B0606020202030204" pitchFamily="34"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2000"/>
                                  </p:stCondLst>
                                  <p:childTnLst>
                                    <p:set>
                                      <p:cBhvr>
                                        <p:cTn id="6" dur="1" fill="hold">
                                          <p:stCondLst>
                                            <p:cond delay="0"/>
                                          </p:stCondLst>
                                        </p:cTn>
                                        <p:tgtEl>
                                          <p:spTgt spid="72706">
                                            <p:txEl>
                                              <p:charRg st="1" end="86"/>
                                            </p:txEl>
                                          </p:spTgt>
                                        </p:tgtEl>
                                        <p:attrNameLst>
                                          <p:attrName>style.visibility</p:attrName>
                                        </p:attrNameLst>
                                      </p:cBhvr>
                                      <p:to>
                                        <p:strVal val="visible"/>
                                      </p:to>
                                    </p:set>
                                    <p:animEffect transition="in" filter="blinds(horizontal)">
                                      <p:cBhvr>
                                        <p:cTn id="7" dur="500"/>
                                        <p:tgtEl>
                                          <p:spTgt spid="72706">
                                            <p:txEl>
                                              <p:charRg st="1" end="8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Rectangle 1"/>
          <p:cNvSpPr/>
          <p:nvPr/>
        </p:nvSpPr>
        <p:spPr>
          <a:xfrm>
            <a:off x="457200" y="457200"/>
            <a:ext cx="4572000" cy="5724525"/>
          </a:xfrm>
          <a:prstGeom prst="rect">
            <a:avLst/>
          </a:prstGeom>
          <a:noFill/>
          <a:ln w="9525">
            <a:noFill/>
          </a:ln>
        </p:spPr>
        <p:txBody>
          <a:bodyPr>
            <a:spAutoFit/>
          </a:bodyPr>
          <a:p>
            <a:r>
              <a:rPr lang="en-IN" altLang="x-none" sz="1800" b="1" dirty="0">
                <a:solidFill>
                  <a:srgbClr val="FF0000"/>
                </a:solidFill>
                <a:latin typeface="Rockwell" panose="02060603020205020403" pitchFamily="18" charset="0"/>
              </a:rPr>
              <a:t>Planar joint</a:t>
            </a:r>
            <a:endParaRPr lang="en-IN" altLang="x-none" sz="1800" b="1" dirty="0">
              <a:solidFill>
                <a:srgbClr val="FF0000"/>
              </a:solidFill>
              <a:latin typeface="Rockwell" panose="02060603020205020403" pitchFamily="18" charset="0"/>
            </a:endParaRPr>
          </a:p>
          <a:p>
            <a:pPr algn="just"/>
            <a:r>
              <a:rPr lang="en-IN" altLang="x-none" sz="1800" b="1" dirty="0">
                <a:latin typeface="Rockwell" panose="02060603020205020403" pitchFamily="18" charset="0"/>
              </a:rPr>
              <a:t>A planar joint represent composite joint with two translational DOF’s and one rotational DOF, with rotational axis orthogonal to plane of translational axes</a:t>
            </a:r>
            <a:endParaRPr lang="en-IN" altLang="x-none" sz="1800" b="1" dirty="0">
              <a:latin typeface="Rockwell" panose="02060603020205020403" pitchFamily="18" charset="0"/>
            </a:endParaRPr>
          </a:p>
          <a:p>
            <a:pPr algn="just"/>
            <a:endParaRPr sz="1800" dirty="0">
              <a:latin typeface="Rockwell" panose="02060603020205020403" pitchFamily="18" charset="0"/>
            </a:endParaRPr>
          </a:p>
          <a:p>
            <a:pPr algn="just"/>
            <a:endParaRPr sz="1800" dirty="0">
              <a:latin typeface="Rockwell" panose="02060603020205020403" pitchFamily="18" charset="0"/>
            </a:endParaRPr>
          </a:p>
          <a:p>
            <a:pPr algn="just"/>
            <a:endParaRPr lang="en-IN" altLang="x-none" sz="1800" dirty="0">
              <a:latin typeface="Rockwell" panose="02060603020205020403" pitchFamily="18" charset="0"/>
            </a:endParaRPr>
          </a:p>
          <a:p>
            <a:pPr algn="just"/>
            <a:r>
              <a:rPr lang="en-IN" altLang="x-none" sz="1800" b="1" dirty="0">
                <a:solidFill>
                  <a:srgbClr val="FF0000"/>
                </a:solidFill>
                <a:latin typeface="Rockwell" panose="02060603020205020403" pitchFamily="18" charset="0"/>
              </a:rPr>
              <a:t>Spherical joint</a:t>
            </a:r>
            <a:endParaRPr lang="en-IN" altLang="x-none" sz="1800" b="1" dirty="0">
              <a:solidFill>
                <a:srgbClr val="FF0000"/>
              </a:solidFill>
              <a:latin typeface="Rockwell" panose="02060603020205020403" pitchFamily="18" charset="0"/>
            </a:endParaRPr>
          </a:p>
          <a:p>
            <a:pPr algn="just"/>
            <a:r>
              <a:rPr lang="en-IN" altLang="x-none" sz="1800" dirty="0">
                <a:latin typeface="Rockwell" panose="02060603020205020403" pitchFamily="18" charset="0"/>
              </a:rPr>
              <a:t>The Spherical block represents three rotational degrees of freedom (DoFs) at a single pivot point, a "ball-in-socket" joint. Two rotational DoFs specify a directional axis, and a third rotational DoF specifies rotation about that directional axis. The sense of each rotational DoF is defined </a:t>
            </a:r>
            <a:endParaRPr lang="en-IN" altLang="x-none" sz="1800" dirty="0">
              <a:latin typeface="Rockwell" panose="02060603020205020403" pitchFamily="18" charset="0"/>
            </a:endParaRPr>
          </a:p>
          <a:p>
            <a:pPr algn="just"/>
            <a:r>
              <a:rPr lang="en-IN" altLang="x-none" sz="1800" dirty="0">
                <a:latin typeface="Rockwell" panose="02060603020205020403" pitchFamily="18" charset="0"/>
              </a:rPr>
              <a:t>by the right-hand rule, and the three rotations together form a right-handed system</a:t>
            </a:r>
            <a:r>
              <a:rPr lang="en-IN" altLang="x-none" dirty="0">
                <a:latin typeface="Rockwell" panose="02060603020205020403" pitchFamily="18" charset="0"/>
              </a:rPr>
              <a:t>. </a:t>
            </a:r>
            <a:endParaRPr lang="en-IN" altLang="x-none" dirty="0">
              <a:latin typeface="Rockwell" panose="02060603020205020403" pitchFamily="18" charset="0"/>
            </a:endParaRPr>
          </a:p>
        </p:txBody>
      </p:sp>
      <p:pic>
        <p:nvPicPr>
          <p:cNvPr id="62467" name="Picture 2" descr="planar.gif"/>
          <p:cNvPicPr>
            <a:picLocks noChangeAspect="1"/>
          </p:cNvPicPr>
          <p:nvPr/>
        </p:nvPicPr>
        <p:blipFill>
          <a:blip r:embed="rId1"/>
          <a:stretch>
            <a:fillRect/>
          </a:stretch>
        </p:blipFill>
        <p:spPr>
          <a:xfrm>
            <a:off x="5029200" y="152400"/>
            <a:ext cx="3924300" cy="3152775"/>
          </a:xfrm>
          <a:prstGeom prst="rect">
            <a:avLst/>
          </a:prstGeom>
          <a:noFill/>
          <a:ln w="9525">
            <a:noFill/>
          </a:ln>
        </p:spPr>
      </p:pic>
      <p:pic>
        <p:nvPicPr>
          <p:cNvPr id="62468" name="Picture 2"/>
          <p:cNvPicPr>
            <a:picLocks noChangeAspect="1"/>
          </p:cNvPicPr>
          <p:nvPr/>
        </p:nvPicPr>
        <p:blipFill>
          <a:blip r:embed="rId2"/>
          <a:stretch>
            <a:fillRect/>
          </a:stretch>
        </p:blipFill>
        <p:spPr>
          <a:xfrm>
            <a:off x="4953000" y="3429000"/>
            <a:ext cx="3933825" cy="2143125"/>
          </a:xfrm>
          <a:prstGeom prst="rect">
            <a:avLst/>
          </a:prstGeom>
          <a:noFill/>
          <a:ln w="9525">
            <a:noFill/>
          </a:ln>
        </p:spPr>
      </p:pic>
    </p:spTree>
  </p:cSld>
  <p:clrMapOvr>
    <a:masterClrMapping/>
  </p:clrMapOvr>
  <p:transition advClick="0"/>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3490" name="Rectangle 2"/>
          <p:cNvSpPr>
            <a:spLocks noGrp="1"/>
          </p:cNvSpPr>
          <p:nvPr>
            <p:ph type="title"/>
          </p:nvPr>
        </p:nvSpPr>
        <p:spPr/>
        <p:txBody>
          <a:bodyPr vert="horz" wrap="square" lIns="91440" tIns="45720" rIns="91440" bIns="45720" anchor="b" anchorCtr="0"/>
          <a:p>
            <a:pPr eaLnBrk="1" hangingPunct="1"/>
            <a:r>
              <a:rPr dirty="0"/>
              <a:t>Industrial Robotics</a:t>
            </a:r>
            <a:endParaRPr dirty="0"/>
          </a:p>
        </p:txBody>
      </p:sp>
      <p:sp>
        <p:nvSpPr>
          <p:cNvPr id="63491" name="Rectangle 3"/>
          <p:cNvSpPr>
            <a:spLocks noGrp="1"/>
          </p:cNvSpPr>
          <p:nvPr>
            <p:ph idx="1"/>
          </p:nvPr>
        </p:nvSpPr>
        <p:spPr>
          <a:xfrm>
            <a:off x="762000" y="1693863"/>
            <a:ext cx="8077200" cy="4830762"/>
          </a:xfrm>
        </p:spPr>
        <p:txBody>
          <a:bodyPr vert="horz" wrap="square" lIns="91440" tIns="45720" rIns="91440" bIns="45720" anchor="t" anchorCtr="0"/>
          <a:p>
            <a:pPr marL="457200" indent="-457200" eaLnBrk="1" hangingPunct="1">
              <a:buNone/>
            </a:pPr>
            <a:r>
              <a:rPr dirty="0"/>
              <a:t>Sections:</a:t>
            </a:r>
            <a:endParaRPr dirty="0"/>
          </a:p>
          <a:p>
            <a:pPr marL="457200" indent="-457200" eaLnBrk="1" hangingPunct="1">
              <a:buFont typeface="Wingdings" panose="05000000000000000000" pitchFamily="2" charset="2"/>
              <a:buAutoNum type="arabicPeriod"/>
            </a:pPr>
            <a:r>
              <a:rPr dirty="0"/>
              <a:t>Robot Anatomy</a:t>
            </a:r>
            <a:endParaRPr dirty="0"/>
          </a:p>
          <a:p>
            <a:pPr marL="457200" indent="-457200" eaLnBrk="1" hangingPunct="1">
              <a:buFont typeface="Wingdings" panose="05000000000000000000" pitchFamily="2" charset="2"/>
              <a:buAutoNum type="arabicPeriod"/>
            </a:pPr>
            <a:r>
              <a:rPr dirty="0"/>
              <a:t>Robot Control Systems</a:t>
            </a:r>
            <a:endParaRPr dirty="0"/>
          </a:p>
          <a:p>
            <a:pPr marL="457200" indent="-457200" eaLnBrk="1" hangingPunct="1">
              <a:buFont typeface="Wingdings" panose="05000000000000000000" pitchFamily="2" charset="2"/>
              <a:buAutoNum type="arabicPeriod"/>
            </a:pPr>
            <a:r>
              <a:rPr dirty="0"/>
              <a:t>End Effectors</a:t>
            </a:r>
            <a:endParaRPr dirty="0"/>
          </a:p>
          <a:p>
            <a:pPr marL="457200" indent="-457200" eaLnBrk="1" hangingPunct="1">
              <a:buFont typeface="Wingdings" panose="05000000000000000000" pitchFamily="2" charset="2"/>
              <a:buAutoNum type="arabicPeriod"/>
            </a:pPr>
            <a:r>
              <a:rPr dirty="0"/>
              <a:t>Industrial Robot Applications</a:t>
            </a:r>
            <a:endParaRPr dirty="0"/>
          </a:p>
        </p:txBody>
      </p:sp>
    </p:spTree>
  </p:cSld>
  <p:clrMapOvr>
    <a:masterClrMapping/>
  </p:clrMapOvr>
  <p:transition advClick="0"/>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4514" name="Rectangle 2"/>
          <p:cNvSpPr>
            <a:spLocks noGrp="1"/>
          </p:cNvSpPr>
          <p:nvPr>
            <p:ph type="title"/>
          </p:nvPr>
        </p:nvSpPr>
        <p:spPr/>
        <p:txBody>
          <a:bodyPr vert="horz" wrap="square" lIns="91440" tIns="45720" rIns="91440" bIns="45720" anchor="b" anchorCtr="0"/>
          <a:p>
            <a:pPr eaLnBrk="1" hangingPunct="1"/>
            <a:r>
              <a:rPr dirty="0"/>
              <a:t>Robot Anatomy</a:t>
            </a:r>
            <a:endParaRPr dirty="0"/>
          </a:p>
        </p:txBody>
      </p:sp>
      <p:sp>
        <p:nvSpPr>
          <p:cNvPr id="64515" name="Rectangle 3"/>
          <p:cNvSpPr>
            <a:spLocks noGrp="1"/>
          </p:cNvSpPr>
          <p:nvPr>
            <p:ph idx="1"/>
          </p:nvPr>
        </p:nvSpPr>
        <p:spPr>
          <a:xfrm>
            <a:off x="533400" y="1676400"/>
            <a:ext cx="5395913" cy="4419600"/>
          </a:xfrm>
        </p:spPr>
        <p:txBody>
          <a:bodyPr vert="horz" wrap="square" lIns="91440" tIns="45720" rIns="91440" bIns="45720" anchor="t" anchorCtr="0"/>
          <a:p>
            <a:pPr eaLnBrk="1" hangingPunct="1"/>
            <a:r>
              <a:rPr sz="2000" dirty="0"/>
              <a:t>Manipulator consists of joints and links</a:t>
            </a:r>
            <a:endParaRPr sz="2000" dirty="0"/>
          </a:p>
          <a:p>
            <a:pPr lvl="1" eaLnBrk="1" hangingPunct="1"/>
            <a:r>
              <a:rPr sz="2000" dirty="0"/>
              <a:t>Joints provide relative motion</a:t>
            </a:r>
            <a:endParaRPr sz="2000" dirty="0"/>
          </a:p>
          <a:p>
            <a:pPr lvl="1" eaLnBrk="1" hangingPunct="1"/>
            <a:r>
              <a:rPr sz="2000" dirty="0"/>
              <a:t>Links are rigid members between joints</a:t>
            </a:r>
            <a:endParaRPr sz="2000" dirty="0"/>
          </a:p>
          <a:p>
            <a:pPr lvl="1" eaLnBrk="1" hangingPunct="1"/>
            <a:r>
              <a:rPr sz="2000" dirty="0"/>
              <a:t>Various joint types: linear and rotary</a:t>
            </a:r>
            <a:endParaRPr sz="2000" dirty="0"/>
          </a:p>
          <a:p>
            <a:pPr lvl="1" eaLnBrk="1" hangingPunct="1"/>
            <a:r>
              <a:rPr sz="2000" dirty="0"/>
              <a:t>Each joint provides a “degree-of-freedom”</a:t>
            </a:r>
            <a:endParaRPr sz="2000" dirty="0"/>
          </a:p>
          <a:p>
            <a:pPr lvl="1" eaLnBrk="1" hangingPunct="1"/>
            <a:r>
              <a:rPr sz="2000" dirty="0"/>
              <a:t>Most robots possess five or six degrees-of-freedom</a:t>
            </a:r>
            <a:endParaRPr sz="2000" dirty="0"/>
          </a:p>
          <a:p>
            <a:pPr eaLnBrk="1" hangingPunct="1"/>
            <a:r>
              <a:rPr sz="2000" dirty="0"/>
              <a:t>Robot manipulator consists of two sections:</a:t>
            </a:r>
            <a:endParaRPr sz="2000" dirty="0"/>
          </a:p>
          <a:p>
            <a:pPr lvl="1" eaLnBrk="1" hangingPunct="1"/>
            <a:r>
              <a:rPr sz="2000" dirty="0"/>
              <a:t>Body-and-arm – for positioning of objects in the robot's work volume</a:t>
            </a:r>
            <a:endParaRPr sz="2000" dirty="0"/>
          </a:p>
          <a:p>
            <a:pPr lvl="1" eaLnBrk="1" hangingPunct="1"/>
            <a:r>
              <a:rPr sz="2000" dirty="0"/>
              <a:t>Wrist assembly – for orientation of objects</a:t>
            </a:r>
            <a:endParaRPr sz="2000" dirty="0"/>
          </a:p>
        </p:txBody>
      </p:sp>
      <p:grpSp>
        <p:nvGrpSpPr>
          <p:cNvPr id="64516" name="Group 15"/>
          <p:cNvGrpSpPr/>
          <p:nvPr/>
        </p:nvGrpSpPr>
        <p:grpSpPr>
          <a:xfrm>
            <a:off x="5429250" y="1785938"/>
            <a:ext cx="3857625" cy="4429125"/>
            <a:chOff x="5643570" y="1998676"/>
            <a:chExt cx="3086100" cy="3430588"/>
          </a:xfrm>
        </p:grpSpPr>
        <p:pic>
          <p:nvPicPr>
            <p:cNvPr id="64517" name="Picture 6" descr="http://www.spinellis.gr/blog/20080517/kuka.jpg"/>
            <p:cNvPicPr>
              <a:picLocks noChangeAspect="1"/>
            </p:cNvPicPr>
            <p:nvPr/>
          </p:nvPicPr>
          <p:blipFill>
            <a:blip r:embed="rId1"/>
            <a:stretch>
              <a:fillRect/>
            </a:stretch>
          </p:blipFill>
          <p:spPr>
            <a:xfrm>
              <a:off x="6286507" y="2284426"/>
              <a:ext cx="2244725" cy="3144838"/>
            </a:xfrm>
            <a:prstGeom prst="rect">
              <a:avLst/>
            </a:prstGeom>
            <a:noFill/>
            <a:ln w="9525">
              <a:noFill/>
            </a:ln>
          </p:spPr>
        </p:pic>
        <p:sp>
          <p:nvSpPr>
            <p:cNvPr id="64518" name="TextBox 6"/>
            <p:cNvSpPr txBox="1"/>
            <p:nvPr/>
          </p:nvSpPr>
          <p:spPr>
            <a:xfrm>
              <a:off x="7572382" y="4927614"/>
              <a:ext cx="568325" cy="338137"/>
            </a:xfrm>
            <a:prstGeom prst="rect">
              <a:avLst/>
            </a:prstGeom>
            <a:noFill/>
            <a:ln w="9525">
              <a:noFill/>
            </a:ln>
          </p:spPr>
          <p:txBody>
            <a:bodyPr wrap="none">
              <a:spAutoFit/>
            </a:bodyPr>
            <a:p>
              <a:r>
                <a:rPr lang="en-GB" altLang="x-none" sz="1600" dirty="0">
                  <a:latin typeface="Arial Narrow" panose="020B0606020202030204" pitchFamily="34" charset="0"/>
                </a:rPr>
                <a:t>Base</a:t>
              </a:r>
              <a:endParaRPr lang="en-IE" altLang="x-none" sz="1600" dirty="0">
                <a:latin typeface="Arial Narrow" panose="020B0606020202030204" pitchFamily="34" charset="0"/>
              </a:endParaRPr>
            </a:p>
          </p:txBody>
        </p:sp>
        <p:sp>
          <p:nvSpPr>
            <p:cNvPr id="64519" name="TextBox 7"/>
            <p:cNvSpPr txBox="1"/>
            <p:nvPr/>
          </p:nvSpPr>
          <p:spPr>
            <a:xfrm>
              <a:off x="5715007" y="4713301"/>
              <a:ext cx="585788" cy="338138"/>
            </a:xfrm>
            <a:prstGeom prst="rect">
              <a:avLst/>
            </a:prstGeom>
            <a:noFill/>
            <a:ln w="9525">
              <a:noFill/>
            </a:ln>
          </p:spPr>
          <p:txBody>
            <a:bodyPr wrap="none">
              <a:spAutoFit/>
            </a:bodyPr>
            <a:p>
              <a:r>
                <a:rPr lang="en-GB" altLang="x-none" sz="1600" dirty="0">
                  <a:latin typeface="Arial Narrow" panose="020B0606020202030204" pitchFamily="34" charset="0"/>
                </a:rPr>
                <a:t>Link0</a:t>
              </a:r>
              <a:endParaRPr lang="en-IE" altLang="x-none" sz="1600" dirty="0">
                <a:latin typeface="Arial Narrow" panose="020B0606020202030204" pitchFamily="34" charset="0"/>
              </a:endParaRPr>
            </a:p>
          </p:txBody>
        </p:sp>
        <p:sp>
          <p:nvSpPr>
            <p:cNvPr id="64520" name="TextBox 8"/>
            <p:cNvSpPr txBox="1"/>
            <p:nvPr/>
          </p:nvSpPr>
          <p:spPr>
            <a:xfrm>
              <a:off x="5643570" y="4356114"/>
              <a:ext cx="631825" cy="338137"/>
            </a:xfrm>
            <a:prstGeom prst="rect">
              <a:avLst/>
            </a:prstGeom>
            <a:noFill/>
            <a:ln w="9525">
              <a:noFill/>
            </a:ln>
          </p:spPr>
          <p:txBody>
            <a:bodyPr wrap="none">
              <a:spAutoFit/>
            </a:bodyPr>
            <a:p>
              <a:r>
                <a:rPr lang="en-GB" altLang="x-none" sz="1600" dirty="0">
                  <a:latin typeface="Arial Narrow" panose="020B0606020202030204" pitchFamily="34" charset="0"/>
                </a:rPr>
                <a:t>Joint1</a:t>
              </a:r>
              <a:endParaRPr lang="en-IE" altLang="x-none" sz="1600" dirty="0">
                <a:latin typeface="Arial Narrow" panose="020B0606020202030204" pitchFamily="34" charset="0"/>
              </a:endParaRPr>
            </a:p>
          </p:txBody>
        </p:sp>
        <p:sp>
          <p:nvSpPr>
            <p:cNvPr id="64521" name="TextBox 9"/>
            <p:cNvSpPr txBox="1"/>
            <p:nvPr/>
          </p:nvSpPr>
          <p:spPr>
            <a:xfrm>
              <a:off x="7358070" y="3141676"/>
              <a:ext cx="585787" cy="338138"/>
            </a:xfrm>
            <a:prstGeom prst="rect">
              <a:avLst/>
            </a:prstGeom>
            <a:noFill/>
            <a:ln w="9525">
              <a:noFill/>
            </a:ln>
          </p:spPr>
          <p:txBody>
            <a:bodyPr wrap="none">
              <a:spAutoFit/>
            </a:bodyPr>
            <a:p>
              <a:r>
                <a:rPr lang="en-GB" altLang="x-none" sz="1600" dirty="0">
                  <a:latin typeface="Arial Narrow" panose="020B0606020202030204" pitchFamily="34" charset="0"/>
                </a:rPr>
                <a:t>Link2</a:t>
              </a:r>
              <a:endParaRPr lang="en-IE" altLang="x-none" sz="1600" dirty="0">
                <a:latin typeface="Arial Narrow" panose="020B0606020202030204" pitchFamily="34" charset="0"/>
              </a:endParaRPr>
            </a:p>
          </p:txBody>
        </p:sp>
        <p:sp>
          <p:nvSpPr>
            <p:cNvPr id="64522" name="TextBox 11"/>
            <p:cNvSpPr txBox="1"/>
            <p:nvPr/>
          </p:nvSpPr>
          <p:spPr>
            <a:xfrm>
              <a:off x="6986595" y="1998676"/>
              <a:ext cx="585787" cy="338138"/>
            </a:xfrm>
            <a:prstGeom prst="rect">
              <a:avLst/>
            </a:prstGeom>
            <a:noFill/>
            <a:ln w="9525">
              <a:noFill/>
            </a:ln>
          </p:spPr>
          <p:txBody>
            <a:bodyPr wrap="none">
              <a:spAutoFit/>
            </a:bodyPr>
            <a:p>
              <a:r>
                <a:rPr lang="en-GB" altLang="x-none" sz="1600" dirty="0">
                  <a:latin typeface="Arial Narrow" panose="020B0606020202030204" pitchFamily="34" charset="0"/>
                </a:rPr>
                <a:t>Link3</a:t>
              </a:r>
              <a:endParaRPr lang="en-IE" altLang="x-none" sz="1600" dirty="0">
                <a:latin typeface="Arial Narrow" panose="020B0606020202030204" pitchFamily="34" charset="0"/>
              </a:endParaRPr>
            </a:p>
          </p:txBody>
        </p:sp>
        <p:sp>
          <p:nvSpPr>
            <p:cNvPr id="64523" name="TextBox 13"/>
            <p:cNvSpPr txBox="1"/>
            <p:nvPr/>
          </p:nvSpPr>
          <p:spPr>
            <a:xfrm>
              <a:off x="6072195" y="2070114"/>
              <a:ext cx="631825" cy="338137"/>
            </a:xfrm>
            <a:prstGeom prst="rect">
              <a:avLst/>
            </a:prstGeom>
            <a:noFill/>
            <a:ln w="9525">
              <a:noFill/>
            </a:ln>
          </p:spPr>
          <p:txBody>
            <a:bodyPr wrap="none">
              <a:spAutoFit/>
            </a:bodyPr>
            <a:p>
              <a:r>
                <a:rPr lang="en-GB" altLang="x-none" sz="1600" dirty="0">
                  <a:latin typeface="Arial Narrow" panose="020B0606020202030204" pitchFamily="34" charset="0"/>
                </a:rPr>
                <a:t>Joint3</a:t>
              </a:r>
              <a:endParaRPr lang="en-IE" altLang="x-none" sz="1600" dirty="0">
                <a:latin typeface="Arial Narrow" panose="020B0606020202030204" pitchFamily="34" charset="0"/>
              </a:endParaRPr>
            </a:p>
          </p:txBody>
        </p:sp>
        <p:sp>
          <p:nvSpPr>
            <p:cNvPr id="64524" name="Rectangle 14"/>
            <p:cNvSpPr/>
            <p:nvPr/>
          </p:nvSpPr>
          <p:spPr>
            <a:xfrm rot="4608831">
              <a:off x="7674776" y="2129645"/>
              <a:ext cx="781050" cy="830262"/>
            </a:xfrm>
            <a:prstGeom prst="rect">
              <a:avLst/>
            </a:prstGeom>
            <a:solidFill>
              <a:schemeClr val="bg1"/>
            </a:solidFill>
            <a:ln w="9525">
              <a:noFill/>
            </a:ln>
          </p:spPr>
          <p:txBody>
            <a:bodyPr wrap="none"/>
            <a:p>
              <a:endParaRPr lang="en-IE" altLang="x-none" dirty="0">
                <a:latin typeface="Arial Narrow" panose="020B0606020202030204" pitchFamily="34" charset="0"/>
              </a:endParaRPr>
            </a:p>
          </p:txBody>
        </p:sp>
        <p:sp>
          <p:nvSpPr>
            <p:cNvPr id="64525" name="TextBox 12"/>
            <p:cNvSpPr txBox="1"/>
            <p:nvPr/>
          </p:nvSpPr>
          <p:spPr>
            <a:xfrm>
              <a:off x="7715257" y="2355864"/>
              <a:ext cx="1014413" cy="338137"/>
            </a:xfrm>
            <a:prstGeom prst="rect">
              <a:avLst/>
            </a:prstGeom>
            <a:noFill/>
            <a:ln w="9525">
              <a:noFill/>
            </a:ln>
          </p:spPr>
          <p:txBody>
            <a:bodyPr wrap="none">
              <a:spAutoFit/>
            </a:bodyPr>
            <a:p>
              <a:r>
                <a:rPr lang="en-GB" altLang="x-none" sz="1600" dirty="0">
                  <a:latin typeface="Arial Narrow" panose="020B0606020202030204" pitchFamily="34" charset="0"/>
                </a:rPr>
                <a:t>End of Arm</a:t>
              </a:r>
              <a:endParaRPr lang="en-IE" altLang="x-none" sz="1600" dirty="0">
                <a:latin typeface="Arial Narrow" panose="020B0606020202030204" pitchFamily="34" charset="0"/>
              </a:endParaRPr>
            </a:p>
          </p:txBody>
        </p:sp>
        <p:sp>
          <p:nvSpPr>
            <p:cNvPr id="64526" name="TextBox 15"/>
            <p:cNvSpPr txBox="1"/>
            <p:nvPr/>
          </p:nvSpPr>
          <p:spPr>
            <a:xfrm>
              <a:off x="6143632" y="3427426"/>
              <a:ext cx="585788" cy="338138"/>
            </a:xfrm>
            <a:prstGeom prst="rect">
              <a:avLst/>
            </a:prstGeom>
            <a:noFill/>
            <a:ln w="9525">
              <a:noFill/>
            </a:ln>
          </p:spPr>
          <p:txBody>
            <a:bodyPr wrap="none">
              <a:spAutoFit/>
            </a:bodyPr>
            <a:p>
              <a:r>
                <a:rPr lang="en-GB" altLang="x-none" sz="1600" dirty="0">
                  <a:latin typeface="Arial Narrow" panose="020B0606020202030204" pitchFamily="34" charset="0"/>
                </a:rPr>
                <a:t>Link1</a:t>
              </a:r>
              <a:endParaRPr lang="en-IE" altLang="x-none" sz="1600" dirty="0">
                <a:latin typeface="Arial Narrow" panose="020B0606020202030204" pitchFamily="34" charset="0"/>
              </a:endParaRPr>
            </a:p>
          </p:txBody>
        </p:sp>
        <p:sp>
          <p:nvSpPr>
            <p:cNvPr id="64527" name="TextBox 16"/>
            <p:cNvSpPr txBox="1"/>
            <p:nvPr/>
          </p:nvSpPr>
          <p:spPr>
            <a:xfrm>
              <a:off x="7858132" y="3927489"/>
              <a:ext cx="631825" cy="338137"/>
            </a:xfrm>
            <a:prstGeom prst="rect">
              <a:avLst/>
            </a:prstGeom>
            <a:noFill/>
            <a:ln w="9525">
              <a:noFill/>
            </a:ln>
          </p:spPr>
          <p:txBody>
            <a:bodyPr wrap="none">
              <a:spAutoFit/>
            </a:bodyPr>
            <a:p>
              <a:r>
                <a:rPr lang="en-GB" altLang="x-none" sz="1600" dirty="0">
                  <a:latin typeface="Arial Narrow" panose="020B0606020202030204" pitchFamily="34" charset="0"/>
                </a:rPr>
                <a:t>Joint2</a:t>
              </a:r>
              <a:endParaRPr lang="en-IE" altLang="x-none" sz="1600" dirty="0">
                <a:latin typeface="Arial Narrow" panose="020B0606020202030204" pitchFamily="34" charset="0"/>
              </a:endParaRPr>
            </a:p>
          </p:txBody>
        </p:sp>
        <p:cxnSp>
          <p:nvCxnSpPr>
            <p:cNvPr id="64528" name="Straight Arrow Connector 18"/>
            <p:cNvCxnSpPr/>
            <p:nvPr/>
          </p:nvCxnSpPr>
          <p:spPr>
            <a:xfrm>
              <a:off x="6572257" y="3713176"/>
              <a:ext cx="428625" cy="285750"/>
            </a:xfrm>
            <a:prstGeom prst="straightConnector1">
              <a:avLst/>
            </a:prstGeom>
            <a:ln w="9525" cap="flat" cmpd="sng">
              <a:solidFill>
                <a:schemeClr val="tx1"/>
              </a:solidFill>
              <a:prstDash val="solid"/>
              <a:miter/>
              <a:headEnd type="none" w="med" len="med"/>
              <a:tailEnd type="arrow" w="med" len="med"/>
            </a:ln>
          </p:spPr>
        </p:cxnSp>
      </p:grpSp>
    </p:spTree>
  </p:cSld>
  <p:clrMapOvr>
    <a:masterClrMapping/>
  </p:clrMapOvr>
  <p:transition advClick="0"/>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5538" name="Rectangle 2"/>
          <p:cNvSpPr>
            <a:spLocks noGrp="1"/>
          </p:cNvSpPr>
          <p:nvPr>
            <p:ph type="title"/>
          </p:nvPr>
        </p:nvSpPr>
        <p:spPr>
          <a:xfrm>
            <a:off x="1676400" y="228600"/>
            <a:ext cx="7162800" cy="990600"/>
          </a:xfrm>
        </p:spPr>
        <p:txBody>
          <a:bodyPr vert="horz" wrap="square" lIns="91440" tIns="45720" rIns="91440" bIns="45720" anchor="b" anchorCtr="0"/>
          <a:p>
            <a:pPr eaLnBrk="1" hangingPunct="1"/>
            <a:r>
              <a:rPr dirty="0"/>
              <a:t>Manipulator Joints</a:t>
            </a:r>
            <a:endParaRPr dirty="0"/>
          </a:p>
        </p:txBody>
      </p:sp>
      <p:sp>
        <p:nvSpPr>
          <p:cNvPr id="65539" name="Rectangle 3"/>
          <p:cNvSpPr>
            <a:spLocks noGrp="1"/>
          </p:cNvSpPr>
          <p:nvPr>
            <p:ph idx="1"/>
          </p:nvPr>
        </p:nvSpPr>
        <p:spPr>
          <a:xfrm>
            <a:off x="685800" y="1600200"/>
            <a:ext cx="7772400" cy="4495800"/>
          </a:xfrm>
        </p:spPr>
        <p:txBody>
          <a:bodyPr vert="horz" wrap="square" lIns="91440" tIns="45720" rIns="91440" bIns="45720" anchor="t" anchorCtr="0"/>
          <a:p>
            <a:pPr eaLnBrk="1" hangingPunct="1"/>
            <a:r>
              <a:rPr dirty="0"/>
              <a:t>Translational motion</a:t>
            </a:r>
            <a:endParaRPr dirty="0"/>
          </a:p>
          <a:p>
            <a:pPr lvl="1" eaLnBrk="1" hangingPunct="1"/>
            <a:r>
              <a:rPr dirty="0"/>
              <a:t>Linear joint (type L)</a:t>
            </a:r>
            <a:endParaRPr dirty="0"/>
          </a:p>
          <a:p>
            <a:pPr lvl="1" eaLnBrk="1" hangingPunct="1"/>
            <a:r>
              <a:rPr dirty="0"/>
              <a:t>Orthogonal joint (type O)</a:t>
            </a:r>
            <a:endParaRPr dirty="0"/>
          </a:p>
          <a:p>
            <a:pPr eaLnBrk="1" hangingPunct="1"/>
            <a:endParaRPr dirty="0"/>
          </a:p>
          <a:p>
            <a:pPr eaLnBrk="1" hangingPunct="1"/>
            <a:r>
              <a:rPr dirty="0"/>
              <a:t>Rotary motion</a:t>
            </a:r>
            <a:endParaRPr dirty="0"/>
          </a:p>
          <a:p>
            <a:pPr lvl="1" eaLnBrk="1" hangingPunct="1"/>
            <a:r>
              <a:rPr dirty="0"/>
              <a:t>Rotational joint (type R) </a:t>
            </a:r>
            <a:endParaRPr dirty="0"/>
          </a:p>
          <a:p>
            <a:pPr lvl="1" eaLnBrk="1" hangingPunct="1"/>
            <a:r>
              <a:rPr dirty="0"/>
              <a:t>Twisting joint (type T)</a:t>
            </a:r>
            <a:endParaRPr dirty="0"/>
          </a:p>
          <a:p>
            <a:pPr lvl="1" eaLnBrk="1" hangingPunct="1"/>
            <a:r>
              <a:rPr dirty="0"/>
              <a:t>Revolving joint (type V)</a:t>
            </a:r>
            <a:endParaRPr dirty="0"/>
          </a:p>
        </p:txBody>
      </p:sp>
      <p:pic>
        <p:nvPicPr>
          <p:cNvPr id="65540" name="Picture 4" descr="8"/>
          <p:cNvPicPr>
            <a:picLocks noChangeAspect="1"/>
          </p:cNvPicPr>
          <p:nvPr/>
        </p:nvPicPr>
        <p:blipFill>
          <a:blip r:embed="rId1"/>
          <a:stretch>
            <a:fillRect/>
          </a:stretch>
        </p:blipFill>
        <p:spPr>
          <a:xfrm>
            <a:off x="5429250" y="1857375"/>
            <a:ext cx="2374900" cy="590550"/>
          </a:xfrm>
          <a:prstGeom prst="rect">
            <a:avLst/>
          </a:prstGeom>
          <a:noFill/>
          <a:ln w="9525">
            <a:noFill/>
          </a:ln>
        </p:spPr>
      </p:pic>
      <p:pic>
        <p:nvPicPr>
          <p:cNvPr id="65541" name="Picture 5" descr="8"/>
          <p:cNvPicPr>
            <a:picLocks noChangeAspect="1"/>
          </p:cNvPicPr>
          <p:nvPr/>
        </p:nvPicPr>
        <p:blipFill>
          <a:blip r:embed="rId2"/>
          <a:stretch>
            <a:fillRect/>
          </a:stretch>
        </p:blipFill>
        <p:spPr>
          <a:xfrm>
            <a:off x="6715125" y="2428875"/>
            <a:ext cx="2193925" cy="1089025"/>
          </a:xfrm>
          <a:prstGeom prst="rect">
            <a:avLst/>
          </a:prstGeom>
          <a:noFill/>
          <a:ln w="9525">
            <a:noFill/>
          </a:ln>
        </p:spPr>
      </p:pic>
      <p:pic>
        <p:nvPicPr>
          <p:cNvPr id="65542" name="Picture 5" descr="8"/>
          <p:cNvPicPr>
            <a:picLocks noChangeAspect="1"/>
          </p:cNvPicPr>
          <p:nvPr/>
        </p:nvPicPr>
        <p:blipFill>
          <a:blip r:embed="rId3"/>
          <a:stretch>
            <a:fillRect/>
          </a:stretch>
        </p:blipFill>
        <p:spPr>
          <a:xfrm>
            <a:off x="6951663" y="3786188"/>
            <a:ext cx="2192337" cy="846137"/>
          </a:xfrm>
          <a:prstGeom prst="rect">
            <a:avLst/>
          </a:prstGeom>
          <a:noFill/>
          <a:ln w="9525">
            <a:noFill/>
          </a:ln>
        </p:spPr>
      </p:pic>
      <p:pic>
        <p:nvPicPr>
          <p:cNvPr id="65543" name="Picture 6" descr="8"/>
          <p:cNvPicPr>
            <a:picLocks noChangeAspect="1"/>
          </p:cNvPicPr>
          <p:nvPr/>
        </p:nvPicPr>
        <p:blipFill>
          <a:blip r:embed="rId4"/>
          <a:stretch>
            <a:fillRect/>
          </a:stretch>
        </p:blipFill>
        <p:spPr>
          <a:xfrm>
            <a:off x="5143500" y="4500563"/>
            <a:ext cx="2143125" cy="1114425"/>
          </a:xfrm>
          <a:prstGeom prst="rect">
            <a:avLst/>
          </a:prstGeom>
          <a:noFill/>
          <a:ln w="9525">
            <a:noFill/>
          </a:ln>
        </p:spPr>
      </p:pic>
      <p:pic>
        <p:nvPicPr>
          <p:cNvPr id="65544" name="Picture 4" descr="8"/>
          <p:cNvPicPr>
            <a:picLocks noChangeAspect="1"/>
          </p:cNvPicPr>
          <p:nvPr/>
        </p:nvPicPr>
        <p:blipFill>
          <a:blip r:embed="rId5"/>
          <a:stretch>
            <a:fillRect/>
          </a:stretch>
        </p:blipFill>
        <p:spPr>
          <a:xfrm>
            <a:off x="5000625" y="3284538"/>
            <a:ext cx="2192338" cy="803275"/>
          </a:xfrm>
          <a:prstGeom prst="rect">
            <a:avLst/>
          </a:prstGeom>
          <a:noFill/>
          <a:ln w="9525">
            <a:noFill/>
          </a:ln>
        </p:spPr>
      </p:pic>
    </p:spTree>
  </p:cSld>
  <p:clrMapOvr>
    <a:masterClrMapping/>
  </p:clrMapOvr>
  <p:transition advClick="0"/>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Rectangle 1"/>
          <p:cNvSpPr/>
          <p:nvPr/>
        </p:nvSpPr>
        <p:spPr>
          <a:xfrm>
            <a:off x="0" y="0"/>
            <a:ext cx="8929688" cy="6124575"/>
          </a:xfrm>
          <a:prstGeom prst="rect">
            <a:avLst/>
          </a:prstGeom>
          <a:noFill/>
          <a:ln w="9525">
            <a:noFill/>
          </a:ln>
        </p:spPr>
        <p:txBody>
          <a:bodyPr anchor="ctr" anchorCtr="0">
            <a:spAutoFit/>
          </a:bodyPr>
          <a:p>
            <a:pPr algn="just" eaLnBrk="0" hangingPunct="0">
              <a:buNone/>
            </a:pPr>
            <a:r>
              <a:rPr sz="2800" b="1" dirty="0">
                <a:solidFill>
                  <a:srgbClr val="FF0000"/>
                </a:solidFill>
                <a:latin typeface="Calibri" panose="020F0502020204030204" charset="0"/>
                <a:cs typeface="Times New Roman" panose="02020603050405020304" pitchFamily="18" charset="0"/>
              </a:rPr>
              <a:t>Need, Scope and Limitations of Robots:</a:t>
            </a:r>
            <a:endParaRPr sz="1400" dirty="0">
              <a:solidFill>
                <a:srgbClr val="FF0000"/>
              </a:solidFill>
              <a:latin typeface="Arial Narrow" panose="020B0606020202030204" pitchFamily="34" charset="0"/>
            </a:endParaRPr>
          </a:p>
          <a:p>
            <a:pPr algn="just" eaLnBrk="0" hangingPunct="0">
              <a:buNone/>
            </a:pPr>
            <a:r>
              <a:rPr sz="2800" dirty="0">
                <a:solidFill>
                  <a:srgbClr val="000000"/>
                </a:solidFill>
                <a:latin typeface="Calibri" panose="020F0502020204030204" charset="0"/>
                <a:cs typeface="Times New Roman" panose="02020603050405020304" pitchFamily="18" charset="0"/>
              </a:rPr>
              <a:t>The world needs robots for a countless number of reasons, including hazardous jobs and automated manufacturing. </a:t>
            </a:r>
            <a:endParaRPr sz="2800" dirty="0">
              <a:solidFill>
                <a:srgbClr val="000000"/>
              </a:solidFill>
              <a:latin typeface="Calibri" panose="020F0502020204030204" charset="0"/>
              <a:cs typeface="Times New Roman" panose="02020603050405020304" pitchFamily="18" charset="0"/>
            </a:endParaRPr>
          </a:p>
          <a:p>
            <a:pPr algn="just" eaLnBrk="0" hangingPunct="0">
              <a:buNone/>
            </a:pPr>
            <a:endParaRPr sz="2800" dirty="0">
              <a:solidFill>
                <a:srgbClr val="000000"/>
              </a:solidFill>
              <a:latin typeface="Calibri" panose="020F0502020204030204" charset="0"/>
              <a:cs typeface="Times New Roman" panose="02020603050405020304" pitchFamily="18" charset="0"/>
            </a:endParaRPr>
          </a:p>
          <a:p>
            <a:pPr algn="just" eaLnBrk="0" hangingPunct="0">
              <a:buNone/>
            </a:pPr>
            <a:r>
              <a:rPr sz="2800" dirty="0">
                <a:solidFill>
                  <a:srgbClr val="000000"/>
                </a:solidFill>
                <a:latin typeface="Calibri" panose="020F0502020204030204" charset="0"/>
                <a:cs typeface="Times New Roman" panose="02020603050405020304" pitchFamily="18" charset="0"/>
              </a:rPr>
              <a:t>Robots work without breaks or the need to sleep or eat, allowing manufactures to streamline processes and improve output. Robots are employed in roles ranging from cleaning up dangerous waste and chemical spills to disarming bombs and protecting soldiers in the field.</a:t>
            </a:r>
            <a:endParaRPr sz="2800" dirty="0">
              <a:solidFill>
                <a:srgbClr val="000000"/>
              </a:solidFill>
              <a:latin typeface="Calibri" panose="020F0502020204030204" charset="0"/>
              <a:cs typeface="Times New Roman" panose="02020603050405020304" pitchFamily="18" charset="0"/>
            </a:endParaRPr>
          </a:p>
          <a:p>
            <a:pPr algn="just" eaLnBrk="0" hangingPunct="0">
              <a:buNone/>
            </a:pPr>
            <a:endParaRPr sz="2800" dirty="0">
              <a:solidFill>
                <a:srgbClr val="000000"/>
              </a:solidFill>
              <a:latin typeface="Calibri" panose="020F0502020204030204" charset="0"/>
              <a:cs typeface="Times New Roman" panose="02020603050405020304" pitchFamily="18" charset="0"/>
            </a:endParaRPr>
          </a:p>
          <a:p>
            <a:pPr algn="just" eaLnBrk="0" hangingPunct="0">
              <a:buNone/>
            </a:pPr>
            <a:r>
              <a:rPr sz="2800" dirty="0">
                <a:solidFill>
                  <a:srgbClr val="000000"/>
                </a:solidFill>
                <a:latin typeface="Calibri" panose="020F0502020204030204" charset="0"/>
                <a:cs typeface="Times New Roman" panose="02020603050405020304" pitchFamily="18" charset="0"/>
              </a:rPr>
              <a:t>New, humanoid robots originally designed for military use, are now being developed in the private sector for uses ranging from manual labor to helping those with handicaps and mobility issues.</a:t>
            </a:r>
            <a:endParaRPr sz="4800" dirty="0">
              <a:latin typeface="Arial Narrow" panose="020B0606020202030204" pitchFamily="34" charset="0"/>
            </a:endParaRPr>
          </a:p>
        </p:txBody>
      </p:sp>
    </p:spTree>
  </p:cSld>
  <p:clrMapOvr>
    <a:masterClrMapping/>
  </p:clrMapOvr>
  <p:transition advClick="0"/>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Rectangle 1"/>
          <p:cNvSpPr/>
          <p:nvPr/>
        </p:nvSpPr>
        <p:spPr>
          <a:xfrm>
            <a:off x="0" y="0"/>
            <a:ext cx="8929688" cy="6556375"/>
          </a:xfrm>
          <a:prstGeom prst="rect">
            <a:avLst/>
          </a:prstGeom>
          <a:noFill/>
          <a:ln w="9525">
            <a:noFill/>
          </a:ln>
        </p:spPr>
        <p:txBody>
          <a:bodyPr anchor="ctr" anchorCtr="0">
            <a:spAutoFit/>
          </a:bodyPr>
          <a:p>
            <a:pPr algn="just" eaLnBrk="0" hangingPunct="0">
              <a:buNone/>
            </a:pPr>
            <a:r>
              <a:rPr sz="2800" b="1" dirty="0">
                <a:solidFill>
                  <a:srgbClr val="FF0000"/>
                </a:solidFill>
                <a:latin typeface="Calibri" panose="020F0502020204030204" charset="0"/>
                <a:cs typeface="Times New Roman" panose="02020603050405020304" pitchFamily="18" charset="0"/>
              </a:rPr>
              <a:t>Need, Scope and Limitations of Robots:</a:t>
            </a:r>
            <a:endParaRPr sz="1400" dirty="0">
              <a:solidFill>
                <a:srgbClr val="FF0000"/>
              </a:solidFill>
              <a:latin typeface="Arial Narrow" panose="020B0606020202030204" pitchFamily="34" charset="0"/>
            </a:endParaRPr>
          </a:p>
          <a:p>
            <a:pPr algn="just">
              <a:buNone/>
            </a:pPr>
            <a:r>
              <a:rPr sz="2800" dirty="0">
                <a:latin typeface="Arial Narrow" panose="020B0606020202030204" pitchFamily="34" charset="0"/>
              </a:rPr>
              <a:t>Robots also provide a level of precision that is unmatched by the human hand, and one which is repeatable over indefinite time frames. </a:t>
            </a:r>
            <a:endParaRPr sz="2800" dirty="0">
              <a:latin typeface="Arial Narrow" panose="020B0606020202030204" pitchFamily="34" charset="0"/>
            </a:endParaRPr>
          </a:p>
          <a:p>
            <a:pPr algn="just">
              <a:buNone/>
            </a:pPr>
            <a:endParaRPr sz="2800" dirty="0">
              <a:latin typeface="Arial Narrow" panose="020B0606020202030204" pitchFamily="34" charset="0"/>
            </a:endParaRPr>
          </a:p>
          <a:p>
            <a:pPr algn="just">
              <a:buNone/>
            </a:pPr>
            <a:r>
              <a:rPr sz="2800" dirty="0">
                <a:latin typeface="Arial Narrow" panose="020B0606020202030204" pitchFamily="34" charset="0"/>
              </a:rPr>
              <a:t>These characteristics make them ideal for precision cutting, welding and assembly processes. Robots are also revolutionizing medical procedures, allowing many types of surgery to be performed with non-invasive, out-patient procedures, as opposed to traditional procedures requiring longer recovery times. </a:t>
            </a:r>
            <a:endParaRPr sz="2800" dirty="0">
              <a:latin typeface="Arial Narrow" panose="020B0606020202030204" pitchFamily="34" charset="0"/>
            </a:endParaRPr>
          </a:p>
          <a:p>
            <a:pPr algn="just">
              <a:buNone/>
            </a:pPr>
            <a:endParaRPr sz="2800" dirty="0">
              <a:latin typeface="Arial Narrow" panose="020B0606020202030204" pitchFamily="34" charset="0"/>
            </a:endParaRPr>
          </a:p>
          <a:p>
            <a:pPr algn="just">
              <a:buNone/>
            </a:pPr>
            <a:r>
              <a:rPr sz="2800" dirty="0">
                <a:latin typeface="Arial Narrow" panose="020B0606020202030204" pitchFamily="34" charset="0"/>
              </a:rPr>
              <a:t>Medical robots are now so advanced that they are being employed in brain, heart and eye surgeries, allowing doctors to treat conditions that were previously only possible through treatments nearly as dangerous as the offending condition.</a:t>
            </a:r>
            <a:endParaRPr lang="en-IN" altLang="x-none" sz="2800" dirty="0">
              <a:latin typeface="Arial Narrow" panose="020B0606020202030204" pitchFamily="34" charset="0"/>
            </a:endParaRPr>
          </a:p>
        </p:txBody>
      </p:sp>
    </p:spTree>
  </p:cSld>
  <p:clrMapOvr>
    <a:masterClrMapping/>
  </p:clrMapOvr>
  <p:transition advClick="0"/>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Rectangle 3"/>
          <p:cNvSpPr>
            <a:spLocks noGrp="1"/>
          </p:cNvSpPr>
          <p:nvPr>
            <p:ph idx="1"/>
          </p:nvPr>
        </p:nvSpPr>
        <p:spPr/>
        <p:txBody>
          <a:bodyPr vert="horz" wrap="square" lIns="91440" tIns="45720" rIns="91440" bIns="45720" anchor="t" anchorCtr="0"/>
          <a:p>
            <a:pPr marL="609600" indent="-609600" eaLnBrk="1" hangingPunct="1">
              <a:lnSpc>
                <a:spcPct val="80000"/>
              </a:lnSpc>
              <a:buNone/>
            </a:pPr>
            <a:r>
              <a:rPr sz="2800" dirty="0"/>
              <a:t>Normally, robot manipulators are classified</a:t>
            </a:r>
            <a:endParaRPr sz="2800" dirty="0"/>
          </a:p>
          <a:p>
            <a:pPr marL="609600" indent="-609600" eaLnBrk="1" hangingPunct="1">
              <a:lnSpc>
                <a:spcPct val="80000"/>
              </a:lnSpc>
              <a:buNone/>
            </a:pPr>
            <a:r>
              <a:rPr sz="2800" dirty="0"/>
              <a:t>according to their arm geometry or kinematic</a:t>
            </a:r>
            <a:endParaRPr sz="2800" dirty="0"/>
          </a:p>
          <a:p>
            <a:pPr marL="609600" indent="-609600" eaLnBrk="1" hangingPunct="1">
              <a:lnSpc>
                <a:spcPct val="80000"/>
              </a:lnSpc>
              <a:buNone/>
            </a:pPr>
            <a:r>
              <a:rPr sz="2800" dirty="0"/>
              <a:t>structure. The majority of these manipulators fall into one of these five configuration:</a:t>
            </a:r>
            <a:endParaRPr sz="2800" dirty="0"/>
          </a:p>
          <a:p>
            <a:pPr marL="609600" indent="-609600" eaLnBrk="1" hangingPunct="1">
              <a:lnSpc>
                <a:spcPct val="80000"/>
              </a:lnSpc>
              <a:buNone/>
            </a:pPr>
            <a:endParaRPr sz="2800" dirty="0"/>
          </a:p>
          <a:p>
            <a:pPr marL="609600" indent="-609600" eaLnBrk="1" hangingPunct="1">
              <a:lnSpc>
                <a:spcPct val="80000"/>
              </a:lnSpc>
              <a:buFontTx/>
              <a:buAutoNum type="arabicPeriod"/>
            </a:pPr>
            <a:r>
              <a:rPr sz="2800" dirty="0"/>
              <a:t>Cartesian Type Configuration (PPP)</a:t>
            </a:r>
            <a:endParaRPr sz="2800" dirty="0"/>
          </a:p>
          <a:p>
            <a:pPr marL="609600" indent="-609600" eaLnBrk="1" hangingPunct="1">
              <a:lnSpc>
                <a:spcPct val="80000"/>
              </a:lnSpc>
              <a:buFontTx/>
              <a:buAutoNum type="arabicPeriod"/>
            </a:pPr>
            <a:r>
              <a:rPr sz="2800" dirty="0"/>
              <a:t>Cylindrical Type Configuration (RPP)</a:t>
            </a:r>
            <a:endParaRPr sz="2800" dirty="0"/>
          </a:p>
          <a:p>
            <a:pPr marL="609600" indent="-609600" eaLnBrk="1" hangingPunct="1">
              <a:lnSpc>
                <a:spcPct val="80000"/>
              </a:lnSpc>
              <a:buFontTx/>
              <a:buAutoNum type="arabicPeriod"/>
            </a:pPr>
            <a:r>
              <a:rPr sz="2800" dirty="0"/>
              <a:t>Spherical Type Configuration (RRP)</a:t>
            </a:r>
            <a:endParaRPr sz="2800" dirty="0"/>
          </a:p>
          <a:p>
            <a:pPr marL="609600" indent="-609600" eaLnBrk="1" hangingPunct="1">
              <a:lnSpc>
                <a:spcPct val="80000"/>
              </a:lnSpc>
              <a:buFontTx/>
              <a:buAutoNum type="arabicPeriod"/>
            </a:pPr>
            <a:r>
              <a:rPr sz="2800" dirty="0"/>
              <a:t>SCARA Type Configuration (RRP or PRR)</a:t>
            </a:r>
            <a:endParaRPr sz="2800" dirty="0"/>
          </a:p>
          <a:p>
            <a:pPr marL="609600" indent="-609600" eaLnBrk="1" hangingPunct="1">
              <a:lnSpc>
                <a:spcPct val="80000"/>
              </a:lnSpc>
              <a:buFontTx/>
              <a:buAutoNum type="arabicPeriod"/>
            </a:pPr>
            <a:r>
              <a:rPr sz="2800" dirty="0"/>
              <a:t>Revolute Type Configuration (RRR)</a:t>
            </a:r>
            <a:endParaRPr sz="2800" dirty="0"/>
          </a:p>
        </p:txBody>
      </p:sp>
      <p:sp>
        <p:nvSpPr>
          <p:cNvPr id="68611" name="Date Placeholder 3"/>
          <p:cNvSpPr txBox="1">
            <a:spLocks noGrp="1"/>
          </p:cNvSpPr>
          <p:nvPr>
            <p:ph type="dt" sz="half"/>
          </p:nvPr>
        </p:nvSpPr>
        <p:spPr>
          <a:xfrm>
            <a:off x="6727825" y="6408738"/>
            <a:ext cx="1919288" cy="365125"/>
          </a:xfrm>
          <a:prstGeom prst="rect">
            <a:avLst/>
          </a:prstGeom>
          <a:noFill/>
          <a:ln w="9525">
            <a:noFill/>
          </a:ln>
        </p:spPr>
        <p: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5pPr>
          </a:lstStyle>
          <a:p>
            <a:pPr lvl="0" eaLnBrk="1" hangingPunct="1"/>
            <a:r>
              <a:rPr dirty="0">
                <a:latin typeface="Times New Roman" panose="02020603050405020304" pitchFamily="18" charset="0"/>
              </a:rPr>
              <a:t>2010</a:t>
            </a:r>
            <a:endParaRPr dirty="0">
              <a:latin typeface="Times New Roman" panose="02020603050405020304" pitchFamily="18" charset="0"/>
            </a:endParaRPr>
          </a:p>
        </p:txBody>
      </p:sp>
      <p:sp>
        <p:nvSpPr>
          <p:cNvPr id="68612" name="Slide Number Placeholder 4"/>
          <p:cNvSpPr txBox="1">
            <a:spLocks noGrp="1"/>
          </p:cNvSpPr>
          <p:nvPr>
            <p:ph type="sldNum" sz="quarter"/>
          </p:nvPr>
        </p:nvSpPr>
        <p:spPr>
          <a:xfrm>
            <a:off x="8647113" y="6408738"/>
            <a:ext cx="366712" cy="365125"/>
          </a:xfrm>
          <a:prstGeom prst="rect">
            <a:avLst/>
          </a:prstGeom>
          <a:noFill/>
          <a:ln w="9525">
            <a:noFill/>
          </a:ln>
        </p:spPr>
        <p: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5pPr>
          </a:lstStyle>
          <a:p>
            <a:pPr lvl="0" eaLnBrk="1" hangingPunct="1"/>
            <a:fld id="{9A0DB2DC-4C9A-4742-B13C-FB6460FD3503}" type="slidenum">
              <a:rPr lang="en-US" dirty="0">
                <a:latin typeface="Times New Roman" panose="02020603050405020304" pitchFamily="18" charset="0"/>
              </a:rPr>
            </a:fld>
            <a:endParaRPr lang="en-US" dirty="0">
              <a:latin typeface="Times New Roman" panose="02020603050405020304" pitchFamily="18" charset="0"/>
            </a:endParaRPr>
          </a:p>
        </p:txBody>
      </p:sp>
      <p:sp>
        <p:nvSpPr>
          <p:cNvPr id="47106" name="Rectangle 2"/>
          <p:cNvSpPr>
            <a:spLocks noGrp="1" noChangeArrowheads="1"/>
          </p:cNvSpPr>
          <p:nvPr>
            <p:ph type="title"/>
          </p:nvPr>
        </p:nvSpPr>
        <p:spPr>
          <a:xfrm>
            <a:off x="539750" y="549275"/>
            <a:ext cx="7162800" cy="914400"/>
          </a:xfrm>
        </p:spPr>
        <p:txBody>
          <a:bodyPr vert="horz" wrap="square" lIns="91440" tIns="45720" rIns="91440" bIns="45720" numCol="1" anchor="b" anchorCtr="0" compatLnSpc="1">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200" b="0" i="0" u="none" strike="noStrike" kern="0" cap="none" spc="0" normalizeH="0" baseline="0" noProof="0" dirty="0" smtClean="0">
                <a:ln>
                  <a:noFill/>
                </a:ln>
                <a:solidFill>
                  <a:srgbClr val="006699"/>
                </a:solidFill>
                <a:effectLst/>
                <a:uLnTx/>
                <a:uFillTx/>
                <a:latin typeface="+mj-lt"/>
                <a:ea typeface="+mj-ea"/>
                <a:cs typeface="+mj-cs"/>
              </a:rPr>
              <a:t>Robot Classification Based On Kinematic Structure: </a:t>
            </a:r>
            <a:br>
              <a:rPr kumimoji="0" lang="en-US" sz="3200" b="0" i="0" u="none" strike="noStrike" kern="0" cap="none" spc="0" normalizeH="0" baseline="0" noProof="0" dirty="0" smtClean="0">
                <a:ln>
                  <a:noFill/>
                </a:ln>
                <a:solidFill>
                  <a:srgbClr val="006699"/>
                </a:solidFill>
                <a:effectLst/>
                <a:uLnTx/>
                <a:uFillTx/>
                <a:latin typeface="+mj-lt"/>
                <a:ea typeface="+mj-ea"/>
                <a:cs typeface="+mj-cs"/>
              </a:rPr>
            </a:br>
            <a:r>
              <a:rPr kumimoji="0" lang="en-US" sz="3200" b="0" i="0" u="none" strike="noStrike" kern="0" cap="none" spc="0" normalizeH="0" baseline="0" noProof="0" dirty="0" smtClean="0">
                <a:ln>
                  <a:noFill/>
                </a:ln>
                <a:solidFill>
                  <a:srgbClr val="006699"/>
                </a:solidFill>
                <a:effectLst/>
                <a:uLnTx/>
                <a:uFillTx/>
                <a:latin typeface="+mj-lt"/>
                <a:ea typeface="+mj-ea"/>
                <a:cs typeface="+mj-cs"/>
              </a:rPr>
              <a:t>Body-Arm Configuration:</a:t>
            </a:r>
            <a:endParaRPr kumimoji="0" lang="en-US" sz="3200" b="0" i="0" u="none" strike="noStrike" kern="0" cap="none" spc="0" normalizeH="0" baseline="0" noProof="0" dirty="0" smtClean="0">
              <a:ln>
                <a:noFill/>
              </a:ln>
              <a:solidFill>
                <a:srgbClr val="006699"/>
              </a:solidFill>
              <a:effectLst/>
              <a:uLnTx/>
              <a:uFillTx/>
              <a:latin typeface="+mj-lt"/>
              <a:ea typeface="+mj-ea"/>
              <a:cs typeface="+mj-cs"/>
            </a:endParaRPr>
          </a:p>
        </p:txBody>
      </p:sp>
    </p:spTree>
  </p:cSld>
  <p:clrMapOvr>
    <a:masterClrMapping/>
  </p:clrMapOvr>
  <p:transition advClick="0"/>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9634" name="Content Placeholder 3" descr="C:\robopics\rob4.jpg"/>
          <p:cNvPicPr>
            <a:picLocks noGrp="1" noChangeAspect="1"/>
          </p:cNvPicPr>
          <p:nvPr>
            <p:ph idx="1"/>
          </p:nvPr>
        </p:nvPicPr>
        <p:blipFill>
          <a:blip r:embed="rId1"/>
          <a:srcRect/>
          <a:stretch>
            <a:fillRect/>
          </a:stretch>
        </p:blipFill>
        <p:spPr>
          <a:xfrm>
            <a:off x="609600" y="1066800"/>
            <a:ext cx="8153400" cy="5486400"/>
          </a:xfrm>
        </p:spPr>
      </p:pic>
      <p:sp>
        <p:nvSpPr>
          <p:cNvPr id="69635" name="Date Placeholder 4"/>
          <p:cNvSpPr txBox="1">
            <a:spLocks noGrp="1"/>
          </p:cNvSpPr>
          <p:nvPr>
            <p:ph type="dt" sz="half"/>
          </p:nvPr>
        </p:nvSpPr>
        <p:spPr>
          <a:xfrm>
            <a:off x="6727825" y="6408738"/>
            <a:ext cx="1919288" cy="365125"/>
          </a:xfrm>
          <a:prstGeom prst="rect">
            <a:avLst/>
          </a:prstGeom>
          <a:noFill/>
          <a:ln w="9525">
            <a:noFill/>
          </a:ln>
        </p:spPr>
        <p: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5pPr>
          </a:lstStyle>
          <a:p>
            <a:pPr lvl="0" eaLnBrk="1" hangingPunct="1"/>
            <a:r>
              <a:rPr dirty="0">
                <a:latin typeface="Times New Roman" panose="02020603050405020304" pitchFamily="18" charset="0"/>
              </a:rPr>
              <a:t>2010</a:t>
            </a:r>
            <a:endParaRPr dirty="0">
              <a:latin typeface="Times New Roman" panose="02020603050405020304" pitchFamily="18" charset="0"/>
            </a:endParaRPr>
          </a:p>
        </p:txBody>
      </p:sp>
      <p:sp>
        <p:nvSpPr>
          <p:cNvPr id="69636" name="Slide Number Placeholder 5"/>
          <p:cNvSpPr txBox="1">
            <a:spLocks noGrp="1"/>
          </p:cNvSpPr>
          <p:nvPr>
            <p:ph type="sldNum" sz="quarter"/>
          </p:nvPr>
        </p:nvSpPr>
        <p:spPr>
          <a:xfrm>
            <a:off x="8647113" y="6408738"/>
            <a:ext cx="366712" cy="365125"/>
          </a:xfrm>
          <a:prstGeom prst="rect">
            <a:avLst/>
          </a:prstGeom>
          <a:noFill/>
          <a:ln w="9525">
            <a:noFill/>
          </a:ln>
        </p:spPr>
        <p: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5pPr>
          </a:lstStyle>
          <a:p>
            <a:pPr lvl="0" eaLnBrk="1" hangingPunct="1"/>
            <a:fld id="{9A0DB2DC-4C9A-4742-B13C-FB6460FD3503}" type="slidenum">
              <a:rPr lang="en-US" dirty="0">
                <a:latin typeface="Times New Roman" panose="02020603050405020304" pitchFamily="18" charset="0"/>
              </a:rPr>
            </a:fld>
            <a:endParaRPr lang="en-US" dirty="0">
              <a:latin typeface="Times New Roman" panose="02020603050405020304" pitchFamily="18" charset="0"/>
            </a:endParaRPr>
          </a:p>
        </p:txBody>
      </p:sp>
      <p:sp>
        <p:nvSpPr>
          <p:cNvPr id="69637" name="Title 1"/>
          <p:cNvSpPr>
            <a:spLocks noGrp="1"/>
          </p:cNvSpPr>
          <p:nvPr>
            <p:ph type="title"/>
          </p:nvPr>
        </p:nvSpPr>
        <p:spPr>
          <a:xfrm>
            <a:off x="762000" y="304800"/>
            <a:ext cx="7772400" cy="762000"/>
          </a:xfrm>
        </p:spPr>
        <p:txBody>
          <a:bodyPr vert="horz" wrap="square" lIns="91440" tIns="45720" rIns="91440" bIns="45720" anchor="b" anchorCtr="0"/>
          <a:p>
            <a:pPr eaLnBrk="1" hangingPunct="1"/>
            <a:r>
              <a:rPr sz="3600" dirty="0"/>
              <a:t>Cartesian Type Configuration (PPP)</a:t>
            </a:r>
            <a:endParaRPr lang="en-IN" altLang="x-none" sz="3600" dirty="0"/>
          </a:p>
        </p:txBody>
      </p:sp>
    </p:spTree>
  </p:cSld>
  <p:clrMapOvr>
    <a:masterClrMapping/>
  </p:clrMapOvr>
  <p:transition advClick="0"/>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Date Placeholder 4"/>
          <p:cNvSpPr txBox="1">
            <a:spLocks noGrp="1"/>
          </p:cNvSpPr>
          <p:nvPr>
            <p:ph type="dt" sz="half"/>
          </p:nvPr>
        </p:nvSpPr>
        <p:spPr>
          <a:xfrm>
            <a:off x="6727825" y="6408738"/>
            <a:ext cx="1919288" cy="365125"/>
          </a:xfrm>
          <a:prstGeom prst="rect">
            <a:avLst/>
          </a:prstGeom>
          <a:noFill/>
          <a:ln w="9525">
            <a:noFill/>
          </a:ln>
        </p:spPr>
        <p: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5pPr>
          </a:lstStyle>
          <a:p>
            <a:pPr lvl="0" eaLnBrk="1" hangingPunct="1"/>
            <a:r>
              <a:rPr dirty="0">
                <a:latin typeface="Times New Roman" panose="02020603050405020304" pitchFamily="18" charset="0"/>
              </a:rPr>
              <a:t>2010</a:t>
            </a:r>
            <a:endParaRPr dirty="0">
              <a:latin typeface="Times New Roman" panose="02020603050405020304" pitchFamily="18" charset="0"/>
            </a:endParaRPr>
          </a:p>
        </p:txBody>
      </p:sp>
      <p:sp>
        <p:nvSpPr>
          <p:cNvPr id="70659" name="Slide Number Placeholder 5"/>
          <p:cNvSpPr txBox="1">
            <a:spLocks noGrp="1"/>
          </p:cNvSpPr>
          <p:nvPr>
            <p:ph type="sldNum" sz="quarter"/>
          </p:nvPr>
        </p:nvSpPr>
        <p:spPr>
          <a:xfrm>
            <a:off x="8647113" y="6408738"/>
            <a:ext cx="366712" cy="365125"/>
          </a:xfrm>
          <a:prstGeom prst="rect">
            <a:avLst/>
          </a:prstGeom>
          <a:noFill/>
          <a:ln w="9525">
            <a:noFill/>
          </a:ln>
        </p:spPr>
        <p: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5pPr>
          </a:lstStyle>
          <a:p>
            <a:pPr lvl="0" eaLnBrk="1" hangingPunct="1"/>
            <a:fld id="{9A0DB2DC-4C9A-4742-B13C-FB6460FD3503}" type="slidenum">
              <a:rPr lang="en-US" dirty="0">
                <a:latin typeface="Times New Roman" panose="02020603050405020304" pitchFamily="18" charset="0"/>
              </a:rPr>
            </a:fld>
            <a:endParaRPr lang="en-US" dirty="0">
              <a:latin typeface="Times New Roman" panose="02020603050405020304" pitchFamily="18" charset="0"/>
            </a:endParaRPr>
          </a:p>
        </p:txBody>
      </p:sp>
      <p:pic>
        <p:nvPicPr>
          <p:cNvPr id="70660" name="Picture 22" descr="Robot-Coordinate"/>
          <p:cNvPicPr>
            <a:picLocks noChangeAspect="1"/>
          </p:cNvPicPr>
          <p:nvPr/>
        </p:nvPicPr>
        <p:blipFill>
          <a:blip r:embed="rId1"/>
          <a:stretch>
            <a:fillRect/>
          </a:stretch>
        </p:blipFill>
        <p:spPr>
          <a:xfrm>
            <a:off x="250825" y="1628775"/>
            <a:ext cx="3616325" cy="4137025"/>
          </a:xfrm>
          <a:prstGeom prst="rect">
            <a:avLst/>
          </a:prstGeom>
          <a:noFill/>
          <a:ln w="9525">
            <a:noFill/>
          </a:ln>
        </p:spPr>
      </p:pic>
      <p:sp>
        <p:nvSpPr>
          <p:cNvPr id="70661" name="Content Placeholder 5"/>
          <p:cNvSpPr>
            <a:spLocks noGrp="1"/>
          </p:cNvSpPr>
          <p:nvPr>
            <p:ph idx="1"/>
          </p:nvPr>
        </p:nvSpPr>
        <p:spPr>
          <a:xfrm>
            <a:off x="900113" y="692150"/>
            <a:ext cx="8458200" cy="5000625"/>
          </a:xfrm>
        </p:spPr>
        <p:txBody>
          <a:bodyPr vert="horz" wrap="square" lIns="91440" tIns="45720" rIns="91440" bIns="45720" anchor="t" anchorCtr="0"/>
          <a:p>
            <a:r>
              <a:rPr dirty="0"/>
              <a:t>Cartesian</a:t>
            </a:r>
            <a:endParaRPr lang="en-IN" altLang="x-none" dirty="0"/>
          </a:p>
        </p:txBody>
      </p:sp>
    </p:spTree>
  </p:cSld>
  <p:clrMapOvr>
    <a:masterClrMapping/>
  </p:clrMapOvr>
  <p:transition advClick="0"/>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2" name="Content Placeholder 2"/>
          <p:cNvSpPr>
            <a:spLocks noGrp="1"/>
          </p:cNvSpPr>
          <p:nvPr>
            <p:ph idx="1"/>
          </p:nvPr>
        </p:nvSpPr>
        <p:spPr>
          <a:xfrm>
            <a:off x="1143000" y="685800"/>
            <a:ext cx="7543800" cy="5410200"/>
          </a:xfrm>
        </p:spPr>
        <p:txBody>
          <a:bodyPr vert="horz" wrap="square" lIns="91440" tIns="45720" rIns="91440" bIns="45720" numCol="1" anchor="t" anchorCtr="0" compatLnSpc="1">
            <a:normAutofit lnSpcReduction="10000"/>
          </a:bodyPr>
          <a:lstStyle/>
          <a:p>
            <a:pPr marL="365760" marR="0" lvl="0" indent="-255905" algn="l" defTabSz="914400" rtl="0" eaLnBrk="1" fontAlgn="auto" latinLnBrk="0" hangingPunct="1">
              <a:lnSpc>
                <a:spcPct val="80000"/>
              </a:lnSpc>
              <a:spcBef>
                <a:spcPct val="20000"/>
              </a:spcBef>
              <a:spcAft>
                <a:spcPts val="0"/>
              </a:spcAft>
              <a:buClr>
                <a:srgbClr val="FF0066"/>
              </a:buClr>
              <a:buSzTx/>
              <a:buFont typeface="Wingdings 3" panose="05040102010807070707"/>
              <a:buChar char=""/>
              <a:defRPr/>
            </a:pPr>
            <a:r>
              <a:rPr kumimoji="0" lang="en-GB" sz="2400" b="0" i="0" u="none" strike="noStrike" kern="0" cap="none" spc="0" normalizeH="0" baseline="0" noProof="0" smtClean="0">
                <a:ln>
                  <a:noFill/>
                </a:ln>
                <a:solidFill>
                  <a:schemeClr val="tx1"/>
                </a:solidFill>
                <a:effectLst/>
                <a:uLnTx/>
                <a:uFillTx/>
                <a:latin typeface="+mn-lt"/>
                <a:ea typeface="+mn-ea"/>
                <a:cs typeface="+mn-cs"/>
              </a:rPr>
              <a:t>Manipulator whose first three joints are prismatic are known as a Cartesian manipulator.. Cartesian manipulator are useful for table‑top assembly applications and, as gantry robots for transfer of material and cargo</a:t>
            </a:r>
            <a:endParaRPr kumimoji="0" lang="en-GB" sz="2400" b="0" i="0" u="none" strike="noStrike" kern="0" cap="none" spc="0" normalizeH="0" baseline="0" noProof="0" smtClean="0">
              <a:ln>
                <a:noFill/>
              </a:ln>
              <a:solidFill>
                <a:schemeClr val="tx1"/>
              </a:solidFill>
              <a:effectLst/>
              <a:uLnTx/>
              <a:uFillTx/>
              <a:latin typeface="+mn-lt"/>
              <a:ea typeface="+mn-ea"/>
              <a:cs typeface="+mn-cs"/>
            </a:endParaRPr>
          </a:p>
          <a:p>
            <a:pPr marL="365760" marR="0" lvl="0" indent="-255905" algn="l" defTabSz="914400" rtl="0" eaLnBrk="1" fontAlgn="auto" latinLnBrk="0" hangingPunct="1">
              <a:lnSpc>
                <a:spcPct val="80000"/>
              </a:lnSpc>
              <a:spcBef>
                <a:spcPct val="20000"/>
              </a:spcBef>
              <a:spcAft>
                <a:spcPts val="0"/>
              </a:spcAft>
              <a:buClr>
                <a:srgbClr val="FF0066"/>
              </a:buClr>
              <a:buSzTx/>
              <a:buFontTx/>
              <a:buNone/>
              <a:defRPr/>
            </a:pPr>
            <a:r>
              <a:rPr kumimoji="0" lang="en-GB" sz="2400" b="0" i="0" u="none" strike="noStrike" kern="0" cap="none" spc="0" normalizeH="0" baseline="0" noProof="0" smtClean="0">
                <a:ln>
                  <a:noFill/>
                </a:ln>
                <a:solidFill>
                  <a:schemeClr val="tx1"/>
                </a:solidFill>
                <a:effectLst/>
                <a:uLnTx/>
                <a:uFillTx/>
                <a:latin typeface="+mn-lt"/>
                <a:ea typeface="+mn-ea"/>
                <a:cs typeface="+mn-cs"/>
              </a:rPr>
              <a:t>            </a:t>
            </a:r>
            <a:endParaRPr kumimoji="0" lang="en-GB" sz="2400" b="0" i="0" u="none" strike="noStrike" kern="0" cap="none" spc="0" normalizeH="0" baseline="0" noProof="0" smtClean="0">
              <a:ln>
                <a:noFill/>
              </a:ln>
              <a:solidFill>
                <a:schemeClr val="tx1"/>
              </a:solidFill>
              <a:effectLst/>
              <a:uLnTx/>
              <a:uFillTx/>
              <a:latin typeface="+mn-lt"/>
              <a:ea typeface="+mn-ea"/>
              <a:cs typeface="+mn-cs"/>
            </a:endParaRPr>
          </a:p>
          <a:p>
            <a:pPr marL="365760" marR="0" lvl="0" indent="-255905" algn="l" defTabSz="914400" rtl="0" eaLnBrk="1" fontAlgn="auto" latinLnBrk="0" hangingPunct="1">
              <a:lnSpc>
                <a:spcPct val="80000"/>
              </a:lnSpc>
              <a:spcBef>
                <a:spcPct val="20000"/>
              </a:spcBef>
              <a:spcAft>
                <a:spcPts val="0"/>
              </a:spcAft>
              <a:buClr>
                <a:srgbClr val="FF0066"/>
              </a:buClr>
              <a:buSzTx/>
              <a:buFont typeface="Wingdings 3" panose="05040102010807070707"/>
              <a:buChar char=""/>
              <a:defRPr/>
            </a:pPr>
            <a:r>
              <a:rPr kumimoji="0" lang="en-GB" sz="2400" b="0" i="0" u="none" strike="noStrike" kern="0" cap="none" spc="0" normalizeH="0" baseline="0" noProof="0" smtClean="0">
                <a:ln>
                  <a:noFill/>
                </a:ln>
                <a:solidFill>
                  <a:schemeClr val="tx1"/>
                </a:solidFill>
                <a:effectLst/>
                <a:uLnTx/>
                <a:uFillTx/>
                <a:latin typeface="+mn-lt"/>
                <a:ea typeface="+mn-ea"/>
                <a:cs typeface="+mn-cs"/>
              </a:rPr>
              <a:t> Advantages:</a:t>
            </a:r>
            <a:endParaRPr kumimoji="0" lang="en-GB" sz="2400" b="0" i="0" u="none" strike="noStrike" kern="0" cap="none" spc="0" normalizeH="0" baseline="0" noProof="0" smtClean="0">
              <a:ln>
                <a:noFill/>
              </a:ln>
              <a:solidFill>
                <a:schemeClr val="tx1"/>
              </a:solidFill>
              <a:effectLst/>
              <a:uLnTx/>
              <a:uFillTx/>
              <a:latin typeface="+mn-lt"/>
              <a:ea typeface="+mn-ea"/>
              <a:cs typeface="+mn-cs"/>
            </a:endParaRPr>
          </a:p>
          <a:p>
            <a:pPr marL="365760" marR="0" lvl="0" indent="-255905" algn="l" defTabSz="914400" rtl="0" eaLnBrk="1" fontAlgn="auto" latinLnBrk="0" hangingPunct="1">
              <a:lnSpc>
                <a:spcPct val="80000"/>
              </a:lnSpc>
              <a:spcBef>
                <a:spcPct val="20000"/>
              </a:spcBef>
              <a:spcAft>
                <a:spcPts val="0"/>
              </a:spcAft>
              <a:buClr>
                <a:srgbClr val="FF0066"/>
              </a:buClr>
              <a:buSzTx/>
              <a:buFontTx/>
              <a:buNone/>
              <a:defRPr/>
            </a:pPr>
            <a:r>
              <a:rPr kumimoji="0" lang="en-GB" sz="2400" b="0" i="0" u="none" strike="noStrike" kern="0" cap="none" spc="0" normalizeH="0" baseline="0" noProof="0" smtClean="0">
                <a:ln>
                  <a:noFill/>
                </a:ln>
                <a:solidFill>
                  <a:schemeClr val="tx1"/>
                </a:solidFill>
                <a:effectLst/>
                <a:uLnTx/>
                <a:uFillTx/>
                <a:latin typeface="+mn-lt"/>
                <a:ea typeface="+mn-ea"/>
                <a:cs typeface="+mn-cs"/>
              </a:rPr>
              <a:t>      - 3 linear axes</a:t>
            </a:r>
            <a:endParaRPr kumimoji="0" lang="en-GB" sz="2400" b="0" i="0" u="none" strike="noStrike" kern="0" cap="none" spc="0" normalizeH="0" baseline="0" noProof="0" smtClean="0">
              <a:ln>
                <a:noFill/>
              </a:ln>
              <a:solidFill>
                <a:schemeClr val="tx1"/>
              </a:solidFill>
              <a:effectLst/>
              <a:uLnTx/>
              <a:uFillTx/>
              <a:latin typeface="+mn-lt"/>
              <a:ea typeface="+mn-ea"/>
              <a:cs typeface="+mn-cs"/>
            </a:endParaRPr>
          </a:p>
          <a:p>
            <a:pPr marL="365760" marR="0" lvl="0" indent="-255905" algn="l" defTabSz="914400" rtl="0" eaLnBrk="1" fontAlgn="auto" latinLnBrk="0" hangingPunct="1">
              <a:lnSpc>
                <a:spcPct val="80000"/>
              </a:lnSpc>
              <a:spcBef>
                <a:spcPct val="20000"/>
              </a:spcBef>
              <a:spcAft>
                <a:spcPts val="0"/>
              </a:spcAft>
              <a:buClr>
                <a:srgbClr val="FF0066"/>
              </a:buClr>
              <a:buSzTx/>
              <a:buFontTx/>
              <a:buNone/>
              <a:defRPr/>
            </a:pPr>
            <a:r>
              <a:rPr kumimoji="0" lang="en-GB" sz="2400" b="0" i="0" u="none" strike="noStrike" kern="0" cap="none" spc="0" normalizeH="0" baseline="0" noProof="0" smtClean="0">
                <a:ln>
                  <a:noFill/>
                </a:ln>
                <a:solidFill>
                  <a:schemeClr val="tx1"/>
                </a:solidFill>
                <a:effectLst/>
                <a:uLnTx/>
                <a:uFillTx/>
                <a:latin typeface="+mn-lt"/>
                <a:ea typeface="+mn-ea"/>
                <a:cs typeface="+mn-cs"/>
              </a:rPr>
              <a:t>      - Easy to visualize </a:t>
            </a:r>
            <a:endParaRPr kumimoji="0" lang="en-GB" sz="2400" b="0" i="0" u="none" strike="noStrike" kern="0" cap="none" spc="0" normalizeH="0" baseline="0" noProof="0" smtClean="0">
              <a:ln>
                <a:noFill/>
              </a:ln>
              <a:solidFill>
                <a:schemeClr val="tx1"/>
              </a:solidFill>
              <a:effectLst/>
              <a:uLnTx/>
              <a:uFillTx/>
              <a:latin typeface="+mn-lt"/>
              <a:ea typeface="+mn-ea"/>
              <a:cs typeface="+mn-cs"/>
            </a:endParaRPr>
          </a:p>
          <a:p>
            <a:pPr marL="365760" marR="0" lvl="0" indent="-255905" algn="l" defTabSz="914400" rtl="0" eaLnBrk="1" fontAlgn="auto" latinLnBrk="0" hangingPunct="1">
              <a:lnSpc>
                <a:spcPct val="80000"/>
              </a:lnSpc>
              <a:spcBef>
                <a:spcPct val="20000"/>
              </a:spcBef>
              <a:spcAft>
                <a:spcPts val="0"/>
              </a:spcAft>
              <a:buClr>
                <a:srgbClr val="FF0066"/>
              </a:buClr>
              <a:buSzTx/>
              <a:buFontTx/>
              <a:buNone/>
              <a:defRPr/>
            </a:pPr>
            <a:r>
              <a:rPr kumimoji="0" lang="en-GB" sz="2400" b="0" i="0" u="none" strike="noStrike" kern="0" cap="none" spc="0" normalizeH="0" baseline="0" noProof="0" smtClean="0">
                <a:ln>
                  <a:noFill/>
                </a:ln>
                <a:solidFill>
                  <a:schemeClr val="tx1"/>
                </a:solidFill>
                <a:effectLst/>
                <a:uLnTx/>
                <a:uFillTx/>
                <a:latin typeface="+mn-lt"/>
                <a:ea typeface="+mn-ea"/>
                <a:cs typeface="+mn-cs"/>
              </a:rPr>
              <a:t>      - Rigid structure</a:t>
            </a:r>
            <a:endParaRPr kumimoji="0" lang="en-GB" sz="2400" b="0" i="0" u="none" strike="noStrike" kern="0" cap="none" spc="0" normalizeH="0" baseline="0" noProof="0" smtClean="0">
              <a:ln>
                <a:noFill/>
              </a:ln>
              <a:solidFill>
                <a:schemeClr val="tx1"/>
              </a:solidFill>
              <a:effectLst/>
              <a:uLnTx/>
              <a:uFillTx/>
              <a:latin typeface="+mn-lt"/>
              <a:ea typeface="+mn-ea"/>
              <a:cs typeface="+mn-cs"/>
            </a:endParaRPr>
          </a:p>
          <a:p>
            <a:pPr marL="365760" marR="0" lvl="0" indent="-255905" algn="l" defTabSz="914400" rtl="0" eaLnBrk="1" fontAlgn="auto" latinLnBrk="0" hangingPunct="1">
              <a:lnSpc>
                <a:spcPct val="80000"/>
              </a:lnSpc>
              <a:spcBef>
                <a:spcPct val="20000"/>
              </a:spcBef>
              <a:spcAft>
                <a:spcPts val="0"/>
              </a:spcAft>
              <a:buClr>
                <a:srgbClr val="FF0066"/>
              </a:buClr>
              <a:buSzTx/>
              <a:buFontTx/>
              <a:buNone/>
              <a:defRPr/>
            </a:pPr>
            <a:r>
              <a:rPr kumimoji="0" lang="en-GB" sz="2400" b="0" i="0" u="none" strike="noStrike" kern="0" cap="none" spc="0" normalizeH="0" baseline="0" noProof="0" smtClean="0">
                <a:ln>
                  <a:noFill/>
                </a:ln>
                <a:solidFill>
                  <a:schemeClr val="tx1"/>
                </a:solidFill>
                <a:effectLst/>
                <a:uLnTx/>
                <a:uFillTx/>
                <a:latin typeface="+mn-lt"/>
                <a:ea typeface="+mn-ea"/>
                <a:cs typeface="+mn-cs"/>
              </a:rPr>
              <a:t>      - Easy to program off‑line</a:t>
            </a:r>
            <a:endParaRPr kumimoji="0" lang="en-GB" sz="2400" b="0" i="0" u="none" strike="noStrike" kern="0" cap="none" spc="0" normalizeH="0" baseline="0" noProof="0" smtClean="0">
              <a:ln>
                <a:noFill/>
              </a:ln>
              <a:solidFill>
                <a:schemeClr val="tx1"/>
              </a:solidFill>
              <a:effectLst/>
              <a:uLnTx/>
              <a:uFillTx/>
              <a:latin typeface="+mn-lt"/>
              <a:ea typeface="+mn-ea"/>
              <a:cs typeface="+mn-cs"/>
            </a:endParaRPr>
          </a:p>
          <a:p>
            <a:pPr marL="365760" marR="0" lvl="0" indent="-255905" algn="l" defTabSz="914400" rtl="0" eaLnBrk="1" fontAlgn="auto" latinLnBrk="0" hangingPunct="1">
              <a:lnSpc>
                <a:spcPct val="80000"/>
              </a:lnSpc>
              <a:spcBef>
                <a:spcPct val="20000"/>
              </a:spcBef>
              <a:spcAft>
                <a:spcPts val="0"/>
              </a:spcAft>
              <a:buClr>
                <a:srgbClr val="FF0066"/>
              </a:buClr>
              <a:buSzTx/>
              <a:buFontTx/>
              <a:buNone/>
              <a:defRPr/>
            </a:pPr>
            <a:r>
              <a:rPr kumimoji="0" lang="en-GB" sz="2400" b="0" i="0" u="none" strike="noStrike" kern="0" cap="none" spc="0" normalizeH="0" baseline="0" noProof="0" smtClean="0">
                <a:ln>
                  <a:noFill/>
                </a:ln>
                <a:solidFill>
                  <a:schemeClr val="tx1"/>
                </a:solidFill>
                <a:effectLst/>
                <a:uLnTx/>
                <a:uFillTx/>
                <a:latin typeface="+mn-lt"/>
                <a:ea typeface="+mn-ea"/>
                <a:cs typeface="+mn-cs"/>
              </a:rPr>
              <a:t>      - Linear axes make for easy mechanical stops</a:t>
            </a:r>
            <a:endParaRPr kumimoji="0" lang="en-GB" sz="2400" b="0" i="0" u="none" strike="noStrike" kern="0" cap="none" spc="0" normalizeH="0" baseline="0" noProof="0" smtClean="0">
              <a:ln>
                <a:noFill/>
              </a:ln>
              <a:solidFill>
                <a:schemeClr val="tx1"/>
              </a:solidFill>
              <a:effectLst/>
              <a:uLnTx/>
              <a:uFillTx/>
              <a:latin typeface="+mn-lt"/>
              <a:ea typeface="+mn-ea"/>
              <a:cs typeface="+mn-cs"/>
            </a:endParaRPr>
          </a:p>
          <a:p>
            <a:pPr marL="365760" marR="0" lvl="0" indent="-255905" algn="l" defTabSz="914400" rtl="0" eaLnBrk="1" fontAlgn="auto" latinLnBrk="0" hangingPunct="1">
              <a:lnSpc>
                <a:spcPct val="80000"/>
              </a:lnSpc>
              <a:spcBef>
                <a:spcPct val="20000"/>
              </a:spcBef>
              <a:spcAft>
                <a:spcPts val="0"/>
              </a:spcAft>
              <a:buClr>
                <a:srgbClr val="FF0066"/>
              </a:buClr>
              <a:buSzTx/>
              <a:buFont typeface="Wingdings 3" panose="05040102010807070707"/>
              <a:buChar char=""/>
              <a:defRPr/>
            </a:pPr>
            <a:r>
              <a:rPr kumimoji="0" lang="en-GB" sz="2400" b="0" i="0" u="none" strike="noStrike" kern="0" cap="none" spc="0" normalizeH="0" baseline="0" noProof="0" smtClean="0">
                <a:ln>
                  <a:noFill/>
                </a:ln>
                <a:solidFill>
                  <a:schemeClr val="tx1"/>
                </a:solidFill>
                <a:effectLst/>
                <a:uLnTx/>
                <a:uFillTx/>
                <a:latin typeface="+mn-lt"/>
                <a:ea typeface="+mn-ea"/>
                <a:cs typeface="+mn-cs"/>
              </a:rPr>
              <a:t>Disadvantage:</a:t>
            </a:r>
            <a:endParaRPr kumimoji="0" lang="en-GB" sz="2400" b="0" i="0" u="none" strike="noStrike" kern="0" cap="none" spc="0" normalizeH="0" baseline="0" noProof="0" smtClean="0">
              <a:ln>
                <a:noFill/>
              </a:ln>
              <a:solidFill>
                <a:schemeClr val="tx1"/>
              </a:solidFill>
              <a:effectLst/>
              <a:uLnTx/>
              <a:uFillTx/>
              <a:latin typeface="+mn-lt"/>
              <a:ea typeface="+mn-ea"/>
              <a:cs typeface="+mn-cs"/>
            </a:endParaRPr>
          </a:p>
          <a:p>
            <a:pPr marL="365760" marR="0" lvl="0" indent="-255905" algn="l" defTabSz="914400" rtl="0" eaLnBrk="1" fontAlgn="auto" latinLnBrk="0" hangingPunct="1">
              <a:lnSpc>
                <a:spcPct val="80000"/>
              </a:lnSpc>
              <a:spcBef>
                <a:spcPct val="20000"/>
              </a:spcBef>
              <a:spcAft>
                <a:spcPts val="0"/>
              </a:spcAft>
              <a:buClr>
                <a:srgbClr val="FF0066"/>
              </a:buClr>
              <a:buSzTx/>
              <a:buFontTx/>
              <a:buNone/>
              <a:defRPr/>
            </a:pPr>
            <a:r>
              <a:rPr kumimoji="0" lang="en-GB" sz="2400" b="0" i="0" u="none" strike="noStrike" kern="0" cap="none" spc="0" normalizeH="0" baseline="0" noProof="0" smtClean="0">
                <a:ln>
                  <a:noFill/>
                </a:ln>
                <a:solidFill>
                  <a:schemeClr val="tx1"/>
                </a:solidFill>
                <a:effectLst/>
                <a:uLnTx/>
                <a:uFillTx/>
                <a:latin typeface="+mn-lt"/>
                <a:ea typeface="+mn-ea"/>
                <a:cs typeface="+mn-cs"/>
              </a:rPr>
              <a:t>     - Can only reach in front of itself</a:t>
            </a:r>
            <a:endParaRPr kumimoji="0" lang="en-GB" sz="2400" b="0" i="0" u="none" strike="noStrike" kern="0" cap="none" spc="0" normalizeH="0" baseline="0" noProof="0" smtClean="0">
              <a:ln>
                <a:noFill/>
              </a:ln>
              <a:solidFill>
                <a:schemeClr val="tx1"/>
              </a:solidFill>
              <a:effectLst/>
              <a:uLnTx/>
              <a:uFillTx/>
              <a:latin typeface="+mn-lt"/>
              <a:ea typeface="+mn-ea"/>
              <a:cs typeface="+mn-cs"/>
            </a:endParaRPr>
          </a:p>
          <a:p>
            <a:pPr marL="365760" marR="0" lvl="0" indent="-255905" algn="l" defTabSz="914400" rtl="0" eaLnBrk="1" fontAlgn="auto" latinLnBrk="0" hangingPunct="1">
              <a:lnSpc>
                <a:spcPct val="80000"/>
              </a:lnSpc>
              <a:spcBef>
                <a:spcPct val="20000"/>
              </a:spcBef>
              <a:spcAft>
                <a:spcPts val="0"/>
              </a:spcAft>
              <a:buClr>
                <a:srgbClr val="FF0066"/>
              </a:buClr>
              <a:buSzTx/>
              <a:buFontTx/>
              <a:buNone/>
              <a:defRPr/>
            </a:pPr>
            <a:r>
              <a:rPr kumimoji="0" lang="en-GB" sz="2400" b="0" i="0" u="none" strike="noStrike" kern="0" cap="none" spc="0" normalizeH="0" baseline="0" noProof="0" smtClean="0">
                <a:ln>
                  <a:noFill/>
                </a:ln>
                <a:solidFill>
                  <a:schemeClr val="tx1"/>
                </a:solidFill>
                <a:effectLst/>
                <a:uLnTx/>
                <a:uFillTx/>
                <a:latin typeface="+mn-lt"/>
                <a:ea typeface="+mn-ea"/>
                <a:cs typeface="+mn-cs"/>
              </a:rPr>
              <a:t>     - Requires large floor space for size of work envelop</a:t>
            </a:r>
            <a:endParaRPr kumimoji="0" lang="en-GB" sz="2400" b="0" i="0" u="none" strike="noStrike" kern="0" cap="none" spc="0" normalizeH="0" baseline="0" noProof="0" smtClean="0">
              <a:ln>
                <a:noFill/>
              </a:ln>
              <a:solidFill>
                <a:schemeClr val="tx1"/>
              </a:solidFill>
              <a:effectLst/>
              <a:uLnTx/>
              <a:uFillTx/>
              <a:latin typeface="+mn-lt"/>
              <a:ea typeface="+mn-ea"/>
              <a:cs typeface="+mn-cs"/>
            </a:endParaRPr>
          </a:p>
          <a:p>
            <a:pPr marL="365760" marR="0" lvl="0" indent="-255905" algn="l" defTabSz="914400" rtl="0" eaLnBrk="1" fontAlgn="auto" latinLnBrk="0" hangingPunct="1">
              <a:lnSpc>
                <a:spcPct val="80000"/>
              </a:lnSpc>
              <a:spcBef>
                <a:spcPct val="20000"/>
              </a:spcBef>
              <a:spcAft>
                <a:spcPts val="0"/>
              </a:spcAft>
              <a:buClr>
                <a:srgbClr val="FF0066"/>
              </a:buClr>
              <a:buSzTx/>
              <a:buFontTx/>
              <a:buNone/>
              <a:defRPr/>
            </a:pPr>
            <a:r>
              <a:rPr kumimoji="0" lang="en-GB" sz="2400" b="0" i="0" u="none" strike="noStrike" kern="0" cap="none" spc="0" normalizeH="0" baseline="0" noProof="0" smtClean="0">
                <a:ln>
                  <a:noFill/>
                </a:ln>
                <a:solidFill>
                  <a:schemeClr val="tx1"/>
                </a:solidFill>
                <a:effectLst/>
                <a:uLnTx/>
                <a:uFillTx/>
                <a:latin typeface="+mn-lt"/>
                <a:ea typeface="+mn-ea"/>
                <a:cs typeface="+mn-cs"/>
              </a:rPr>
              <a:t>     - Axes hard to seal</a:t>
            </a:r>
            <a:endParaRPr kumimoji="0" lang="en-US" sz="2400" b="0" i="0" u="none" strike="noStrike" kern="0" cap="none" spc="0" normalizeH="0" baseline="0" noProof="0" smtClean="0">
              <a:ln>
                <a:noFill/>
              </a:ln>
              <a:solidFill>
                <a:schemeClr val="tx1"/>
              </a:solidFill>
              <a:effectLst/>
              <a:uLnTx/>
              <a:uFillTx/>
              <a:latin typeface="+mn-lt"/>
              <a:ea typeface="+mn-ea"/>
              <a:cs typeface="+mn-cs"/>
            </a:endParaRPr>
          </a:p>
          <a:p>
            <a:pPr marL="365760" marR="0" lvl="0" indent="-255905" algn="l" defTabSz="914400" rtl="0" eaLnBrk="1" fontAlgn="auto" latinLnBrk="0" hangingPunct="1">
              <a:lnSpc>
                <a:spcPct val="100000"/>
              </a:lnSpc>
              <a:spcBef>
                <a:spcPct val="20000"/>
              </a:spcBef>
              <a:spcAft>
                <a:spcPts val="0"/>
              </a:spcAft>
              <a:buClr>
                <a:srgbClr val="FF0066"/>
              </a:buClr>
              <a:buSzTx/>
              <a:buFont typeface="Wingdings 3" panose="05040102010807070707"/>
              <a:buChar char=""/>
              <a:defRPr/>
            </a:pPr>
            <a:endParaRPr kumimoji="0" lang="en-IN" sz="2000" b="0" i="0" u="none" strike="noStrike" kern="0" cap="none" spc="0" normalizeH="0" baseline="0" noProof="0" smtClean="0">
              <a:ln>
                <a:noFill/>
              </a:ln>
              <a:solidFill>
                <a:schemeClr val="tx1"/>
              </a:solidFill>
              <a:effectLst/>
              <a:uLnTx/>
              <a:uFillTx/>
              <a:latin typeface="+mn-lt"/>
              <a:ea typeface="+mn-ea"/>
              <a:cs typeface="+mn-cs"/>
            </a:endParaRPr>
          </a:p>
        </p:txBody>
      </p:sp>
      <p:sp>
        <p:nvSpPr>
          <p:cNvPr id="71683" name="Date Placeholder 3"/>
          <p:cNvSpPr txBox="1">
            <a:spLocks noGrp="1"/>
          </p:cNvSpPr>
          <p:nvPr>
            <p:ph type="dt" sz="half"/>
          </p:nvPr>
        </p:nvSpPr>
        <p:spPr>
          <a:xfrm>
            <a:off x="6727825" y="6408738"/>
            <a:ext cx="1919288" cy="365125"/>
          </a:xfrm>
          <a:prstGeom prst="rect">
            <a:avLst/>
          </a:prstGeom>
          <a:noFill/>
          <a:ln w="9525">
            <a:noFill/>
          </a:ln>
        </p:spPr>
        <p: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5pPr>
          </a:lstStyle>
          <a:p>
            <a:pPr lvl="0" eaLnBrk="1" hangingPunct="1"/>
            <a:r>
              <a:rPr dirty="0">
                <a:latin typeface="Times New Roman" panose="02020603050405020304" pitchFamily="18" charset="0"/>
              </a:rPr>
              <a:t>2010</a:t>
            </a:r>
            <a:endParaRPr dirty="0">
              <a:latin typeface="Times New Roman" panose="02020603050405020304" pitchFamily="18" charset="0"/>
            </a:endParaRPr>
          </a:p>
        </p:txBody>
      </p:sp>
      <p:sp>
        <p:nvSpPr>
          <p:cNvPr id="71684" name="Slide Number Placeholder 4"/>
          <p:cNvSpPr txBox="1">
            <a:spLocks noGrp="1"/>
          </p:cNvSpPr>
          <p:nvPr>
            <p:ph type="sldNum" sz="quarter"/>
          </p:nvPr>
        </p:nvSpPr>
        <p:spPr>
          <a:xfrm>
            <a:off x="8647113" y="6408738"/>
            <a:ext cx="366712" cy="365125"/>
          </a:xfrm>
          <a:prstGeom prst="rect">
            <a:avLst/>
          </a:prstGeom>
          <a:noFill/>
          <a:ln w="9525">
            <a:noFill/>
          </a:ln>
        </p:spPr>
        <p: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5pPr>
          </a:lstStyle>
          <a:p>
            <a:pPr lvl="0" eaLnBrk="1" hangingPunct="1"/>
            <a:fld id="{9A0DB2DC-4C9A-4742-B13C-FB6460FD3503}" type="slidenum">
              <a:rPr lang="en-US" dirty="0">
                <a:latin typeface="Times New Roman" panose="02020603050405020304" pitchFamily="18" charset="0"/>
              </a:rPr>
            </a:fld>
            <a:endParaRPr lang="en-US" dirty="0">
              <a:latin typeface="Times New Roman" panose="02020603050405020304" pitchFamily="18" charset="0"/>
            </a:endParaRPr>
          </a:p>
        </p:txBody>
      </p:sp>
    </p:spTree>
  </p:cSld>
  <p:clrMapOvr>
    <a:masterClrMapping/>
  </p:clrMapOvr>
  <p:transition advClick="0"/>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8914" name="Date Placeholder 1"/>
          <p:cNvSpPr txBox="1">
            <a:spLocks noGrp="1"/>
          </p:cNvSpPr>
          <p:nvPr>
            <p:ph type="dt" sz="half" idx="4294967295"/>
          </p:nvPr>
        </p:nvSpPr>
        <p:spPr>
          <a:xfrm>
            <a:off x="6727825" y="6408738"/>
            <a:ext cx="1919288" cy="365125"/>
          </a:xfrm>
          <a:prstGeom prst="rect">
            <a:avLst/>
          </a:prstGeom>
          <a:noFill/>
          <a:ln w="9525">
            <a:noFill/>
          </a:ln>
        </p:spPr>
        <p: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5pPr>
          </a:lstStyle>
          <a:p>
            <a:pPr lvl="0" eaLnBrk="1" hangingPunct="1"/>
            <a:r>
              <a:rPr dirty="0"/>
              <a:t>2010</a:t>
            </a:r>
            <a:endParaRPr lang="tr-TR" altLang="x-none" dirty="0"/>
          </a:p>
        </p:txBody>
      </p:sp>
      <p:sp>
        <p:nvSpPr>
          <p:cNvPr id="38915" name="Slide Number Placeholder 3"/>
          <p:cNvSpPr txBox="1">
            <a:spLocks noGrp="1"/>
          </p:cNvSpPr>
          <p:nvPr>
            <p:ph type="sldNum" sz="quarter" idx="4294967295"/>
          </p:nvPr>
        </p:nvSpPr>
        <p:spPr>
          <a:xfrm>
            <a:off x="8647113" y="6408738"/>
            <a:ext cx="366712" cy="365125"/>
          </a:xfrm>
          <a:prstGeom prst="rect">
            <a:avLst/>
          </a:prstGeom>
          <a:noFill/>
          <a:ln w="9525">
            <a:noFill/>
          </a:ln>
        </p:spPr>
        <p: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5pPr>
          </a:lstStyle>
          <a:p>
            <a:pPr lvl="0" eaLnBrk="1" hangingPunct="1"/>
            <a:fld id="{9A0DB2DC-4C9A-4742-B13C-FB6460FD3503}" type="slidenum">
              <a:rPr lang="tr-TR" altLang="x-none" dirty="0"/>
            </a:fld>
            <a:endParaRPr lang="tr-TR" altLang="x-none" dirty="0"/>
          </a:p>
        </p:txBody>
      </p:sp>
      <p:sp>
        <p:nvSpPr>
          <p:cNvPr id="38916" name="Rectangle 2"/>
          <p:cNvSpPr/>
          <p:nvPr/>
        </p:nvSpPr>
        <p:spPr>
          <a:xfrm>
            <a:off x="457200" y="1371600"/>
            <a:ext cx="8229600" cy="2308225"/>
          </a:xfrm>
          <a:prstGeom prst="rect">
            <a:avLst/>
          </a:prstGeom>
          <a:noFill/>
          <a:ln w="9525">
            <a:noFill/>
          </a:ln>
        </p:spPr>
        <p:txBody>
          <a:bodyPr>
            <a:spAutoFit/>
          </a:bodyPr>
          <a:p>
            <a:pPr algn="just" eaLnBrk="0" hangingPunct="0"/>
            <a:r>
              <a:rPr b="1" i="1" dirty="0">
                <a:latin typeface="Arial Narrow" panose="020B0606020202030204" pitchFamily="34" charset="0"/>
              </a:rPr>
              <a:t>DOF degree</a:t>
            </a:r>
            <a:r>
              <a:rPr b="1" dirty="0">
                <a:latin typeface="Arial Narrow" panose="020B0606020202030204" pitchFamily="34" charset="0"/>
              </a:rPr>
              <a:t>s-</a:t>
            </a:r>
            <a:r>
              <a:rPr b="1" i="1" dirty="0">
                <a:latin typeface="Arial Narrow" panose="020B0606020202030204" pitchFamily="34" charset="0"/>
              </a:rPr>
              <a:t>o</a:t>
            </a:r>
            <a:r>
              <a:rPr b="1" dirty="0">
                <a:latin typeface="Arial Narrow" panose="020B0606020202030204" pitchFamily="34" charset="0"/>
              </a:rPr>
              <a:t>f-</a:t>
            </a:r>
            <a:r>
              <a:rPr b="1" i="1" dirty="0">
                <a:latin typeface="Arial Narrow" panose="020B0606020202030204" pitchFamily="34" charset="0"/>
              </a:rPr>
              <a:t>freedo</a:t>
            </a:r>
            <a:r>
              <a:rPr b="1" dirty="0">
                <a:latin typeface="Arial Narrow" panose="020B0606020202030204" pitchFamily="34" charset="0"/>
              </a:rPr>
              <a:t>m:</a:t>
            </a:r>
            <a:r>
              <a:rPr dirty="0">
                <a:latin typeface="Arial Narrow" panose="020B0606020202030204" pitchFamily="34" charset="0"/>
              </a:rPr>
              <a:t> the number of independent motions a device can make. (Also called </a:t>
            </a:r>
            <a:r>
              <a:rPr i="1" dirty="0">
                <a:latin typeface="Arial Narrow" panose="020B0606020202030204" pitchFamily="34" charset="0"/>
              </a:rPr>
              <a:t>mobilit</a:t>
            </a:r>
            <a:r>
              <a:rPr dirty="0">
                <a:latin typeface="Arial Narrow" panose="020B0606020202030204" pitchFamily="34" charset="0"/>
              </a:rPr>
              <a:t>y)</a:t>
            </a:r>
            <a:endParaRPr dirty="0">
              <a:latin typeface="Arial Narrow" panose="020B0606020202030204" pitchFamily="34" charset="0"/>
            </a:endParaRPr>
          </a:p>
          <a:p>
            <a:pPr algn="just" eaLnBrk="0" hangingPunct="0"/>
            <a:r>
              <a:rPr lang="en-IN" altLang="x-none" dirty="0">
                <a:latin typeface="Arial Narrow" panose="020B0606020202030204" pitchFamily="34" charset="0"/>
              </a:rPr>
              <a:t>this is the number of independent movements the end effectors can  make along the axes of its coordinate system. For example, movement along the X Y Z coordinates only constitutes 3 DoF, whilst adding rotation around the Z axis equals 4 DoF.</a:t>
            </a:r>
            <a:endParaRPr dirty="0">
              <a:latin typeface="Arial Narrow" panose="020B0606020202030204" pitchFamily="34" charset="0"/>
            </a:endParaRPr>
          </a:p>
        </p:txBody>
      </p:sp>
      <p:pic>
        <p:nvPicPr>
          <p:cNvPr id="38917" name="Picture 3" descr="5_DOF"/>
          <p:cNvPicPr>
            <a:picLocks noChangeAspect="1"/>
          </p:cNvPicPr>
          <p:nvPr/>
        </p:nvPicPr>
        <p:blipFill>
          <a:blip r:embed="rId1"/>
          <a:stretch>
            <a:fillRect/>
          </a:stretch>
        </p:blipFill>
        <p:spPr>
          <a:xfrm>
            <a:off x="5257800" y="3810000"/>
            <a:ext cx="3038475" cy="2800350"/>
          </a:xfrm>
          <a:prstGeom prst="rect">
            <a:avLst/>
          </a:prstGeom>
          <a:noFill/>
          <a:ln w="9525">
            <a:noFill/>
          </a:ln>
        </p:spPr>
      </p:pic>
      <p:sp>
        <p:nvSpPr>
          <p:cNvPr id="38918" name="Text Box 4"/>
          <p:cNvSpPr txBox="1"/>
          <p:nvPr/>
        </p:nvSpPr>
        <p:spPr>
          <a:xfrm>
            <a:off x="2209800" y="5562600"/>
            <a:ext cx="2847975" cy="396875"/>
          </a:xfrm>
          <a:prstGeom prst="rect">
            <a:avLst/>
          </a:prstGeom>
          <a:noFill/>
          <a:ln w="9525">
            <a:noFill/>
          </a:ln>
        </p:spPr>
        <p:txBody>
          <a:bodyPr wrap="none">
            <a:spAutoFit/>
          </a:bodyPr>
          <a:p>
            <a:pPr eaLnBrk="0" hangingPunct="0"/>
            <a:r>
              <a:rPr lang="tr-TR" altLang="x-none" sz="2000" dirty="0">
                <a:latin typeface="Arial Narrow" panose="020B0606020202030204" pitchFamily="34" charset="0"/>
              </a:rPr>
              <a:t>five</a:t>
            </a:r>
            <a:r>
              <a:rPr sz="2000" dirty="0">
                <a:latin typeface="Arial Narrow" panose="020B0606020202030204" pitchFamily="34" charset="0"/>
              </a:rPr>
              <a:t> degree</a:t>
            </a:r>
            <a:r>
              <a:rPr lang="tr-TR" altLang="x-none" sz="2000" dirty="0">
                <a:latin typeface="Arial Narrow" panose="020B0606020202030204" pitchFamily="34" charset="0"/>
              </a:rPr>
              <a:t>s</a:t>
            </a:r>
            <a:r>
              <a:rPr sz="2000" dirty="0">
                <a:latin typeface="Arial Narrow" panose="020B0606020202030204" pitchFamily="34" charset="0"/>
              </a:rPr>
              <a:t> of freedom</a:t>
            </a:r>
            <a:endParaRPr sz="2000" dirty="0">
              <a:latin typeface="Arial Narrow" panose="020B0606020202030204" pitchFamily="34" charset="0"/>
            </a:endParaRPr>
          </a:p>
        </p:txBody>
      </p:sp>
      <p:sp>
        <p:nvSpPr>
          <p:cNvPr id="38919" name="Rectangle 5"/>
          <p:cNvSpPr/>
          <p:nvPr/>
        </p:nvSpPr>
        <p:spPr>
          <a:xfrm>
            <a:off x="685800" y="457200"/>
            <a:ext cx="7848600" cy="685800"/>
          </a:xfrm>
          <a:prstGeom prst="rect">
            <a:avLst/>
          </a:prstGeom>
          <a:noFill/>
          <a:ln w="9525">
            <a:noFill/>
          </a:ln>
        </p:spPr>
        <p:txBody>
          <a:bodyPr lIns="92075" tIns="46038" rIns="92075" bIns="46038" anchor="ctr" anchorCtr="0"/>
          <a:p>
            <a:r>
              <a:rPr sz="4000" dirty="0">
                <a:solidFill>
                  <a:schemeClr val="tx2"/>
                </a:solidFill>
                <a:latin typeface="Arial Narrow" panose="020B0606020202030204" pitchFamily="34" charset="0"/>
              </a:rPr>
              <a:t>Robotics </a:t>
            </a:r>
            <a:r>
              <a:rPr lang="tr-TR" altLang="x-none" sz="4000" dirty="0">
                <a:solidFill>
                  <a:schemeClr val="tx2"/>
                </a:solidFill>
                <a:latin typeface="Arial Narrow" panose="020B0606020202030204" pitchFamily="34" charset="0"/>
              </a:rPr>
              <a:t>Terminology</a:t>
            </a:r>
            <a:endParaRPr sz="4000" dirty="0">
              <a:solidFill>
                <a:schemeClr val="tx2"/>
              </a:solidFill>
              <a:latin typeface="Arial Narrow" panose="020B0606020202030204" pitchFamily="34" charset="0"/>
            </a:endParaRPr>
          </a:p>
        </p:txBody>
      </p:sp>
    </p:spTree>
  </p:cSld>
  <p:clrMapOvr>
    <a:masterClrMapping/>
  </p:clrMapOvr>
  <p:transition advClick="0"/>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Content Placeholder 2"/>
          <p:cNvSpPr>
            <a:spLocks noGrp="1"/>
          </p:cNvSpPr>
          <p:nvPr>
            <p:ph idx="1"/>
          </p:nvPr>
        </p:nvSpPr>
        <p:spPr>
          <a:xfrm>
            <a:off x="1143000" y="914400"/>
            <a:ext cx="7315200" cy="4114800"/>
          </a:xfrm>
        </p:spPr>
        <p:txBody>
          <a:bodyPr vert="horz" wrap="square" lIns="91440" tIns="45720" rIns="91440" bIns="45720" numCol="1" anchor="t" anchorCtr="0" compatLnSpc="1">
            <a:normAutofit fontScale="92500" lnSpcReduction="20000"/>
          </a:bodyPr>
          <a:lstStyle/>
          <a:p>
            <a:pPr marL="274320" marR="0" lvl="0" indent="-274320" algn="l" defTabSz="914400" rtl="0" eaLnBrk="1" fontAlgn="auto" latinLnBrk="0" hangingPunct="1">
              <a:lnSpc>
                <a:spcPct val="90000"/>
              </a:lnSpc>
              <a:spcBef>
                <a:spcPts val="580"/>
              </a:spcBef>
              <a:spcAft>
                <a:spcPts val="0"/>
              </a:spcAft>
              <a:buClr>
                <a:srgbClr val="FF0066"/>
              </a:buClr>
              <a:buSzTx/>
              <a:buFont typeface="Wingdings 2" panose="05020102010507070707"/>
              <a:buChar char=""/>
              <a:defRPr/>
            </a:pPr>
            <a:r>
              <a:rPr kumimoji="0" lang="en-US" sz="1800" b="0" i="0" u="none" strike="noStrike" kern="0" cap="none" spc="0" normalizeH="0" baseline="0" noProof="0" smtClean="0">
                <a:ln>
                  <a:noFill/>
                </a:ln>
                <a:solidFill>
                  <a:schemeClr val="tx1"/>
                </a:solidFill>
                <a:effectLst/>
                <a:uLnTx/>
                <a:uFillTx/>
                <a:latin typeface="+mn-lt"/>
                <a:ea typeface="+mn-ea"/>
                <a:cs typeface="+mn-cs"/>
              </a:rPr>
              <a:t>APPLICATION:</a:t>
            </a:r>
            <a:endParaRPr kumimoji="0" lang="en-US" sz="1800" b="0" i="0" u="none" strike="noStrike" kern="0" cap="none" spc="0" normalizeH="0" baseline="0" noProof="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90000"/>
              </a:lnSpc>
              <a:spcBef>
                <a:spcPts val="580"/>
              </a:spcBef>
              <a:spcAft>
                <a:spcPts val="0"/>
              </a:spcAft>
              <a:buClr>
                <a:srgbClr val="FF0066"/>
              </a:buClr>
              <a:buSzTx/>
              <a:buFont typeface="Wingdings" panose="05000000000000000000" pitchFamily="2" charset="2"/>
              <a:buNone/>
              <a:defRPr/>
            </a:pPr>
            <a:endParaRPr kumimoji="0" lang="en-US" sz="1800" b="0" i="0" u="none" strike="noStrike" kern="0" cap="none" spc="0" normalizeH="0" baseline="0" noProof="0" smtClean="0">
              <a:ln>
                <a:noFill/>
              </a:ln>
              <a:solidFill>
                <a:schemeClr val="tx1"/>
              </a:solidFill>
              <a:effectLst/>
              <a:uLnTx/>
              <a:uFillTx/>
              <a:latin typeface="+mn-lt"/>
              <a:ea typeface="+mn-ea"/>
              <a:cs typeface="+mn-cs"/>
            </a:endParaRPr>
          </a:p>
          <a:p>
            <a:pPr marL="548640" marR="0" lvl="1" indent="-285750" algn="l" defTabSz="914400" rtl="0" eaLnBrk="1" fontAlgn="auto" latinLnBrk="0" hangingPunct="1">
              <a:lnSpc>
                <a:spcPct val="90000"/>
              </a:lnSpc>
              <a:spcBef>
                <a:spcPts val="370"/>
              </a:spcBef>
              <a:spcAft>
                <a:spcPts val="0"/>
              </a:spcAft>
              <a:buClr>
                <a:srgbClr val="006699"/>
              </a:buClr>
              <a:buSzTx/>
              <a:buFont typeface="Wingdings 2" panose="05020102010507070707"/>
              <a:buChar char=""/>
              <a:defRPr/>
            </a:pPr>
            <a:r>
              <a:rPr kumimoji="0" lang="en-US" sz="1800" b="0" i="0" u="none" strike="noStrike" kern="0" cap="none" spc="0" normalizeH="0" baseline="0" noProof="0" smtClean="0">
                <a:ln>
                  <a:noFill/>
                </a:ln>
                <a:solidFill>
                  <a:schemeClr val="tx1"/>
                </a:solidFill>
                <a:effectLst/>
                <a:uLnTx/>
                <a:uFillTx/>
                <a:latin typeface="+mn-lt"/>
              </a:rPr>
              <a:t>PICK-AND-PLACE OPERATIONS.</a:t>
            </a:r>
            <a:endParaRPr kumimoji="0" lang="en-US" sz="1800" b="0" i="0" u="none" strike="noStrike" kern="0" cap="none" spc="0" normalizeH="0" baseline="0" noProof="0" smtClean="0">
              <a:ln>
                <a:noFill/>
              </a:ln>
              <a:solidFill>
                <a:schemeClr val="tx1"/>
              </a:solidFill>
              <a:effectLst/>
              <a:uLnTx/>
              <a:uFillTx/>
              <a:latin typeface="+mn-lt"/>
            </a:endParaRPr>
          </a:p>
          <a:p>
            <a:pPr marL="548640" marR="0" lvl="1" indent="-285750" algn="l" defTabSz="914400" rtl="0" eaLnBrk="1" fontAlgn="auto" latinLnBrk="0" hangingPunct="1">
              <a:lnSpc>
                <a:spcPct val="90000"/>
              </a:lnSpc>
              <a:spcBef>
                <a:spcPts val="370"/>
              </a:spcBef>
              <a:spcAft>
                <a:spcPts val="0"/>
              </a:spcAft>
              <a:buClr>
                <a:srgbClr val="006699"/>
              </a:buClr>
              <a:buSzTx/>
              <a:buFont typeface="Wingdings" panose="05000000000000000000" pitchFamily="2" charset="2"/>
              <a:buNone/>
              <a:defRPr/>
            </a:pPr>
            <a:endParaRPr kumimoji="0" lang="en-US" sz="1800" b="0" i="0" u="none" strike="noStrike" kern="0" cap="none" spc="0" normalizeH="0" baseline="0" noProof="0" smtClean="0">
              <a:ln>
                <a:noFill/>
              </a:ln>
              <a:solidFill>
                <a:schemeClr val="tx1"/>
              </a:solidFill>
              <a:effectLst/>
              <a:uLnTx/>
              <a:uFillTx/>
              <a:latin typeface="+mn-lt"/>
            </a:endParaRPr>
          </a:p>
          <a:p>
            <a:pPr marL="548640" marR="0" lvl="1" indent="-285750" algn="l" defTabSz="914400" rtl="0" eaLnBrk="1" fontAlgn="auto" latinLnBrk="0" hangingPunct="1">
              <a:lnSpc>
                <a:spcPct val="90000"/>
              </a:lnSpc>
              <a:spcBef>
                <a:spcPts val="370"/>
              </a:spcBef>
              <a:spcAft>
                <a:spcPts val="0"/>
              </a:spcAft>
              <a:buClr>
                <a:srgbClr val="006699"/>
              </a:buClr>
              <a:buSzTx/>
              <a:buFont typeface="Wingdings 2" panose="05020102010507070707"/>
              <a:buChar char=""/>
              <a:defRPr/>
            </a:pPr>
            <a:r>
              <a:rPr kumimoji="0" lang="en-US" sz="1800" b="0" i="0" u="none" strike="noStrike" kern="0" cap="none" spc="0" normalizeH="0" baseline="0" noProof="0" smtClean="0">
                <a:ln>
                  <a:noFill/>
                </a:ln>
                <a:solidFill>
                  <a:schemeClr val="tx1"/>
                </a:solidFill>
                <a:effectLst/>
                <a:uLnTx/>
                <a:uFillTx/>
                <a:latin typeface="+mn-lt"/>
              </a:rPr>
              <a:t>ADHESIVE APPLICATIONS(MOSTLY LONG AND STRAIGHT).</a:t>
            </a:r>
            <a:endParaRPr kumimoji="0" lang="en-US" sz="1800" b="0" i="0" u="none" strike="noStrike" kern="0" cap="none" spc="0" normalizeH="0" baseline="0" noProof="0" smtClean="0">
              <a:ln>
                <a:noFill/>
              </a:ln>
              <a:solidFill>
                <a:schemeClr val="tx1"/>
              </a:solidFill>
              <a:effectLst/>
              <a:uLnTx/>
              <a:uFillTx/>
              <a:latin typeface="+mn-lt"/>
            </a:endParaRPr>
          </a:p>
          <a:p>
            <a:pPr marL="548640" marR="0" lvl="1" indent="-285750" algn="l" defTabSz="914400" rtl="0" eaLnBrk="1" fontAlgn="auto" latinLnBrk="0" hangingPunct="1">
              <a:lnSpc>
                <a:spcPct val="90000"/>
              </a:lnSpc>
              <a:spcBef>
                <a:spcPts val="370"/>
              </a:spcBef>
              <a:spcAft>
                <a:spcPts val="0"/>
              </a:spcAft>
              <a:buClr>
                <a:srgbClr val="006699"/>
              </a:buClr>
              <a:buSzTx/>
              <a:buFont typeface="Wingdings" panose="05000000000000000000" pitchFamily="2" charset="2"/>
              <a:buNone/>
              <a:defRPr/>
            </a:pPr>
            <a:endParaRPr kumimoji="0" lang="en-US" sz="1800" b="0" i="0" u="none" strike="noStrike" kern="0" cap="none" spc="0" normalizeH="0" baseline="0" noProof="0" smtClean="0">
              <a:ln>
                <a:noFill/>
              </a:ln>
              <a:solidFill>
                <a:schemeClr val="tx1"/>
              </a:solidFill>
              <a:effectLst/>
              <a:uLnTx/>
              <a:uFillTx/>
              <a:latin typeface="+mn-lt"/>
            </a:endParaRPr>
          </a:p>
          <a:p>
            <a:pPr marL="548640" marR="0" lvl="1" indent="-285750" algn="l" defTabSz="914400" rtl="0" eaLnBrk="1" fontAlgn="auto" latinLnBrk="0" hangingPunct="1">
              <a:lnSpc>
                <a:spcPct val="90000"/>
              </a:lnSpc>
              <a:spcBef>
                <a:spcPts val="370"/>
              </a:spcBef>
              <a:spcAft>
                <a:spcPts val="0"/>
              </a:spcAft>
              <a:buClr>
                <a:srgbClr val="006699"/>
              </a:buClr>
              <a:buSzTx/>
              <a:buFont typeface="Wingdings 2" panose="05020102010507070707"/>
              <a:buChar char=""/>
              <a:defRPr/>
            </a:pPr>
            <a:r>
              <a:rPr kumimoji="0" lang="en-US" sz="1800" b="0" i="0" u="none" strike="noStrike" kern="0" cap="none" spc="0" normalizeH="0" baseline="0" noProof="0" smtClean="0">
                <a:ln>
                  <a:noFill/>
                </a:ln>
                <a:solidFill>
                  <a:schemeClr val="tx1"/>
                </a:solidFill>
                <a:effectLst/>
                <a:uLnTx/>
                <a:uFillTx/>
                <a:latin typeface="+mn-lt"/>
              </a:rPr>
              <a:t>ADVANCED MUNITION HANDLING.</a:t>
            </a:r>
            <a:endParaRPr kumimoji="0" lang="en-US" sz="1800" b="0" i="0" u="none" strike="noStrike" kern="0" cap="none" spc="0" normalizeH="0" baseline="0" noProof="0" smtClean="0">
              <a:ln>
                <a:noFill/>
              </a:ln>
              <a:solidFill>
                <a:schemeClr val="tx1"/>
              </a:solidFill>
              <a:effectLst/>
              <a:uLnTx/>
              <a:uFillTx/>
              <a:latin typeface="+mn-lt"/>
            </a:endParaRPr>
          </a:p>
          <a:p>
            <a:pPr marL="548640" marR="0" lvl="1" indent="-285750" algn="l" defTabSz="914400" rtl="0" eaLnBrk="1" fontAlgn="auto" latinLnBrk="0" hangingPunct="1">
              <a:lnSpc>
                <a:spcPct val="90000"/>
              </a:lnSpc>
              <a:spcBef>
                <a:spcPts val="370"/>
              </a:spcBef>
              <a:spcAft>
                <a:spcPts val="0"/>
              </a:spcAft>
              <a:buClr>
                <a:srgbClr val="006699"/>
              </a:buClr>
              <a:buSzTx/>
              <a:buFont typeface="Wingdings" panose="05000000000000000000" pitchFamily="2" charset="2"/>
              <a:buNone/>
              <a:defRPr/>
            </a:pPr>
            <a:endParaRPr kumimoji="0" lang="en-US" sz="1800" b="0" i="0" u="none" strike="noStrike" kern="0" cap="none" spc="0" normalizeH="0" baseline="0" noProof="0" smtClean="0">
              <a:ln>
                <a:noFill/>
              </a:ln>
              <a:solidFill>
                <a:schemeClr val="tx1"/>
              </a:solidFill>
              <a:effectLst/>
              <a:uLnTx/>
              <a:uFillTx/>
              <a:latin typeface="+mn-lt"/>
            </a:endParaRPr>
          </a:p>
          <a:p>
            <a:pPr marL="548640" marR="0" lvl="1" indent="-285750" algn="l" defTabSz="914400" rtl="0" eaLnBrk="1" fontAlgn="auto" latinLnBrk="0" hangingPunct="1">
              <a:lnSpc>
                <a:spcPct val="90000"/>
              </a:lnSpc>
              <a:spcBef>
                <a:spcPts val="370"/>
              </a:spcBef>
              <a:spcAft>
                <a:spcPts val="0"/>
              </a:spcAft>
              <a:buClr>
                <a:srgbClr val="006699"/>
              </a:buClr>
              <a:buSzTx/>
              <a:buFont typeface="Wingdings 2" panose="05020102010507070707"/>
              <a:buChar char=""/>
              <a:defRPr/>
            </a:pPr>
            <a:r>
              <a:rPr kumimoji="0" lang="en-US" sz="1800" b="0" i="0" u="none" strike="noStrike" kern="0" cap="none" spc="0" normalizeH="0" baseline="0" noProof="0" smtClean="0">
                <a:ln>
                  <a:noFill/>
                </a:ln>
                <a:solidFill>
                  <a:schemeClr val="tx1"/>
                </a:solidFill>
                <a:effectLst/>
                <a:uLnTx/>
                <a:uFillTx/>
                <a:latin typeface="+mn-lt"/>
              </a:rPr>
              <a:t>ASSEMBLY AND SUBASSEMBLY(MOSTLY STRAINGHT).</a:t>
            </a:r>
            <a:endParaRPr kumimoji="0" lang="en-US" sz="1800" b="0" i="0" u="none" strike="noStrike" kern="0" cap="none" spc="0" normalizeH="0" baseline="0" noProof="0" smtClean="0">
              <a:ln>
                <a:noFill/>
              </a:ln>
              <a:solidFill>
                <a:schemeClr val="tx1"/>
              </a:solidFill>
              <a:effectLst/>
              <a:uLnTx/>
              <a:uFillTx/>
              <a:latin typeface="+mn-lt"/>
            </a:endParaRPr>
          </a:p>
          <a:p>
            <a:pPr marL="548640" marR="0" lvl="1" indent="-285750" algn="l" defTabSz="914400" rtl="0" eaLnBrk="1" fontAlgn="auto" latinLnBrk="0" hangingPunct="1">
              <a:lnSpc>
                <a:spcPct val="90000"/>
              </a:lnSpc>
              <a:spcBef>
                <a:spcPts val="370"/>
              </a:spcBef>
              <a:spcAft>
                <a:spcPts val="0"/>
              </a:spcAft>
              <a:buClr>
                <a:srgbClr val="006699"/>
              </a:buClr>
              <a:buSzTx/>
              <a:buFont typeface="Wingdings" panose="05000000000000000000" pitchFamily="2" charset="2"/>
              <a:buNone/>
              <a:defRPr/>
            </a:pPr>
            <a:endParaRPr kumimoji="0" lang="en-US" sz="1800" b="0" i="0" u="none" strike="noStrike" kern="0" cap="none" spc="0" normalizeH="0" baseline="0" noProof="0" smtClean="0">
              <a:ln>
                <a:noFill/>
              </a:ln>
              <a:solidFill>
                <a:schemeClr val="tx1"/>
              </a:solidFill>
              <a:effectLst/>
              <a:uLnTx/>
              <a:uFillTx/>
              <a:latin typeface="+mn-lt"/>
            </a:endParaRPr>
          </a:p>
          <a:p>
            <a:pPr marL="548640" marR="0" lvl="1" indent="-285750" algn="l" defTabSz="914400" rtl="0" eaLnBrk="1" fontAlgn="auto" latinLnBrk="0" hangingPunct="1">
              <a:lnSpc>
                <a:spcPct val="90000"/>
              </a:lnSpc>
              <a:spcBef>
                <a:spcPts val="370"/>
              </a:spcBef>
              <a:spcAft>
                <a:spcPts val="0"/>
              </a:spcAft>
              <a:buClr>
                <a:srgbClr val="006699"/>
              </a:buClr>
              <a:buSzTx/>
              <a:buFont typeface="Wingdings 2" panose="05020102010507070707"/>
              <a:buChar char=""/>
              <a:defRPr/>
            </a:pPr>
            <a:r>
              <a:rPr kumimoji="0" lang="en-US" sz="1800" b="0" i="0" u="none" strike="noStrike" kern="0" cap="none" spc="0" normalizeH="0" baseline="0" noProof="0" smtClean="0">
                <a:ln>
                  <a:noFill/>
                </a:ln>
                <a:solidFill>
                  <a:schemeClr val="tx1"/>
                </a:solidFill>
                <a:effectLst/>
                <a:uLnTx/>
                <a:uFillTx/>
                <a:latin typeface="+mn-lt"/>
              </a:rPr>
              <a:t>AUTOMATED LOADING CNC LATHE AND MILLING OPERATIONS.</a:t>
            </a:r>
            <a:endParaRPr kumimoji="0" lang="en-US" sz="1800" b="0" i="0" u="none" strike="noStrike" kern="0" cap="none" spc="0" normalizeH="0" baseline="0" noProof="0" smtClean="0">
              <a:ln>
                <a:noFill/>
              </a:ln>
              <a:solidFill>
                <a:schemeClr val="tx1"/>
              </a:solidFill>
              <a:effectLst/>
              <a:uLnTx/>
              <a:uFillTx/>
              <a:latin typeface="+mn-lt"/>
            </a:endParaRPr>
          </a:p>
          <a:p>
            <a:pPr marL="548640" marR="0" lvl="1" indent="-285750" algn="l" defTabSz="914400" rtl="0" eaLnBrk="1" fontAlgn="auto" latinLnBrk="0" hangingPunct="1">
              <a:lnSpc>
                <a:spcPct val="90000"/>
              </a:lnSpc>
              <a:spcBef>
                <a:spcPts val="370"/>
              </a:spcBef>
              <a:spcAft>
                <a:spcPts val="0"/>
              </a:spcAft>
              <a:buClr>
                <a:srgbClr val="006699"/>
              </a:buClr>
              <a:buSzTx/>
              <a:buFont typeface="Wingdings" panose="05000000000000000000" pitchFamily="2" charset="2"/>
              <a:buNone/>
              <a:defRPr/>
            </a:pPr>
            <a:endParaRPr kumimoji="0" lang="en-US" sz="1800" b="0" i="0" u="none" strike="noStrike" kern="0" cap="none" spc="0" normalizeH="0" baseline="0" noProof="0" smtClean="0">
              <a:ln>
                <a:noFill/>
              </a:ln>
              <a:solidFill>
                <a:schemeClr val="tx1"/>
              </a:solidFill>
              <a:effectLst/>
              <a:uLnTx/>
              <a:uFillTx/>
              <a:latin typeface="+mn-lt"/>
            </a:endParaRPr>
          </a:p>
          <a:p>
            <a:pPr marL="548640" marR="0" lvl="1" indent="-285750" algn="l" defTabSz="914400" rtl="0" eaLnBrk="1" fontAlgn="auto" latinLnBrk="0" hangingPunct="1">
              <a:lnSpc>
                <a:spcPct val="90000"/>
              </a:lnSpc>
              <a:spcBef>
                <a:spcPts val="370"/>
              </a:spcBef>
              <a:spcAft>
                <a:spcPts val="0"/>
              </a:spcAft>
              <a:buClr>
                <a:srgbClr val="006699"/>
              </a:buClr>
              <a:buSzTx/>
              <a:buFont typeface="Wingdings 2" panose="05020102010507070707"/>
              <a:buChar char=""/>
              <a:defRPr/>
            </a:pPr>
            <a:r>
              <a:rPr kumimoji="0" lang="en-US" sz="1800" b="0" i="0" u="none" strike="noStrike" kern="0" cap="none" spc="0" normalizeH="0" baseline="0" noProof="0" smtClean="0">
                <a:ln>
                  <a:noFill/>
                </a:ln>
                <a:solidFill>
                  <a:schemeClr val="tx1"/>
                </a:solidFill>
                <a:effectLst/>
                <a:uLnTx/>
                <a:uFillTx/>
                <a:latin typeface="+mn-lt"/>
              </a:rPr>
              <a:t>NUCLEAR MATERIAL HANDLING.</a:t>
            </a:r>
            <a:endParaRPr kumimoji="0" lang="en-US" sz="1800" b="0" i="0" u="none" strike="noStrike" kern="0" cap="none" spc="0" normalizeH="0" baseline="0" noProof="0" smtClean="0">
              <a:ln>
                <a:noFill/>
              </a:ln>
              <a:solidFill>
                <a:schemeClr val="tx1"/>
              </a:solidFill>
              <a:effectLst/>
              <a:uLnTx/>
              <a:uFillTx/>
              <a:latin typeface="+mn-lt"/>
            </a:endParaRPr>
          </a:p>
          <a:p>
            <a:pPr marL="548640" marR="0" lvl="1" indent="-285750" algn="l" defTabSz="914400" rtl="0" eaLnBrk="1" fontAlgn="auto" latinLnBrk="0" hangingPunct="1">
              <a:lnSpc>
                <a:spcPct val="90000"/>
              </a:lnSpc>
              <a:spcBef>
                <a:spcPts val="370"/>
              </a:spcBef>
              <a:spcAft>
                <a:spcPts val="0"/>
              </a:spcAft>
              <a:buClr>
                <a:srgbClr val="006699"/>
              </a:buClr>
              <a:buSzTx/>
              <a:buFont typeface="Wingdings" panose="05000000000000000000" pitchFamily="2" charset="2"/>
              <a:buNone/>
              <a:defRPr/>
            </a:pPr>
            <a:endParaRPr kumimoji="0" lang="en-US" sz="1800" b="0" i="0" u="none" strike="noStrike" kern="0" cap="none" spc="0" normalizeH="0" baseline="0" noProof="0" smtClean="0">
              <a:ln>
                <a:noFill/>
              </a:ln>
              <a:solidFill>
                <a:schemeClr val="tx1"/>
              </a:solidFill>
              <a:effectLst/>
              <a:uLnTx/>
              <a:uFillTx/>
              <a:latin typeface="+mn-lt"/>
            </a:endParaRPr>
          </a:p>
          <a:p>
            <a:pPr marL="548640" marR="0" lvl="1" indent="-285750" algn="l" defTabSz="914400" rtl="0" eaLnBrk="1" fontAlgn="auto" latinLnBrk="0" hangingPunct="1">
              <a:lnSpc>
                <a:spcPct val="90000"/>
              </a:lnSpc>
              <a:spcBef>
                <a:spcPts val="370"/>
              </a:spcBef>
              <a:spcAft>
                <a:spcPts val="0"/>
              </a:spcAft>
              <a:buClr>
                <a:srgbClr val="006699"/>
              </a:buClr>
              <a:buSzTx/>
              <a:buFont typeface="Wingdings 2" panose="05020102010507070707"/>
              <a:buChar char=""/>
              <a:defRPr/>
            </a:pPr>
            <a:r>
              <a:rPr kumimoji="0" lang="en-US" sz="1800" b="0" i="0" u="none" strike="noStrike" kern="0" cap="none" spc="0" normalizeH="0" baseline="0" noProof="0" smtClean="0">
                <a:ln>
                  <a:noFill/>
                </a:ln>
                <a:solidFill>
                  <a:schemeClr val="tx1"/>
                </a:solidFill>
                <a:effectLst/>
                <a:uLnTx/>
                <a:uFillTx/>
                <a:latin typeface="+mn-lt"/>
              </a:rPr>
              <a:t>WELDING.</a:t>
            </a:r>
            <a:endParaRPr kumimoji="0" lang="en-IN" sz="2400" b="0" i="0" u="none" strike="noStrike" kern="0" cap="none" spc="0" normalizeH="0" baseline="0" noProof="0" smtClean="0">
              <a:ln>
                <a:noFill/>
              </a:ln>
              <a:solidFill>
                <a:schemeClr val="tx1"/>
              </a:solidFill>
              <a:effectLst/>
              <a:uLnTx/>
              <a:uFillTx/>
              <a:latin typeface="+mn-lt"/>
            </a:endParaRPr>
          </a:p>
        </p:txBody>
      </p:sp>
      <p:sp>
        <p:nvSpPr>
          <p:cNvPr id="72707" name="Date Placeholder 3"/>
          <p:cNvSpPr txBox="1">
            <a:spLocks noGrp="1"/>
          </p:cNvSpPr>
          <p:nvPr>
            <p:ph type="dt" sz="half"/>
          </p:nvPr>
        </p:nvSpPr>
        <p:spPr>
          <a:xfrm>
            <a:off x="6727825" y="6408738"/>
            <a:ext cx="1919288" cy="365125"/>
          </a:xfrm>
          <a:prstGeom prst="rect">
            <a:avLst/>
          </a:prstGeom>
          <a:noFill/>
          <a:ln w="9525">
            <a:noFill/>
          </a:ln>
        </p:spPr>
        <p: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5pPr>
          </a:lstStyle>
          <a:p>
            <a:pPr lvl="0" eaLnBrk="1" hangingPunct="1"/>
            <a:r>
              <a:rPr dirty="0">
                <a:latin typeface="Times New Roman" panose="02020603050405020304" pitchFamily="18" charset="0"/>
              </a:rPr>
              <a:t>2010</a:t>
            </a:r>
            <a:endParaRPr dirty="0">
              <a:latin typeface="Times New Roman" panose="02020603050405020304" pitchFamily="18" charset="0"/>
            </a:endParaRPr>
          </a:p>
        </p:txBody>
      </p:sp>
      <p:sp>
        <p:nvSpPr>
          <p:cNvPr id="72708" name="Slide Number Placeholder 4"/>
          <p:cNvSpPr txBox="1">
            <a:spLocks noGrp="1"/>
          </p:cNvSpPr>
          <p:nvPr>
            <p:ph type="sldNum" sz="quarter"/>
          </p:nvPr>
        </p:nvSpPr>
        <p:spPr>
          <a:xfrm>
            <a:off x="8647113" y="6408738"/>
            <a:ext cx="366712" cy="365125"/>
          </a:xfrm>
          <a:prstGeom prst="rect">
            <a:avLst/>
          </a:prstGeom>
          <a:noFill/>
          <a:ln w="9525">
            <a:noFill/>
          </a:ln>
        </p:spPr>
        <p: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5pPr>
          </a:lstStyle>
          <a:p>
            <a:pPr lvl="0" eaLnBrk="1" hangingPunct="1"/>
            <a:fld id="{9A0DB2DC-4C9A-4742-B13C-FB6460FD3503}" type="slidenum">
              <a:rPr lang="en-US" dirty="0">
                <a:latin typeface="Times New Roman" panose="02020603050405020304" pitchFamily="18" charset="0"/>
              </a:rPr>
            </a:fld>
            <a:endParaRPr lang="en-US" dirty="0">
              <a:latin typeface="Times New Roman" panose="02020603050405020304" pitchFamily="18" charset="0"/>
            </a:endParaRPr>
          </a:p>
        </p:txBody>
      </p:sp>
    </p:spTree>
  </p:cSld>
  <p:clrMapOvr>
    <a:masterClrMapping/>
  </p:clrMapOvr>
  <p:transition advClick="0"/>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7" name="Content Placeholder 2"/>
          <p:cNvSpPr>
            <a:spLocks noGrp="1"/>
          </p:cNvSpPr>
          <p:nvPr>
            <p:ph idx="1"/>
          </p:nvPr>
        </p:nvSpPr>
        <p:spPr>
          <a:xfrm>
            <a:off x="1143000" y="1447800"/>
            <a:ext cx="7315200" cy="4648200"/>
          </a:xfrm>
        </p:spPr>
        <p:txBody>
          <a:bodyPr vert="horz" wrap="square" lIns="91440" tIns="45720" rIns="91440" bIns="45720" numCol="1" anchor="t" anchorCtr="0" compatLnSpc="1">
            <a:normAutofit fontScale="92500" lnSpcReduction="10000"/>
          </a:bodyPr>
          <a:lstStyle/>
          <a:p>
            <a:pPr marL="274320" marR="0" lvl="0" indent="-274320" algn="l" defTabSz="914400" rtl="0" eaLnBrk="1" fontAlgn="auto" latinLnBrk="0" hangingPunct="1">
              <a:lnSpc>
                <a:spcPct val="80000"/>
              </a:lnSpc>
              <a:spcBef>
                <a:spcPts val="580"/>
              </a:spcBef>
              <a:spcAft>
                <a:spcPts val="0"/>
              </a:spcAft>
              <a:buClr>
                <a:srgbClr val="FF0066"/>
              </a:buClr>
              <a:buSzTx/>
              <a:buFont typeface="Wingdings 2" panose="05020102010507070707"/>
              <a:buChar char=""/>
              <a:defRPr/>
            </a:pPr>
            <a:r>
              <a:rPr kumimoji="0" lang="en-GB" sz="2400" b="0" i="0" u="none" strike="noStrike" kern="0" cap="none" spc="0" normalizeH="0" baseline="0" noProof="0" smtClean="0">
                <a:ln>
                  <a:noFill/>
                </a:ln>
                <a:solidFill>
                  <a:schemeClr val="tx1"/>
                </a:solidFill>
                <a:effectLst/>
                <a:uLnTx/>
                <a:uFillTx/>
                <a:latin typeface="+mn-lt"/>
                <a:ea typeface="+mn-ea"/>
                <a:cs typeface="+mn-cs"/>
              </a:rPr>
              <a:t>For cylindrical type manipulator, its first joint is revolute which produces a rotation about the based, while its second and third joints are prismatic. </a:t>
            </a:r>
            <a:endParaRPr kumimoji="0" lang="en-GB" sz="2400" b="0" i="0" u="none" strike="noStrike" kern="0" cap="none" spc="0" normalizeH="0" baseline="0" noProof="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80000"/>
              </a:lnSpc>
              <a:spcBef>
                <a:spcPts val="580"/>
              </a:spcBef>
              <a:spcAft>
                <a:spcPts val="0"/>
              </a:spcAft>
              <a:buClr>
                <a:srgbClr val="FF0066"/>
              </a:buClr>
              <a:buSzTx/>
              <a:buFont typeface="Wingdings 2" panose="05020102010507070707"/>
              <a:buChar char=""/>
              <a:defRPr/>
            </a:pPr>
            <a:r>
              <a:rPr kumimoji="0" lang="en-GB" sz="2400" b="0" i="0" u="none" strike="noStrike" kern="0" cap="none" spc="0" normalizeH="0" baseline="0" noProof="0" smtClean="0">
                <a:ln>
                  <a:noFill/>
                </a:ln>
                <a:solidFill>
                  <a:schemeClr val="tx1"/>
                </a:solidFill>
                <a:effectLst/>
                <a:uLnTx/>
                <a:uFillTx/>
                <a:latin typeface="+mn-lt"/>
                <a:ea typeface="+mn-ea"/>
                <a:cs typeface="+mn-cs"/>
              </a:rPr>
              <a:t>Advantages:</a:t>
            </a:r>
            <a:endParaRPr kumimoji="0" lang="en-GB" sz="2400" b="0" i="0" u="none" strike="noStrike" kern="0" cap="none" spc="0" normalizeH="0" baseline="0" noProof="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80000"/>
              </a:lnSpc>
              <a:spcBef>
                <a:spcPts val="580"/>
              </a:spcBef>
              <a:spcAft>
                <a:spcPts val="0"/>
              </a:spcAft>
              <a:buClr>
                <a:srgbClr val="FF0066"/>
              </a:buClr>
              <a:buSzTx/>
              <a:buFontTx/>
              <a:buNone/>
              <a:defRPr/>
            </a:pPr>
            <a:r>
              <a:rPr kumimoji="0" lang="en-GB" sz="2400" b="0" i="0" u="none" strike="noStrike" kern="0" cap="none" spc="0" normalizeH="0" baseline="0" noProof="0" smtClean="0">
                <a:ln>
                  <a:noFill/>
                </a:ln>
                <a:solidFill>
                  <a:schemeClr val="tx1"/>
                </a:solidFill>
                <a:effectLst/>
                <a:uLnTx/>
                <a:uFillTx/>
                <a:latin typeface="+mn-lt"/>
                <a:ea typeface="+mn-ea"/>
                <a:cs typeface="+mn-cs"/>
              </a:rPr>
              <a:t>     - 2 linear axes, 1 rotating axis</a:t>
            </a:r>
            <a:endParaRPr kumimoji="0" lang="en-GB" sz="2400" b="0" i="0" u="none" strike="noStrike" kern="0" cap="none" spc="0" normalizeH="0" baseline="0" noProof="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80000"/>
              </a:lnSpc>
              <a:spcBef>
                <a:spcPts val="580"/>
              </a:spcBef>
              <a:spcAft>
                <a:spcPts val="0"/>
              </a:spcAft>
              <a:buClr>
                <a:srgbClr val="FF0066"/>
              </a:buClr>
              <a:buSzTx/>
              <a:buFontTx/>
              <a:buNone/>
              <a:defRPr/>
            </a:pPr>
            <a:r>
              <a:rPr kumimoji="0" lang="en-GB" sz="2400" b="0" i="0" u="none" strike="noStrike" kern="0" cap="none" spc="0" normalizeH="0" baseline="0" noProof="0" smtClean="0">
                <a:ln>
                  <a:noFill/>
                </a:ln>
                <a:solidFill>
                  <a:schemeClr val="tx1"/>
                </a:solidFill>
                <a:effectLst/>
                <a:uLnTx/>
                <a:uFillTx/>
                <a:latin typeface="+mn-lt"/>
                <a:ea typeface="+mn-ea"/>
                <a:cs typeface="+mn-cs"/>
              </a:rPr>
              <a:t>     - Can reach all around itself</a:t>
            </a:r>
            <a:endParaRPr kumimoji="0" lang="en-GB" sz="2400" b="0" i="0" u="none" strike="noStrike" kern="0" cap="none" spc="0" normalizeH="0" baseline="0" noProof="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80000"/>
              </a:lnSpc>
              <a:spcBef>
                <a:spcPts val="580"/>
              </a:spcBef>
              <a:spcAft>
                <a:spcPts val="0"/>
              </a:spcAft>
              <a:buClr>
                <a:srgbClr val="FF0066"/>
              </a:buClr>
              <a:buSzTx/>
              <a:buFontTx/>
              <a:buNone/>
              <a:defRPr/>
            </a:pPr>
            <a:r>
              <a:rPr kumimoji="0" lang="en-GB" sz="2400" b="0" i="0" u="none" strike="noStrike" kern="0" cap="none" spc="0" normalizeH="0" baseline="0" noProof="0" smtClean="0">
                <a:ln>
                  <a:noFill/>
                </a:ln>
                <a:solidFill>
                  <a:schemeClr val="tx1"/>
                </a:solidFill>
                <a:effectLst/>
                <a:uLnTx/>
                <a:uFillTx/>
                <a:latin typeface="+mn-lt"/>
                <a:ea typeface="+mn-ea"/>
                <a:cs typeface="+mn-cs"/>
              </a:rPr>
              <a:t>     - Reach and height axes rigid</a:t>
            </a:r>
            <a:endParaRPr kumimoji="0" lang="en-GB" sz="2400" b="0" i="0" u="none" strike="noStrike" kern="0" cap="none" spc="0" normalizeH="0" baseline="0" noProof="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80000"/>
              </a:lnSpc>
              <a:spcBef>
                <a:spcPts val="580"/>
              </a:spcBef>
              <a:spcAft>
                <a:spcPts val="0"/>
              </a:spcAft>
              <a:buClr>
                <a:srgbClr val="FF0066"/>
              </a:buClr>
              <a:buSzTx/>
              <a:buFontTx/>
              <a:buNone/>
              <a:defRPr/>
            </a:pPr>
            <a:r>
              <a:rPr kumimoji="0" lang="en-GB" sz="2400" b="0" i="0" u="none" strike="noStrike" kern="0" cap="none" spc="0" normalizeH="0" baseline="0" noProof="0" smtClean="0">
                <a:ln>
                  <a:noFill/>
                </a:ln>
                <a:solidFill>
                  <a:schemeClr val="tx1"/>
                </a:solidFill>
                <a:effectLst/>
                <a:uLnTx/>
                <a:uFillTx/>
                <a:latin typeface="+mn-lt"/>
                <a:ea typeface="+mn-ea"/>
                <a:cs typeface="+mn-cs"/>
              </a:rPr>
              <a:t>     - Rotational axis easy to seal.</a:t>
            </a:r>
            <a:endParaRPr kumimoji="0" lang="en-GB" sz="2400" b="0" i="0" u="none" strike="noStrike" kern="0" cap="none" spc="0" normalizeH="0" baseline="0" noProof="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80000"/>
              </a:lnSpc>
              <a:spcBef>
                <a:spcPts val="580"/>
              </a:spcBef>
              <a:spcAft>
                <a:spcPts val="0"/>
              </a:spcAft>
              <a:buClr>
                <a:srgbClr val="FF0066"/>
              </a:buClr>
              <a:buSzTx/>
              <a:buFont typeface="Wingdings 2" panose="05020102010507070707"/>
              <a:buChar char=""/>
              <a:defRPr/>
            </a:pPr>
            <a:r>
              <a:rPr kumimoji="0" lang="en-GB" sz="2400" b="0" i="0" u="none" strike="noStrike" kern="0" cap="none" spc="0" normalizeH="0" baseline="0" noProof="0" smtClean="0">
                <a:ln>
                  <a:noFill/>
                </a:ln>
                <a:solidFill>
                  <a:schemeClr val="tx1"/>
                </a:solidFill>
                <a:effectLst/>
                <a:uLnTx/>
                <a:uFillTx/>
                <a:latin typeface="+mn-lt"/>
                <a:ea typeface="+mn-ea"/>
                <a:cs typeface="+mn-cs"/>
              </a:rPr>
              <a:t>Disadvantages:</a:t>
            </a:r>
            <a:endParaRPr kumimoji="0" lang="en-GB" sz="2400" b="0" i="0" u="none" strike="noStrike" kern="0" cap="none" spc="0" normalizeH="0" baseline="0" noProof="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80000"/>
              </a:lnSpc>
              <a:spcBef>
                <a:spcPts val="580"/>
              </a:spcBef>
              <a:spcAft>
                <a:spcPts val="0"/>
              </a:spcAft>
              <a:buClr>
                <a:srgbClr val="FF0066"/>
              </a:buClr>
              <a:buSzTx/>
              <a:buFontTx/>
              <a:buNone/>
              <a:defRPr/>
            </a:pPr>
            <a:r>
              <a:rPr kumimoji="0" lang="en-GB" sz="2400" b="0" i="0" u="none" strike="noStrike" kern="0" cap="none" spc="0" normalizeH="0" baseline="0" noProof="0" smtClean="0">
                <a:ln>
                  <a:noFill/>
                </a:ln>
                <a:solidFill>
                  <a:schemeClr val="tx1"/>
                </a:solidFill>
                <a:effectLst/>
                <a:uLnTx/>
                <a:uFillTx/>
                <a:latin typeface="+mn-lt"/>
                <a:ea typeface="+mn-ea"/>
                <a:cs typeface="+mn-cs"/>
              </a:rPr>
              <a:t>      - Cannot reach above itself</a:t>
            </a:r>
            <a:endParaRPr kumimoji="0" lang="en-GB" sz="2400" b="0" i="0" u="none" strike="noStrike" kern="0" cap="none" spc="0" normalizeH="0" baseline="0" noProof="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80000"/>
              </a:lnSpc>
              <a:spcBef>
                <a:spcPts val="580"/>
              </a:spcBef>
              <a:spcAft>
                <a:spcPts val="0"/>
              </a:spcAft>
              <a:buClr>
                <a:srgbClr val="FF0066"/>
              </a:buClr>
              <a:buSzTx/>
              <a:buFontTx/>
              <a:buNone/>
              <a:defRPr/>
            </a:pPr>
            <a:r>
              <a:rPr kumimoji="0" lang="en-GB" sz="2400" b="0" i="0" u="none" strike="noStrike" kern="0" cap="none" spc="0" normalizeH="0" baseline="0" noProof="0" smtClean="0">
                <a:ln>
                  <a:noFill/>
                </a:ln>
                <a:solidFill>
                  <a:schemeClr val="tx1"/>
                </a:solidFill>
                <a:effectLst/>
                <a:uLnTx/>
                <a:uFillTx/>
                <a:latin typeface="+mn-lt"/>
                <a:ea typeface="+mn-ea"/>
                <a:cs typeface="+mn-cs"/>
              </a:rPr>
              <a:t>      - Base rotation axis is less rigid than a linear axis</a:t>
            </a:r>
            <a:endParaRPr kumimoji="0" lang="en-GB" sz="2400" b="0" i="0" u="none" strike="noStrike" kern="0" cap="none" spc="0" normalizeH="0" baseline="0" noProof="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80000"/>
              </a:lnSpc>
              <a:spcBef>
                <a:spcPts val="580"/>
              </a:spcBef>
              <a:spcAft>
                <a:spcPts val="0"/>
              </a:spcAft>
              <a:buClr>
                <a:srgbClr val="FF0066"/>
              </a:buClr>
              <a:buSzTx/>
              <a:buFontTx/>
              <a:buNone/>
              <a:defRPr/>
            </a:pPr>
            <a:r>
              <a:rPr kumimoji="0" lang="en-GB" sz="2400" b="0" i="0" u="none" strike="noStrike" kern="0" cap="none" spc="0" normalizeH="0" baseline="0" noProof="0" smtClean="0">
                <a:ln>
                  <a:noFill/>
                </a:ln>
                <a:solidFill>
                  <a:schemeClr val="tx1"/>
                </a:solidFill>
                <a:effectLst/>
                <a:uLnTx/>
                <a:uFillTx/>
                <a:latin typeface="+mn-lt"/>
                <a:ea typeface="+mn-ea"/>
                <a:cs typeface="+mn-cs"/>
              </a:rPr>
              <a:t>      - Linear axes hard to seal</a:t>
            </a:r>
            <a:endParaRPr kumimoji="0" lang="en-GB" sz="2400" b="0" i="0" u="none" strike="noStrike" kern="0" cap="none" spc="0" normalizeH="0" baseline="0" noProof="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80000"/>
              </a:lnSpc>
              <a:spcBef>
                <a:spcPts val="580"/>
              </a:spcBef>
              <a:spcAft>
                <a:spcPts val="0"/>
              </a:spcAft>
              <a:buClr>
                <a:srgbClr val="FF0066"/>
              </a:buClr>
              <a:buSzTx/>
              <a:buFontTx/>
              <a:buNone/>
              <a:defRPr/>
            </a:pPr>
            <a:r>
              <a:rPr kumimoji="0" lang="en-GB" sz="2400" b="0" i="0" u="none" strike="noStrike" kern="0" cap="none" spc="0" normalizeH="0" baseline="0" noProof="0" smtClean="0">
                <a:ln>
                  <a:noFill/>
                </a:ln>
                <a:solidFill>
                  <a:schemeClr val="tx1"/>
                </a:solidFill>
                <a:effectLst/>
                <a:uLnTx/>
                <a:uFillTx/>
                <a:latin typeface="+mn-lt"/>
                <a:ea typeface="+mn-ea"/>
                <a:cs typeface="+mn-cs"/>
              </a:rPr>
              <a:t>      - Will not reach around obstacles</a:t>
            </a:r>
            <a:endParaRPr kumimoji="0" lang="en-GB" sz="2400" b="0" i="0" u="none" strike="noStrike" kern="0" cap="none" spc="0" normalizeH="0" baseline="0" noProof="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80000"/>
              </a:lnSpc>
              <a:spcBef>
                <a:spcPts val="580"/>
              </a:spcBef>
              <a:spcAft>
                <a:spcPts val="0"/>
              </a:spcAft>
              <a:buClr>
                <a:srgbClr val="FF0066"/>
              </a:buClr>
              <a:buSzTx/>
              <a:buFontTx/>
              <a:buNone/>
              <a:defRPr/>
            </a:pPr>
            <a:r>
              <a:rPr kumimoji="0" lang="en-GB" sz="2400" b="0" i="0" u="none" strike="noStrike" kern="0" cap="none" spc="0" normalizeH="0" baseline="0" noProof="0" smtClean="0">
                <a:ln>
                  <a:noFill/>
                </a:ln>
                <a:solidFill>
                  <a:schemeClr val="tx1"/>
                </a:solidFill>
                <a:effectLst/>
                <a:uLnTx/>
                <a:uFillTx/>
                <a:latin typeface="+mn-lt"/>
                <a:ea typeface="+mn-ea"/>
                <a:cs typeface="+mn-cs"/>
              </a:rPr>
              <a:t>      - Horizontal motion is circular</a:t>
            </a:r>
            <a:endParaRPr kumimoji="0" lang="en-US" sz="2400" b="0" i="0" u="none" strike="noStrike" kern="0" cap="none" spc="0" normalizeH="0" baseline="0" noProof="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rgbClr val="FF0066"/>
              </a:buClr>
              <a:buSzTx/>
              <a:buFont typeface="Wingdings 2" panose="05020102010507070707"/>
              <a:buChar char=""/>
              <a:defRPr/>
            </a:pPr>
            <a:endParaRPr kumimoji="0" lang="en-IN" sz="2400" b="0" i="0" u="none" strike="noStrike" kern="0" cap="none" spc="0" normalizeH="0" baseline="0" noProof="0" smtClean="0">
              <a:ln>
                <a:noFill/>
              </a:ln>
              <a:solidFill>
                <a:schemeClr val="tx1"/>
              </a:solidFill>
              <a:effectLst/>
              <a:uLnTx/>
              <a:uFillTx/>
              <a:latin typeface="+mn-lt"/>
              <a:ea typeface="+mn-ea"/>
              <a:cs typeface="+mn-cs"/>
            </a:endParaRPr>
          </a:p>
        </p:txBody>
      </p:sp>
      <p:sp>
        <p:nvSpPr>
          <p:cNvPr id="73731" name="Date Placeholder 4"/>
          <p:cNvSpPr txBox="1">
            <a:spLocks noGrp="1"/>
          </p:cNvSpPr>
          <p:nvPr>
            <p:ph type="dt" sz="half"/>
          </p:nvPr>
        </p:nvSpPr>
        <p:spPr>
          <a:xfrm>
            <a:off x="6727825" y="6408738"/>
            <a:ext cx="1919288" cy="365125"/>
          </a:xfrm>
          <a:prstGeom prst="rect">
            <a:avLst/>
          </a:prstGeom>
          <a:noFill/>
          <a:ln w="9525">
            <a:noFill/>
          </a:ln>
        </p:spPr>
        <p: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5pPr>
          </a:lstStyle>
          <a:p>
            <a:pPr lvl="0" eaLnBrk="1" hangingPunct="1"/>
            <a:r>
              <a:rPr dirty="0">
                <a:latin typeface="Times New Roman" panose="02020603050405020304" pitchFamily="18" charset="0"/>
              </a:rPr>
              <a:t>2010</a:t>
            </a:r>
            <a:endParaRPr dirty="0">
              <a:latin typeface="Times New Roman" panose="02020603050405020304" pitchFamily="18" charset="0"/>
            </a:endParaRPr>
          </a:p>
        </p:txBody>
      </p:sp>
      <p:sp>
        <p:nvSpPr>
          <p:cNvPr id="73732" name="Slide Number Placeholder 5"/>
          <p:cNvSpPr txBox="1">
            <a:spLocks noGrp="1"/>
          </p:cNvSpPr>
          <p:nvPr>
            <p:ph type="sldNum" sz="quarter"/>
          </p:nvPr>
        </p:nvSpPr>
        <p:spPr>
          <a:xfrm>
            <a:off x="8647113" y="6408738"/>
            <a:ext cx="366712" cy="365125"/>
          </a:xfrm>
          <a:prstGeom prst="rect">
            <a:avLst/>
          </a:prstGeom>
          <a:noFill/>
          <a:ln w="9525">
            <a:noFill/>
          </a:ln>
        </p:spPr>
        <p: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5pPr>
          </a:lstStyle>
          <a:p>
            <a:pPr lvl="0" eaLnBrk="1" hangingPunct="1"/>
            <a:fld id="{9A0DB2DC-4C9A-4742-B13C-FB6460FD3503}" type="slidenum">
              <a:rPr lang="en-US" dirty="0">
                <a:latin typeface="Times New Roman" panose="02020603050405020304" pitchFamily="18" charset="0"/>
              </a:rPr>
            </a:fld>
            <a:endParaRPr lang="en-US" dirty="0">
              <a:latin typeface="Times New Roman" panose="02020603050405020304" pitchFamily="18" charset="0"/>
            </a:endParaRPr>
          </a:p>
        </p:txBody>
      </p:sp>
      <p:sp>
        <p:nvSpPr>
          <p:cNvPr id="73733" name="Title 1"/>
          <p:cNvSpPr>
            <a:spLocks noGrp="1"/>
          </p:cNvSpPr>
          <p:nvPr>
            <p:ph type="title"/>
          </p:nvPr>
        </p:nvSpPr>
        <p:spPr>
          <a:xfrm>
            <a:off x="685800" y="457200"/>
            <a:ext cx="7772400" cy="762000"/>
          </a:xfrm>
        </p:spPr>
        <p:txBody>
          <a:bodyPr vert="horz" wrap="square" lIns="91440" tIns="45720" rIns="91440" bIns="45720" anchor="b" anchorCtr="0"/>
          <a:p>
            <a:pPr eaLnBrk="1" hangingPunct="1"/>
            <a:r>
              <a:rPr sz="3600" dirty="0"/>
              <a:t>Cylindrical Type Configuration (RPP)</a:t>
            </a:r>
            <a:endParaRPr lang="en-IN" altLang="x-none" sz="3600" dirty="0"/>
          </a:p>
        </p:txBody>
      </p:sp>
      <p:pic>
        <p:nvPicPr>
          <p:cNvPr id="73734" name="Picture 3" descr="CylindricalRobot.gif"/>
          <p:cNvPicPr>
            <a:picLocks noChangeAspect="1"/>
          </p:cNvPicPr>
          <p:nvPr/>
        </p:nvPicPr>
        <p:blipFill>
          <a:blip r:embed="rId1"/>
          <a:stretch>
            <a:fillRect/>
          </a:stretch>
        </p:blipFill>
        <p:spPr>
          <a:xfrm>
            <a:off x="6781800" y="2667000"/>
            <a:ext cx="1905000" cy="2286000"/>
          </a:xfrm>
          <a:prstGeom prst="rect">
            <a:avLst/>
          </a:prstGeom>
          <a:noFill/>
          <a:ln w="9525">
            <a:noFill/>
          </a:ln>
        </p:spPr>
      </p:pic>
    </p:spTree>
  </p:cSld>
  <p:clrMapOvr>
    <a:masterClrMapping/>
  </p:clrMapOvr>
  <p:transition advClick="0"/>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4754" name="Content Placeholder 3" descr="C:\robopics\rob5.jpg"/>
          <p:cNvPicPr>
            <a:picLocks noGrp="1" noChangeAspect="1"/>
          </p:cNvPicPr>
          <p:nvPr>
            <p:ph idx="1"/>
          </p:nvPr>
        </p:nvPicPr>
        <p:blipFill>
          <a:blip r:embed="rId1"/>
          <a:srcRect/>
          <a:stretch>
            <a:fillRect/>
          </a:stretch>
        </p:blipFill>
        <p:spPr>
          <a:xfrm>
            <a:off x="152400" y="304800"/>
            <a:ext cx="8534400" cy="6096000"/>
          </a:xfrm>
        </p:spPr>
      </p:pic>
      <p:sp>
        <p:nvSpPr>
          <p:cNvPr id="74755" name="Date Placeholder 4"/>
          <p:cNvSpPr txBox="1">
            <a:spLocks noGrp="1"/>
          </p:cNvSpPr>
          <p:nvPr>
            <p:ph type="dt" sz="half"/>
          </p:nvPr>
        </p:nvSpPr>
        <p:spPr>
          <a:xfrm>
            <a:off x="6727825" y="6408738"/>
            <a:ext cx="1919288" cy="365125"/>
          </a:xfrm>
          <a:prstGeom prst="rect">
            <a:avLst/>
          </a:prstGeom>
          <a:noFill/>
          <a:ln w="9525">
            <a:noFill/>
          </a:ln>
        </p:spPr>
        <p: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5pPr>
          </a:lstStyle>
          <a:p>
            <a:pPr lvl="0" eaLnBrk="1" hangingPunct="1"/>
            <a:r>
              <a:rPr dirty="0">
                <a:latin typeface="Times New Roman" panose="02020603050405020304" pitchFamily="18" charset="0"/>
              </a:rPr>
              <a:t>2010</a:t>
            </a:r>
            <a:endParaRPr dirty="0">
              <a:latin typeface="Times New Roman" panose="02020603050405020304" pitchFamily="18" charset="0"/>
            </a:endParaRPr>
          </a:p>
        </p:txBody>
      </p:sp>
      <p:sp>
        <p:nvSpPr>
          <p:cNvPr id="74756" name="Slide Number Placeholder 6"/>
          <p:cNvSpPr txBox="1">
            <a:spLocks noGrp="1"/>
          </p:cNvSpPr>
          <p:nvPr>
            <p:ph type="sldNum" sz="quarter"/>
          </p:nvPr>
        </p:nvSpPr>
        <p:spPr>
          <a:xfrm>
            <a:off x="8647113" y="6408738"/>
            <a:ext cx="366712" cy="365125"/>
          </a:xfrm>
          <a:prstGeom prst="rect">
            <a:avLst/>
          </a:prstGeom>
          <a:noFill/>
          <a:ln w="9525">
            <a:noFill/>
          </a:ln>
        </p:spPr>
        <p: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5pPr>
          </a:lstStyle>
          <a:p>
            <a:pPr lvl="0" eaLnBrk="1" hangingPunct="1"/>
            <a:fld id="{9A0DB2DC-4C9A-4742-B13C-FB6460FD3503}" type="slidenum">
              <a:rPr lang="en-US" dirty="0">
                <a:latin typeface="Times New Roman" panose="02020603050405020304" pitchFamily="18" charset="0"/>
              </a:rPr>
            </a:fld>
            <a:endParaRPr lang="en-US" dirty="0">
              <a:latin typeface="Times New Roman" panose="02020603050405020304" pitchFamily="18" charset="0"/>
            </a:endParaRPr>
          </a:p>
        </p:txBody>
      </p:sp>
      <p:pic>
        <p:nvPicPr>
          <p:cNvPr id="74757" name="Picture 8" descr="robot_arm_WS_cylindrical2.jpg"/>
          <p:cNvPicPr>
            <a:picLocks noChangeAspect="1"/>
          </p:cNvPicPr>
          <p:nvPr/>
        </p:nvPicPr>
        <p:blipFill>
          <a:blip r:embed="rId2"/>
          <a:stretch>
            <a:fillRect/>
          </a:stretch>
        </p:blipFill>
        <p:spPr>
          <a:xfrm>
            <a:off x="6781800" y="685800"/>
            <a:ext cx="1828800" cy="2719388"/>
          </a:xfrm>
          <a:prstGeom prst="rect">
            <a:avLst/>
          </a:prstGeom>
          <a:noFill/>
          <a:ln w="9525">
            <a:noFill/>
          </a:ln>
        </p:spPr>
      </p:pic>
    </p:spTree>
  </p:cSld>
  <p:clrMapOvr>
    <a:masterClrMapping/>
  </p:clrMapOvr>
  <p:transition advClick="0"/>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Content Placeholder 2"/>
          <p:cNvSpPr>
            <a:spLocks noGrp="1"/>
          </p:cNvSpPr>
          <p:nvPr>
            <p:ph idx="1"/>
          </p:nvPr>
        </p:nvSpPr>
        <p:spPr>
          <a:xfrm>
            <a:off x="1143000" y="762000"/>
            <a:ext cx="7315200" cy="5334000"/>
          </a:xfrm>
        </p:spPr>
        <p:txBody>
          <a:bodyPr vert="horz" wrap="square" lIns="91440" tIns="45720" rIns="91440" bIns="45720" anchor="t" anchorCtr="0"/>
          <a:p>
            <a:pPr eaLnBrk="1" hangingPunct="1"/>
            <a:r>
              <a:rPr sz="1800" dirty="0"/>
              <a:t>APPLICATION:</a:t>
            </a:r>
            <a:endParaRPr sz="1800" dirty="0"/>
          </a:p>
          <a:p>
            <a:pPr eaLnBrk="1" hangingPunct="1">
              <a:buNone/>
            </a:pPr>
            <a:endParaRPr sz="1800" dirty="0"/>
          </a:p>
          <a:p>
            <a:pPr lvl="1" eaLnBrk="1" hangingPunct="1"/>
            <a:r>
              <a:rPr sz="1800" dirty="0"/>
              <a:t>ASSEMBLY</a:t>
            </a:r>
            <a:endParaRPr sz="1800" dirty="0"/>
          </a:p>
          <a:p>
            <a:pPr lvl="1" eaLnBrk="1" hangingPunct="1"/>
            <a:r>
              <a:rPr sz="1800" dirty="0"/>
              <a:t>COATING APPLICATIONS.</a:t>
            </a:r>
            <a:endParaRPr sz="1800" dirty="0"/>
          </a:p>
          <a:p>
            <a:pPr lvl="1" eaLnBrk="1" hangingPunct="1"/>
            <a:r>
              <a:rPr sz="1800" dirty="0"/>
              <a:t>CONVEYOR PALLET TRANSFER.</a:t>
            </a:r>
            <a:endParaRPr sz="1800" dirty="0"/>
          </a:p>
          <a:p>
            <a:pPr lvl="1" eaLnBrk="1" hangingPunct="1"/>
            <a:r>
              <a:rPr sz="1800" dirty="0"/>
              <a:t>DIE CASTING.</a:t>
            </a:r>
            <a:endParaRPr sz="1800" dirty="0"/>
          </a:p>
          <a:p>
            <a:pPr lvl="1" eaLnBrk="1" hangingPunct="1"/>
            <a:r>
              <a:rPr sz="1800" dirty="0"/>
              <a:t>FOUNDARY AND FORGING APPLICATIONS.</a:t>
            </a:r>
            <a:endParaRPr sz="1800" dirty="0"/>
          </a:p>
          <a:p>
            <a:pPr lvl="1" eaLnBrk="1" hangingPunct="1"/>
            <a:r>
              <a:rPr sz="1800" dirty="0"/>
              <a:t>INSPECTION MOULDING.</a:t>
            </a:r>
            <a:endParaRPr sz="1800" dirty="0"/>
          </a:p>
          <a:p>
            <a:pPr lvl="1" eaLnBrk="1" hangingPunct="1"/>
            <a:r>
              <a:rPr sz="1800" dirty="0"/>
              <a:t>INVESTMENT CASTING.</a:t>
            </a:r>
            <a:endParaRPr sz="1800" dirty="0"/>
          </a:p>
          <a:p>
            <a:pPr lvl="1" eaLnBrk="1" hangingPunct="1"/>
            <a:r>
              <a:rPr sz="1800" dirty="0"/>
              <a:t>MACHINE LOADING AND UNLOADING.</a:t>
            </a:r>
            <a:endParaRPr sz="1800" dirty="0"/>
          </a:p>
          <a:p>
            <a:pPr eaLnBrk="1" hangingPunct="1"/>
            <a:endParaRPr lang="en-IN" altLang="x-none" dirty="0"/>
          </a:p>
        </p:txBody>
      </p:sp>
      <p:sp>
        <p:nvSpPr>
          <p:cNvPr id="75779" name="Date Placeholder 3"/>
          <p:cNvSpPr txBox="1">
            <a:spLocks noGrp="1"/>
          </p:cNvSpPr>
          <p:nvPr>
            <p:ph type="dt" sz="half"/>
          </p:nvPr>
        </p:nvSpPr>
        <p:spPr>
          <a:xfrm>
            <a:off x="6727825" y="6408738"/>
            <a:ext cx="1919288" cy="365125"/>
          </a:xfrm>
          <a:prstGeom prst="rect">
            <a:avLst/>
          </a:prstGeom>
          <a:noFill/>
          <a:ln w="9525">
            <a:noFill/>
          </a:ln>
        </p:spPr>
        <p: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5pPr>
          </a:lstStyle>
          <a:p>
            <a:pPr lvl="0" eaLnBrk="1" hangingPunct="1"/>
            <a:r>
              <a:rPr dirty="0">
                <a:latin typeface="Times New Roman" panose="02020603050405020304" pitchFamily="18" charset="0"/>
              </a:rPr>
              <a:t>2010</a:t>
            </a:r>
            <a:endParaRPr dirty="0">
              <a:latin typeface="Times New Roman" panose="02020603050405020304" pitchFamily="18" charset="0"/>
            </a:endParaRPr>
          </a:p>
        </p:txBody>
      </p:sp>
      <p:sp>
        <p:nvSpPr>
          <p:cNvPr id="75780" name="Slide Number Placeholder 4"/>
          <p:cNvSpPr txBox="1">
            <a:spLocks noGrp="1"/>
          </p:cNvSpPr>
          <p:nvPr>
            <p:ph type="sldNum" sz="quarter"/>
          </p:nvPr>
        </p:nvSpPr>
        <p:spPr>
          <a:xfrm>
            <a:off x="8647113" y="6408738"/>
            <a:ext cx="366712" cy="365125"/>
          </a:xfrm>
          <a:prstGeom prst="rect">
            <a:avLst/>
          </a:prstGeom>
          <a:noFill/>
          <a:ln w="9525">
            <a:noFill/>
          </a:ln>
        </p:spPr>
        <p: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5pPr>
          </a:lstStyle>
          <a:p>
            <a:pPr lvl="0" eaLnBrk="1" hangingPunct="1"/>
            <a:fld id="{9A0DB2DC-4C9A-4742-B13C-FB6460FD3503}" type="slidenum">
              <a:rPr lang="en-US" dirty="0">
                <a:latin typeface="Times New Roman" panose="02020603050405020304" pitchFamily="18" charset="0"/>
              </a:rPr>
            </a:fld>
            <a:endParaRPr lang="en-US" dirty="0">
              <a:latin typeface="Times New Roman" panose="02020603050405020304" pitchFamily="18" charset="0"/>
            </a:endParaRPr>
          </a:p>
        </p:txBody>
      </p:sp>
    </p:spTree>
  </p:cSld>
  <p:clrMapOvr>
    <a:masterClrMapping/>
  </p:clrMapOvr>
  <p:transition advClick="0"/>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Content Placeholder 2"/>
          <p:cNvSpPr>
            <a:spLocks noGrp="1"/>
          </p:cNvSpPr>
          <p:nvPr>
            <p:ph idx="1"/>
          </p:nvPr>
        </p:nvSpPr>
        <p:spPr>
          <a:xfrm>
            <a:off x="1143000" y="1219200"/>
            <a:ext cx="7315200" cy="4876800"/>
          </a:xfrm>
        </p:spPr>
        <p:txBody>
          <a:bodyPr vert="horz" wrap="square" lIns="91440" tIns="45720" rIns="91440" bIns="45720" anchor="t" anchorCtr="0"/>
          <a:p>
            <a:pPr eaLnBrk="1" hangingPunct="1">
              <a:lnSpc>
                <a:spcPct val="90000"/>
              </a:lnSpc>
            </a:pPr>
            <a:r>
              <a:rPr lang="en-GB" altLang="x-none" dirty="0"/>
              <a:t>The first two joints of this type of manipulators are revolute, while its third Joint is prismatic.</a:t>
            </a:r>
            <a:endParaRPr lang="en-GB" altLang="x-none" dirty="0"/>
          </a:p>
          <a:p>
            <a:pPr eaLnBrk="1" hangingPunct="1">
              <a:lnSpc>
                <a:spcPct val="90000"/>
              </a:lnSpc>
            </a:pPr>
            <a:r>
              <a:rPr lang="en-GB" altLang="x-none" dirty="0"/>
              <a:t>Advantages:</a:t>
            </a:r>
            <a:endParaRPr lang="en-GB" altLang="x-none" dirty="0"/>
          </a:p>
          <a:p>
            <a:pPr eaLnBrk="1" hangingPunct="1">
              <a:lnSpc>
                <a:spcPct val="90000"/>
              </a:lnSpc>
              <a:buFontTx/>
              <a:buNone/>
            </a:pPr>
            <a:r>
              <a:rPr lang="en-GB" altLang="x-none" dirty="0"/>
              <a:t>- 1 linear axis, 2 rotating axes</a:t>
            </a:r>
            <a:endParaRPr lang="en-GB" altLang="x-none" dirty="0"/>
          </a:p>
          <a:p>
            <a:pPr eaLnBrk="1" hangingPunct="1">
              <a:lnSpc>
                <a:spcPct val="90000"/>
              </a:lnSpc>
              <a:buFontTx/>
              <a:buNone/>
            </a:pPr>
            <a:r>
              <a:rPr lang="en-GB" altLang="x-none" dirty="0"/>
              <a:t>- Long horizontal reach</a:t>
            </a:r>
            <a:endParaRPr lang="en-GB" altLang="x-none" dirty="0"/>
          </a:p>
          <a:p>
            <a:pPr eaLnBrk="1" hangingPunct="1">
              <a:lnSpc>
                <a:spcPct val="90000"/>
              </a:lnSpc>
            </a:pPr>
            <a:r>
              <a:rPr lang="en-GB" altLang="x-none" dirty="0"/>
              <a:t>Disadvantages:</a:t>
            </a:r>
            <a:endParaRPr lang="en-GB" altLang="x-none" dirty="0"/>
          </a:p>
          <a:p>
            <a:pPr eaLnBrk="1" hangingPunct="1">
              <a:lnSpc>
                <a:spcPct val="90000"/>
              </a:lnSpc>
              <a:buFontTx/>
              <a:buNone/>
            </a:pPr>
            <a:r>
              <a:rPr lang="en-GB" altLang="x-none" dirty="0"/>
              <a:t>- Cannot reach around obstacles</a:t>
            </a:r>
            <a:endParaRPr lang="en-GB" altLang="x-none" dirty="0"/>
          </a:p>
          <a:p>
            <a:pPr eaLnBrk="1" hangingPunct="1">
              <a:lnSpc>
                <a:spcPct val="90000"/>
              </a:lnSpc>
              <a:buFontTx/>
              <a:buNone/>
            </a:pPr>
            <a:r>
              <a:rPr lang="en-GB" altLang="x-none" dirty="0"/>
              <a:t>- Generally has short vertical reach</a:t>
            </a:r>
            <a:endParaRPr dirty="0"/>
          </a:p>
          <a:p>
            <a:pPr eaLnBrk="1" hangingPunct="1"/>
            <a:endParaRPr lang="en-IN" altLang="x-none" dirty="0"/>
          </a:p>
        </p:txBody>
      </p:sp>
      <p:sp>
        <p:nvSpPr>
          <p:cNvPr id="76803" name="Date Placeholder 4"/>
          <p:cNvSpPr txBox="1">
            <a:spLocks noGrp="1"/>
          </p:cNvSpPr>
          <p:nvPr>
            <p:ph type="dt" sz="half"/>
          </p:nvPr>
        </p:nvSpPr>
        <p:spPr>
          <a:xfrm>
            <a:off x="6727825" y="6408738"/>
            <a:ext cx="1919288" cy="365125"/>
          </a:xfrm>
          <a:prstGeom prst="rect">
            <a:avLst/>
          </a:prstGeom>
          <a:noFill/>
          <a:ln w="9525">
            <a:noFill/>
          </a:ln>
        </p:spPr>
        <p: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5pPr>
          </a:lstStyle>
          <a:p>
            <a:pPr lvl="0" eaLnBrk="1" hangingPunct="1"/>
            <a:r>
              <a:rPr dirty="0">
                <a:latin typeface="Times New Roman" panose="02020603050405020304" pitchFamily="18" charset="0"/>
              </a:rPr>
              <a:t>2010</a:t>
            </a:r>
            <a:endParaRPr dirty="0">
              <a:latin typeface="Times New Roman" panose="02020603050405020304" pitchFamily="18" charset="0"/>
            </a:endParaRPr>
          </a:p>
        </p:txBody>
      </p:sp>
      <p:sp>
        <p:nvSpPr>
          <p:cNvPr id="76804" name="Slide Number Placeholder 5"/>
          <p:cNvSpPr txBox="1">
            <a:spLocks noGrp="1"/>
          </p:cNvSpPr>
          <p:nvPr>
            <p:ph type="sldNum" sz="quarter"/>
          </p:nvPr>
        </p:nvSpPr>
        <p:spPr>
          <a:xfrm>
            <a:off x="8647113" y="6408738"/>
            <a:ext cx="366712" cy="365125"/>
          </a:xfrm>
          <a:prstGeom prst="rect">
            <a:avLst/>
          </a:prstGeom>
          <a:noFill/>
          <a:ln w="9525">
            <a:noFill/>
          </a:ln>
        </p:spPr>
        <p: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5pPr>
          </a:lstStyle>
          <a:p>
            <a:pPr lvl="0" eaLnBrk="1" hangingPunct="1"/>
            <a:fld id="{9A0DB2DC-4C9A-4742-B13C-FB6460FD3503}" type="slidenum">
              <a:rPr lang="en-US" dirty="0">
                <a:latin typeface="Times New Roman" panose="02020603050405020304" pitchFamily="18" charset="0"/>
              </a:rPr>
            </a:fld>
            <a:endParaRPr lang="en-US" dirty="0">
              <a:latin typeface="Times New Roman" panose="02020603050405020304" pitchFamily="18" charset="0"/>
            </a:endParaRPr>
          </a:p>
        </p:txBody>
      </p:sp>
      <p:sp>
        <p:nvSpPr>
          <p:cNvPr id="76805" name="Title 1"/>
          <p:cNvSpPr>
            <a:spLocks noGrp="1"/>
          </p:cNvSpPr>
          <p:nvPr>
            <p:ph type="title"/>
          </p:nvPr>
        </p:nvSpPr>
        <p:spPr>
          <a:xfrm>
            <a:off x="685800" y="457200"/>
            <a:ext cx="7772400" cy="685800"/>
          </a:xfrm>
        </p:spPr>
        <p:txBody>
          <a:bodyPr vert="horz" wrap="square" lIns="91440" tIns="45720" rIns="91440" bIns="45720" anchor="b" anchorCtr="0"/>
          <a:p>
            <a:pPr eaLnBrk="1" hangingPunct="1"/>
            <a:r>
              <a:rPr sz="3600" dirty="0"/>
              <a:t>Spherical Type Configuration (RRP)</a:t>
            </a:r>
            <a:endParaRPr lang="en-IN" altLang="x-none" sz="3600" dirty="0"/>
          </a:p>
        </p:txBody>
      </p:sp>
      <p:pic>
        <p:nvPicPr>
          <p:cNvPr id="76806" name="Picture 3" descr="PolarRobot.gif"/>
          <p:cNvPicPr>
            <a:picLocks noChangeAspect="1"/>
          </p:cNvPicPr>
          <p:nvPr/>
        </p:nvPicPr>
        <p:blipFill>
          <a:blip r:embed="rId1"/>
          <a:stretch>
            <a:fillRect/>
          </a:stretch>
        </p:blipFill>
        <p:spPr>
          <a:xfrm>
            <a:off x="6629400" y="2286000"/>
            <a:ext cx="2249488" cy="2667000"/>
          </a:xfrm>
          <a:prstGeom prst="rect">
            <a:avLst/>
          </a:prstGeom>
          <a:noFill/>
          <a:ln w="9525">
            <a:noFill/>
          </a:ln>
        </p:spPr>
      </p:pic>
    </p:spTree>
  </p:cSld>
  <p:clrMapOvr>
    <a:masterClrMapping/>
  </p:clrMapOvr>
  <p:transition advClick="0"/>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7826" name="Picture 1027" descr="C:\robopics\rob6.jpg"/>
          <p:cNvPicPr>
            <a:picLocks noChangeAspect="1"/>
          </p:cNvPicPr>
          <p:nvPr/>
        </p:nvPicPr>
        <p:blipFill>
          <a:blip r:embed="rId1"/>
          <a:stretch>
            <a:fillRect/>
          </a:stretch>
        </p:blipFill>
        <p:spPr>
          <a:xfrm>
            <a:off x="685800" y="228600"/>
            <a:ext cx="8229600" cy="6400800"/>
          </a:xfrm>
          <a:prstGeom prst="rect">
            <a:avLst/>
          </a:prstGeom>
          <a:noFill/>
          <a:ln w="9525">
            <a:noFill/>
          </a:ln>
        </p:spPr>
      </p:pic>
      <p:pic>
        <p:nvPicPr>
          <p:cNvPr id="77827" name="Picture 11" descr="robot_arm_WS_spherical2.jpg"/>
          <p:cNvPicPr>
            <a:picLocks noChangeAspect="1"/>
          </p:cNvPicPr>
          <p:nvPr/>
        </p:nvPicPr>
        <p:blipFill>
          <a:blip r:embed="rId2"/>
          <a:stretch>
            <a:fillRect/>
          </a:stretch>
        </p:blipFill>
        <p:spPr>
          <a:xfrm>
            <a:off x="4419600" y="304800"/>
            <a:ext cx="1905000" cy="1447800"/>
          </a:xfrm>
          <a:prstGeom prst="rect">
            <a:avLst/>
          </a:prstGeom>
          <a:noFill/>
          <a:ln w="9525">
            <a:noFill/>
          </a:ln>
        </p:spPr>
      </p:pic>
      <p:sp>
        <p:nvSpPr>
          <p:cNvPr id="77828" name="Date Placeholder 5"/>
          <p:cNvSpPr txBox="1">
            <a:spLocks noGrp="1"/>
          </p:cNvSpPr>
          <p:nvPr>
            <p:ph type="dt" sz="half" idx="4294967295"/>
          </p:nvPr>
        </p:nvSpPr>
        <p:spPr>
          <a:xfrm>
            <a:off x="6727825" y="6408738"/>
            <a:ext cx="1919288" cy="365125"/>
          </a:xfrm>
          <a:prstGeom prst="rect">
            <a:avLst/>
          </a:prstGeom>
          <a:noFill/>
          <a:ln w="9525">
            <a:noFill/>
          </a:ln>
        </p:spPr>
        <p: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5pPr>
          </a:lstStyle>
          <a:p>
            <a:pPr lvl="0" eaLnBrk="1" hangingPunct="1"/>
            <a:r>
              <a:rPr dirty="0">
                <a:latin typeface="Times New Roman" panose="02020603050405020304" pitchFamily="18" charset="0"/>
              </a:rPr>
              <a:t>2010</a:t>
            </a:r>
            <a:endParaRPr dirty="0">
              <a:latin typeface="Times New Roman" panose="02020603050405020304" pitchFamily="18" charset="0"/>
            </a:endParaRPr>
          </a:p>
        </p:txBody>
      </p:sp>
      <p:sp>
        <p:nvSpPr>
          <p:cNvPr id="77829" name="Slide Number Placeholder 6"/>
          <p:cNvSpPr txBox="1">
            <a:spLocks noGrp="1"/>
          </p:cNvSpPr>
          <p:nvPr>
            <p:ph type="sldNum" sz="quarter" idx="4294967295"/>
          </p:nvPr>
        </p:nvSpPr>
        <p:spPr>
          <a:xfrm>
            <a:off x="8647113" y="6408738"/>
            <a:ext cx="366712" cy="365125"/>
          </a:xfrm>
          <a:prstGeom prst="rect">
            <a:avLst/>
          </a:prstGeom>
          <a:noFill/>
          <a:ln w="9525">
            <a:noFill/>
          </a:ln>
        </p:spPr>
        <p: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5pPr>
          </a:lstStyle>
          <a:p>
            <a:pPr lvl="0" eaLnBrk="1" hangingPunct="1"/>
            <a:fld id="{9A0DB2DC-4C9A-4742-B13C-FB6460FD3503}" type="slidenum">
              <a:rPr lang="en-US" dirty="0">
                <a:latin typeface="Times New Roman" panose="02020603050405020304" pitchFamily="18" charset="0"/>
              </a:rPr>
            </a:fld>
            <a:endParaRPr lang="en-US" dirty="0">
              <a:latin typeface="Times New Roman" panose="02020603050405020304" pitchFamily="18" charset="0"/>
            </a:endParaRPr>
          </a:p>
        </p:txBody>
      </p:sp>
    </p:spTree>
  </p:cSld>
  <p:clrMapOvr>
    <a:masterClrMapping/>
  </p:clrMapOvr>
  <p:transition advClick="0"/>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descr="Rectangle: Click to edit Master text styles&#10;Second level&#10;Third level&#10;Fourth level&#10;Fifth level"/>
          <p:cNvSpPr txBox="1">
            <a:spLocks noChangeArrowheads="1"/>
          </p:cNvSpPr>
          <p:nvPr/>
        </p:nvSpPr>
        <p:spPr>
          <a:xfrm>
            <a:off x="1066800" y="990600"/>
            <a:ext cx="7772400" cy="5105400"/>
          </a:xfrm>
          <a:prstGeom prst="rect">
            <a:avLst/>
          </a:prstGeom>
        </p:spPr>
        <p:txBody>
          <a:bodyPr/>
          <a:lstStyle/>
          <a:p>
            <a:pPr marL="342900" marR="0" indent="-342900" algn="l" defTabSz="914400">
              <a:spcBef>
                <a:spcPct val="20000"/>
              </a:spcBef>
              <a:buClrTx/>
              <a:buSzTx/>
              <a:buFontTx/>
              <a:buChar char="•"/>
              <a:defRPr/>
            </a:pPr>
            <a:r>
              <a:rPr kumimoji="0" lang="en-US" b="1" i="1" kern="0" cap="none" spc="0" normalizeH="0" baseline="0" noProof="0" dirty="0">
                <a:latin typeface="+mn-lt"/>
                <a:ea typeface="+mn-ea"/>
                <a:cs typeface="+mn-cs"/>
              </a:rPr>
              <a:t>APPLICATIONS:</a:t>
            </a:r>
            <a:endParaRPr kumimoji="0" lang="en-US" b="1" i="1" kern="0" cap="none" spc="0" normalizeH="0" baseline="0" noProof="0" dirty="0">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Tx/>
              <a:buSzTx/>
              <a:buFontTx/>
              <a:buChar char="–"/>
              <a:defRPr/>
            </a:pPr>
            <a:r>
              <a:rPr kumimoji="0" lang="en-US" sz="2000" b="0" i="1" u="none" strike="noStrike" kern="0" cap="none" spc="0" normalizeH="0" baseline="0" noProof="0" dirty="0">
                <a:ln>
                  <a:noFill/>
                </a:ln>
                <a:solidFill>
                  <a:schemeClr val="tx1"/>
                </a:solidFill>
                <a:effectLst/>
                <a:uLnTx/>
                <a:uFillTx/>
                <a:latin typeface="+mn-lt"/>
                <a:ea typeface="+mn-ea"/>
                <a:cs typeface="+mn-cs"/>
              </a:rPr>
              <a:t>DIE CASTING</a:t>
            </a:r>
            <a:endParaRPr kumimoji="0" lang="en-US" sz="2000" b="0" i="1" u="none" strike="noStrike" kern="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Tx/>
              <a:buSzTx/>
              <a:buFontTx/>
              <a:buChar char="–"/>
              <a:defRPr/>
            </a:pPr>
            <a:r>
              <a:rPr kumimoji="0" lang="en-US" sz="2000" b="0" i="1" u="none" strike="noStrike" kern="0" cap="none" spc="0" normalizeH="0" baseline="0" noProof="0" dirty="0">
                <a:ln>
                  <a:noFill/>
                </a:ln>
                <a:solidFill>
                  <a:schemeClr val="tx1"/>
                </a:solidFill>
                <a:effectLst/>
                <a:uLnTx/>
                <a:uFillTx/>
                <a:latin typeface="+mn-lt"/>
                <a:ea typeface="+mn-ea"/>
                <a:cs typeface="+mn-cs"/>
              </a:rPr>
              <a:t>DIP COATING</a:t>
            </a:r>
            <a:endParaRPr kumimoji="0" lang="en-US" sz="2000" b="0" i="1" u="none" strike="noStrike" kern="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Tx/>
              <a:buSzTx/>
              <a:buFontTx/>
              <a:buChar char="–"/>
              <a:defRPr/>
            </a:pPr>
            <a:r>
              <a:rPr kumimoji="0" lang="en-US" sz="2000" b="0" i="1" u="none" strike="noStrike" kern="0" cap="none" spc="0" normalizeH="0" baseline="0" noProof="0" dirty="0">
                <a:ln>
                  <a:noFill/>
                </a:ln>
                <a:solidFill>
                  <a:schemeClr val="tx1"/>
                </a:solidFill>
                <a:effectLst/>
                <a:uLnTx/>
                <a:uFillTx/>
                <a:latin typeface="+mn-lt"/>
                <a:ea typeface="+mn-ea"/>
                <a:cs typeface="+mn-cs"/>
              </a:rPr>
              <a:t>FORGING</a:t>
            </a:r>
            <a:endParaRPr kumimoji="0" lang="en-US" sz="2000" b="0" i="1" u="none" strike="noStrike" kern="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Tx/>
              <a:buSzTx/>
              <a:buFontTx/>
              <a:buChar char="–"/>
              <a:defRPr/>
            </a:pPr>
            <a:r>
              <a:rPr kumimoji="0" lang="en-US" sz="2000" b="0" i="1" u="none" strike="noStrike" kern="0" cap="none" spc="0" normalizeH="0" baseline="0" noProof="0" dirty="0">
                <a:ln>
                  <a:noFill/>
                </a:ln>
                <a:solidFill>
                  <a:schemeClr val="tx1"/>
                </a:solidFill>
                <a:effectLst/>
                <a:uLnTx/>
                <a:uFillTx/>
                <a:latin typeface="+mn-lt"/>
                <a:ea typeface="+mn-ea"/>
                <a:cs typeface="+mn-cs"/>
              </a:rPr>
              <a:t>GLASS HANDLING</a:t>
            </a:r>
            <a:endParaRPr kumimoji="0" lang="en-US" sz="2000" b="0" i="1" u="none" strike="noStrike" kern="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Tx/>
              <a:buSzTx/>
              <a:buFontTx/>
              <a:buChar char="–"/>
              <a:defRPr/>
            </a:pPr>
            <a:r>
              <a:rPr kumimoji="0" lang="en-US" sz="2000" b="0" i="1" u="none" strike="noStrike" kern="0" cap="none" spc="0" normalizeH="0" baseline="0" noProof="0" dirty="0">
                <a:ln>
                  <a:noFill/>
                </a:ln>
                <a:solidFill>
                  <a:schemeClr val="tx1"/>
                </a:solidFill>
                <a:effectLst/>
                <a:uLnTx/>
                <a:uFillTx/>
                <a:latin typeface="+mn-lt"/>
                <a:ea typeface="+mn-ea"/>
                <a:cs typeface="+mn-cs"/>
              </a:rPr>
              <a:t>HEAT TREATING</a:t>
            </a:r>
            <a:endParaRPr kumimoji="0" lang="en-US" sz="2000" b="0" i="1" u="none" strike="noStrike" kern="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Tx/>
              <a:buSzTx/>
              <a:buFontTx/>
              <a:buChar char="–"/>
              <a:defRPr/>
            </a:pPr>
            <a:r>
              <a:rPr kumimoji="0" lang="en-US" sz="2000" b="0" i="1" u="none" strike="noStrike" kern="0" cap="none" spc="0" normalizeH="0" baseline="0" noProof="0" dirty="0">
                <a:ln>
                  <a:noFill/>
                </a:ln>
                <a:solidFill>
                  <a:schemeClr val="tx1"/>
                </a:solidFill>
                <a:effectLst/>
                <a:uLnTx/>
                <a:uFillTx/>
                <a:latin typeface="+mn-lt"/>
                <a:ea typeface="+mn-ea"/>
                <a:cs typeface="+mn-cs"/>
              </a:rPr>
              <a:t>INJECTION MOLDING</a:t>
            </a:r>
            <a:endParaRPr kumimoji="0" lang="en-US" sz="2000" b="0" i="1" u="none" strike="noStrike" kern="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Tx/>
              <a:buSzTx/>
              <a:buFontTx/>
              <a:buChar char="–"/>
              <a:defRPr/>
            </a:pPr>
            <a:r>
              <a:rPr kumimoji="0" lang="en-US" sz="2000" b="0" i="1" u="none" strike="noStrike" kern="0" cap="none" spc="0" normalizeH="0" baseline="0" noProof="0" dirty="0">
                <a:ln>
                  <a:noFill/>
                </a:ln>
                <a:solidFill>
                  <a:schemeClr val="tx1"/>
                </a:solidFill>
                <a:effectLst/>
                <a:uLnTx/>
                <a:uFillTx/>
                <a:latin typeface="+mn-lt"/>
                <a:ea typeface="+mn-ea"/>
                <a:cs typeface="+mn-cs"/>
              </a:rPr>
              <a:t>MACHINE TOOL HANDLING</a:t>
            </a:r>
            <a:endParaRPr kumimoji="0" lang="en-US" sz="2000" b="0" i="1" u="none" strike="noStrike" kern="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Tx/>
              <a:buSzTx/>
              <a:buFontTx/>
              <a:buChar char="–"/>
              <a:defRPr/>
            </a:pPr>
            <a:r>
              <a:rPr kumimoji="0" lang="en-US" sz="2000" b="0" i="1" u="none" strike="noStrike" kern="0" cap="none" spc="0" normalizeH="0" baseline="0" noProof="0" dirty="0">
                <a:ln>
                  <a:noFill/>
                </a:ln>
                <a:solidFill>
                  <a:schemeClr val="tx1"/>
                </a:solidFill>
                <a:effectLst/>
                <a:uLnTx/>
                <a:uFillTx/>
                <a:latin typeface="+mn-lt"/>
                <a:ea typeface="+mn-ea"/>
                <a:cs typeface="+mn-cs"/>
              </a:rPr>
              <a:t>MATERIAL TRANSFER</a:t>
            </a:r>
            <a:endParaRPr kumimoji="0" lang="en-US" sz="2000" b="0" i="1" u="none" strike="noStrike" kern="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Tx/>
              <a:buSzTx/>
              <a:buFontTx/>
              <a:buChar char="–"/>
              <a:defRPr/>
            </a:pPr>
            <a:r>
              <a:rPr kumimoji="0" lang="en-US" sz="2000" b="0" i="1" u="none" strike="noStrike" kern="0" cap="none" spc="0" normalizeH="0" baseline="0" noProof="0" dirty="0">
                <a:ln>
                  <a:noFill/>
                </a:ln>
                <a:solidFill>
                  <a:schemeClr val="tx1"/>
                </a:solidFill>
                <a:effectLst/>
                <a:uLnTx/>
                <a:uFillTx/>
                <a:latin typeface="+mn-lt"/>
                <a:ea typeface="+mn-ea"/>
                <a:cs typeface="+mn-cs"/>
              </a:rPr>
              <a:t>PARTS CLEANING</a:t>
            </a:r>
            <a:endParaRPr kumimoji="0" lang="en-US" sz="2000" b="0" i="1" u="none" strike="noStrike" kern="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Tx/>
              <a:buSzTx/>
              <a:buFontTx/>
              <a:buChar char="–"/>
              <a:defRPr/>
            </a:pPr>
            <a:r>
              <a:rPr kumimoji="0" lang="en-US" sz="2000" b="0" i="1" u="none" strike="noStrike" kern="0" cap="none" spc="0" normalizeH="0" baseline="0" noProof="0" dirty="0">
                <a:ln>
                  <a:noFill/>
                </a:ln>
                <a:solidFill>
                  <a:schemeClr val="tx1"/>
                </a:solidFill>
                <a:effectLst/>
                <a:uLnTx/>
                <a:uFillTx/>
                <a:latin typeface="+mn-lt"/>
                <a:ea typeface="+mn-ea"/>
                <a:cs typeface="+mn-cs"/>
              </a:rPr>
              <a:t>PRESS LOADING</a:t>
            </a:r>
            <a:endParaRPr kumimoji="0" lang="en-US" sz="2000" b="0" i="1" u="none" strike="noStrike" kern="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Tx/>
              <a:buSzTx/>
              <a:buFontTx/>
              <a:buChar char="–"/>
              <a:defRPr/>
            </a:pPr>
            <a:r>
              <a:rPr kumimoji="0" lang="en-US" sz="2000" b="0" i="1" u="none" strike="noStrike" kern="0" cap="none" spc="0" normalizeH="0" baseline="0" noProof="0" dirty="0">
                <a:ln>
                  <a:noFill/>
                </a:ln>
                <a:solidFill>
                  <a:schemeClr val="tx1"/>
                </a:solidFill>
                <a:effectLst/>
                <a:uLnTx/>
                <a:uFillTx/>
                <a:latin typeface="+mn-lt"/>
                <a:ea typeface="+mn-ea"/>
                <a:cs typeface="+mn-cs"/>
              </a:rPr>
              <a:t>STACKING AND UNSTICKING.</a:t>
            </a:r>
            <a:endParaRPr kumimoji="0" lang="en-US" sz="2000" b="0" i="1" u="none" strike="noStrike" kern="0" cap="none" spc="0" normalizeH="0" baseline="0" noProof="0" dirty="0">
              <a:ln>
                <a:noFill/>
              </a:ln>
              <a:solidFill>
                <a:schemeClr val="tx1"/>
              </a:solidFill>
              <a:effectLst/>
              <a:uLnTx/>
              <a:uFillTx/>
              <a:latin typeface="+mn-lt"/>
              <a:ea typeface="+mn-ea"/>
              <a:cs typeface="+mn-cs"/>
            </a:endParaRPr>
          </a:p>
        </p:txBody>
      </p:sp>
      <p:sp>
        <p:nvSpPr>
          <p:cNvPr id="78851" name="Date Placeholder 2"/>
          <p:cNvSpPr txBox="1">
            <a:spLocks noGrp="1"/>
          </p:cNvSpPr>
          <p:nvPr>
            <p:ph type="dt" sz="half" idx="4294967295"/>
          </p:nvPr>
        </p:nvSpPr>
        <p:spPr>
          <a:xfrm>
            <a:off x="6727825" y="6408738"/>
            <a:ext cx="1919288" cy="365125"/>
          </a:xfrm>
          <a:prstGeom prst="rect">
            <a:avLst/>
          </a:prstGeom>
          <a:noFill/>
          <a:ln w="9525">
            <a:noFill/>
          </a:ln>
        </p:spPr>
        <p: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5pPr>
          </a:lstStyle>
          <a:p>
            <a:pPr lvl="0" eaLnBrk="1" hangingPunct="1"/>
            <a:r>
              <a:rPr dirty="0">
                <a:latin typeface="Times New Roman" panose="02020603050405020304" pitchFamily="18" charset="0"/>
              </a:rPr>
              <a:t>2010</a:t>
            </a:r>
            <a:endParaRPr dirty="0">
              <a:latin typeface="Times New Roman" panose="02020603050405020304" pitchFamily="18" charset="0"/>
            </a:endParaRPr>
          </a:p>
        </p:txBody>
      </p:sp>
      <p:sp>
        <p:nvSpPr>
          <p:cNvPr id="78852" name="Slide Number Placeholder 3"/>
          <p:cNvSpPr txBox="1">
            <a:spLocks noGrp="1"/>
          </p:cNvSpPr>
          <p:nvPr>
            <p:ph type="sldNum" sz="quarter" idx="4294967295"/>
          </p:nvPr>
        </p:nvSpPr>
        <p:spPr>
          <a:xfrm>
            <a:off x="8647113" y="6408738"/>
            <a:ext cx="366712" cy="365125"/>
          </a:xfrm>
          <a:prstGeom prst="rect">
            <a:avLst/>
          </a:prstGeom>
          <a:noFill/>
          <a:ln w="9525">
            <a:noFill/>
          </a:ln>
        </p:spPr>
        <p: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5pPr>
          </a:lstStyle>
          <a:p>
            <a:pPr lvl="0" eaLnBrk="1" hangingPunct="1"/>
            <a:fld id="{9A0DB2DC-4C9A-4742-B13C-FB6460FD3503}" type="slidenum">
              <a:rPr lang="en-US" dirty="0">
                <a:latin typeface="Times New Roman" panose="02020603050405020304" pitchFamily="18" charset="0"/>
              </a:rPr>
            </a:fld>
            <a:endParaRPr lang="en-US" dirty="0">
              <a:latin typeface="Times New Roman" panose="02020603050405020304" pitchFamily="18" charset="0"/>
            </a:endParaRPr>
          </a:p>
        </p:txBody>
      </p:sp>
    </p:spTree>
  </p:cSld>
  <p:clrMapOvr>
    <a:masterClrMapping/>
  </p:clrMapOvr>
  <p:transition advClick="0"/>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Content Placeholder 2"/>
          <p:cNvSpPr>
            <a:spLocks noGrp="1"/>
          </p:cNvSpPr>
          <p:nvPr>
            <p:ph idx="1"/>
          </p:nvPr>
        </p:nvSpPr>
        <p:spPr>
          <a:xfrm>
            <a:off x="1143000" y="1524000"/>
            <a:ext cx="7315200" cy="4572000"/>
          </a:xfrm>
        </p:spPr>
        <p:txBody>
          <a:bodyPr vert="horz" wrap="square" lIns="91440" tIns="45720" rIns="91440" bIns="45720" anchor="t" anchorCtr="0"/>
          <a:p>
            <a:pPr marL="365125" indent="-255270" algn="just" eaLnBrk="1" hangingPunct="1">
              <a:lnSpc>
                <a:spcPct val="80000"/>
              </a:lnSpc>
              <a:buFont typeface="Wingdings 3" panose="05040102010807070707" pitchFamily="18" charset="2"/>
              <a:buChar char=""/>
            </a:pPr>
            <a:r>
              <a:rPr lang="en-GB" altLang="x-none" sz="2000" dirty="0"/>
              <a:t>The word SCARA stands for Selective Compliance Articulated Robot for Assembly. There are two type of SCARA robot configuration: either the first two joints are revolute with the third joint as prismatic, or the first joint is revolute with the second and third Joints as prismatic. </a:t>
            </a:r>
            <a:endParaRPr lang="en-GB" altLang="x-none" sz="2000" dirty="0"/>
          </a:p>
          <a:p>
            <a:pPr marL="365125" indent="-255270" eaLnBrk="1" hangingPunct="1">
              <a:lnSpc>
                <a:spcPct val="80000"/>
              </a:lnSpc>
              <a:buFont typeface="Wingdings 3" panose="05040102010807070707" pitchFamily="18" charset="2"/>
              <a:buChar char=""/>
            </a:pPr>
            <a:r>
              <a:rPr lang="en-GB" altLang="x-none" sz="2000" dirty="0"/>
              <a:t>Advantages: </a:t>
            </a:r>
            <a:endParaRPr lang="en-GB" altLang="x-none" sz="2000" dirty="0"/>
          </a:p>
          <a:p>
            <a:pPr marL="365125" indent="-255270" eaLnBrk="1" hangingPunct="1">
              <a:lnSpc>
                <a:spcPct val="80000"/>
              </a:lnSpc>
              <a:buFontTx/>
              <a:buNone/>
            </a:pPr>
            <a:r>
              <a:rPr lang="en-GB" altLang="x-none" sz="2000" dirty="0"/>
              <a:t>     - 1 linear axis, 2 rotating axes</a:t>
            </a:r>
            <a:endParaRPr lang="en-GB" altLang="x-none" sz="2000" dirty="0"/>
          </a:p>
          <a:p>
            <a:pPr marL="365125" indent="-255270" eaLnBrk="1" hangingPunct="1">
              <a:lnSpc>
                <a:spcPct val="80000"/>
              </a:lnSpc>
              <a:buFontTx/>
              <a:buNone/>
            </a:pPr>
            <a:r>
              <a:rPr lang="en-GB" altLang="x-none" sz="2000" dirty="0"/>
              <a:t>     - Height axis is rigid</a:t>
            </a:r>
            <a:endParaRPr lang="en-GB" altLang="x-none" sz="2000" dirty="0"/>
          </a:p>
          <a:p>
            <a:pPr marL="365125" indent="-255270" eaLnBrk="1" hangingPunct="1">
              <a:lnSpc>
                <a:spcPct val="80000"/>
              </a:lnSpc>
              <a:buFontTx/>
              <a:buNone/>
            </a:pPr>
            <a:r>
              <a:rPr lang="en-GB" altLang="x-none" sz="2000" dirty="0"/>
              <a:t>     - Large work area floor space</a:t>
            </a:r>
            <a:endParaRPr lang="en-GB" altLang="x-none" sz="2000" dirty="0"/>
          </a:p>
          <a:p>
            <a:pPr marL="365125" indent="-255270" eaLnBrk="1" hangingPunct="1">
              <a:lnSpc>
                <a:spcPct val="80000"/>
              </a:lnSpc>
              <a:buFontTx/>
              <a:buNone/>
            </a:pPr>
            <a:r>
              <a:rPr lang="en-GB" altLang="x-none" sz="2000" dirty="0"/>
              <a:t>     - Can reach around obstacles</a:t>
            </a:r>
            <a:endParaRPr lang="en-GB" altLang="x-none" sz="2000" dirty="0"/>
          </a:p>
          <a:p>
            <a:pPr marL="365125" indent="-255270" eaLnBrk="1" hangingPunct="1">
              <a:lnSpc>
                <a:spcPct val="80000"/>
              </a:lnSpc>
              <a:buFontTx/>
              <a:buNone/>
            </a:pPr>
            <a:r>
              <a:rPr lang="en-GB" altLang="x-none" sz="2000" dirty="0"/>
              <a:t>     - Two ways to reach a point</a:t>
            </a:r>
            <a:endParaRPr lang="en-GB" altLang="x-none" sz="2000" dirty="0"/>
          </a:p>
          <a:p>
            <a:pPr marL="365125" indent="-255270" eaLnBrk="1" hangingPunct="1">
              <a:lnSpc>
                <a:spcPct val="80000"/>
              </a:lnSpc>
              <a:buFont typeface="Wingdings 3" panose="05040102010807070707" pitchFamily="18" charset="2"/>
              <a:buChar char=""/>
            </a:pPr>
            <a:r>
              <a:rPr lang="en-GB" altLang="x-none" sz="2000" dirty="0"/>
              <a:t>Disadvantages:</a:t>
            </a:r>
            <a:endParaRPr lang="en-GB" altLang="x-none" sz="2000" dirty="0"/>
          </a:p>
          <a:p>
            <a:pPr marL="365125" indent="-255270" eaLnBrk="1" hangingPunct="1">
              <a:lnSpc>
                <a:spcPct val="80000"/>
              </a:lnSpc>
              <a:buFontTx/>
              <a:buNone/>
            </a:pPr>
            <a:r>
              <a:rPr lang="en-GB" altLang="x-none" sz="2000" dirty="0"/>
              <a:t>     - Difficult to program off‑line</a:t>
            </a:r>
            <a:endParaRPr lang="en-GB" altLang="x-none" sz="2000" dirty="0"/>
          </a:p>
          <a:p>
            <a:pPr marL="365125" indent="-255270" eaLnBrk="1" hangingPunct="1">
              <a:lnSpc>
                <a:spcPct val="80000"/>
              </a:lnSpc>
              <a:buFontTx/>
              <a:buNone/>
            </a:pPr>
            <a:r>
              <a:rPr lang="en-GB" altLang="x-none" sz="2000" dirty="0"/>
              <a:t>     - Highly complex arm</a:t>
            </a:r>
            <a:endParaRPr lang="en-IN" altLang="x-none" sz="2000" dirty="0"/>
          </a:p>
        </p:txBody>
      </p:sp>
      <p:sp>
        <p:nvSpPr>
          <p:cNvPr id="79875" name="Date Placeholder 3"/>
          <p:cNvSpPr txBox="1">
            <a:spLocks noGrp="1"/>
          </p:cNvSpPr>
          <p:nvPr>
            <p:ph type="dt" sz="half"/>
          </p:nvPr>
        </p:nvSpPr>
        <p:spPr>
          <a:xfrm>
            <a:off x="6727825" y="6408738"/>
            <a:ext cx="1919288" cy="365125"/>
          </a:xfrm>
          <a:prstGeom prst="rect">
            <a:avLst/>
          </a:prstGeom>
          <a:noFill/>
          <a:ln w="9525">
            <a:noFill/>
          </a:ln>
        </p:spPr>
        <p: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5pPr>
          </a:lstStyle>
          <a:p>
            <a:pPr lvl="0" eaLnBrk="1" hangingPunct="1"/>
            <a:r>
              <a:rPr dirty="0">
                <a:latin typeface="Times New Roman" panose="02020603050405020304" pitchFamily="18" charset="0"/>
              </a:rPr>
              <a:t>2010</a:t>
            </a:r>
            <a:endParaRPr dirty="0">
              <a:latin typeface="Times New Roman" panose="02020603050405020304" pitchFamily="18" charset="0"/>
            </a:endParaRPr>
          </a:p>
        </p:txBody>
      </p:sp>
      <p:sp>
        <p:nvSpPr>
          <p:cNvPr id="79876" name="Slide Number Placeholder 4"/>
          <p:cNvSpPr txBox="1">
            <a:spLocks noGrp="1"/>
          </p:cNvSpPr>
          <p:nvPr>
            <p:ph type="sldNum" sz="quarter"/>
          </p:nvPr>
        </p:nvSpPr>
        <p:spPr>
          <a:xfrm>
            <a:off x="8647113" y="6408738"/>
            <a:ext cx="366712" cy="365125"/>
          </a:xfrm>
          <a:prstGeom prst="rect">
            <a:avLst/>
          </a:prstGeom>
          <a:noFill/>
          <a:ln w="9525">
            <a:noFill/>
          </a:ln>
        </p:spPr>
        <p: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5pPr>
          </a:lstStyle>
          <a:p>
            <a:pPr lvl="0" eaLnBrk="1" hangingPunct="1"/>
            <a:fld id="{9A0DB2DC-4C9A-4742-B13C-FB6460FD3503}" type="slidenum">
              <a:rPr lang="en-US" dirty="0">
                <a:latin typeface="Times New Roman" panose="02020603050405020304" pitchFamily="18" charset="0"/>
              </a:rPr>
            </a:fld>
            <a:endParaRPr lang="en-US" dirty="0">
              <a:latin typeface="Times New Roman" panose="02020603050405020304" pitchFamily="18" charset="0"/>
            </a:endParaRPr>
          </a:p>
        </p:txBody>
      </p:sp>
      <p:sp>
        <p:nvSpPr>
          <p:cNvPr id="56322" name="Title 1"/>
          <p:cNvSpPr>
            <a:spLocks noGrp="1"/>
          </p:cNvSpPr>
          <p:nvPr>
            <p:ph type="title"/>
          </p:nvPr>
        </p:nvSpPr>
        <p:spPr>
          <a:xfrm>
            <a:off x="533400" y="533400"/>
            <a:ext cx="8610600" cy="762000"/>
          </a:xfrm>
        </p:spPr>
        <p:txBody>
          <a:bodyPr vert="horz" wrap="square" lIns="91440" tIns="45720" rIns="91440" bIns="45720" numCol="1" anchor="b"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200" b="0" i="0" u="none" strike="noStrike" kern="0" cap="none" spc="0" normalizeH="0" baseline="0" noProof="0" dirty="0" smtClean="0">
                <a:ln>
                  <a:noFill/>
                </a:ln>
                <a:solidFill>
                  <a:srgbClr val="006699"/>
                </a:solidFill>
                <a:effectLst/>
                <a:uLnTx/>
                <a:uFillTx/>
                <a:latin typeface="+mj-lt"/>
                <a:ea typeface="+mj-ea"/>
                <a:cs typeface="+mj-cs"/>
              </a:rPr>
              <a:t>SCARA Type Configuration </a:t>
            </a:r>
            <a:br>
              <a:rPr kumimoji="0" lang="en-US" sz="3200" b="0" i="0" u="none" strike="noStrike" kern="0" cap="none" spc="0" normalizeH="0" baseline="0" noProof="0" dirty="0" smtClean="0">
                <a:ln>
                  <a:noFill/>
                </a:ln>
                <a:solidFill>
                  <a:srgbClr val="006699"/>
                </a:solidFill>
                <a:effectLst/>
                <a:uLnTx/>
                <a:uFillTx/>
                <a:latin typeface="+mj-lt"/>
                <a:ea typeface="+mj-ea"/>
                <a:cs typeface="+mj-cs"/>
              </a:rPr>
            </a:br>
            <a:r>
              <a:rPr kumimoji="0" lang="en-US" sz="3200" b="0" i="0" u="none" strike="noStrike" kern="0" cap="none" spc="0" normalizeH="0" baseline="0" noProof="0" dirty="0" smtClean="0">
                <a:ln>
                  <a:noFill/>
                </a:ln>
                <a:solidFill>
                  <a:srgbClr val="006699"/>
                </a:solidFill>
                <a:effectLst/>
                <a:uLnTx/>
                <a:uFillTx/>
                <a:latin typeface="+mj-lt"/>
                <a:ea typeface="+mj-ea"/>
                <a:cs typeface="+mj-cs"/>
              </a:rPr>
              <a:t>(RRP or PRR)</a:t>
            </a:r>
            <a:endParaRPr kumimoji="0" lang="en-IN" sz="3200" b="0" i="0" u="none" strike="noStrike" kern="0" cap="none" spc="0" normalizeH="0" baseline="0" noProof="0" dirty="0" smtClean="0">
              <a:ln>
                <a:noFill/>
              </a:ln>
              <a:solidFill>
                <a:srgbClr val="006699"/>
              </a:solidFill>
              <a:effectLst/>
              <a:uLnTx/>
              <a:uFillTx/>
              <a:latin typeface="+mj-lt"/>
              <a:ea typeface="+mj-ea"/>
              <a:cs typeface="+mj-cs"/>
            </a:endParaRPr>
          </a:p>
        </p:txBody>
      </p:sp>
      <p:pic>
        <p:nvPicPr>
          <p:cNvPr id="79878" name="Picture 9"/>
          <p:cNvPicPr>
            <a:picLocks noChangeAspect="1"/>
          </p:cNvPicPr>
          <p:nvPr/>
        </p:nvPicPr>
        <p:blipFill>
          <a:blip r:embed="rId1"/>
          <a:stretch>
            <a:fillRect/>
          </a:stretch>
        </p:blipFill>
        <p:spPr>
          <a:xfrm>
            <a:off x="5105400" y="3124200"/>
            <a:ext cx="3811588" cy="2743200"/>
          </a:xfrm>
          <a:prstGeom prst="rect">
            <a:avLst/>
          </a:prstGeom>
          <a:noFill/>
          <a:ln w="9525">
            <a:noFill/>
          </a:ln>
        </p:spPr>
      </p:pic>
    </p:spTree>
  </p:cSld>
  <p:clrMapOvr>
    <a:masterClrMapping/>
  </p:clrMapOvr>
  <p:transition advClick="0"/>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0898" name="Picture 6" descr="scara"/>
          <p:cNvPicPr>
            <a:picLocks noChangeAspect="1"/>
          </p:cNvPicPr>
          <p:nvPr/>
        </p:nvPicPr>
        <p:blipFill>
          <a:blip r:embed="rId1"/>
          <a:stretch>
            <a:fillRect/>
          </a:stretch>
        </p:blipFill>
        <p:spPr>
          <a:xfrm>
            <a:off x="2590800" y="228600"/>
            <a:ext cx="6324600" cy="6403975"/>
          </a:xfrm>
          <a:prstGeom prst="rect">
            <a:avLst/>
          </a:prstGeom>
          <a:noFill/>
          <a:ln w="9525">
            <a:noFill/>
          </a:ln>
        </p:spPr>
      </p:pic>
      <p:pic>
        <p:nvPicPr>
          <p:cNvPr id="80899" name="Picture 7" descr="robot_arm_WS_scara2.jpg"/>
          <p:cNvPicPr>
            <a:picLocks noChangeAspect="1"/>
          </p:cNvPicPr>
          <p:nvPr/>
        </p:nvPicPr>
        <p:blipFill>
          <a:blip r:embed="rId2"/>
          <a:stretch>
            <a:fillRect/>
          </a:stretch>
        </p:blipFill>
        <p:spPr>
          <a:xfrm>
            <a:off x="3378200" y="939800"/>
            <a:ext cx="2811463" cy="3175000"/>
          </a:xfrm>
          <a:prstGeom prst="rect">
            <a:avLst/>
          </a:prstGeom>
          <a:noFill/>
          <a:ln w="9525">
            <a:noFill/>
          </a:ln>
        </p:spPr>
      </p:pic>
      <p:sp>
        <p:nvSpPr>
          <p:cNvPr id="80900" name="Date Placeholder 7"/>
          <p:cNvSpPr txBox="1">
            <a:spLocks noGrp="1"/>
          </p:cNvSpPr>
          <p:nvPr>
            <p:ph type="dt" sz="half" idx="4294967295"/>
          </p:nvPr>
        </p:nvSpPr>
        <p:spPr>
          <a:xfrm>
            <a:off x="457200" y="6416675"/>
            <a:ext cx="2133600" cy="365125"/>
          </a:xfrm>
          <a:prstGeom prst="rect">
            <a:avLst/>
          </a:prstGeom>
          <a:noFill/>
          <a:ln w="9525">
            <a:noFill/>
          </a:ln>
        </p:spPr>
        <p: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5pPr>
          </a:lstStyle>
          <a:p>
            <a:pPr lvl="0" eaLnBrk="1" hangingPunct="1"/>
            <a:r>
              <a:rPr dirty="0"/>
              <a:t>2010</a:t>
            </a:r>
            <a:endParaRPr dirty="0"/>
          </a:p>
        </p:txBody>
      </p:sp>
      <p:sp>
        <p:nvSpPr>
          <p:cNvPr id="80901" name="Slide Number Placeholder 8"/>
          <p:cNvSpPr txBox="1">
            <a:spLocks noGrp="1"/>
          </p:cNvSpPr>
          <p:nvPr>
            <p:ph type="sldNum" sz="quarter" idx="4294967295"/>
          </p:nvPr>
        </p:nvSpPr>
        <p:spPr>
          <a:xfrm>
            <a:off x="7924800" y="6416675"/>
            <a:ext cx="762000" cy="365125"/>
          </a:xfrm>
          <a:prstGeom prst="rect">
            <a:avLst/>
          </a:prstGeom>
          <a:noFill/>
          <a:ln w="9525">
            <a:noFill/>
          </a:ln>
        </p:spPr>
        <p: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5pPr>
          </a:lstStyle>
          <a:p>
            <a:pPr lvl="0" eaLnBrk="1" hangingPunct="1"/>
            <a:fld id="{9A0DB2DC-4C9A-4742-B13C-FB6460FD3503}" type="slidenum">
              <a:rPr lang="en-US" dirty="0"/>
            </a:fld>
            <a:endParaRPr lang="en-US" dirty="0"/>
          </a:p>
        </p:txBody>
      </p:sp>
      <p:sp>
        <p:nvSpPr>
          <p:cNvPr id="80902" name="Rectangle 9"/>
          <p:cNvSpPr/>
          <p:nvPr/>
        </p:nvSpPr>
        <p:spPr>
          <a:xfrm>
            <a:off x="0" y="0"/>
            <a:ext cx="9144000" cy="0"/>
          </a:xfrm>
          <a:prstGeom prst="rect">
            <a:avLst/>
          </a:prstGeom>
          <a:noFill/>
          <a:ln w="9525">
            <a:noFill/>
          </a:ln>
        </p:spPr>
        <p:txBody>
          <a:bodyPr wrap="none" anchor="ctr" anchorCtr="0">
            <a:spAutoFit/>
          </a:bodyPr>
          <a:p>
            <a:endParaRPr lang="en-IN" altLang="x-none" dirty="0">
              <a:latin typeface="Arial Narrow" panose="020B0606020202030204" pitchFamily="34" charset="0"/>
            </a:endParaRPr>
          </a:p>
        </p:txBody>
      </p:sp>
      <p:pic>
        <p:nvPicPr>
          <p:cNvPr id="80903" name="Picture 8" descr="manipulator-SCARA"/>
          <p:cNvPicPr>
            <a:picLocks noChangeAspect="1"/>
          </p:cNvPicPr>
          <p:nvPr/>
        </p:nvPicPr>
        <p:blipFill>
          <a:blip r:embed="rId3"/>
          <a:stretch>
            <a:fillRect/>
          </a:stretch>
        </p:blipFill>
        <p:spPr>
          <a:xfrm>
            <a:off x="0" y="228600"/>
            <a:ext cx="3048000" cy="3352800"/>
          </a:xfrm>
          <a:prstGeom prst="rect">
            <a:avLst/>
          </a:prstGeom>
          <a:noFill/>
          <a:ln w="9525">
            <a:noFill/>
          </a:ln>
        </p:spPr>
      </p:pic>
    </p:spTree>
  </p:cSld>
  <p:clrMapOvr>
    <a:masterClrMapping/>
  </p:clrMapOvr>
  <p:transition advClick="0"/>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1922" name="Picture 5" descr="revolute"/>
          <p:cNvPicPr>
            <a:picLocks noGrp="1" noChangeAspect="1"/>
          </p:cNvPicPr>
          <p:nvPr>
            <p:ph idx="1"/>
          </p:nvPr>
        </p:nvPicPr>
        <p:blipFill>
          <a:blip r:embed="rId1"/>
          <a:srcRect/>
          <a:stretch>
            <a:fillRect/>
          </a:stretch>
        </p:blipFill>
        <p:spPr>
          <a:xfrm>
            <a:off x="1295400" y="1295400"/>
            <a:ext cx="6858000" cy="3789363"/>
          </a:xfrm>
        </p:spPr>
      </p:pic>
      <p:sp>
        <p:nvSpPr>
          <p:cNvPr id="81923" name="Date Placeholder 5"/>
          <p:cNvSpPr txBox="1">
            <a:spLocks noGrp="1"/>
          </p:cNvSpPr>
          <p:nvPr>
            <p:ph type="dt" sz="half"/>
          </p:nvPr>
        </p:nvSpPr>
        <p:spPr>
          <a:xfrm>
            <a:off x="6727825" y="6408738"/>
            <a:ext cx="1919288" cy="365125"/>
          </a:xfrm>
          <a:prstGeom prst="rect">
            <a:avLst/>
          </a:prstGeom>
          <a:noFill/>
          <a:ln w="9525">
            <a:noFill/>
          </a:ln>
        </p:spPr>
        <p: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5pPr>
          </a:lstStyle>
          <a:p>
            <a:pPr lvl="0" eaLnBrk="1" hangingPunct="1"/>
            <a:r>
              <a:rPr dirty="0">
                <a:latin typeface="Times New Roman" panose="02020603050405020304" pitchFamily="18" charset="0"/>
              </a:rPr>
              <a:t>2010</a:t>
            </a:r>
            <a:endParaRPr dirty="0">
              <a:latin typeface="Times New Roman" panose="02020603050405020304" pitchFamily="18" charset="0"/>
            </a:endParaRPr>
          </a:p>
        </p:txBody>
      </p:sp>
      <p:sp>
        <p:nvSpPr>
          <p:cNvPr id="81924" name="Slide Number Placeholder 6"/>
          <p:cNvSpPr txBox="1">
            <a:spLocks noGrp="1"/>
          </p:cNvSpPr>
          <p:nvPr>
            <p:ph type="sldNum" sz="quarter"/>
          </p:nvPr>
        </p:nvSpPr>
        <p:spPr>
          <a:xfrm>
            <a:off x="8647113" y="6408738"/>
            <a:ext cx="366712" cy="365125"/>
          </a:xfrm>
          <a:prstGeom prst="rect">
            <a:avLst/>
          </a:prstGeom>
          <a:noFill/>
          <a:ln w="9525">
            <a:noFill/>
          </a:ln>
        </p:spPr>
        <p: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5pPr>
          </a:lstStyle>
          <a:p>
            <a:pPr lvl="0" eaLnBrk="1" hangingPunct="1"/>
            <a:fld id="{9A0DB2DC-4C9A-4742-B13C-FB6460FD3503}" type="slidenum">
              <a:rPr lang="en-US" dirty="0">
                <a:latin typeface="Times New Roman" panose="02020603050405020304" pitchFamily="18" charset="0"/>
              </a:rPr>
            </a:fld>
            <a:endParaRPr lang="en-US" dirty="0">
              <a:latin typeface="Times New Roman" panose="02020603050405020304" pitchFamily="18" charset="0"/>
            </a:endParaRPr>
          </a:p>
        </p:txBody>
      </p:sp>
      <p:sp>
        <p:nvSpPr>
          <p:cNvPr id="81925" name="Rectangle 2"/>
          <p:cNvSpPr>
            <a:spLocks noGrp="1"/>
          </p:cNvSpPr>
          <p:nvPr>
            <p:ph type="title"/>
          </p:nvPr>
        </p:nvSpPr>
        <p:spPr>
          <a:xfrm>
            <a:off x="685800" y="609600"/>
            <a:ext cx="7772400" cy="685800"/>
          </a:xfrm>
        </p:spPr>
        <p:txBody>
          <a:bodyPr vert="horz" wrap="square" lIns="91440" tIns="45720" rIns="91440" bIns="45720" anchor="b" anchorCtr="0"/>
          <a:p>
            <a:pPr eaLnBrk="1" hangingPunct="1"/>
            <a:r>
              <a:rPr dirty="0"/>
              <a:t>Revolute Type Configuration (RRR)</a:t>
            </a:r>
            <a:endParaRPr dirty="0"/>
          </a:p>
        </p:txBody>
      </p:sp>
      <p:sp>
        <p:nvSpPr>
          <p:cNvPr id="81926" name="Rectangle 7"/>
          <p:cNvSpPr/>
          <p:nvPr/>
        </p:nvSpPr>
        <p:spPr>
          <a:xfrm>
            <a:off x="0" y="0"/>
            <a:ext cx="9144000" cy="0"/>
          </a:xfrm>
          <a:prstGeom prst="rect">
            <a:avLst/>
          </a:prstGeom>
          <a:noFill/>
          <a:ln w="9525">
            <a:noFill/>
          </a:ln>
        </p:spPr>
        <p:txBody>
          <a:bodyPr wrap="none" anchor="ctr" anchorCtr="0">
            <a:spAutoFit/>
          </a:bodyPr>
          <a:p>
            <a:endParaRPr lang="en-IN" altLang="x-none" dirty="0">
              <a:latin typeface="Times New Roman" panose="02020603050405020304" pitchFamily="18" charset="0"/>
            </a:endParaRPr>
          </a:p>
        </p:txBody>
      </p:sp>
      <p:pic>
        <p:nvPicPr>
          <p:cNvPr id="81927" name="Picture 6" descr="manipulator-articulateed"/>
          <p:cNvPicPr>
            <a:picLocks noChangeAspect="1"/>
          </p:cNvPicPr>
          <p:nvPr/>
        </p:nvPicPr>
        <p:blipFill>
          <a:blip r:embed="rId2"/>
          <a:stretch>
            <a:fillRect/>
          </a:stretch>
        </p:blipFill>
        <p:spPr>
          <a:xfrm>
            <a:off x="3505200" y="4267200"/>
            <a:ext cx="2514600" cy="2374900"/>
          </a:xfrm>
          <a:prstGeom prst="rect">
            <a:avLst/>
          </a:prstGeom>
          <a:noFill/>
          <a:ln w="9525">
            <a:noFill/>
          </a:ln>
        </p:spPr>
      </p:pic>
    </p:spTree>
  </p:cSld>
  <p:clrMapOvr>
    <a:masterClrMapping/>
  </p:clrMapOvr>
  <p:transition advClick="0"/>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9938" name="Date Placeholder 1"/>
          <p:cNvSpPr txBox="1">
            <a:spLocks noGrp="1"/>
          </p:cNvSpPr>
          <p:nvPr>
            <p:ph type="dt" sz="half" idx="4294967295"/>
          </p:nvPr>
        </p:nvSpPr>
        <p:spPr>
          <a:xfrm>
            <a:off x="6727825" y="6408738"/>
            <a:ext cx="1919288" cy="365125"/>
          </a:xfrm>
          <a:prstGeom prst="rect">
            <a:avLst/>
          </a:prstGeom>
          <a:noFill/>
          <a:ln w="9525">
            <a:noFill/>
          </a:ln>
        </p:spPr>
        <p: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5pPr>
          </a:lstStyle>
          <a:p>
            <a:pPr lvl="0" eaLnBrk="1" hangingPunct="1"/>
            <a:r>
              <a:rPr dirty="0"/>
              <a:t>2010</a:t>
            </a:r>
            <a:endParaRPr lang="tr-TR" altLang="x-none" dirty="0"/>
          </a:p>
        </p:txBody>
      </p:sp>
      <p:sp>
        <p:nvSpPr>
          <p:cNvPr id="39939" name="Slide Number Placeholder 3"/>
          <p:cNvSpPr txBox="1">
            <a:spLocks noGrp="1"/>
          </p:cNvSpPr>
          <p:nvPr>
            <p:ph type="sldNum" sz="quarter" idx="4294967295"/>
          </p:nvPr>
        </p:nvSpPr>
        <p:spPr>
          <a:xfrm>
            <a:off x="8647113" y="6408738"/>
            <a:ext cx="366712" cy="365125"/>
          </a:xfrm>
          <a:prstGeom prst="rect">
            <a:avLst/>
          </a:prstGeom>
          <a:noFill/>
          <a:ln w="9525">
            <a:noFill/>
          </a:ln>
        </p:spPr>
        <p: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5pPr>
          </a:lstStyle>
          <a:p>
            <a:pPr lvl="0" eaLnBrk="1" hangingPunct="1"/>
            <a:fld id="{9A0DB2DC-4C9A-4742-B13C-FB6460FD3503}" type="slidenum">
              <a:rPr lang="tr-TR" altLang="x-none" dirty="0"/>
            </a:fld>
            <a:endParaRPr lang="tr-TR" altLang="x-none" dirty="0"/>
          </a:p>
        </p:txBody>
      </p:sp>
      <p:sp>
        <p:nvSpPr>
          <p:cNvPr id="8194" name="Rectangle 2"/>
          <p:cNvSpPr/>
          <p:nvPr/>
        </p:nvSpPr>
        <p:spPr>
          <a:xfrm>
            <a:off x="381000" y="1219200"/>
            <a:ext cx="8305800" cy="830263"/>
          </a:xfrm>
          <a:prstGeom prst="rect">
            <a:avLst/>
          </a:prstGeom>
          <a:noFill/>
          <a:ln w="9525">
            <a:noFill/>
          </a:ln>
        </p:spPr>
        <p:txBody>
          <a:bodyPr>
            <a:spAutoFit/>
          </a:bodyPr>
          <a:p>
            <a:pPr eaLnBrk="0" hangingPunct="0"/>
            <a:endParaRPr dirty="0">
              <a:latin typeface="Arial Narrow" panose="020B0606020202030204" pitchFamily="34" charset="0"/>
            </a:endParaRPr>
          </a:p>
          <a:p>
            <a:pPr eaLnBrk="0" hangingPunct="0"/>
            <a:r>
              <a:rPr b="1" i="1" dirty="0">
                <a:latin typeface="Arial Narrow" panose="020B0606020202030204" pitchFamily="34" charset="0"/>
              </a:rPr>
              <a:t>Anthropomorphic</a:t>
            </a:r>
            <a:r>
              <a:rPr lang="tr-TR" altLang="x-none" b="1" i="1" dirty="0">
                <a:latin typeface="Arial Narrow" panose="020B0606020202030204" pitchFamily="34" charset="0"/>
              </a:rPr>
              <a:t>:</a:t>
            </a:r>
            <a:r>
              <a:rPr i="1" dirty="0">
                <a:latin typeface="Arial Narrow" panose="020B0606020202030204" pitchFamily="34" charset="0"/>
              </a:rPr>
              <a:t> </a:t>
            </a:r>
            <a:r>
              <a:rPr dirty="0">
                <a:latin typeface="Arial Narrow" panose="020B0606020202030204" pitchFamily="34" charset="0"/>
              </a:rPr>
              <a:t>Like human beings.</a:t>
            </a:r>
            <a:endParaRPr dirty="0">
              <a:latin typeface="Arial Narrow" panose="020B0606020202030204" pitchFamily="34" charset="0"/>
            </a:endParaRPr>
          </a:p>
        </p:txBody>
      </p:sp>
      <p:pic>
        <p:nvPicPr>
          <p:cNvPr id="8195" name="Picture 3" descr="anthro"/>
          <p:cNvPicPr>
            <a:picLocks noChangeAspect="1"/>
          </p:cNvPicPr>
          <p:nvPr/>
        </p:nvPicPr>
        <p:blipFill>
          <a:blip r:embed="rId1"/>
          <a:stretch>
            <a:fillRect/>
          </a:stretch>
        </p:blipFill>
        <p:spPr>
          <a:xfrm>
            <a:off x="2819400" y="2362200"/>
            <a:ext cx="3352800" cy="2909888"/>
          </a:xfrm>
          <a:prstGeom prst="rect">
            <a:avLst/>
          </a:prstGeom>
          <a:noFill/>
          <a:ln w="9525">
            <a:noFill/>
          </a:ln>
        </p:spPr>
      </p:pic>
      <p:sp>
        <p:nvSpPr>
          <p:cNvPr id="8196" name="Text Box 4"/>
          <p:cNvSpPr txBox="1"/>
          <p:nvPr/>
        </p:nvSpPr>
        <p:spPr>
          <a:xfrm>
            <a:off x="146050" y="5486400"/>
            <a:ext cx="8997950" cy="828675"/>
          </a:xfrm>
          <a:prstGeom prst="rect">
            <a:avLst/>
          </a:prstGeom>
          <a:noFill/>
          <a:ln w="9525">
            <a:noFill/>
          </a:ln>
        </p:spPr>
        <p:txBody>
          <a:bodyPr wrap="none">
            <a:spAutoFit/>
          </a:bodyPr>
          <a:p>
            <a:pPr eaLnBrk="0" hangingPunct="0">
              <a:spcBef>
                <a:spcPts val="500"/>
              </a:spcBef>
              <a:spcAft>
                <a:spcPts val="500"/>
              </a:spcAft>
            </a:pPr>
            <a:r>
              <a:rPr sz="2000" dirty="0">
                <a:latin typeface="Arial Narrow" panose="020B0606020202030204" pitchFamily="34" charset="0"/>
              </a:rPr>
              <a:t>ROBONAUT (ROBOtic astroNAUT), an anthropomorphic robot with two arms, </a:t>
            </a:r>
            <a:endParaRPr lang="tr-TR" altLang="x-none" sz="2000" dirty="0">
              <a:latin typeface="Arial Narrow" panose="020B0606020202030204" pitchFamily="34" charset="0"/>
            </a:endParaRPr>
          </a:p>
          <a:p>
            <a:pPr eaLnBrk="0" hangingPunct="0">
              <a:spcBef>
                <a:spcPts val="500"/>
              </a:spcBef>
              <a:spcAft>
                <a:spcPts val="500"/>
              </a:spcAft>
            </a:pPr>
            <a:r>
              <a:rPr sz="2000" dirty="0">
                <a:latin typeface="Arial Narrow" panose="020B0606020202030204" pitchFamily="34" charset="0"/>
              </a:rPr>
              <a:t>two hands, a head, a torso, and a stabilizing leg.</a:t>
            </a:r>
            <a:endParaRPr sz="2000" dirty="0">
              <a:latin typeface="Arial Narrow" panose="020B0606020202030204" pitchFamily="34" charset="0"/>
            </a:endParaRPr>
          </a:p>
        </p:txBody>
      </p:sp>
      <p:sp>
        <p:nvSpPr>
          <p:cNvPr id="39943" name="Rectangle 5"/>
          <p:cNvSpPr/>
          <p:nvPr/>
        </p:nvSpPr>
        <p:spPr>
          <a:xfrm>
            <a:off x="685800" y="457200"/>
            <a:ext cx="7848600" cy="685800"/>
          </a:xfrm>
          <a:prstGeom prst="rect">
            <a:avLst/>
          </a:prstGeom>
          <a:noFill/>
          <a:ln w="9525">
            <a:noFill/>
          </a:ln>
        </p:spPr>
        <p:txBody>
          <a:bodyPr lIns="92075" tIns="46038" rIns="92075" bIns="46038" anchor="ctr" anchorCtr="0"/>
          <a:p>
            <a:r>
              <a:rPr sz="4000" dirty="0">
                <a:solidFill>
                  <a:schemeClr val="tx2"/>
                </a:solidFill>
                <a:latin typeface="Arial Narrow" panose="020B0606020202030204" pitchFamily="34" charset="0"/>
              </a:rPr>
              <a:t>Robotics </a:t>
            </a:r>
            <a:r>
              <a:rPr lang="tr-TR" altLang="x-none" sz="4000" dirty="0">
                <a:solidFill>
                  <a:schemeClr val="tx2"/>
                </a:solidFill>
                <a:latin typeface="Arial Narrow" panose="020B0606020202030204" pitchFamily="34" charset="0"/>
              </a:rPr>
              <a:t>Terminology</a:t>
            </a:r>
            <a:endParaRPr sz="4000" dirty="0">
              <a:solidFill>
                <a:schemeClr val="tx2"/>
              </a:solidFill>
              <a:latin typeface="Arial Narrow" panose="020B0606020202030204" pitchFamily="34"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2000"/>
                                  </p:stCondLst>
                                  <p:childTnLst>
                                    <p:set>
                                      <p:cBhvr>
                                        <p:cTn id="6" dur="1" fill="hold">
                                          <p:stCondLst>
                                            <p:cond delay="0"/>
                                          </p:stCondLst>
                                        </p:cTn>
                                        <p:tgtEl>
                                          <p:spTgt spid="8194">
                                            <p:txEl>
                                              <p:charRg st="1" end="37"/>
                                            </p:txEl>
                                          </p:spTgt>
                                        </p:tgtEl>
                                        <p:attrNameLst>
                                          <p:attrName>style.visibility</p:attrName>
                                        </p:attrNameLst>
                                      </p:cBhvr>
                                      <p:to>
                                        <p:strVal val="visible"/>
                                      </p:to>
                                    </p:set>
                                    <p:animEffect transition="in" filter="blinds(horizontal)">
                                      <p:cBhvr>
                                        <p:cTn id="7" dur="500"/>
                                        <p:tgtEl>
                                          <p:spTgt spid="8194">
                                            <p:txEl>
                                              <p:charRg st="1" end="37"/>
                                            </p:txEl>
                                          </p:spTgt>
                                        </p:tgtEl>
                                      </p:cBhvr>
                                    </p:animEffect>
                                  </p:childTnLst>
                                </p:cTn>
                              </p:par>
                            </p:childTnLst>
                          </p:cTn>
                        </p:par>
                        <p:par>
                          <p:cTn id="8" fill="hold">
                            <p:stCondLst>
                              <p:cond delay="2500"/>
                            </p:stCondLst>
                            <p:childTnLst>
                              <p:par>
                                <p:cTn id="9" presetID="9" presetClass="entr" presetSubtype="0" fill="hold" nodeType="afterEffect">
                                  <p:stCondLst>
                                    <p:cond delay="0"/>
                                  </p:stCondLst>
                                  <p:childTnLst>
                                    <p:set>
                                      <p:cBhvr>
                                        <p:cTn id="10" dur="1" fill="hold">
                                          <p:stCondLst>
                                            <p:cond delay="0"/>
                                          </p:stCondLst>
                                        </p:cTn>
                                        <p:tgtEl>
                                          <p:spTgt spid="8195"/>
                                        </p:tgtEl>
                                        <p:attrNameLst>
                                          <p:attrName>style.visibility</p:attrName>
                                        </p:attrNameLst>
                                      </p:cBhvr>
                                      <p:to>
                                        <p:strVal val="visible"/>
                                      </p:to>
                                    </p:set>
                                    <p:animEffect transition="in" filter="dissolve">
                                      <p:cBhvr>
                                        <p:cTn id="11" dur="500"/>
                                        <p:tgtEl>
                                          <p:spTgt spid="8195"/>
                                        </p:tgtEl>
                                      </p:cBhvr>
                                    </p:animEffect>
                                  </p:childTnLst>
                                </p:cTn>
                              </p:par>
                            </p:childTnLst>
                          </p:cTn>
                        </p:par>
                        <p:par>
                          <p:cTn id="12" fill="hold">
                            <p:stCondLst>
                              <p:cond delay="3000"/>
                            </p:stCondLst>
                            <p:childTnLst>
                              <p:par>
                                <p:cTn id="13" presetID="3" presetClass="entr" presetSubtype="10" fill="hold" nodeType="afterEffect">
                                  <p:stCondLst>
                                    <p:cond delay="1000"/>
                                  </p:stCondLst>
                                  <p:childTnLst>
                                    <p:set>
                                      <p:cBhvr>
                                        <p:cTn id="14" dur="1" fill="hold">
                                          <p:stCondLst>
                                            <p:cond delay="0"/>
                                          </p:stCondLst>
                                        </p:cTn>
                                        <p:tgtEl>
                                          <p:spTgt spid="8196">
                                            <p:txEl>
                                              <p:charRg st="0" end="71"/>
                                            </p:txEl>
                                          </p:spTgt>
                                        </p:tgtEl>
                                        <p:attrNameLst>
                                          <p:attrName>style.visibility</p:attrName>
                                        </p:attrNameLst>
                                      </p:cBhvr>
                                      <p:to>
                                        <p:strVal val="visible"/>
                                      </p:to>
                                    </p:set>
                                    <p:animEffect transition="in" filter="blinds(horizontal)">
                                      <p:cBhvr>
                                        <p:cTn id="15" dur="500"/>
                                        <p:tgtEl>
                                          <p:spTgt spid="8196">
                                            <p:txEl>
                                              <p:charRg st="0" end="71"/>
                                            </p:txEl>
                                          </p:spTgt>
                                        </p:tgtEl>
                                      </p:cBhvr>
                                    </p:animEffect>
                                  </p:childTnLst>
                                </p:cTn>
                              </p:par>
                            </p:childTnLst>
                          </p:cTn>
                        </p:par>
                        <p:par>
                          <p:cTn id="16" fill="hold">
                            <p:stCondLst>
                              <p:cond delay="4500"/>
                            </p:stCondLst>
                            <p:childTnLst>
                              <p:par>
                                <p:cTn id="17" presetID="3" presetClass="entr" presetSubtype="10" fill="hold" nodeType="afterEffect">
                                  <p:stCondLst>
                                    <p:cond delay="0"/>
                                  </p:stCondLst>
                                  <p:childTnLst>
                                    <p:set>
                                      <p:cBhvr>
                                        <p:cTn id="18" dur="1" fill="hold">
                                          <p:stCondLst>
                                            <p:cond delay="0"/>
                                          </p:stCondLst>
                                        </p:cTn>
                                        <p:tgtEl>
                                          <p:spTgt spid="8196">
                                            <p:txEl>
                                              <p:charRg st="71" end="122"/>
                                            </p:txEl>
                                          </p:spTgt>
                                        </p:tgtEl>
                                        <p:attrNameLst>
                                          <p:attrName>style.visibility</p:attrName>
                                        </p:attrNameLst>
                                      </p:cBhvr>
                                      <p:to>
                                        <p:strVal val="visible"/>
                                      </p:to>
                                    </p:set>
                                    <p:animEffect transition="in" filter="blinds(horizontal)">
                                      <p:cBhvr>
                                        <p:cTn id="19" dur="500"/>
                                        <p:tgtEl>
                                          <p:spTgt spid="8196">
                                            <p:txEl>
                                              <p:charRg st="71" end="1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Rectangle 3"/>
          <p:cNvSpPr>
            <a:spLocks noGrp="1"/>
          </p:cNvSpPr>
          <p:nvPr>
            <p:ph idx="1"/>
          </p:nvPr>
        </p:nvSpPr>
        <p:spPr>
          <a:xfrm>
            <a:off x="1828800" y="1371600"/>
            <a:ext cx="7315200" cy="4724400"/>
          </a:xfrm>
        </p:spPr>
        <p:txBody>
          <a:bodyPr vert="horz" wrap="square" lIns="91440" tIns="45720" rIns="91440" bIns="45720" anchor="t" anchorCtr="0"/>
          <a:p>
            <a:pPr algn="just" eaLnBrk="1" hangingPunct="1">
              <a:lnSpc>
                <a:spcPct val="80000"/>
              </a:lnSpc>
            </a:pPr>
            <a:r>
              <a:rPr lang="en-GB" altLang="x-none" sz="2000" dirty="0"/>
              <a:t>Revolute manipulator is also called articulated or anthromorphic manipulator. These type of robot resembles human arm. Two common revolute designs are the elbow type manipulator such as the PUMA and the parallelogram linkage such as the Cincinnati Milacron T3 735. </a:t>
            </a:r>
            <a:endParaRPr lang="en-GB" altLang="x-none" sz="2000" dirty="0"/>
          </a:p>
          <a:p>
            <a:pPr algn="just" eaLnBrk="1" hangingPunct="1">
              <a:lnSpc>
                <a:spcPct val="80000"/>
              </a:lnSpc>
            </a:pPr>
            <a:r>
              <a:rPr lang="en-GB" altLang="x-none" sz="2000" dirty="0"/>
              <a:t>Advantages:</a:t>
            </a:r>
            <a:endParaRPr lang="en-GB" altLang="x-none" sz="2000" dirty="0"/>
          </a:p>
          <a:p>
            <a:pPr algn="just" eaLnBrk="1" hangingPunct="1">
              <a:lnSpc>
                <a:spcPct val="80000"/>
              </a:lnSpc>
              <a:buNone/>
            </a:pPr>
            <a:r>
              <a:rPr lang="en-GB" altLang="x-none" sz="2000" dirty="0"/>
              <a:t>    - 3 rotating, axes</a:t>
            </a:r>
            <a:endParaRPr lang="en-GB" altLang="x-none" sz="2000" dirty="0"/>
          </a:p>
          <a:p>
            <a:pPr algn="just" eaLnBrk="1" hangingPunct="1">
              <a:lnSpc>
                <a:spcPct val="80000"/>
              </a:lnSpc>
              <a:buNone/>
            </a:pPr>
            <a:r>
              <a:rPr lang="en-GB" altLang="x-none" sz="2000" dirty="0"/>
              <a:t>    - Can reach above or below obstacles</a:t>
            </a:r>
            <a:endParaRPr lang="en-GB" altLang="x-none" sz="2000" dirty="0"/>
          </a:p>
          <a:p>
            <a:pPr algn="just" eaLnBrk="1" hangingPunct="1">
              <a:lnSpc>
                <a:spcPct val="80000"/>
              </a:lnSpc>
              <a:buNone/>
            </a:pPr>
            <a:r>
              <a:rPr lang="en-GB" altLang="x-none" sz="2000" dirty="0"/>
              <a:t>    - Largest work area for least work space</a:t>
            </a:r>
            <a:endParaRPr lang="en-GB" altLang="x-none" sz="2000" dirty="0"/>
          </a:p>
          <a:p>
            <a:pPr algn="just" eaLnBrk="1" hangingPunct="1">
              <a:lnSpc>
                <a:spcPct val="80000"/>
              </a:lnSpc>
              <a:buNone/>
            </a:pPr>
            <a:r>
              <a:rPr lang="en-GB" altLang="x-none" sz="2000" dirty="0"/>
              <a:t>    - Two or four ways to reach a point</a:t>
            </a:r>
            <a:endParaRPr lang="en-GB" altLang="x-none" sz="2000" dirty="0"/>
          </a:p>
          <a:p>
            <a:pPr algn="just" eaLnBrk="1" hangingPunct="1">
              <a:lnSpc>
                <a:spcPct val="80000"/>
              </a:lnSpc>
            </a:pPr>
            <a:r>
              <a:rPr lang="en-GB" altLang="x-none" sz="2000" dirty="0"/>
              <a:t>Disadvantages:</a:t>
            </a:r>
            <a:endParaRPr lang="en-GB" altLang="x-none" sz="2000" dirty="0"/>
          </a:p>
          <a:p>
            <a:pPr algn="just" eaLnBrk="1" hangingPunct="1">
              <a:lnSpc>
                <a:spcPct val="80000"/>
              </a:lnSpc>
              <a:buNone/>
            </a:pPr>
            <a:r>
              <a:rPr lang="en-GB" altLang="x-none" sz="2000" dirty="0"/>
              <a:t>      - Difficult to program off‑line</a:t>
            </a:r>
            <a:endParaRPr lang="en-GB" altLang="x-none" sz="2000" dirty="0"/>
          </a:p>
          <a:p>
            <a:pPr algn="just" eaLnBrk="1" hangingPunct="1">
              <a:lnSpc>
                <a:spcPct val="80000"/>
              </a:lnSpc>
              <a:buNone/>
            </a:pPr>
            <a:r>
              <a:rPr lang="en-GB" altLang="x-none" sz="2000" dirty="0"/>
              <a:t>      - The most complex manipulator</a:t>
            </a:r>
            <a:endParaRPr sz="2000" dirty="0"/>
          </a:p>
        </p:txBody>
      </p:sp>
      <p:sp>
        <p:nvSpPr>
          <p:cNvPr id="82947" name="Date Placeholder 4"/>
          <p:cNvSpPr txBox="1">
            <a:spLocks noGrp="1"/>
          </p:cNvSpPr>
          <p:nvPr>
            <p:ph type="dt" sz="half"/>
          </p:nvPr>
        </p:nvSpPr>
        <p:spPr>
          <a:xfrm>
            <a:off x="6727825" y="6408738"/>
            <a:ext cx="1919288" cy="365125"/>
          </a:xfrm>
          <a:prstGeom prst="rect">
            <a:avLst/>
          </a:prstGeom>
          <a:noFill/>
          <a:ln w="9525">
            <a:noFill/>
          </a:ln>
        </p:spPr>
        <p: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5pPr>
          </a:lstStyle>
          <a:p>
            <a:pPr lvl="0" eaLnBrk="1" hangingPunct="1"/>
            <a:r>
              <a:rPr dirty="0">
                <a:latin typeface="Times New Roman" panose="02020603050405020304" pitchFamily="18" charset="0"/>
              </a:rPr>
              <a:t>2010</a:t>
            </a:r>
            <a:endParaRPr dirty="0">
              <a:latin typeface="Times New Roman" panose="02020603050405020304" pitchFamily="18" charset="0"/>
            </a:endParaRPr>
          </a:p>
        </p:txBody>
      </p:sp>
      <p:sp>
        <p:nvSpPr>
          <p:cNvPr id="82948" name="Slide Number Placeholder 5"/>
          <p:cNvSpPr txBox="1">
            <a:spLocks noGrp="1"/>
          </p:cNvSpPr>
          <p:nvPr>
            <p:ph type="sldNum" sz="quarter"/>
          </p:nvPr>
        </p:nvSpPr>
        <p:spPr>
          <a:xfrm>
            <a:off x="8647113" y="6408738"/>
            <a:ext cx="366712" cy="365125"/>
          </a:xfrm>
          <a:prstGeom prst="rect">
            <a:avLst/>
          </a:prstGeom>
          <a:noFill/>
          <a:ln w="9525">
            <a:noFill/>
          </a:ln>
        </p:spPr>
        <p: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5pPr>
          </a:lstStyle>
          <a:p>
            <a:pPr lvl="0" eaLnBrk="1" hangingPunct="1"/>
            <a:fld id="{9A0DB2DC-4C9A-4742-B13C-FB6460FD3503}" type="slidenum">
              <a:rPr lang="en-US" dirty="0">
                <a:latin typeface="Times New Roman" panose="02020603050405020304" pitchFamily="18" charset="0"/>
              </a:rPr>
            </a:fld>
            <a:endParaRPr lang="en-US" dirty="0">
              <a:latin typeface="Times New Roman" panose="02020603050405020304" pitchFamily="18" charset="0"/>
            </a:endParaRPr>
          </a:p>
        </p:txBody>
      </p:sp>
      <p:sp>
        <p:nvSpPr>
          <p:cNvPr id="59394" name="Rectangle 2"/>
          <p:cNvSpPr>
            <a:spLocks noGrp="1" noChangeArrowheads="1"/>
          </p:cNvSpPr>
          <p:nvPr>
            <p:ph type="title"/>
          </p:nvPr>
        </p:nvSpPr>
        <p:spPr/>
        <p:txBody>
          <a:bodyPr vert="horz" wrap="square" lIns="91440" tIns="45720" rIns="91440" bIns="45720" numCol="1" anchor="b" anchorCtr="0" compatLnSpc="1">
            <a:normAutofit fontScale="90000"/>
          </a:bodyPr>
          <a:lstStyle/>
          <a:p>
            <a:pPr marL="838200" marR="0" lvl="0" indent="-838200" algn="l" defTabSz="914400" rtl="0" eaLnBrk="1" fontAlgn="auto" latinLnBrk="0" hangingPunct="1">
              <a:lnSpc>
                <a:spcPct val="100000"/>
              </a:lnSpc>
              <a:spcBef>
                <a:spcPct val="0"/>
              </a:spcBef>
              <a:spcAft>
                <a:spcPts val="0"/>
              </a:spcAft>
              <a:buClrTx/>
              <a:buSzTx/>
              <a:buFontTx/>
              <a:buNone/>
              <a:defRPr/>
            </a:pPr>
            <a:r>
              <a:rPr kumimoji="0" lang="en-US" sz="3200" b="0" i="0" u="none" strike="noStrike" kern="0" cap="none" spc="0" normalizeH="0" baseline="0" noProof="0" smtClean="0">
                <a:ln>
                  <a:noFill/>
                </a:ln>
                <a:solidFill>
                  <a:srgbClr val="006699"/>
                </a:solidFill>
                <a:effectLst/>
                <a:uLnTx/>
                <a:uFillTx/>
                <a:latin typeface="+mj-lt"/>
                <a:ea typeface="+mj-ea"/>
                <a:cs typeface="+mj-cs"/>
              </a:rPr>
              <a:t>Revolute Type Configuration (RRR)</a:t>
            </a:r>
            <a:br>
              <a:rPr kumimoji="0" lang="en-US" sz="3200" b="0" i="0" u="none" strike="noStrike" kern="0" cap="none" spc="0" normalizeH="0" baseline="0" noProof="0" smtClean="0">
                <a:ln>
                  <a:noFill/>
                </a:ln>
                <a:solidFill>
                  <a:srgbClr val="006699"/>
                </a:solidFill>
                <a:effectLst/>
                <a:uLnTx/>
                <a:uFillTx/>
                <a:latin typeface="+mj-lt"/>
                <a:ea typeface="+mj-ea"/>
                <a:cs typeface="+mj-cs"/>
              </a:rPr>
            </a:br>
            <a:endParaRPr kumimoji="0" lang="en-US" sz="3200" b="0" i="0" u="none" strike="noStrike" kern="0" cap="none" spc="0" normalizeH="0" baseline="0" noProof="0" smtClean="0">
              <a:ln>
                <a:noFill/>
              </a:ln>
              <a:solidFill>
                <a:srgbClr val="006699"/>
              </a:solidFill>
              <a:effectLst/>
              <a:uLnTx/>
              <a:uFillTx/>
              <a:latin typeface="+mj-lt"/>
              <a:ea typeface="+mj-ea"/>
              <a:cs typeface="+mj-cs"/>
            </a:endParaRPr>
          </a:p>
        </p:txBody>
      </p:sp>
      <p:pic>
        <p:nvPicPr>
          <p:cNvPr id="82950" name="Picture 3" descr="ArticulateRobot.gif"/>
          <p:cNvPicPr>
            <a:picLocks noChangeAspect="1"/>
          </p:cNvPicPr>
          <p:nvPr/>
        </p:nvPicPr>
        <p:blipFill>
          <a:blip r:embed="rId1"/>
          <a:stretch>
            <a:fillRect/>
          </a:stretch>
        </p:blipFill>
        <p:spPr>
          <a:xfrm>
            <a:off x="0" y="3124200"/>
            <a:ext cx="1863725" cy="2667000"/>
          </a:xfrm>
          <a:prstGeom prst="rect">
            <a:avLst/>
          </a:prstGeom>
          <a:noFill/>
          <a:ln w="9525">
            <a:noFill/>
          </a:ln>
        </p:spPr>
      </p:pic>
    </p:spTree>
  </p:cSld>
  <p:clrMapOvr>
    <a:masterClrMapping/>
  </p:clrMapOvr>
  <p:transition advClick="0"/>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Table 3"/>
          <p:cNvGraphicFramePr>
            <a:graphicFrameLocks noGrp="1"/>
          </p:cNvGraphicFramePr>
          <p:nvPr/>
        </p:nvGraphicFramePr>
        <p:xfrm>
          <a:off x="685800" y="533400"/>
          <a:ext cx="8153400" cy="5445125"/>
        </p:xfrm>
        <a:graphic>
          <a:graphicData uri="http://schemas.openxmlformats.org/drawingml/2006/table">
            <a:tbl>
              <a:tblPr/>
              <a:tblGrid>
                <a:gridCol w="1712214"/>
                <a:gridCol w="3242545"/>
                <a:gridCol w="3198641"/>
              </a:tblGrid>
              <a:tr h="407163">
                <a:tc>
                  <a:txBody>
                    <a:bodyPr/>
                    <a:lstStyle/>
                    <a:p>
                      <a:r>
                        <a:rPr lang="en-IN" sz="1800" b="1" dirty="0"/>
                        <a:t>Configuration</a:t>
                      </a:r>
                      <a:endParaRPr lang="en-IN" sz="1800" b="1" dirty="0"/>
                    </a:p>
                  </a:txBody>
                  <a:tcPr marL="43699" marR="43699" marT="21846" marB="218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a:t>Advantages</a:t>
                      </a:r>
                      <a:endParaRPr lang="en-IN" sz="1800" b="1"/>
                    </a:p>
                  </a:txBody>
                  <a:tcPr marL="43699" marR="43699" marT="21846" marB="218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a:t>Disadvantages</a:t>
                      </a:r>
                      <a:endParaRPr lang="en-IN" sz="1800" b="1"/>
                    </a:p>
                  </a:txBody>
                  <a:tcPr marL="43699" marR="43699" marT="21846" marB="218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30661">
                <a:tc>
                  <a:txBody>
                    <a:bodyPr/>
                    <a:lstStyle/>
                    <a:p>
                      <a:r>
                        <a:rPr lang="en-IN" sz="1800" b="1"/>
                        <a:t>Cartesian coordinates</a:t>
                      </a:r>
                      <a:endParaRPr lang="en-IN" sz="1800" b="1"/>
                    </a:p>
                  </a:txBody>
                  <a:tcPr marL="43699" marR="43699" marT="21846" marB="218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t>3 linear axes, easy to visualize, rigid structure, easy to program</a:t>
                      </a:r>
                      <a:endParaRPr lang="en-IN" sz="1800" dirty="0"/>
                    </a:p>
                  </a:txBody>
                  <a:tcPr marL="43699" marR="43699" marT="21846" marB="218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a:t>Can only reach front of itself, requires large floor space, axes hard to seal</a:t>
                      </a:r>
                      <a:endParaRPr lang="en-IN" sz="1800"/>
                    </a:p>
                  </a:txBody>
                  <a:tcPr marL="43699" marR="43699" marT="21846" marB="218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79656">
                <a:tc>
                  <a:txBody>
                    <a:bodyPr/>
                    <a:lstStyle/>
                    <a:p>
                      <a:r>
                        <a:rPr lang="en-IN" sz="1800" b="1" dirty="0"/>
                        <a:t>Cylindrical coordinates</a:t>
                      </a:r>
                      <a:endParaRPr lang="en-IN" sz="1800" b="1" dirty="0"/>
                    </a:p>
                  </a:txBody>
                  <a:tcPr marL="43699" marR="43699" marT="21846" marB="218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t>2 linear axes +1 rotating, can reach all around itself, reach and height axes rigid, rotational axis easy to seal</a:t>
                      </a:r>
                      <a:endParaRPr lang="en-IN" sz="1800" dirty="0"/>
                    </a:p>
                  </a:txBody>
                  <a:tcPr marL="43699" marR="43699" marT="21846" marB="218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t>Can’t reach above itself, base rotation axis as less rigid, linear axes is hard to seal, won’t reach around obstacles</a:t>
                      </a:r>
                      <a:endParaRPr lang="en-IN" sz="1800" dirty="0"/>
                    </a:p>
                  </a:txBody>
                  <a:tcPr marL="43699" marR="43699" marT="21846" marB="218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30661">
                <a:tc>
                  <a:txBody>
                    <a:bodyPr/>
                    <a:lstStyle/>
                    <a:p>
                      <a:r>
                        <a:rPr lang="en-IN" sz="1800" b="1"/>
                        <a:t>SCARA coordinates</a:t>
                      </a:r>
                      <a:endParaRPr lang="en-IN" sz="1800" b="1"/>
                    </a:p>
                  </a:txBody>
                  <a:tcPr marL="43699" marR="43699" marT="21846" marB="218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t>1 linear + 2 rotating axes, height axis is rigid, large work area for floor space</a:t>
                      </a:r>
                      <a:endParaRPr lang="en-IN" sz="1800" dirty="0"/>
                    </a:p>
                  </a:txBody>
                  <a:tcPr marL="43699" marR="43699" marT="21846" marB="218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t>2 ways to reach point, difficult to program off-line, highly complex arm</a:t>
                      </a:r>
                      <a:endParaRPr lang="en-IN" sz="1800" dirty="0"/>
                    </a:p>
                  </a:txBody>
                  <a:tcPr marL="43699" marR="43699" marT="21846" marB="218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56162">
                <a:tc>
                  <a:txBody>
                    <a:bodyPr/>
                    <a:lstStyle/>
                    <a:p>
                      <a:r>
                        <a:rPr lang="en-IN" sz="1800" b="1"/>
                        <a:t>Spherical coordinates</a:t>
                      </a:r>
                      <a:endParaRPr lang="en-IN" sz="1800" b="1"/>
                    </a:p>
                  </a:txBody>
                  <a:tcPr marL="43699" marR="43699" marT="21846" marB="218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t>1 linear + 2 rotating axes, long horizontal reach</a:t>
                      </a:r>
                      <a:endParaRPr lang="en-IN" sz="1800" dirty="0"/>
                    </a:p>
                  </a:txBody>
                  <a:tcPr marL="43699" marR="43699" marT="21846" marB="218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t>Can’t reach around obstacles, short vertical reach</a:t>
                      </a:r>
                      <a:endParaRPr lang="en-IN" sz="1800" dirty="0"/>
                    </a:p>
                  </a:txBody>
                  <a:tcPr marL="43699" marR="43699" marT="21846" marB="218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40822">
                <a:tc>
                  <a:txBody>
                    <a:bodyPr/>
                    <a:lstStyle/>
                    <a:p>
                      <a:r>
                        <a:rPr lang="en-IN" sz="1800" b="1"/>
                        <a:t>Revolute coordinates</a:t>
                      </a:r>
                      <a:endParaRPr lang="en-IN" sz="1800" b="1"/>
                    </a:p>
                  </a:txBody>
                  <a:tcPr marL="43699" marR="43699" marT="21846" marB="218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a:t>3 rotating axes can reach above or below obstacles, largest work area for least floor space</a:t>
                      </a:r>
                      <a:endParaRPr lang="en-IN" sz="1800"/>
                    </a:p>
                  </a:txBody>
                  <a:tcPr marL="43699" marR="43699" marT="21846" marB="218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t>Difficult to program off-line, 2 or 4 ways to reach a point, most complex manipulator</a:t>
                      </a:r>
                      <a:endParaRPr lang="en-IN" sz="1800" dirty="0"/>
                    </a:p>
                  </a:txBody>
                  <a:tcPr marL="43699" marR="43699" marT="21846" marB="218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4000" name="Date Placeholder 2"/>
          <p:cNvSpPr txBox="1">
            <a:spLocks noGrp="1"/>
          </p:cNvSpPr>
          <p:nvPr>
            <p:ph type="dt" sz="half"/>
          </p:nvPr>
        </p:nvSpPr>
        <p:spPr>
          <a:xfrm>
            <a:off x="6727825" y="6408738"/>
            <a:ext cx="1919288" cy="365125"/>
          </a:xfrm>
          <a:prstGeom prst="rect">
            <a:avLst/>
          </a:prstGeom>
          <a:noFill/>
          <a:ln w="9525">
            <a:noFill/>
          </a:ln>
        </p:spPr>
        <p: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5pPr>
          </a:lstStyle>
          <a:p>
            <a:pPr lvl="0" eaLnBrk="1" hangingPunct="1"/>
            <a:r>
              <a:rPr dirty="0">
                <a:latin typeface="Times New Roman" panose="02020603050405020304" pitchFamily="18" charset="0"/>
              </a:rPr>
              <a:t>2010</a:t>
            </a:r>
            <a:endParaRPr dirty="0">
              <a:latin typeface="Times New Roman" panose="02020603050405020304" pitchFamily="18" charset="0"/>
            </a:endParaRPr>
          </a:p>
        </p:txBody>
      </p:sp>
      <p:sp>
        <p:nvSpPr>
          <p:cNvPr id="84001" name="Slide Number Placeholder 4"/>
          <p:cNvSpPr txBox="1">
            <a:spLocks noGrp="1"/>
          </p:cNvSpPr>
          <p:nvPr>
            <p:ph type="sldNum" sz="quarter"/>
          </p:nvPr>
        </p:nvSpPr>
        <p:spPr>
          <a:xfrm>
            <a:off x="8647113" y="6408738"/>
            <a:ext cx="366712" cy="365125"/>
          </a:xfrm>
          <a:prstGeom prst="rect">
            <a:avLst/>
          </a:prstGeom>
          <a:noFill/>
          <a:ln w="9525">
            <a:noFill/>
          </a:ln>
        </p:spPr>
        <p: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5pPr>
          </a:lstStyle>
          <a:p>
            <a:pPr lvl="0" eaLnBrk="1" hangingPunct="1"/>
            <a:fld id="{9A0DB2DC-4C9A-4742-B13C-FB6460FD3503}" type="slidenum">
              <a:rPr lang="en-US" dirty="0">
                <a:latin typeface="Times New Roman" panose="02020603050405020304" pitchFamily="18" charset="0"/>
              </a:rPr>
            </a:fld>
            <a:endParaRPr lang="en-US" dirty="0">
              <a:latin typeface="Times New Roman" panose="02020603050405020304" pitchFamily="18" charset="0"/>
            </a:endParaRPr>
          </a:p>
        </p:txBody>
      </p:sp>
    </p:spTree>
  </p:cSld>
  <p:clrMapOvr>
    <a:masterClrMapping/>
  </p:clrMapOvr>
  <p:transition advClick="0"/>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pic>
        <p:nvPicPr>
          <p:cNvPr id="84994" name="Picture 4" descr="8"/>
          <p:cNvPicPr>
            <a:picLocks noChangeAspect="1"/>
          </p:cNvPicPr>
          <p:nvPr/>
        </p:nvPicPr>
        <p:blipFill>
          <a:blip r:embed="rId1"/>
          <a:stretch>
            <a:fillRect/>
          </a:stretch>
        </p:blipFill>
        <p:spPr>
          <a:xfrm>
            <a:off x="2932113" y="3500438"/>
            <a:ext cx="6211887" cy="3357562"/>
          </a:xfrm>
          <a:prstGeom prst="rect">
            <a:avLst/>
          </a:prstGeom>
          <a:noFill/>
          <a:ln w="9525">
            <a:noFill/>
          </a:ln>
        </p:spPr>
      </p:pic>
      <p:sp>
        <p:nvSpPr>
          <p:cNvPr id="84995" name="Rectangle 2"/>
          <p:cNvSpPr>
            <a:spLocks noGrp="1"/>
          </p:cNvSpPr>
          <p:nvPr>
            <p:ph type="title"/>
          </p:nvPr>
        </p:nvSpPr>
        <p:spPr>
          <a:xfrm>
            <a:off x="827088" y="0"/>
            <a:ext cx="7162800" cy="914400"/>
          </a:xfrm>
        </p:spPr>
        <p:txBody>
          <a:bodyPr vert="horz" wrap="square" lIns="91440" tIns="45720" rIns="91440" bIns="45720" anchor="b" anchorCtr="0"/>
          <a:p>
            <a:pPr eaLnBrk="1" hangingPunct="1"/>
            <a:r>
              <a:rPr dirty="0"/>
              <a:t>Wrist Configurations:</a:t>
            </a:r>
            <a:endParaRPr dirty="0"/>
          </a:p>
        </p:txBody>
      </p:sp>
      <p:sp>
        <p:nvSpPr>
          <p:cNvPr id="84996" name="Rectangle 3"/>
          <p:cNvSpPr>
            <a:spLocks noGrp="1"/>
          </p:cNvSpPr>
          <p:nvPr>
            <p:ph idx="1"/>
          </p:nvPr>
        </p:nvSpPr>
        <p:spPr/>
        <p:txBody>
          <a:bodyPr vert="horz" wrap="square" lIns="91440" tIns="45720" rIns="91440" bIns="45720" anchor="t" anchorCtr="0"/>
          <a:p>
            <a:pPr eaLnBrk="1" hangingPunct="1"/>
            <a:r>
              <a:rPr dirty="0"/>
              <a:t>Wrist assembly is attached to end-of-arm</a:t>
            </a:r>
            <a:endParaRPr dirty="0"/>
          </a:p>
          <a:p>
            <a:pPr eaLnBrk="1" hangingPunct="1"/>
            <a:r>
              <a:rPr dirty="0"/>
              <a:t>End effector is attached to wrist assembly </a:t>
            </a:r>
            <a:endParaRPr dirty="0"/>
          </a:p>
          <a:p>
            <a:pPr eaLnBrk="1" hangingPunct="1"/>
            <a:r>
              <a:rPr dirty="0"/>
              <a:t>Function of wrist assembly is to orient end effector </a:t>
            </a:r>
            <a:endParaRPr dirty="0"/>
          </a:p>
          <a:p>
            <a:pPr lvl="1" eaLnBrk="1" hangingPunct="1"/>
            <a:r>
              <a:rPr dirty="0"/>
              <a:t>Body-and-arm determines global position of end effector</a:t>
            </a:r>
            <a:endParaRPr dirty="0"/>
          </a:p>
          <a:p>
            <a:pPr eaLnBrk="1" hangingPunct="1"/>
            <a:r>
              <a:rPr dirty="0"/>
              <a:t>Two or three degrees of freedom:</a:t>
            </a:r>
            <a:endParaRPr dirty="0"/>
          </a:p>
          <a:p>
            <a:pPr lvl="1" eaLnBrk="1" hangingPunct="1"/>
            <a:r>
              <a:rPr dirty="0"/>
              <a:t>Roll </a:t>
            </a:r>
            <a:endParaRPr dirty="0"/>
          </a:p>
          <a:p>
            <a:pPr lvl="1" eaLnBrk="1" hangingPunct="1"/>
            <a:r>
              <a:rPr dirty="0"/>
              <a:t>Pitch</a:t>
            </a:r>
            <a:endParaRPr dirty="0"/>
          </a:p>
          <a:p>
            <a:pPr lvl="1" eaLnBrk="1" hangingPunct="1"/>
            <a:r>
              <a:rPr dirty="0"/>
              <a:t>Yaw</a:t>
            </a:r>
            <a:endParaRPr dirty="0"/>
          </a:p>
          <a:p>
            <a:pPr eaLnBrk="1" hangingPunct="1"/>
            <a:r>
              <a:rPr dirty="0"/>
              <a:t>Notation :RRT</a:t>
            </a:r>
            <a:endParaRPr dirty="0"/>
          </a:p>
          <a:p>
            <a:pPr eaLnBrk="1" hangingPunct="1"/>
            <a:endParaRPr dirty="0"/>
          </a:p>
        </p:txBody>
      </p:sp>
    </p:spTree>
  </p:cSld>
  <p:clrMapOvr>
    <a:masterClrMapping/>
  </p:clrMapOvr>
  <p:transition advClick="0"/>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6018" name="Title 1"/>
          <p:cNvSpPr>
            <a:spLocks noGrp="1"/>
          </p:cNvSpPr>
          <p:nvPr>
            <p:ph type="title"/>
          </p:nvPr>
        </p:nvSpPr>
        <p:spPr>
          <a:xfrm>
            <a:off x="611188" y="333375"/>
            <a:ext cx="7162800" cy="914400"/>
          </a:xfrm>
        </p:spPr>
        <p:txBody>
          <a:bodyPr vert="horz" wrap="square" lIns="91440" tIns="45720" rIns="91440" bIns="45720" anchor="b" anchorCtr="0"/>
          <a:p>
            <a:r>
              <a:rPr lang="en-GB" altLang="x-none" dirty="0"/>
              <a:t>Examples:</a:t>
            </a:r>
            <a:endParaRPr lang="en-IE" altLang="x-none" dirty="0"/>
          </a:p>
        </p:txBody>
      </p:sp>
      <p:sp>
        <p:nvSpPr>
          <p:cNvPr id="86019" name="Content Placeholder 2"/>
          <p:cNvSpPr>
            <a:spLocks noGrp="1"/>
          </p:cNvSpPr>
          <p:nvPr>
            <p:ph idx="1"/>
          </p:nvPr>
        </p:nvSpPr>
        <p:spPr/>
        <p:txBody>
          <a:bodyPr vert="horz" wrap="square" lIns="91440" tIns="45720" rIns="91440" bIns="45720" anchor="t" anchorCtr="0"/>
          <a:p>
            <a:pPr>
              <a:buNone/>
            </a:pPr>
            <a:r>
              <a:rPr dirty="0"/>
              <a:t>Q. Sketch following manipulator configurations </a:t>
            </a:r>
            <a:endParaRPr dirty="0"/>
          </a:p>
          <a:p>
            <a:r>
              <a:rPr dirty="0"/>
              <a:t>(a) TRT:R, (b) TVR:TR, (c) RR:T.</a:t>
            </a:r>
            <a:endParaRPr lang="en-IE" altLang="x-none" dirty="0"/>
          </a:p>
          <a:p>
            <a:pPr>
              <a:buNone/>
            </a:pPr>
            <a:endParaRPr b="1" dirty="0"/>
          </a:p>
          <a:p>
            <a:pPr>
              <a:buNone/>
            </a:pPr>
            <a:r>
              <a:rPr b="1" dirty="0"/>
              <a:t>Solution</a:t>
            </a:r>
            <a:r>
              <a:rPr dirty="0"/>
              <a:t>: </a:t>
            </a:r>
            <a:endParaRPr lang="en-IE" altLang="x-none" dirty="0"/>
          </a:p>
        </p:txBody>
      </p:sp>
      <p:pic>
        <p:nvPicPr>
          <p:cNvPr id="86020" name="Picture 2"/>
          <p:cNvPicPr>
            <a:picLocks noChangeAspect="1"/>
          </p:cNvPicPr>
          <p:nvPr/>
        </p:nvPicPr>
        <p:blipFill>
          <a:blip r:embed="rId1"/>
          <a:stretch>
            <a:fillRect/>
          </a:stretch>
        </p:blipFill>
        <p:spPr>
          <a:xfrm>
            <a:off x="571500" y="3286125"/>
            <a:ext cx="8255000" cy="3571875"/>
          </a:xfrm>
          <a:prstGeom prst="rect">
            <a:avLst/>
          </a:prstGeom>
          <a:noFill/>
          <a:ln w="9525">
            <a:noFill/>
          </a:ln>
        </p:spPr>
      </p:pic>
    </p:spTree>
  </p:cSld>
  <p:clrMapOvr>
    <a:masterClrMapping/>
  </p:clrMapOvr>
  <p:transition advClick="0"/>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7042" name="Rectangle 2"/>
          <p:cNvSpPr>
            <a:spLocks noGrp="1"/>
          </p:cNvSpPr>
          <p:nvPr>
            <p:ph type="title"/>
          </p:nvPr>
        </p:nvSpPr>
        <p:spPr>
          <a:xfrm>
            <a:off x="1905000" y="533400"/>
            <a:ext cx="6553200" cy="762000"/>
          </a:xfrm>
        </p:spPr>
        <p:txBody>
          <a:bodyPr vert="horz" wrap="square" lIns="91440" tIns="45720" rIns="91440" bIns="45720" anchor="b" anchorCtr="0"/>
          <a:p>
            <a:pPr eaLnBrk="1" hangingPunct="1"/>
            <a:r>
              <a:rPr dirty="0"/>
              <a:t>End Effectors</a:t>
            </a:r>
            <a:endParaRPr dirty="0"/>
          </a:p>
        </p:txBody>
      </p:sp>
      <p:sp>
        <p:nvSpPr>
          <p:cNvPr id="87043" name="Rectangle 3"/>
          <p:cNvSpPr>
            <a:spLocks noGrp="1"/>
          </p:cNvSpPr>
          <p:nvPr>
            <p:ph idx="1"/>
          </p:nvPr>
        </p:nvSpPr>
        <p:spPr>
          <a:xfrm>
            <a:off x="685800" y="1608138"/>
            <a:ext cx="7772400" cy="4746625"/>
          </a:xfrm>
        </p:spPr>
        <p:txBody>
          <a:bodyPr vert="horz" wrap="square" lIns="91440" tIns="45720" rIns="91440" bIns="45720" anchor="t" anchorCtr="0"/>
          <a:p>
            <a:pPr eaLnBrk="1" hangingPunct="1"/>
            <a:r>
              <a:rPr dirty="0"/>
              <a:t>The special tooling for a robot that enables it to perform a specific task</a:t>
            </a:r>
            <a:endParaRPr dirty="0"/>
          </a:p>
          <a:p>
            <a:pPr eaLnBrk="1" hangingPunct="1"/>
            <a:r>
              <a:rPr dirty="0"/>
              <a:t>Two types:</a:t>
            </a:r>
            <a:endParaRPr dirty="0"/>
          </a:p>
          <a:p>
            <a:pPr lvl="1" eaLnBrk="1" hangingPunct="1"/>
            <a:r>
              <a:rPr dirty="0"/>
              <a:t>Grippers – to grasp and manipulate objects (e.g., parts) during work cycle</a:t>
            </a:r>
            <a:endParaRPr dirty="0"/>
          </a:p>
          <a:p>
            <a:pPr lvl="1" eaLnBrk="1" hangingPunct="1"/>
            <a:r>
              <a:rPr dirty="0"/>
              <a:t>Tools – to perform a process, e.g., spot welding, spray painting</a:t>
            </a:r>
            <a:endParaRPr dirty="0"/>
          </a:p>
          <a:p>
            <a:pPr eaLnBrk="1" hangingPunct="1"/>
            <a:endParaRPr dirty="0"/>
          </a:p>
        </p:txBody>
      </p:sp>
      <p:pic>
        <p:nvPicPr>
          <p:cNvPr id="87044" name="Picture 5" descr="grip_open"/>
          <p:cNvPicPr>
            <a:picLocks noChangeAspect="1"/>
          </p:cNvPicPr>
          <p:nvPr/>
        </p:nvPicPr>
        <p:blipFill>
          <a:blip r:embed="rId1"/>
          <a:srcRect l="24513"/>
          <a:stretch>
            <a:fillRect/>
          </a:stretch>
        </p:blipFill>
        <p:spPr>
          <a:xfrm>
            <a:off x="6372225" y="4103688"/>
            <a:ext cx="2771775" cy="2754312"/>
          </a:xfrm>
          <a:prstGeom prst="rect">
            <a:avLst/>
          </a:prstGeom>
          <a:noFill/>
          <a:ln w="9525">
            <a:noFill/>
          </a:ln>
        </p:spPr>
      </p:pic>
    </p:spTree>
  </p:cSld>
  <p:clrMapOvr>
    <a:masterClrMapping/>
  </p:clrMapOvr>
  <p:transition advClick="0"/>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8066" name="Title 1"/>
          <p:cNvSpPr>
            <a:spLocks noGrp="1"/>
          </p:cNvSpPr>
          <p:nvPr>
            <p:ph type="title"/>
          </p:nvPr>
        </p:nvSpPr>
        <p:spPr/>
        <p:txBody>
          <a:bodyPr vert="horz" wrap="square" lIns="91440" tIns="45720" rIns="91440" bIns="45720" anchor="b" anchorCtr="0"/>
          <a:p>
            <a:r>
              <a:rPr lang="en-GB" altLang="x-none" dirty="0"/>
              <a:t>Working Envelope </a:t>
            </a:r>
            <a:endParaRPr lang="en-IE" altLang="x-none" dirty="0"/>
          </a:p>
        </p:txBody>
      </p:sp>
      <p:pic>
        <p:nvPicPr>
          <p:cNvPr id="88067" name="Picture 3" descr="http://www.osha.gov/dts/osta/otm/otm_iv/otm_iv_4fig06.gif"/>
          <p:cNvPicPr>
            <a:picLocks noChangeAspect="1"/>
          </p:cNvPicPr>
          <p:nvPr/>
        </p:nvPicPr>
        <p:blipFill>
          <a:blip r:embed="rId1"/>
          <a:stretch>
            <a:fillRect/>
          </a:stretch>
        </p:blipFill>
        <p:spPr>
          <a:xfrm>
            <a:off x="1214438" y="1571625"/>
            <a:ext cx="7500937" cy="5286375"/>
          </a:xfrm>
          <a:prstGeom prst="rect">
            <a:avLst/>
          </a:prstGeom>
          <a:noFill/>
          <a:ln w="9525">
            <a:noFill/>
          </a:ln>
        </p:spPr>
      </p:pic>
    </p:spTree>
  </p:cSld>
  <p:clrMapOvr>
    <a:masterClrMapping/>
  </p:clrMapOvr>
  <p:transition advClick="0"/>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01" name="Text Box 13"/>
          <p:cNvSpPr txBox="1"/>
          <p:nvPr/>
        </p:nvSpPr>
        <p:spPr>
          <a:xfrm>
            <a:off x="928688" y="1214438"/>
            <a:ext cx="7772400" cy="3416300"/>
          </a:xfrm>
          <a:prstGeom prst="rect">
            <a:avLst/>
          </a:prstGeom>
          <a:noFill/>
          <a:ln w="9525">
            <a:noFill/>
          </a:ln>
        </p:spPr>
        <p:txBody>
          <a:bodyPr>
            <a:spAutoFit/>
          </a:bodyPr>
          <a:p>
            <a:pPr algn="l" latinLnBrk="1"/>
            <a:r>
              <a:rPr lang="en-US" altLang="ko-KR" dirty="0">
                <a:solidFill>
                  <a:srgbClr val="33CC33"/>
                </a:solidFill>
                <a:latin typeface="Tahoma" panose="020B0604030504040204" pitchFamily="34" charset="0"/>
                <a:ea typeface="Gulim" pitchFamily="34" charset="-127"/>
                <a:sym typeface="Symbol" panose="05050102010706020507" pitchFamily="18" charset="2"/>
              </a:rPr>
              <a:t></a:t>
            </a:r>
            <a:r>
              <a:rPr lang="en-US" altLang="ko-KR" dirty="0">
                <a:latin typeface="Tahoma" panose="020B0604030504040204" pitchFamily="34" charset="0"/>
                <a:ea typeface="Gulim" pitchFamily="34" charset="-127"/>
              </a:rPr>
              <a:t>Forward Kinematics:  </a:t>
            </a:r>
            <a:endParaRPr lang="en-US" altLang="ko-KR" dirty="0">
              <a:latin typeface="Tahoma" panose="020B0604030504040204" pitchFamily="34" charset="0"/>
              <a:ea typeface="Gulim" pitchFamily="34" charset="-127"/>
            </a:endParaRPr>
          </a:p>
          <a:p>
            <a:pPr algn="l" latinLnBrk="1"/>
            <a:r>
              <a:rPr lang="en-US" altLang="ko-KR" dirty="0">
                <a:latin typeface="Tahoma" panose="020B0604030504040204" pitchFamily="34" charset="0"/>
                <a:ea typeface="Gulim" pitchFamily="34" charset="-127"/>
              </a:rPr>
              <a:t>     </a:t>
            </a:r>
            <a:r>
              <a:rPr lang="en-US" altLang="ko-KR" u="sng" dirty="0">
                <a:latin typeface="Tahoma" panose="020B0604030504040204" pitchFamily="34" charset="0"/>
                <a:ea typeface="Gulim" pitchFamily="34" charset="-127"/>
              </a:rPr>
              <a:t>to determine </a:t>
            </a:r>
            <a:r>
              <a:rPr lang="en-US" altLang="ko-KR" u="sng" dirty="0">
                <a:solidFill>
                  <a:srgbClr val="FF0000"/>
                </a:solidFill>
                <a:latin typeface="Tahoma" panose="020B0604030504040204" pitchFamily="34" charset="0"/>
                <a:ea typeface="Gulim" pitchFamily="34" charset="-127"/>
              </a:rPr>
              <a:t>where the robot</a:t>
            </a:r>
            <a:r>
              <a:rPr lang="en-US" altLang="ko-KR" u="sng" dirty="0">
                <a:solidFill>
                  <a:srgbClr val="FF0000"/>
                </a:solidFill>
                <a:latin typeface="Times New Roman" panose="02020603050405020304" pitchFamily="18" charset="0"/>
                <a:ea typeface="Gulim" pitchFamily="34" charset="-127"/>
              </a:rPr>
              <a:t>’</a:t>
            </a:r>
            <a:r>
              <a:rPr lang="en-US" altLang="ko-KR" u="sng" dirty="0">
                <a:solidFill>
                  <a:srgbClr val="FF0000"/>
                </a:solidFill>
                <a:latin typeface="Tahoma" panose="020B0604030504040204" pitchFamily="34" charset="0"/>
                <a:ea typeface="Gulim" pitchFamily="34" charset="-127"/>
              </a:rPr>
              <a:t>s hand is?</a:t>
            </a:r>
            <a:endParaRPr lang="en-US" altLang="ko-KR" u="sng" dirty="0">
              <a:solidFill>
                <a:srgbClr val="FF0000"/>
              </a:solidFill>
              <a:latin typeface="Tahoma" panose="020B0604030504040204" pitchFamily="34" charset="0"/>
              <a:ea typeface="Gulim" pitchFamily="34" charset="-127"/>
            </a:endParaRPr>
          </a:p>
          <a:p>
            <a:pPr algn="l" latinLnBrk="1"/>
            <a:r>
              <a:rPr lang="en-US" altLang="ko-KR" dirty="0">
                <a:solidFill>
                  <a:srgbClr val="FF0000"/>
                </a:solidFill>
                <a:latin typeface="Tahoma" panose="020B0604030504040204" pitchFamily="34" charset="0"/>
                <a:ea typeface="Gulim" pitchFamily="34" charset="-127"/>
              </a:rPr>
              <a:t>                                  </a:t>
            </a:r>
            <a:r>
              <a:rPr lang="en-US" altLang="ko-KR" dirty="0">
                <a:latin typeface="Tahoma" panose="020B0604030504040204" pitchFamily="34" charset="0"/>
                <a:ea typeface="Gulim" pitchFamily="34" charset="-127"/>
              </a:rPr>
              <a:t>(If all joint variables are known)</a:t>
            </a:r>
            <a:endParaRPr lang="en-US" altLang="ko-KR" dirty="0">
              <a:latin typeface="Tahoma" panose="020B0604030504040204" pitchFamily="34" charset="0"/>
              <a:ea typeface="Gulim" pitchFamily="34" charset="-127"/>
            </a:endParaRPr>
          </a:p>
          <a:p>
            <a:pPr algn="l" latinLnBrk="1"/>
            <a:endParaRPr lang="en-US" altLang="ko-KR" dirty="0">
              <a:latin typeface="Tahoma" panose="020B0604030504040204" pitchFamily="34" charset="0"/>
              <a:ea typeface="Gulim" pitchFamily="34" charset="-127"/>
            </a:endParaRPr>
          </a:p>
          <a:p>
            <a:pPr algn="l" latinLnBrk="1"/>
            <a:r>
              <a:rPr lang="en-US" altLang="ko-KR" dirty="0">
                <a:solidFill>
                  <a:srgbClr val="33CC33"/>
                </a:solidFill>
                <a:latin typeface="Tahoma" panose="020B0604030504040204" pitchFamily="34" charset="0"/>
                <a:ea typeface="Gulim" pitchFamily="34" charset="-127"/>
                <a:sym typeface="Symbol" panose="05050102010706020507" pitchFamily="18" charset="2"/>
              </a:rPr>
              <a:t></a:t>
            </a:r>
            <a:r>
              <a:rPr lang="en-US" altLang="ko-KR" dirty="0">
                <a:latin typeface="Tahoma" panose="020B0604030504040204" pitchFamily="34" charset="0"/>
                <a:ea typeface="Gulim" pitchFamily="34" charset="-127"/>
              </a:rPr>
              <a:t>Inverse Kinematics: </a:t>
            </a:r>
            <a:endParaRPr lang="en-US" altLang="ko-KR" dirty="0">
              <a:latin typeface="Tahoma" panose="020B0604030504040204" pitchFamily="34" charset="0"/>
              <a:ea typeface="Gulim" pitchFamily="34" charset="-127"/>
            </a:endParaRPr>
          </a:p>
          <a:p>
            <a:pPr algn="l" latinLnBrk="1"/>
            <a:r>
              <a:rPr lang="en-US" altLang="ko-KR" dirty="0">
                <a:latin typeface="Tahoma" panose="020B0604030504040204" pitchFamily="34" charset="0"/>
                <a:ea typeface="Gulim" pitchFamily="34" charset="-127"/>
              </a:rPr>
              <a:t>     </a:t>
            </a:r>
            <a:r>
              <a:rPr lang="en-US" altLang="ko-KR" u="sng" dirty="0">
                <a:latin typeface="Tahoma" panose="020B0604030504040204" pitchFamily="34" charset="0"/>
                <a:ea typeface="Gulim" pitchFamily="34" charset="-127"/>
              </a:rPr>
              <a:t>to calculate </a:t>
            </a:r>
            <a:r>
              <a:rPr lang="en-US" altLang="ko-KR" u="sng" dirty="0">
                <a:solidFill>
                  <a:srgbClr val="FF0000"/>
                </a:solidFill>
                <a:latin typeface="Tahoma" panose="020B0604030504040204" pitchFamily="34" charset="0"/>
                <a:ea typeface="Gulim" pitchFamily="34" charset="-127"/>
              </a:rPr>
              <a:t>what each joint variable is?</a:t>
            </a:r>
            <a:endParaRPr lang="en-US" altLang="ko-KR" u="sng" dirty="0">
              <a:solidFill>
                <a:srgbClr val="FF0000"/>
              </a:solidFill>
              <a:latin typeface="Tahoma" panose="020B0604030504040204" pitchFamily="34" charset="0"/>
              <a:ea typeface="Gulim" pitchFamily="34" charset="-127"/>
            </a:endParaRPr>
          </a:p>
          <a:p>
            <a:pPr algn="l" latinLnBrk="1"/>
            <a:r>
              <a:rPr lang="en-US" altLang="ko-KR" dirty="0">
                <a:solidFill>
                  <a:srgbClr val="FF0000"/>
                </a:solidFill>
                <a:latin typeface="Tahoma" panose="020B0604030504040204" pitchFamily="34" charset="0"/>
                <a:ea typeface="Gulim" pitchFamily="34" charset="-127"/>
              </a:rPr>
              <a:t>                                  </a:t>
            </a:r>
            <a:r>
              <a:rPr lang="en-US" altLang="ko-KR" dirty="0">
                <a:latin typeface="Tahoma" panose="020B0604030504040204" pitchFamily="34" charset="0"/>
                <a:ea typeface="Gulim" pitchFamily="34" charset="-127"/>
              </a:rPr>
              <a:t>(If we desire that the hand be </a:t>
            </a:r>
            <a:endParaRPr lang="en-US" altLang="ko-KR" dirty="0">
              <a:latin typeface="Tahoma" panose="020B0604030504040204" pitchFamily="34" charset="0"/>
              <a:ea typeface="Gulim" pitchFamily="34" charset="-127"/>
            </a:endParaRPr>
          </a:p>
          <a:p>
            <a:pPr algn="l" latinLnBrk="1"/>
            <a:r>
              <a:rPr lang="en-US" altLang="ko-KR" dirty="0">
                <a:latin typeface="Tahoma" panose="020B0604030504040204" pitchFamily="34" charset="0"/>
                <a:ea typeface="Gulim" pitchFamily="34" charset="-127"/>
              </a:rPr>
              <a:t>                                       located at a particular point)</a:t>
            </a:r>
            <a:endParaRPr lang="en-US" altLang="ko-KR" dirty="0">
              <a:latin typeface="Tahoma" panose="020B0604030504040204" pitchFamily="34" charset="0"/>
              <a:ea typeface="Gulim" pitchFamily="34" charset="-127"/>
            </a:endParaRPr>
          </a:p>
          <a:p>
            <a:pPr algn="l" latinLnBrk="1"/>
            <a:r>
              <a:rPr lang="en-US" altLang="ko-KR" dirty="0">
                <a:latin typeface="Tahoma" panose="020B0604030504040204" pitchFamily="34" charset="0"/>
                <a:ea typeface="Gulim" pitchFamily="34" charset="-127"/>
              </a:rPr>
              <a:t> </a:t>
            </a:r>
            <a:endParaRPr lang="ko-KR" altLang="en-US" dirty="0">
              <a:latin typeface="Tahoma" panose="020B0604030504040204" pitchFamily="34" charset="0"/>
              <a:ea typeface="Gulim" pitchFamily="34" charset="-127"/>
            </a:endParaRPr>
          </a:p>
        </p:txBody>
      </p:sp>
      <p:graphicFrame>
        <p:nvGraphicFramePr>
          <p:cNvPr id="4098" name="Object 2"/>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3086" name="" r:id="rId1" imgW="114300" imgH="215900" progId="Equation.3">
                  <p:embed/>
                </p:oleObj>
              </mc:Choice>
              <mc:Fallback>
                <p:oleObj name="" r:id="rId1" imgW="114300" imgH="215900" progId="Equation.3">
                  <p:embed/>
                  <p:pic>
                    <p:nvPicPr>
                      <p:cNvPr id="0" name="Picture 3085"/>
                      <p:cNvPicPr/>
                      <p:nvPr/>
                    </p:nvPicPr>
                    <p:blipFill>
                      <a:blip r:embed="rId2"/>
                      <a:stretch>
                        <a:fillRect/>
                      </a:stretch>
                    </p:blipFill>
                    <p:spPr>
                      <a:xfrm>
                        <a:off x="4514850" y="3321050"/>
                        <a:ext cx="114300" cy="215900"/>
                      </a:xfrm>
                      <a:prstGeom prst="rect">
                        <a:avLst/>
                      </a:prstGeom>
                      <a:noFill/>
                      <a:ln w="38100">
                        <a:noFill/>
                        <a:miter/>
                      </a:ln>
                    </p:spPr>
                  </p:pic>
                </p:oleObj>
              </mc:Fallback>
            </mc:AlternateContent>
          </a:graphicData>
        </a:graphic>
      </p:graphicFrame>
      <p:graphicFrame>
        <p:nvGraphicFramePr>
          <p:cNvPr id="4099" name="Object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3085" name="" r:id="rId3" imgW="114300" imgH="215900" progId="Equation.3">
                  <p:embed/>
                </p:oleObj>
              </mc:Choice>
              <mc:Fallback>
                <p:oleObj name="" r:id="rId3" imgW="114300" imgH="215900" progId="Equation.3">
                  <p:embed/>
                  <p:pic>
                    <p:nvPicPr>
                      <p:cNvPr id="0" name="Picture 3084"/>
                      <p:cNvPicPr/>
                      <p:nvPr/>
                    </p:nvPicPr>
                    <p:blipFill>
                      <a:blip r:embed="rId2"/>
                      <a:stretch>
                        <a:fillRect/>
                      </a:stretch>
                    </p:blipFill>
                    <p:spPr>
                      <a:xfrm>
                        <a:off x="4514850" y="3321050"/>
                        <a:ext cx="114300" cy="215900"/>
                      </a:xfrm>
                      <a:prstGeom prst="rect">
                        <a:avLst/>
                      </a:prstGeom>
                      <a:noFill/>
                      <a:ln w="38100">
                        <a:noFill/>
                        <a:miter/>
                      </a:ln>
                    </p:spPr>
                  </p:pic>
                </p:oleObj>
              </mc:Fallback>
            </mc:AlternateContent>
          </a:graphicData>
        </a:graphic>
      </p:graphicFrame>
      <p:graphicFrame>
        <p:nvGraphicFramePr>
          <p:cNvPr id="4100" name="Object 4"/>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3087" name="" r:id="rId4" imgW="114300" imgH="215900" progId="Equation.3">
                  <p:embed/>
                </p:oleObj>
              </mc:Choice>
              <mc:Fallback>
                <p:oleObj name="" r:id="rId4" imgW="114300" imgH="215900" progId="Equation.3">
                  <p:embed/>
                  <p:pic>
                    <p:nvPicPr>
                      <p:cNvPr id="0" name="Picture 3086"/>
                      <p:cNvPicPr/>
                      <p:nvPr/>
                    </p:nvPicPr>
                    <p:blipFill>
                      <a:blip r:embed="rId2"/>
                      <a:stretch>
                        <a:fillRect/>
                      </a:stretch>
                    </p:blipFill>
                    <p:spPr>
                      <a:xfrm>
                        <a:off x="4514850" y="3321050"/>
                        <a:ext cx="114300" cy="215900"/>
                      </a:xfrm>
                      <a:prstGeom prst="rect">
                        <a:avLst/>
                      </a:prstGeom>
                      <a:noFill/>
                      <a:ln w="38100">
                        <a:noFill/>
                        <a:miter/>
                      </a:ln>
                    </p:spPr>
                  </p:pic>
                </p:oleObj>
              </mc:Fallback>
            </mc:AlternateContent>
          </a:graphicData>
        </a:graphic>
      </p:graphicFrame>
    </p:spTree>
  </p:cSld>
  <p:clrMapOvr>
    <a:masterClrMapping/>
  </p:clrMapOvr>
  <p:transition advClick="0"/>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Text Box 3"/>
          <p:cNvSpPr txBox="1"/>
          <p:nvPr/>
        </p:nvSpPr>
        <p:spPr>
          <a:xfrm>
            <a:off x="746125" y="1709738"/>
            <a:ext cx="4095750" cy="457200"/>
          </a:xfrm>
          <a:prstGeom prst="rect">
            <a:avLst/>
          </a:prstGeom>
          <a:noFill/>
          <a:ln w="9525">
            <a:noFill/>
          </a:ln>
        </p:spPr>
        <p:txBody>
          <a:bodyPr wrap="none">
            <a:spAutoFit/>
          </a:bodyPr>
          <a:p>
            <a:pPr marL="457200" indent="-457200" latinLnBrk="1"/>
            <a:r>
              <a:rPr lang="en-US" altLang="ko-KR" dirty="0">
                <a:latin typeface="Tahoma" panose="020B0604030504040204" pitchFamily="34" charset="0"/>
                <a:ea typeface="Gulim" pitchFamily="34" charset="-127"/>
              </a:rPr>
              <a:t>2.2 ROBOTS AS MECHANISM</a:t>
            </a:r>
            <a:endParaRPr lang="en-US" altLang="ko-KR" dirty="0">
              <a:latin typeface="Tahoma" panose="020B0604030504040204" pitchFamily="34" charset="0"/>
              <a:ea typeface="Gulim" pitchFamily="34" charset="-127"/>
            </a:endParaRPr>
          </a:p>
        </p:txBody>
      </p:sp>
      <p:sp>
        <p:nvSpPr>
          <p:cNvPr id="89091" name="Text Box 6"/>
          <p:cNvSpPr txBox="1"/>
          <p:nvPr/>
        </p:nvSpPr>
        <p:spPr>
          <a:xfrm>
            <a:off x="914400" y="5638800"/>
            <a:ext cx="3352800" cy="457200"/>
          </a:xfrm>
          <a:prstGeom prst="rect">
            <a:avLst/>
          </a:prstGeom>
          <a:noFill/>
          <a:ln w="9525">
            <a:noFill/>
          </a:ln>
        </p:spPr>
        <p:txBody>
          <a:bodyPr>
            <a:spAutoFit/>
          </a:bodyPr>
          <a:p>
            <a:pPr latinLnBrk="1"/>
            <a:r>
              <a:rPr lang="en-US" altLang="ko-KR" sz="1200" dirty="0">
                <a:solidFill>
                  <a:schemeClr val="tx2"/>
                </a:solidFill>
                <a:latin typeface="Tahoma" panose="020B0604030504040204" pitchFamily="34" charset="0"/>
                <a:ea typeface="Gulim" pitchFamily="34" charset="-127"/>
              </a:rPr>
              <a:t>Fig. 2.1 </a:t>
            </a:r>
            <a:r>
              <a:rPr lang="en-US" altLang="ko-KR" sz="1200" dirty="0">
                <a:latin typeface="Tahoma" panose="020B0604030504040204" pitchFamily="34" charset="0"/>
                <a:ea typeface="Gulim" pitchFamily="34" charset="-127"/>
              </a:rPr>
              <a:t>A one-degree-of-freedom closed-loop </a:t>
            </a:r>
            <a:endParaRPr lang="en-US" altLang="ko-KR" sz="1200" dirty="0">
              <a:latin typeface="Tahoma" panose="020B0604030504040204" pitchFamily="34" charset="0"/>
              <a:ea typeface="Gulim" pitchFamily="34" charset="-127"/>
            </a:endParaRPr>
          </a:p>
          <a:p>
            <a:pPr latinLnBrk="1"/>
            <a:r>
              <a:rPr lang="en-US" altLang="ko-KR" sz="1200" dirty="0">
                <a:latin typeface="Tahoma" panose="020B0604030504040204" pitchFamily="34" charset="0"/>
                <a:ea typeface="Gulim" pitchFamily="34" charset="-127"/>
              </a:rPr>
              <a:t>            four-bar mechanism</a:t>
            </a:r>
            <a:endParaRPr lang="en-US" altLang="ko-KR" sz="800" dirty="0">
              <a:latin typeface="Tahoma" panose="020B0604030504040204" pitchFamily="34" charset="0"/>
              <a:ea typeface="Gulim" pitchFamily="34" charset="-127"/>
            </a:endParaRPr>
          </a:p>
        </p:txBody>
      </p:sp>
      <p:pic>
        <p:nvPicPr>
          <p:cNvPr id="89092" name="Picture 9" descr="F02-01"/>
          <p:cNvPicPr>
            <a:picLocks noChangeAspect="1"/>
          </p:cNvPicPr>
          <p:nvPr/>
        </p:nvPicPr>
        <p:blipFill>
          <a:blip r:embed="rId1"/>
          <a:stretch>
            <a:fillRect/>
          </a:stretch>
        </p:blipFill>
        <p:spPr>
          <a:xfrm>
            <a:off x="1600200" y="3657600"/>
            <a:ext cx="2057400" cy="1970088"/>
          </a:xfrm>
          <a:prstGeom prst="rect">
            <a:avLst/>
          </a:prstGeom>
          <a:noFill/>
          <a:ln w="9525">
            <a:noFill/>
          </a:ln>
        </p:spPr>
      </p:pic>
      <p:sp>
        <p:nvSpPr>
          <p:cNvPr id="89093" name="Text Box 10"/>
          <p:cNvSpPr txBox="1"/>
          <p:nvPr/>
        </p:nvSpPr>
        <p:spPr>
          <a:xfrm>
            <a:off x="838200" y="2286000"/>
            <a:ext cx="6859588" cy="1187450"/>
          </a:xfrm>
          <a:prstGeom prst="rect">
            <a:avLst/>
          </a:prstGeom>
          <a:noFill/>
          <a:ln w="9525">
            <a:noFill/>
          </a:ln>
        </p:spPr>
        <p:txBody>
          <a:bodyPr wrap="none">
            <a:spAutoFit/>
          </a:bodyPr>
          <a:p>
            <a:pPr latinLnBrk="1"/>
            <a:r>
              <a:rPr lang="en-US" altLang="ko-KR" dirty="0">
                <a:solidFill>
                  <a:srgbClr val="33CC33"/>
                </a:solidFill>
                <a:latin typeface="Tahoma" panose="020B0604030504040204" pitchFamily="34" charset="0"/>
                <a:ea typeface="Gulim" pitchFamily="34" charset="-127"/>
                <a:sym typeface="Symbol" panose="05050102010706020507" pitchFamily="18" charset="2"/>
              </a:rPr>
              <a:t></a:t>
            </a:r>
            <a:r>
              <a:rPr lang="en-US" altLang="ko-KR" dirty="0">
                <a:latin typeface="Tahoma" panose="020B0604030504040204" pitchFamily="34" charset="0"/>
                <a:ea typeface="Gulim" pitchFamily="34" charset="-127"/>
              </a:rPr>
              <a:t>Multiple type robot have multiple DOF.</a:t>
            </a:r>
            <a:endParaRPr lang="en-US" altLang="ko-KR" dirty="0">
              <a:latin typeface="Tahoma" panose="020B0604030504040204" pitchFamily="34" charset="0"/>
              <a:ea typeface="Gulim" pitchFamily="34" charset="-127"/>
            </a:endParaRPr>
          </a:p>
          <a:p>
            <a:pPr latinLnBrk="1"/>
            <a:r>
              <a:rPr lang="en-US" altLang="ko-KR" dirty="0">
                <a:latin typeface="Tahoma" panose="020B0604030504040204" pitchFamily="34" charset="0"/>
                <a:ea typeface="Gulim" pitchFamily="34" charset="-127"/>
              </a:rPr>
              <a:t>    (3 Dimensional, open loop, chain mechanisms)</a:t>
            </a:r>
            <a:endParaRPr lang="en-US" altLang="ko-KR" dirty="0">
              <a:latin typeface="Tahoma" panose="020B0604030504040204" pitchFamily="34" charset="0"/>
              <a:ea typeface="Gulim" pitchFamily="34" charset="-127"/>
            </a:endParaRPr>
          </a:p>
          <a:p>
            <a:pPr latinLnBrk="1"/>
            <a:r>
              <a:rPr lang="en-US" altLang="ko-KR" dirty="0">
                <a:latin typeface="Tahoma" panose="020B0604030504040204" pitchFamily="34" charset="0"/>
                <a:ea typeface="Gulim" pitchFamily="34" charset="-127"/>
              </a:rPr>
              <a:t>    </a:t>
            </a:r>
            <a:endParaRPr lang="ko-KR" altLang="en-US" sz="2000" dirty="0">
              <a:latin typeface="Tahoma" panose="020B0604030504040204" pitchFamily="34" charset="0"/>
              <a:ea typeface="Gulim" pitchFamily="34" charset="-127"/>
            </a:endParaRPr>
          </a:p>
        </p:txBody>
      </p:sp>
      <p:pic>
        <p:nvPicPr>
          <p:cNvPr id="89094" name="Picture 11" descr="F02-02"/>
          <p:cNvPicPr>
            <a:picLocks noChangeAspect="1"/>
          </p:cNvPicPr>
          <p:nvPr/>
        </p:nvPicPr>
        <p:blipFill>
          <a:blip r:embed="rId2"/>
          <a:stretch>
            <a:fillRect/>
          </a:stretch>
        </p:blipFill>
        <p:spPr>
          <a:xfrm>
            <a:off x="4267200" y="3352800"/>
            <a:ext cx="4257675" cy="2276475"/>
          </a:xfrm>
          <a:prstGeom prst="rect">
            <a:avLst/>
          </a:prstGeom>
          <a:noFill/>
          <a:ln w="9525">
            <a:noFill/>
          </a:ln>
        </p:spPr>
      </p:pic>
      <p:sp>
        <p:nvSpPr>
          <p:cNvPr id="89095" name="Text Box 12"/>
          <p:cNvSpPr txBox="1"/>
          <p:nvPr/>
        </p:nvSpPr>
        <p:spPr>
          <a:xfrm>
            <a:off x="4495800" y="5638800"/>
            <a:ext cx="4038600" cy="274638"/>
          </a:xfrm>
          <a:prstGeom prst="rect">
            <a:avLst/>
          </a:prstGeom>
          <a:noFill/>
          <a:ln w="9525">
            <a:noFill/>
          </a:ln>
        </p:spPr>
        <p:txBody>
          <a:bodyPr>
            <a:spAutoFit/>
          </a:bodyPr>
          <a:p>
            <a:pPr latinLnBrk="1"/>
            <a:r>
              <a:rPr lang="en-US" altLang="ko-KR" sz="1200" dirty="0">
                <a:solidFill>
                  <a:schemeClr val="tx2"/>
                </a:solidFill>
                <a:latin typeface="Tahoma" panose="020B0604030504040204" pitchFamily="34" charset="0"/>
                <a:ea typeface="Gulim" pitchFamily="34" charset="-127"/>
              </a:rPr>
              <a:t>Fig. 2.2 (a) </a:t>
            </a:r>
            <a:r>
              <a:rPr lang="en-US" altLang="ko-KR" sz="1200" dirty="0">
                <a:latin typeface="Tahoma" panose="020B0604030504040204" pitchFamily="34" charset="0"/>
                <a:ea typeface="Gulim" pitchFamily="34" charset="-127"/>
              </a:rPr>
              <a:t>Closed-loop versus </a:t>
            </a:r>
            <a:r>
              <a:rPr lang="en-US" altLang="ko-KR" sz="1200" dirty="0">
                <a:solidFill>
                  <a:schemeClr val="tx2"/>
                </a:solidFill>
                <a:latin typeface="Tahoma" panose="020B0604030504040204" pitchFamily="34" charset="0"/>
                <a:ea typeface="Gulim" pitchFamily="34" charset="-127"/>
              </a:rPr>
              <a:t>(b) </a:t>
            </a:r>
            <a:r>
              <a:rPr lang="en-US" altLang="ko-KR" sz="1200" dirty="0">
                <a:latin typeface="Tahoma" panose="020B0604030504040204" pitchFamily="34" charset="0"/>
                <a:ea typeface="Gulim" pitchFamily="34" charset="-127"/>
              </a:rPr>
              <a:t>open-loop mechanism </a:t>
            </a:r>
            <a:endParaRPr lang="en-US" altLang="ko-KR" sz="800" dirty="0">
              <a:latin typeface="Tahoma" panose="020B0604030504040204" pitchFamily="34" charset="0"/>
              <a:ea typeface="Gulim" pitchFamily="34" charset="-127"/>
            </a:endParaRPr>
          </a:p>
        </p:txBody>
      </p:sp>
    </p:spTree>
  </p:cSld>
  <p:clrMapOvr>
    <a:masterClrMapping/>
  </p:clrMapOvr>
  <p:transition advClick="0"/>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3" name="Rectangle 2"/>
          <p:cNvSpPr>
            <a:spLocks noGrp="1"/>
          </p:cNvSpPr>
          <p:nvPr>
            <p:ph type="title"/>
          </p:nvPr>
        </p:nvSpPr>
        <p:spPr/>
        <p:txBody>
          <a:bodyPr vert="horz" wrap="square" lIns="91440" tIns="45720" rIns="91440" bIns="45720" anchor="b" anchorCtr="0"/>
          <a:p>
            <a:br>
              <a:rPr lang="en-US" altLang="ko-KR" sz="4000" dirty="0">
                <a:ea typeface="Gulim" pitchFamily="34" charset="-127"/>
              </a:rPr>
            </a:br>
            <a:r>
              <a:rPr lang="en-US" altLang="ko-KR" sz="2200" dirty="0">
                <a:ea typeface="Gulim" pitchFamily="34" charset="-127"/>
              </a:rPr>
              <a:t>Robot Kinematics: Position Analysis</a:t>
            </a:r>
            <a:endParaRPr lang="ko-KR" altLang="en-US" sz="2200" dirty="0">
              <a:ea typeface="Gulim" pitchFamily="34" charset="-127"/>
            </a:endParaRPr>
          </a:p>
        </p:txBody>
      </p:sp>
      <p:sp>
        <p:nvSpPr>
          <p:cNvPr id="5124" name="Text Box 3"/>
          <p:cNvSpPr txBox="1"/>
          <p:nvPr/>
        </p:nvSpPr>
        <p:spPr>
          <a:xfrm>
            <a:off x="609600" y="1524000"/>
            <a:ext cx="4533900" cy="822325"/>
          </a:xfrm>
          <a:prstGeom prst="rect">
            <a:avLst/>
          </a:prstGeom>
          <a:noFill/>
          <a:ln w="9525">
            <a:noFill/>
          </a:ln>
        </p:spPr>
        <p:txBody>
          <a:bodyPr wrap="none">
            <a:spAutoFit/>
          </a:bodyPr>
          <a:p>
            <a:pPr marL="457200" indent="-457200" latinLnBrk="1"/>
            <a:r>
              <a:rPr lang="en-US" altLang="ko-KR" dirty="0">
                <a:latin typeface="Tahoma" panose="020B0604030504040204" pitchFamily="34" charset="0"/>
                <a:ea typeface="Gulim" pitchFamily="34" charset="-127"/>
              </a:rPr>
              <a:t>2.3 MATRIX REPRESENTATION</a:t>
            </a:r>
            <a:endParaRPr lang="en-US" altLang="ko-KR" dirty="0">
              <a:latin typeface="Tahoma" panose="020B0604030504040204" pitchFamily="34" charset="0"/>
              <a:ea typeface="Gulim" pitchFamily="34" charset="-127"/>
            </a:endParaRPr>
          </a:p>
          <a:p>
            <a:pPr marL="457200" indent="-457200" latinLnBrk="1"/>
            <a:r>
              <a:rPr lang="en-US" altLang="ko-KR" dirty="0">
                <a:latin typeface="Tahoma" panose="020B0604030504040204" pitchFamily="34" charset="0"/>
                <a:ea typeface="Gulim" pitchFamily="34" charset="-127"/>
              </a:rPr>
              <a:t>   2.3.1 Representation of a Point in Space</a:t>
            </a:r>
            <a:endParaRPr lang="en-US" altLang="ko-KR" dirty="0">
              <a:latin typeface="Tahoma" panose="020B0604030504040204" pitchFamily="34" charset="0"/>
              <a:ea typeface="Gulim" pitchFamily="34" charset="-127"/>
            </a:endParaRPr>
          </a:p>
        </p:txBody>
      </p:sp>
      <p:sp>
        <p:nvSpPr>
          <p:cNvPr id="5125" name="Text Box 4"/>
          <p:cNvSpPr txBox="1"/>
          <p:nvPr/>
        </p:nvSpPr>
        <p:spPr>
          <a:xfrm>
            <a:off x="2133600" y="6173788"/>
            <a:ext cx="3048000" cy="274637"/>
          </a:xfrm>
          <a:prstGeom prst="rect">
            <a:avLst/>
          </a:prstGeom>
          <a:noFill/>
          <a:ln w="9525">
            <a:noFill/>
          </a:ln>
        </p:spPr>
        <p:txBody>
          <a:bodyPr>
            <a:spAutoFit/>
          </a:bodyPr>
          <a:p>
            <a:pPr latinLnBrk="1"/>
            <a:r>
              <a:rPr lang="en-US" altLang="ko-KR" sz="1200" dirty="0">
                <a:solidFill>
                  <a:schemeClr val="tx2"/>
                </a:solidFill>
                <a:latin typeface="Tahoma" panose="020B0604030504040204" pitchFamily="34" charset="0"/>
                <a:ea typeface="Gulim" pitchFamily="34" charset="-127"/>
              </a:rPr>
              <a:t>Fig. 2.3</a:t>
            </a:r>
            <a:r>
              <a:rPr lang="en-US" altLang="ko-KR" sz="1200" dirty="0">
                <a:latin typeface="Tahoma" panose="020B0604030504040204" pitchFamily="34" charset="0"/>
                <a:ea typeface="Gulim" pitchFamily="34" charset="-127"/>
              </a:rPr>
              <a:t> Representation of a point in space </a:t>
            </a:r>
            <a:endParaRPr lang="en-US" altLang="ko-KR" sz="800" dirty="0">
              <a:latin typeface="Tahoma" panose="020B0604030504040204" pitchFamily="34" charset="0"/>
              <a:ea typeface="Gulim" pitchFamily="34" charset="-127"/>
            </a:endParaRPr>
          </a:p>
        </p:txBody>
      </p:sp>
      <p:sp>
        <p:nvSpPr>
          <p:cNvPr id="5126" name="Text Box 6"/>
          <p:cNvSpPr txBox="1"/>
          <p:nvPr/>
        </p:nvSpPr>
        <p:spPr>
          <a:xfrm>
            <a:off x="1143000" y="2438400"/>
            <a:ext cx="6503988" cy="822325"/>
          </a:xfrm>
          <a:prstGeom prst="rect">
            <a:avLst/>
          </a:prstGeom>
          <a:noFill/>
          <a:ln w="9525">
            <a:noFill/>
          </a:ln>
        </p:spPr>
        <p:txBody>
          <a:bodyPr wrap="none">
            <a:spAutoFit/>
          </a:bodyPr>
          <a:p>
            <a:pPr latinLnBrk="1"/>
            <a:r>
              <a:rPr lang="en-US" altLang="ko-KR" dirty="0">
                <a:solidFill>
                  <a:srgbClr val="33CC33"/>
                </a:solidFill>
                <a:latin typeface="Tahoma" panose="020B0604030504040204" pitchFamily="34" charset="0"/>
                <a:ea typeface="Gulim" pitchFamily="34" charset="-127"/>
                <a:sym typeface="Symbol" panose="05050102010706020507" pitchFamily="18" charset="2"/>
              </a:rPr>
              <a:t></a:t>
            </a:r>
            <a:r>
              <a:rPr lang="en-US" altLang="ko-KR" dirty="0">
                <a:latin typeface="Tahoma" panose="020B0604030504040204" pitchFamily="34" charset="0"/>
                <a:ea typeface="Gulim" pitchFamily="34" charset="-127"/>
              </a:rPr>
              <a:t>A point </a:t>
            </a:r>
            <a:r>
              <a:rPr lang="en-US" altLang="ko-KR" i="1" dirty="0">
                <a:solidFill>
                  <a:srgbClr val="FF0000"/>
                </a:solidFill>
                <a:latin typeface="Tahoma" panose="020B0604030504040204" pitchFamily="34" charset="0"/>
                <a:ea typeface="Gulim" pitchFamily="34" charset="-127"/>
              </a:rPr>
              <a:t>P</a:t>
            </a:r>
            <a:r>
              <a:rPr lang="en-US" altLang="ko-KR" dirty="0">
                <a:latin typeface="Tahoma" panose="020B0604030504040204" pitchFamily="34" charset="0"/>
                <a:ea typeface="Gulim" pitchFamily="34" charset="-127"/>
              </a:rPr>
              <a:t> in space :</a:t>
            </a:r>
            <a:endParaRPr lang="en-US" altLang="ko-KR" dirty="0">
              <a:latin typeface="Tahoma" panose="020B0604030504040204" pitchFamily="34" charset="0"/>
              <a:ea typeface="Gulim" pitchFamily="34" charset="-127"/>
            </a:endParaRPr>
          </a:p>
          <a:p>
            <a:pPr latinLnBrk="1"/>
            <a:r>
              <a:rPr lang="ko-KR" altLang="en-US" dirty="0">
                <a:latin typeface="Tahoma" panose="020B0604030504040204" pitchFamily="34" charset="0"/>
                <a:ea typeface="Gulim" pitchFamily="34" charset="-127"/>
              </a:rPr>
              <a:t>      3 </a:t>
            </a:r>
            <a:r>
              <a:rPr lang="en-US" altLang="ko-KR" dirty="0">
                <a:latin typeface="Tahoma" panose="020B0604030504040204" pitchFamily="34" charset="0"/>
                <a:ea typeface="Gulim" pitchFamily="34" charset="-127"/>
              </a:rPr>
              <a:t>coordinates relative to a reference frame</a:t>
            </a:r>
            <a:endParaRPr lang="ko-KR" altLang="en-US" dirty="0">
              <a:latin typeface="Tahoma" panose="020B0604030504040204" pitchFamily="34" charset="0"/>
              <a:ea typeface="Gulim" pitchFamily="34" charset="-127"/>
            </a:endParaRPr>
          </a:p>
        </p:txBody>
      </p:sp>
      <p:pic>
        <p:nvPicPr>
          <p:cNvPr id="5127" name="Picture 9" descr="F02-03"/>
          <p:cNvPicPr>
            <a:picLocks noChangeAspect="1"/>
          </p:cNvPicPr>
          <p:nvPr/>
        </p:nvPicPr>
        <p:blipFill>
          <a:blip r:embed="rId1"/>
          <a:stretch>
            <a:fillRect/>
          </a:stretch>
        </p:blipFill>
        <p:spPr>
          <a:xfrm>
            <a:off x="1905000" y="3581400"/>
            <a:ext cx="3429000" cy="2592388"/>
          </a:xfrm>
          <a:prstGeom prst="rect">
            <a:avLst/>
          </a:prstGeom>
          <a:noFill/>
          <a:ln w="9525">
            <a:noFill/>
          </a:ln>
        </p:spPr>
      </p:pic>
      <p:graphicFrame>
        <p:nvGraphicFramePr>
          <p:cNvPr id="5122" name="Object 2"/>
          <p:cNvGraphicFramePr>
            <a:graphicFrameLocks noChangeAspect="1"/>
          </p:cNvGraphicFramePr>
          <p:nvPr/>
        </p:nvGraphicFramePr>
        <p:xfrm>
          <a:off x="5405438" y="4397375"/>
          <a:ext cx="3262312" cy="835025"/>
        </p:xfrm>
        <a:graphic>
          <a:graphicData uri="http://schemas.openxmlformats.org/presentationml/2006/ole">
            <mc:AlternateContent xmlns:mc="http://schemas.openxmlformats.org/markup-compatibility/2006">
              <mc:Choice xmlns:v="urn:schemas-microsoft-com:vml" Requires="v">
                <p:oleObj spid="_x0000_s3081" name="" r:id="rId2" imgW="1143000" imgH="292100" progId="Equation.3">
                  <p:embed/>
                </p:oleObj>
              </mc:Choice>
              <mc:Fallback>
                <p:oleObj name="" r:id="rId2" imgW="1143000" imgH="292100" progId="Equation.3">
                  <p:embed/>
                  <p:pic>
                    <p:nvPicPr>
                      <p:cNvPr id="0" name="Picture 3080"/>
                      <p:cNvPicPr/>
                      <p:nvPr/>
                    </p:nvPicPr>
                    <p:blipFill>
                      <a:blip r:embed="rId3"/>
                      <a:stretch>
                        <a:fillRect/>
                      </a:stretch>
                    </p:blipFill>
                    <p:spPr>
                      <a:xfrm>
                        <a:off x="5405438" y="4397375"/>
                        <a:ext cx="3262312" cy="835025"/>
                      </a:xfrm>
                      <a:prstGeom prst="rect">
                        <a:avLst/>
                      </a:prstGeom>
                      <a:noFill/>
                      <a:ln w="38100">
                        <a:noFill/>
                        <a:miter/>
                      </a:ln>
                    </p:spPr>
                  </p:pic>
                </p:oleObj>
              </mc:Fallback>
            </mc:AlternateContent>
          </a:graphicData>
        </a:graphic>
      </p:graphicFrame>
    </p:spTree>
  </p:cSld>
  <p:clrMapOvr>
    <a:masterClrMapping/>
  </p:clrMapOvr>
  <p:transition advClick="0"/>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8" name="Rectangle 2"/>
          <p:cNvSpPr>
            <a:spLocks noGrp="1"/>
          </p:cNvSpPr>
          <p:nvPr>
            <p:ph type="title"/>
          </p:nvPr>
        </p:nvSpPr>
        <p:spPr/>
        <p:txBody>
          <a:bodyPr vert="horz" wrap="square" lIns="91440" tIns="45720" rIns="91440" bIns="45720" anchor="b" anchorCtr="0"/>
          <a:p>
            <a:br>
              <a:rPr lang="en-US" altLang="ko-KR" sz="4000" dirty="0">
                <a:ea typeface="Gulim" pitchFamily="34" charset="-127"/>
              </a:rPr>
            </a:br>
            <a:r>
              <a:rPr lang="en-US" altLang="ko-KR" sz="2200" dirty="0">
                <a:ea typeface="Gulim" pitchFamily="34" charset="-127"/>
              </a:rPr>
              <a:t>Robot Kinematics: Position Analysis</a:t>
            </a:r>
            <a:endParaRPr lang="ko-KR" altLang="en-US" sz="2200" dirty="0">
              <a:ea typeface="Gulim" pitchFamily="34" charset="-127"/>
            </a:endParaRPr>
          </a:p>
        </p:txBody>
      </p:sp>
      <p:sp>
        <p:nvSpPr>
          <p:cNvPr id="6149" name="Text Box 3"/>
          <p:cNvSpPr txBox="1"/>
          <p:nvPr/>
        </p:nvSpPr>
        <p:spPr>
          <a:xfrm>
            <a:off x="609600" y="1524000"/>
            <a:ext cx="4673600" cy="822325"/>
          </a:xfrm>
          <a:prstGeom prst="rect">
            <a:avLst/>
          </a:prstGeom>
          <a:noFill/>
          <a:ln w="9525">
            <a:noFill/>
          </a:ln>
        </p:spPr>
        <p:txBody>
          <a:bodyPr wrap="none">
            <a:spAutoFit/>
          </a:bodyPr>
          <a:p>
            <a:pPr marL="457200" indent="-457200" latinLnBrk="1"/>
            <a:r>
              <a:rPr lang="en-US" altLang="ko-KR" dirty="0">
                <a:latin typeface="Tahoma" panose="020B0604030504040204" pitchFamily="34" charset="0"/>
                <a:ea typeface="Gulim" pitchFamily="34" charset="-127"/>
              </a:rPr>
              <a:t>2.3 MATRIX REPRESENTATION</a:t>
            </a:r>
            <a:endParaRPr lang="en-US" altLang="ko-KR" dirty="0">
              <a:latin typeface="Tahoma" panose="020B0604030504040204" pitchFamily="34" charset="0"/>
              <a:ea typeface="Gulim" pitchFamily="34" charset="-127"/>
            </a:endParaRPr>
          </a:p>
          <a:p>
            <a:pPr marL="457200" indent="-457200" latinLnBrk="1"/>
            <a:r>
              <a:rPr lang="en-US" altLang="ko-KR" dirty="0">
                <a:latin typeface="Tahoma" panose="020B0604030504040204" pitchFamily="34" charset="0"/>
                <a:ea typeface="Gulim" pitchFamily="34" charset="-127"/>
              </a:rPr>
              <a:t>   2.3.2 Representation of a Vector in Space</a:t>
            </a:r>
            <a:endParaRPr lang="en-US" altLang="ko-KR" dirty="0">
              <a:latin typeface="Tahoma" panose="020B0604030504040204" pitchFamily="34" charset="0"/>
              <a:ea typeface="Gulim" pitchFamily="34" charset="-127"/>
            </a:endParaRPr>
          </a:p>
        </p:txBody>
      </p:sp>
      <p:sp>
        <p:nvSpPr>
          <p:cNvPr id="6150" name="Text Box 4"/>
          <p:cNvSpPr txBox="1"/>
          <p:nvPr/>
        </p:nvSpPr>
        <p:spPr>
          <a:xfrm>
            <a:off x="1981200" y="6172200"/>
            <a:ext cx="3124200" cy="274638"/>
          </a:xfrm>
          <a:prstGeom prst="rect">
            <a:avLst/>
          </a:prstGeom>
          <a:noFill/>
          <a:ln w="9525">
            <a:noFill/>
          </a:ln>
        </p:spPr>
        <p:txBody>
          <a:bodyPr>
            <a:spAutoFit/>
          </a:bodyPr>
          <a:p>
            <a:pPr latinLnBrk="1"/>
            <a:r>
              <a:rPr lang="en-US" altLang="ko-KR" sz="1200" dirty="0">
                <a:solidFill>
                  <a:schemeClr val="tx2"/>
                </a:solidFill>
                <a:latin typeface="Tahoma" panose="020B0604030504040204" pitchFamily="34" charset="0"/>
                <a:ea typeface="Gulim" pitchFamily="34" charset="-127"/>
              </a:rPr>
              <a:t>Fig. 2.4</a:t>
            </a:r>
            <a:r>
              <a:rPr lang="en-US" altLang="ko-KR" sz="1200" dirty="0">
                <a:latin typeface="Tahoma" panose="020B0604030504040204" pitchFamily="34" charset="0"/>
                <a:ea typeface="Gulim" pitchFamily="34" charset="-127"/>
              </a:rPr>
              <a:t> Representation of a vector in space </a:t>
            </a:r>
            <a:endParaRPr lang="en-US" altLang="ko-KR" sz="800" dirty="0">
              <a:latin typeface="Tahoma" panose="020B0604030504040204" pitchFamily="34" charset="0"/>
              <a:ea typeface="Gulim" pitchFamily="34" charset="-127"/>
            </a:endParaRPr>
          </a:p>
        </p:txBody>
      </p:sp>
      <p:sp>
        <p:nvSpPr>
          <p:cNvPr id="6151" name="Text Box 5"/>
          <p:cNvSpPr txBox="1"/>
          <p:nvPr/>
        </p:nvSpPr>
        <p:spPr>
          <a:xfrm>
            <a:off x="1143000" y="2438400"/>
            <a:ext cx="7162800" cy="822325"/>
          </a:xfrm>
          <a:prstGeom prst="rect">
            <a:avLst/>
          </a:prstGeom>
          <a:noFill/>
          <a:ln w="9525">
            <a:noFill/>
          </a:ln>
        </p:spPr>
        <p:txBody>
          <a:bodyPr>
            <a:spAutoFit/>
          </a:bodyPr>
          <a:p>
            <a:pPr latinLnBrk="1"/>
            <a:r>
              <a:rPr lang="en-US" altLang="ko-KR" dirty="0">
                <a:solidFill>
                  <a:srgbClr val="33CC33"/>
                </a:solidFill>
                <a:latin typeface="Tahoma" panose="020B0604030504040204" pitchFamily="34" charset="0"/>
                <a:ea typeface="Gulim" pitchFamily="34" charset="-127"/>
                <a:sym typeface="Symbol" panose="05050102010706020507" pitchFamily="18" charset="2"/>
              </a:rPr>
              <a:t></a:t>
            </a:r>
            <a:r>
              <a:rPr lang="en-US" altLang="ko-KR" dirty="0">
                <a:latin typeface="Tahoma" panose="020B0604030504040204" pitchFamily="34" charset="0"/>
                <a:ea typeface="Gulim" pitchFamily="34" charset="-127"/>
              </a:rPr>
              <a:t>A Vector </a:t>
            </a:r>
            <a:r>
              <a:rPr lang="en-US" altLang="ko-KR" i="1" dirty="0">
                <a:solidFill>
                  <a:srgbClr val="FF0000"/>
                </a:solidFill>
                <a:latin typeface="Tahoma" panose="020B0604030504040204" pitchFamily="34" charset="0"/>
                <a:ea typeface="Gulim" pitchFamily="34" charset="-127"/>
              </a:rPr>
              <a:t>P</a:t>
            </a:r>
            <a:r>
              <a:rPr lang="en-US" altLang="ko-KR" dirty="0">
                <a:latin typeface="Tahoma" panose="020B0604030504040204" pitchFamily="34" charset="0"/>
                <a:ea typeface="Gulim" pitchFamily="34" charset="-127"/>
              </a:rPr>
              <a:t> in space :</a:t>
            </a:r>
            <a:endParaRPr lang="en-US" altLang="ko-KR" dirty="0">
              <a:latin typeface="Tahoma" panose="020B0604030504040204" pitchFamily="34" charset="0"/>
              <a:ea typeface="Gulim" pitchFamily="34" charset="-127"/>
            </a:endParaRPr>
          </a:p>
          <a:p>
            <a:pPr latinLnBrk="1"/>
            <a:r>
              <a:rPr lang="en-US" altLang="ko-KR" dirty="0">
                <a:latin typeface="Tahoma" panose="020B0604030504040204" pitchFamily="34" charset="0"/>
                <a:ea typeface="Gulim" pitchFamily="34" charset="-127"/>
              </a:rPr>
              <a:t>              3 coordinates of its tail and of its head</a:t>
            </a:r>
            <a:endParaRPr lang="en-US" altLang="ko-KR" sz="2000" dirty="0">
              <a:latin typeface="Tahoma" panose="020B0604030504040204" pitchFamily="34" charset="0"/>
              <a:ea typeface="Gulim" pitchFamily="34" charset="-127"/>
            </a:endParaRPr>
          </a:p>
        </p:txBody>
      </p:sp>
      <p:pic>
        <p:nvPicPr>
          <p:cNvPr id="6152" name="Picture 8" descr="F02-04"/>
          <p:cNvPicPr>
            <a:picLocks noChangeAspect="1"/>
          </p:cNvPicPr>
          <p:nvPr/>
        </p:nvPicPr>
        <p:blipFill>
          <a:blip r:embed="rId1"/>
          <a:stretch>
            <a:fillRect/>
          </a:stretch>
        </p:blipFill>
        <p:spPr>
          <a:xfrm>
            <a:off x="1600200" y="3505200"/>
            <a:ext cx="3573463" cy="2684463"/>
          </a:xfrm>
          <a:prstGeom prst="rect">
            <a:avLst/>
          </a:prstGeom>
          <a:noFill/>
          <a:ln w="9525">
            <a:noFill/>
          </a:ln>
        </p:spPr>
      </p:pic>
      <p:graphicFrame>
        <p:nvGraphicFramePr>
          <p:cNvPr id="6146" name="Object 2"/>
          <p:cNvGraphicFramePr>
            <a:graphicFrameLocks noChangeAspect="1"/>
          </p:cNvGraphicFramePr>
          <p:nvPr/>
        </p:nvGraphicFramePr>
        <p:xfrm>
          <a:off x="5867400" y="3581400"/>
          <a:ext cx="2424113" cy="647700"/>
        </p:xfrm>
        <a:graphic>
          <a:graphicData uri="http://schemas.openxmlformats.org/presentationml/2006/ole">
            <mc:AlternateContent xmlns:mc="http://schemas.openxmlformats.org/markup-compatibility/2006">
              <mc:Choice xmlns:v="urn:schemas-microsoft-com:vml" Requires="v">
                <p:oleObj spid="_x0000_s3082" name="" r:id="rId2" imgW="1143000" imgH="304800" progId="Equation.3">
                  <p:embed/>
                </p:oleObj>
              </mc:Choice>
              <mc:Fallback>
                <p:oleObj name="" r:id="rId2" imgW="1143000" imgH="304800" progId="Equation.3">
                  <p:embed/>
                  <p:pic>
                    <p:nvPicPr>
                      <p:cNvPr id="0" name="Picture 3081"/>
                      <p:cNvPicPr/>
                      <p:nvPr/>
                    </p:nvPicPr>
                    <p:blipFill>
                      <a:blip r:embed="rId3"/>
                      <a:stretch>
                        <a:fillRect/>
                      </a:stretch>
                    </p:blipFill>
                    <p:spPr>
                      <a:xfrm>
                        <a:off x="5867400" y="3581400"/>
                        <a:ext cx="2424113" cy="647700"/>
                      </a:xfrm>
                      <a:prstGeom prst="rect">
                        <a:avLst/>
                      </a:prstGeom>
                      <a:noFill/>
                      <a:ln w="38100">
                        <a:noFill/>
                        <a:miter/>
                      </a:ln>
                    </p:spPr>
                  </p:pic>
                </p:oleObj>
              </mc:Fallback>
            </mc:AlternateContent>
          </a:graphicData>
        </a:graphic>
      </p:graphicFrame>
      <p:graphicFrame>
        <p:nvGraphicFramePr>
          <p:cNvPr id="6147" name="Object 3"/>
          <p:cNvGraphicFramePr>
            <a:graphicFrameLocks noChangeAspect="1"/>
          </p:cNvGraphicFramePr>
          <p:nvPr/>
        </p:nvGraphicFramePr>
        <p:xfrm>
          <a:off x="6477000" y="4343400"/>
          <a:ext cx="1041400" cy="1828800"/>
        </p:xfrm>
        <a:graphic>
          <a:graphicData uri="http://schemas.openxmlformats.org/presentationml/2006/ole">
            <mc:AlternateContent xmlns:mc="http://schemas.openxmlformats.org/markup-compatibility/2006">
              <mc:Choice xmlns:v="urn:schemas-microsoft-com:vml" Requires="v">
                <p:oleObj spid="_x0000_s3083" name="" r:id="rId4" imgW="520700" imgH="914400" progId="Equation.3">
                  <p:embed/>
                </p:oleObj>
              </mc:Choice>
              <mc:Fallback>
                <p:oleObj name="" r:id="rId4" imgW="520700" imgH="914400" progId="Equation.3">
                  <p:embed/>
                  <p:pic>
                    <p:nvPicPr>
                      <p:cNvPr id="0" name="Picture 3082"/>
                      <p:cNvPicPr/>
                      <p:nvPr/>
                    </p:nvPicPr>
                    <p:blipFill>
                      <a:blip r:embed="rId5"/>
                      <a:stretch>
                        <a:fillRect/>
                      </a:stretch>
                    </p:blipFill>
                    <p:spPr>
                      <a:xfrm>
                        <a:off x="6477000" y="4343400"/>
                        <a:ext cx="1041400" cy="1828800"/>
                      </a:xfrm>
                      <a:prstGeom prst="rect">
                        <a:avLst/>
                      </a:prstGeom>
                      <a:noFill/>
                      <a:ln w="38100">
                        <a:noFill/>
                        <a:miter/>
                      </a:ln>
                    </p:spPr>
                  </p:pic>
                </p:oleObj>
              </mc:Fallback>
            </mc:AlternateContent>
          </a:graphicData>
        </a:graphic>
      </p:graphicFrame>
    </p:spTree>
  </p:cSld>
  <p:clrMapOvr>
    <a:masterClrMapping/>
  </p:clrMapOvr>
  <p:transition advClick="0"/>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0962" name="Date Placeholder 1"/>
          <p:cNvSpPr txBox="1">
            <a:spLocks noGrp="1"/>
          </p:cNvSpPr>
          <p:nvPr>
            <p:ph type="dt" sz="half" idx="4294967295"/>
          </p:nvPr>
        </p:nvSpPr>
        <p:spPr>
          <a:xfrm>
            <a:off x="6727825" y="6408738"/>
            <a:ext cx="1919288" cy="365125"/>
          </a:xfrm>
          <a:prstGeom prst="rect">
            <a:avLst/>
          </a:prstGeom>
          <a:noFill/>
          <a:ln w="9525">
            <a:noFill/>
          </a:ln>
        </p:spPr>
        <p: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5pPr>
          </a:lstStyle>
          <a:p>
            <a:pPr lvl="0" eaLnBrk="1" hangingPunct="1"/>
            <a:r>
              <a:rPr dirty="0"/>
              <a:t>2010</a:t>
            </a:r>
            <a:endParaRPr lang="tr-TR" altLang="x-none" dirty="0"/>
          </a:p>
        </p:txBody>
      </p:sp>
      <p:sp>
        <p:nvSpPr>
          <p:cNvPr id="40963" name="Slide Number Placeholder 3"/>
          <p:cNvSpPr txBox="1">
            <a:spLocks noGrp="1"/>
          </p:cNvSpPr>
          <p:nvPr>
            <p:ph type="sldNum" sz="quarter" idx="4294967295"/>
          </p:nvPr>
        </p:nvSpPr>
        <p:spPr>
          <a:xfrm>
            <a:off x="8647113" y="6408738"/>
            <a:ext cx="366712" cy="365125"/>
          </a:xfrm>
          <a:prstGeom prst="rect">
            <a:avLst/>
          </a:prstGeom>
          <a:noFill/>
          <a:ln w="9525">
            <a:noFill/>
          </a:ln>
        </p:spPr>
        <p: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5pPr>
          </a:lstStyle>
          <a:p>
            <a:pPr lvl="0" eaLnBrk="1" hangingPunct="1"/>
            <a:fld id="{9A0DB2DC-4C9A-4742-B13C-FB6460FD3503}" type="slidenum">
              <a:rPr lang="tr-TR" altLang="x-none" dirty="0"/>
            </a:fld>
            <a:endParaRPr lang="tr-TR" altLang="x-none" dirty="0"/>
          </a:p>
        </p:txBody>
      </p:sp>
      <p:pic>
        <p:nvPicPr>
          <p:cNvPr id="40964" name="Picture 2" descr="endeff2"/>
          <p:cNvPicPr>
            <a:picLocks noChangeAspect="1"/>
          </p:cNvPicPr>
          <p:nvPr/>
        </p:nvPicPr>
        <p:blipFill>
          <a:blip r:embed="rId1"/>
          <a:stretch>
            <a:fillRect/>
          </a:stretch>
        </p:blipFill>
        <p:spPr>
          <a:xfrm>
            <a:off x="533400" y="4343400"/>
            <a:ext cx="3048000" cy="2147888"/>
          </a:xfrm>
          <a:prstGeom prst="rect">
            <a:avLst/>
          </a:prstGeom>
          <a:noFill/>
          <a:ln w="9525">
            <a:noFill/>
          </a:ln>
        </p:spPr>
      </p:pic>
      <p:sp>
        <p:nvSpPr>
          <p:cNvPr id="40965" name="Rectangle 3"/>
          <p:cNvSpPr/>
          <p:nvPr/>
        </p:nvSpPr>
        <p:spPr>
          <a:xfrm>
            <a:off x="381000" y="1295400"/>
            <a:ext cx="8478838" cy="2678113"/>
          </a:xfrm>
          <a:prstGeom prst="rect">
            <a:avLst/>
          </a:prstGeom>
          <a:noFill/>
          <a:ln w="9525">
            <a:noFill/>
          </a:ln>
        </p:spPr>
        <p:txBody>
          <a:bodyPr>
            <a:spAutoFit/>
          </a:bodyPr>
          <a:p>
            <a:pPr algn="just" eaLnBrk="0" hangingPunct="0"/>
            <a:r>
              <a:rPr b="1" i="1" dirty="0">
                <a:latin typeface="Arial Narrow" panose="020B0606020202030204" pitchFamily="34" charset="0"/>
              </a:rPr>
              <a:t>End</a:t>
            </a:r>
            <a:r>
              <a:rPr b="1" dirty="0">
                <a:latin typeface="Arial Narrow" panose="020B0606020202030204" pitchFamily="34" charset="0"/>
              </a:rPr>
              <a:t>-</a:t>
            </a:r>
            <a:r>
              <a:rPr b="1" i="1" dirty="0">
                <a:latin typeface="Arial Narrow" panose="020B0606020202030204" pitchFamily="34" charset="0"/>
              </a:rPr>
              <a:t>effector</a:t>
            </a:r>
            <a:r>
              <a:rPr lang="tr-TR" altLang="x-none" b="1" i="1" dirty="0">
                <a:latin typeface="Arial Narrow" panose="020B0606020202030204" pitchFamily="34" charset="0"/>
              </a:rPr>
              <a:t>:</a:t>
            </a:r>
            <a:r>
              <a:rPr i="1" dirty="0">
                <a:latin typeface="Arial Narrow" panose="020B0606020202030204" pitchFamily="34" charset="0"/>
              </a:rPr>
              <a:t> </a:t>
            </a:r>
            <a:r>
              <a:rPr dirty="0">
                <a:latin typeface="Arial Narrow" panose="020B0606020202030204" pitchFamily="34" charset="0"/>
              </a:rPr>
              <a:t>The tool, gripper, or other device mounted at the end of</a:t>
            </a:r>
            <a:r>
              <a:rPr lang="tr-TR" altLang="x-none" dirty="0">
                <a:latin typeface="Arial Narrow" panose="020B0606020202030204" pitchFamily="34" charset="0"/>
              </a:rPr>
              <a:t> </a:t>
            </a:r>
            <a:r>
              <a:rPr dirty="0">
                <a:latin typeface="Arial Narrow" panose="020B0606020202030204" pitchFamily="34" charset="0"/>
              </a:rPr>
              <a:t>a manipulator, for accomplishing useful tasks.</a:t>
            </a:r>
            <a:endParaRPr dirty="0">
              <a:latin typeface="Arial Narrow" panose="020B0606020202030204" pitchFamily="34" charset="0"/>
            </a:endParaRPr>
          </a:p>
          <a:p>
            <a:pPr algn="just" eaLnBrk="0" hangingPunct="0"/>
            <a:r>
              <a:rPr lang="en-IN" altLang="x-none" dirty="0">
                <a:latin typeface="Arial Narrow" panose="020B0606020202030204" pitchFamily="34" charset="0"/>
              </a:rPr>
              <a:t>End effector also known as end of arm tooling, this is the ‘hand’ attached to the end of the robot arm or wrist. End effectors include grippers, vacuum cups, spray guns, welding tools and electro-magnetic pick-ups, their performance being vital to precision and repeatability.</a:t>
            </a:r>
            <a:endParaRPr dirty="0">
              <a:latin typeface="Arial Narrow" panose="020B0606020202030204" pitchFamily="34" charset="0"/>
            </a:endParaRPr>
          </a:p>
        </p:txBody>
      </p:sp>
      <p:pic>
        <p:nvPicPr>
          <p:cNvPr id="40966" name="Picture 4" descr="endeff"/>
          <p:cNvPicPr>
            <a:picLocks noChangeAspect="1"/>
          </p:cNvPicPr>
          <p:nvPr/>
        </p:nvPicPr>
        <p:blipFill>
          <a:blip r:embed="rId2"/>
          <a:stretch>
            <a:fillRect/>
          </a:stretch>
        </p:blipFill>
        <p:spPr>
          <a:xfrm>
            <a:off x="4038600" y="4419600"/>
            <a:ext cx="3048000" cy="2103438"/>
          </a:xfrm>
          <a:prstGeom prst="rect">
            <a:avLst/>
          </a:prstGeom>
          <a:noFill/>
          <a:ln w="9525">
            <a:noFill/>
          </a:ln>
        </p:spPr>
      </p:pic>
      <p:sp>
        <p:nvSpPr>
          <p:cNvPr id="40967" name="Rectangle 5"/>
          <p:cNvSpPr/>
          <p:nvPr/>
        </p:nvSpPr>
        <p:spPr>
          <a:xfrm>
            <a:off x="685800" y="457200"/>
            <a:ext cx="7848600" cy="685800"/>
          </a:xfrm>
          <a:prstGeom prst="rect">
            <a:avLst/>
          </a:prstGeom>
          <a:noFill/>
          <a:ln w="9525">
            <a:noFill/>
          </a:ln>
        </p:spPr>
        <p:txBody>
          <a:bodyPr lIns="92075" tIns="46038" rIns="92075" bIns="46038" anchor="ctr" anchorCtr="0"/>
          <a:p>
            <a:r>
              <a:rPr sz="4000" dirty="0">
                <a:solidFill>
                  <a:schemeClr val="tx2"/>
                </a:solidFill>
                <a:latin typeface="Arial Narrow" panose="020B0606020202030204" pitchFamily="34" charset="0"/>
              </a:rPr>
              <a:t>Robotics </a:t>
            </a:r>
            <a:r>
              <a:rPr lang="tr-TR" altLang="x-none" sz="4000" dirty="0">
                <a:solidFill>
                  <a:schemeClr val="tx2"/>
                </a:solidFill>
                <a:latin typeface="Arial Narrow" panose="020B0606020202030204" pitchFamily="34" charset="0"/>
              </a:rPr>
              <a:t>Terminology</a:t>
            </a:r>
            <a:endParaRPr sz="4000" dirty="0">
              <a:solidFill>
                <a:schemeClr val="tx2"/>
              </a:solidFill>
              <a:latin typeface="Arial Narrow" panose="020B0606020202030204" pitchFamily="34" charset="0"/>
            </a:endParaRPr>
          </a:p>
        </p:txBody>
      </p:sp>
    </p:spTree>
  </p:cSld>
  <p:clrMapOvr>
    <a:masterClrMapping/>
  </p:clrMapOvr>
  <p:transition advClick="0"/>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1" name="Rectangle 2"/>
          <p:cNvSpPr>
            <a:spLocks noGrp="1"/>
          </p:cNvSpPr>
          <p:nvPr>
            <p:ph type="title"/>
          </p:nvPr>
        </p:nvSpPr>
        <p:spPr/>
        <p:txBody>
          <a:bodyPr vert="horz" wrap="square" lIns="91440" tIns="45720" rIns="91440" bIns="45720" anchor="b" anchorCtr="0"/>
          <a:p>
            <a:br>
              <a:rPr lang="en-US" altLang="ko-KR" sz="4000" dirty="0">
                <a:ea typeface="Gulim" pitchFamily="34" charset="-127"/>
              </a:rPr>
            </a:br>
            <a:r>
              <a:rPr lang="en-US" altLang="ko-KR" sz="2200" dirty="0">
                <a:ea typeface="Gulim" pitchFamily="34" charset="-127"/>
              </a:rPr>
              <a:t>Robot Kinematics: Position Analysis</a:t>
            </a:r>
            <a:endParaRPr lang="ko-KR" altLang="en-US" sz="2200" dirty="0">
              <a:ea typeface="Gulim" pitchFamily="34" charset="-127"/>
            </a:endParaRPr>
          </a:p>
        </p:txBody>
      </p:sp>
      <p:sp>
        <p:nvSpPr>
          <p:cNvPr id="7172" name="Text Box 3"/>
          <p:cNvSpPr txBox="1"/>
          <p:nvPr/>
        </p:nvSpPr>
        <p:spPr>
          <a:xfrm>
            <a:off x="0" y="1571625"/>
            <a:ext cx="9415463" cy="830263"/>
          </a:xfrm>
          <a:prstGeom prst="rect">
            <a:avLst/>
          </a:prstGeom>
          <a:noFill/>
          <a:ln w="9525">
            <a:noFill/>
          </a:ln>
        </p:spPr>
        <p:txBody>
          <a:bodyPr wrap="none">
            <a:spAutoFit/>
          </a:bodyPr>
          <a:p>
            <a:pPr marL="457200" indent="-457200" latinLnBrk="1"/>
            <a:r>
              <a:rPr lang="en-US" altLang="ko-KR" dirty="0">
                <a:latin typeface="Tahoma" panose="020B0604030504040204" pitchFamily="34" charset="0"/>
                <a:ea typeface="Gulim" pitchFamily="34" charset="-127"/>
              </a:rPr>
              <a:t>MATRIX REPRESENTATION</a:t>
            </a:r>
            <a:endParaRPr lang="en-US" altLang="ko-KR" dirty="0">
              <a:latin typeface="Tahoma" panose="020B0604030504040204" pitchFamily="34" charset="0"/>
              <a:ea typeface="Gulim" pitchFamily="34" charset="-127"/>
            </a:endParaRPr>
          </a:p>
          <a:p>
            <a:pPr marL="457200" indent="-457200" latinLnBrk="1"/>
            <a:r>
              <a:rPr lang="en-US" altLang="ko-KR" dirty="0">
                <a:latin typeface="Tahoma" panose="020B0604030504040204" pitchFamily="34" charset="0"/>
                <a:ea typeface="Gulim" pitchFamily="34" charset="-127"/>
              </a:rPr>
              <a:t>Representation of a Frame at the Origin of a Fixed-Reference Frame</a:t>
            </a:r>
            <a:endParaRPr lang="en-US" altLang="ko-KR" dirty="0">
              <a:latin typeface="Tahoma" panose="020B0604030504040204" pitchFamily="34" charset="0"/>
              <a:ea typeface="Gulim" pitchFamily="34" charset="-127"/>
            </a:endParaRPr>
          </a:p>
        </p:txBody>
      </p:sp>
      <p:sp>
        <p:nvSpPr>
          <p:cNvPr id="7173" name="Text Box 4"/>
          <p:cNvSpPr txBox="1"/>
          <p:nvPr/>
        </p:nvSpPr>
        <p:spPr>
          <a:xfrm>
            <a:off x="990600" y="6172200"/>
            <a:ext cx="5029200" cy="274638"/>
          </a:xfrm>
          <a:prstGeom prst="rect">
            <a:avLst/>
          </a:prstGeom>
          <a:noFill/>
          <a:ln w="9525">
            <a:noFill/>
          </a:ln>
        </p:spPr>
        <p:txBody>
          <a:bodyPr>
            <a:spAutoFit/>
          </a:bodyPr>
          <a:p>
            <a:pPr latinLnBrk="1"/>
            <a:r>
              <a:rPr lang="en-US" altLang="ko-KR" sz="1200" dirty="0">
                <a:solidFill>
                  <a:schemeClr val="tx2"/>
                </a:solidFill>
                <a:latin typeface="Tahoma" panose="020B0604030504040204" pitchFamily="34" charset="0"/>
                <a:ea typeface="Gulim" pitchFamily="34" charset="-127"/>
              </a:rPr>
              <a:t>Fig. 2.5</a:t>
            </a:r>
            <a:r>
              <a:rPr lang="en-US" altLang="ko-KR" sz="1200" dirty="0">
                <a:latin typeface="Tahoma" panose="020B0604030504040204" pitchFamily="34" charset="0"/>
                <a:ea typeface="Gulim" pitchFamily="34" charset="-127"/>
              </a:rPr>
              <a:t> Representation of a frame at the origin of the reference frame </a:t>
            </a:r>
            <a:endParaRPr lang="en-US" altLang="ko-KR" sz="800" dirty="0">
              <a:latin typeface="Tahoma" panose="020B0604030504040204" pitchFamily="34" charset="0"/>
              <a:ea typeface="Gulim" pitchFamily="34" charset="-127"/>
            </a:endParaRPr>
          </a:p>
        </p:txBody>
      </p:sp>
      <p:sp>
        <p:nvSpPr>
          <p:cNvPr id="7174" name="Text Box 5"/>
          <p:cNvSpPr txBox="1"/>
          <p:nvPr/>
        </p:nvSpPr>
        <p:spPr>
          <a:xfrm>
            <a:off x="1143000" y="2438400"/>
            <a:ext cx="7162800" cy="822325"/>
          </a:xfrm>
          <a:prstGeom prst="rect">
            <a:avLst/>
          </a:prstGeom>
          <a:noFill/>
          <a:ln w="9525">
            <a:noFill/>
          </a:ln>
        </p:spPr>
        <p:txBody>
          <a:bodyPr>
            <a:spAutoFit/>
          </a:bodyPr>
          <a:p>
            <a:pPr latinLnBrk="1"/>
            <a:r>
              <a:rPr lang="en-US" altLang="ko-KR" dirty="0">
                <a:solidFill>
                  <a:srgbClr val="33CC33"/>
                </a:solidFill>
                <a:latin typeface="Tahoma" panose="020B0604030504040204" pitchFamily="34" charset="0"/>
                <a:ea typeface="Gulim" pitchFamily="34" charset="-127"/>
                <a:sym typeface="Symbol" panose="05050102010706020507" pitchFamily="18" charset="2"/>
              </a:rPr>
              <a:t></a:t>
            </a:r>
            <a:r>
              <a:rPr lang="en-US" altLang="ko-KR" dirty="0">
                <a:latin typeface="Tahoma" panose="020B0604030504040204" pitchFamily="34" charset="0"/>
                <a:ea typeface="Gulim" pitchFamily="34" charset="-127"/>
              </a:rPr>
              <a:t>Each Unit Vector is mutually perpendicular. :</a:t>
            </a:r>
            <a:endParaRPr lang="en-US" altLang="ko-KR" dirty="0">
              <a:latin typeface="Tahoma" panose="020B0604030504040204" pitchFamily="34" charset="0"/>
              <a:ea typeface="Gulim" pitchFamily="34" charset="-127"/>
            </a:endParaRPr>
          </a:p>
          <a:p>
            <a:pPr latinLnBrk="1"/>
            <a:r>
              <a:rPr lang="en-US" altLang="ko-KR" dirty="0">
                <a:latin typeface="Tahoma" panose="020B0604030504040204" pitchFamily="34" charset="0"/>
                <a:ea typeface="Gulim" pitchFamily="34" charset="-127"/>
              </a:rPr>
              <a:t>                    normal, orientation, approach vector</a:t>
            </a:r>
            <a:endParaRPr lang="en-US" altLang="ko-KR" sz="2000" dirty="0">
              <a:latin typeface="Tahoma" panose="020B0604030504040204" pitchFamily="34" charset="0"/>
              <a:ea typeface="Gulim" pitchFamily="34" charset="-127"/>
            </a:endParaRPr>
          </a:p>
        </p:txBody>
      </p:sp>
      <p:pic>
        <p:nvPicPr>
          <p:cNvPr id="7175" name="Picture 8" descr="F02-05"/>
          <p:cNvPicPr>
            <a:picLocks noChangeAspect="1"/>
          </p:cNvPicPr>
          <p:nvPr/>
        </p:nvPicPr>
        <p:blipFill>
          <a:blip r:embed="rId1"/>
          <a:stretch>
            <a:fillRect/>
          </a:stretch>
        </p:blipFill>
        <p:spPr>
          <a:xfrm>
            <a:off x="1752600" y="3505200"/>
            <a:ext cx="3722688" cy="2728913"/>
          </a:xfrm>
          <a:prstGeom prst="rect">
            <a:avLst/>
          </a:prstGeom>
          <a:noFill/>
          <a:ln w="9525">
            <a:noFill/>
          </a:ln>
        </p:spPr>
      </p:pic>
      <p:graphicFrame>
        <p:nvGraphicFramePr>
          <p:cNvPr id="7170" name="Object 2"/>
          <p:cNvGraphicFramePr>
            <a:graphicFrameLocks noChangeAspect="1"/>
          </p:cNvGraphicFramePr>
          <p:nvPr/>
        </p:nvGraphicFramePr>
        <p:xfrm>
          <a:off x="6096000" y="3962400"/>
          <a:ext cx="1981200" cy="1422400"/>
        </p:xfrm>
        <a:graphic>
          <a:graphicData uri="http://schemas.openxmlformats.org/presentationml/2006/ole">
            <mc:AlternateContent xmlns:mc="http://schemas.openxmlformats.org/markup-compatibility/2006">
              <mc:Choice xmlns:v="urn:schemas-microsoft-com:vml" Requires="v">
                <p:oleObj spid="_x0000_s3084" name="" r:id="rId2" imgW="989965" imgH="711200" progId="Equation.3">
                  <p:embed/>
                </p:oleObj>
              </mc:Choice>
              <mc:Fallback>
                <p:oleObj name="" r:id="rId2" imgW="989965" imgH="711200" progId="Equation.3">
                  <p:embed/>
                  <p:pic>
                    <p:nvPicPr>
                      <p:cNvPr id="0" name="Picture 3083"/>
                      <p:cNvPicPr/>
                      <p:nvPr/>
                    </p:nvPicPr>
                    <p:blipFill>
                      <a:blip r:embed="rId3"/>
                      <a:stretch>
                        <a:fillRect/>
                      </a:stretch>
                    </p:blipFill>
                    <p:spPr>
                      <a:xfrm>
                        <a:off x="6096000" y="3962400"/>
                        <a:ext cx="1981200" cy="1422400"/>
                      </a:xfrm>
                      <a:prstGeom prst="rect">
                        <a:avLst/>
                      </a:prstGeom>
                      <a:noFill/>
                      <a:ln w="38100">
                        <a:noFill/>
                        <a:miter/>
                      </a:ln>
                    </p:spPr>
                  </p:pic>
                </p:oleObj>
              </mc:Fallback>
            </mc:AlternateContent>
          </a:graphicData>
        </a:graphic>
      </p:graphicFrame>
    </p:spTree>
  </p:cSld>
  <p:clrMapOvr>
    <a:masterClrMapping/>
  </p:clrMapOvr>
  <p:transition advClick="0"/>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5" name="Rectangle 2"/>
          <p:cNvSpPr>
            <a:spLocks noGrp="1"/>
          </p:cNvSpPr>
          <p:nvPr>
            <p:ph type="title"/>
          </p:nvPr>
        </p:nvSpPr>
        <p:spPr/>
        <p:txBody>
          <a:bodyPr vert="horz" wrap="square" lIns="91440" tIns="45720" rIns="91440" bIns="45720" anchor="b" anchorCtr="0"/>
          <a:p>
            <a:br>
              <a:rPr lang="en-US" altLang="ko-KR" sz="4000" dirty="0">
                <a:ea typeface="Gulim" pitchFamily="34" charset="-127"/>
              </a:rPr>
            </a:br>
            <a:r>
              <a:rPr lang="en-US" altLang="ko-KR" sz="2200" dirty="0">
                <a:ea typeface="Gulim" pitchFamily="34" charset="-127"/>
              </a:rPr>
              <a:t>Robot Kinematics: Position Analysis</a:t>
            </a:r>
            <a:endParaRPr lang="ko-KR" altLang="en-US" sz="2200" dirty="0">
              <a:ea typeface="Gulim" pitchFamily="34" charset="-127"/>
            </a:endParaRPr>
          </a:p>
        </p:txBody>
      </p:sp>
      <p:sp>
        <p:nvSpPr>
          <p:cNvPr id="8196" name="Text Box 3"/>
          <p:cNvSpPr txBox="1"/>
          <p:nvPr/>
        </p:nvSpPr>
        <p:spPr>
          <a:xfrm>
            <a:off x="609600" y="1524000"/>
            <a:ext cx="7672388" cy="830263"/>
          </a:xfrm>
          <a:prstGeom prst="rect">
            <a:avLst/>
          </a:prstGeom>
          <a:noFill/>
          <a:ln w="9525">
            <a:noFill/>
          </a:ln>
        </p:spPr>
        <p:txBody>
          <a:bodyPr wrap="none">
            <a:spAutoFit/>
          </a:bodyPr>
          <a:p>
            <a:pPr marL="457200" indent="-457200" latinLnBrk="1"/>
            <a:r>
              <a:rPr lang="en-US" altLang="ko-KR" dirty="0">
                <a:latin typeface="Tahoma" panose="020B0604030504040204" pitchFamily="34" charset="0"/>
                <a:ea typeface="Gulim" pitchFamily="34" charset="-127"/>
              </a:rPr>
              <a:t>2.3 MATRIX REPRESENTATION</a:t>
            </a:r>
            <a:endParaRPr lang="en-US" altLang="ko-KR" dirty="0">
              <a:latin typeface="Tahoma" panose="020B0604030504040204" pitchFamily="34" charset="0"/>
              <a:ea typeface="Gulim" pitchFamily="34" charset="-127"/>
            </a:endParaRPr>
          </a:p>
          <a:p>
            <a:pPr marL="457200" indent="-457200" latinLnBrk="1"/>
            <a:r>
              <a:rPr lang="en-US" altLang="ko-KR" dirty="0">
                <a:latin typeface="Tahoma" panose="020B0604030504040204" pitchFamily="34" charset="0"/>
                <a:ea typeface="Gulim" pitchFamily="34" charset="-127"/>
              </a:rPr>
              <a:t>Representation of a Frame in a Fixed Reference Frame </a:t>
            </a:r>
            <a:endParaRPr lang="en-US" altLang="ko-KR" dirty="0">
              <a:latin typeface="Tahoma" panose="020B0604030504040204" pitchFamily="34" charset="0"/>
              <a:ea typeface="Gulim" pitchFamily="34" charset="-127"/>
            </a:endParaRPr>
          </a:p>
        </p:txBody>
      </p:sp>
      <p:sp>
        <p:nvSpPr>
          <p:cNvPr id="8197" name="Text Box 4"/>
          <p:cNvSpPr txBox="1"/>
          <p:nvPr/>
        </p:nvSpPr>
        <p:spPr>
          <a:xfrm>
            <a:off x="990600" y="6172200"/>
            <a:ext cx="3352800" cy="274638"/>
          </a:xfrm>
          <a:prstGeom prst="rect">
            <a:avLst/>
          </a:prstGeom>
          <a:noFill/>
          <a:ln w="9525">
            <a:noFill/>
          </a:ln>
        </p:spPr>
        <p:txBody>
          <a:bodyPr>
            <a:spAutoFit/>
          </a:bodyPr>
          <a:p>
            <a:pPr latinLnBrk="1"/>
            <a:r>
              <a:rPr lang="en-US" altLang="ko-KR" sz="1200" dirty="0">
                <a:solidFill>
                  <a:schemeClr val="tx2"/>
                </a:solidFill>
                <a:latin typeface="Tahoma" panose="020B0604030504040204" pitchFamily="34" charset="0"/>
                <a:ea typeface="Gulim" pitchFamily="34" charset="-127"/>
              </a:rPr>
              <a:t>Fig. 2.6</a:t>
            </a:r>
            <a:r>
              <a:rPr lang="en-US" altLang="ko-KR" sz="1200" dirty="0">
                <a:latin typeface="Tahoma" panose="020B0604030504040204" pitchFamily="34" charset="0"/>
                <a:ea typeface="Gulim" pitchFamily="34" charset="-127"/>
              </a:rPr>
              <a:t> Representation of a frame in a frame </a:t>
            </a:r>
            <a:endParaRPr lang="en-US" altLang="ko-KR" sz="800" dirty="0">
              <a:latin typeface="Tahoma" panose="020B0604030504040204" pitchFamily="34" charset="0"/>
              <a:ea typeface="Gulim" pitchFamily="34" charset="-127"/>
            </a:endParaRPr>
          </a:p>
        </p:txBody>
      </p:sp>
      <p:sp>
        <p:nvSpPr>
          <p:cNvPr id="8198" name="Text Box 5"/>
          <p:cNvSpPr txBox="1"/>
          <p:nvPr/>
        </p:nvSpPr>
        <p:spPr>
          <a:xfrm>
            <a:off x="1143000" y="2438400"/>
            <a:ext cx="7162800" cy="822325"/>
          </a:xfrm>
          <a:prstGeom prst="rect">
            <a:avLst/>
          </a:prstGeom>
          <a:noFill/>
          <a:ln w="9525">
            <a:noFill/>
          </a:ln>
        </p:spPr>
        <p:txBody>
          <a:bodyPr>
            <a:spAutoFit/>
          </a:bodyPr>
          <a:p>
            <a:pPr latinLnBrk="1"/>
            <a:r>
              <a:rPr lang="en-US" altLang="ko-KR" dirty="0">
                <a:solidFill>
                  <a:srgbClr val="33CC33"/>
                </a:solidFill>
                <a:latin typeface="Tahoma" panose="020B0604030504040204" pitchFamily="34" charset="0"/>
                <a:ea typeface="Gulim" pitchFamily="34" charset="-127"/>
                <a:sym typeface="Symbol" panose="05050102010706020507" pitchFamily="18" charset="2"/>
              </a:rPr>
              <a:t></a:t>
            </a:r>
            <a:r>
              <a:rPr lang="en-US" altLang="ko-KR" dirty="0">
                <a:latin typeface="Tahoma" panose="020B0604030504040204" pitchFamily="34" charset="0"/>
                <a:ea typeface="Gulim" pitchFamily="34" charset="-127"/>
              </a:rPr>
              <a:t>Each Unit Vector is mutually perpendicular. :</a:t>
            </a:r>
            <a:endParaRPr lang="en-US" altLang="ko-KR" dirty="0">
              <a:latin typeface="Tahoma" panose="020B0604030504040204" pitchFamily="34" charset="0"/>
              <a:ea typeface="Gulim" pitchFamily="34" charset="-127"/>
            </a:endParaRPr>
          </a:p>
          <a:p>
            <a:pPr latinLnBrk="1"/>
            <a:r>
              <a:rPr lang="en-US" altLang="ko-KR" dirty="0">
                <a:latin typeface="Tahoma" panose="020B0604030504040204" pitchFamily="34" charset="0"/>
                <a:ea typeface="Gulim" pitchFamily="34" charset="-127"/>
              </a:rPr>
              <a:t>                    normal, orientation, approach vector</a:t>
            </a:r>
            <a:endParaRPr lang="en-US" altLang="ko-KR" sz="2000" dirty="0">
              <a:latin typeface="Tahoma" panose="020B0604030504040204" pitchFamily="34" charset="0"/>
              <a:ea typeface="Gulim" pitchFamily="34" charset="-127"/>
            </a:endParaRPr>
          </a:p>
        </p:txBody>
      </p:sp>
      <p:pic>
        <p:nvPicPr>
          <p:cNvPr id="8199" name="Picture 8" descr="F02-06"/>
          <p:cNvPicPr>
            <a:picLocks noChangeAspect="1"/>
          </p:cNvPicPr>
          <p:nvPr/>
        </p:nvPicPr>
        <p:blipFill>
          <a:blip r:embed="rId1"/>
          <a:stretch>
            <a:fillRect/>
          </a:stretch>
        </p:blipFill>
        <p:spPr>
          <a:xfrm>
            <a:off x="685800" y="3429000"/>
            <a:ext cx="3813175" cy="2787650"/>
          </a:xfrm>
          <a:prstGeom prst="rect">
            <a:avLst/>
          </a:prstGeom>
          <a:noFill/>
          <a:ln w="9525">
            <a:noFill/>
          </a:ln>
        </p:spPr>
      </p:pic>
      <p:graphicFrame>
        <p:nvGraphicFramePr>
          <p:cNvPr id="8194" name="Object 2"/>
          <p:cNvGraphicFramePr>
            <a:graphicFrameLocks noChangeAspect="1"/>
          </p:cNvGraphicFramePr>
          <p:nvPr/>
        </p:nvGraphicFramePr>
        <p:xfrm>
          <a:off x="5486400" y="3886200"/>
          <a:ext cx="2413000" cy="1828800"/>
        </p:xfrm>
        <a:graphic>
          <a:graphicData uri="http://schemas.openxmlformats.org/presentationml/2006/ole">
            <mc:AlternateContent xmlns:mc="http://schemas.openxmlformats.org/markup-compatibility/2006">
              <mc:Choice xmlns:v="urn:schemas-microsoft-com:vml" Requires="v">
                <p:oleObj spid="_x0000_s3077" name="" r:id="rId2" imgW="1206500" imgH="914400" progId="Equation.3">
                  <p:embed/>
                </p:oleObj>
              </mc:Choice>
              <mc:Fallback>
                <p:oleObj name="" r:id="rId2" imgW="1206500" imgH="914400" progId="Equation.3">
                  <p:embed/>
                  <p:pic>
                    <p:nvPicPr>
                      <p:cNvPr id="0" name="Picture 3076"/>
                      <p:cNvPicPr/>
                      <p:nvPr/>
                    </p:nvPicPr>
                    <p:blipFill>
                      <a:blip r:embed="rId3"/>
                      <a:stretch>
                        <a:fillRect/>
                      </a:stretch>
                    </p:blipFill>
                    <p:spPr>
                      <a:xfrm>
                        <a:off x="5486400" y="3886200"/>
                        <a:ext cx="2413000" cy="1828800"/>
                      </a:xfrm>
                      <a:prstGeom prst="rect">
                        <a:avLst/>
                      </a:prstGeom>
                      <a:noFill/>
                      <a:ln w="38100">
                        <a:noFill/>
                        <a:miter/>
                      </a:ln>
                    </p:spPr>
                  </p:pic>
                </p:oleObj>
              </mc:Fallback>
            </mc:AlternateContent>
          </a:graphicData>
        </a:graphic>
      </p:graphicFrame>
    </p:spTree>
  </p:cSld>
  <p:clrMapOvr>
    <a:masterClrMapping/>
  </p:clrMapOvr>
  <p:transition advClick="0"/>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9" name="Rectangle 2"/>
          <p:cNvSpPr>
            <a:spLocks noGrp="1"/>
          </p:cNvSpPr>
          <p:nvPr>
            <p:ph type="title"/>
          </p:nvPr>
        </p:nvSpPr>
        <p:spPr/>
        <p:txBody>
          <a:bodyPr vert="horz" wrap="square" lIns="91440" tIns="45720" rIns="91440" bIns="45720" anchor="b" anchorCtr="0"/>
          <a:p>
            <a:br>
              <a:rPr lang="en-US" altLang="ko-KR" sz="4000" dirty="0">
                <a:ea typeface="Gulim" pitchFamily="34" charset="-127"/>
              </a:rPr>
            </a:br>
            <a:r>
              <a:rPr lang="en-US" altLang="ko-KR" sz="2200" dirty="0">
                <a:ea typeface="Gulim" pitchFamily="34" charset="-127"/>
              </a:rPr>
              <a:t>Robot Kinematics: Position Analysis</a:t>
            </a:r>
            <a:endParaRPr lang="ko-KR" altLang="en-US" sz="2200" dirty="0">
              <a:ea typeface="Gulim" pitchFamily="34" charset="-127"/>
            </a:endParaRPr>
          </a:p>
        </p:txBody>
      </p:sp>
      <p:sp>
        <p:nvSpPr>
          <p:cNvPr id="9220" name="Text Box 3"/>
          <p:cNvSpPr txBox="1"/>
          <p:nvPr/>
        </p:nvSpPr>
        <p:spPr>
          <a:xfrm>
            <a:off x="609600" y="1524000"/>
            <a:ext cx="4379913" cy="822325"/>
          </a:xfrm>
          <a:prstGeom prst="rect">
            <a:avLst/>
          </a:prstGeom>
          <a:noFill/>
          <a:ln w="9525">
            <a:noFill/>
          </a:ln>
        </p:spPr>
        <p:txBody>
          <a:bodyPr wrap="none">
            <a:spAutoFit/>
          </a:bodyPr>
          <a:p>
            <a:pPr marL="457200" indent="-457200" latinLnBrk="1"/>
            <a:r>
              <a:rPr lang="en-US" altLang="ko-KR" dirty="0">
                <a:latin typeface="Tahoma" panose="020B0604030504040204" pitchFamily="34" charset="0"/>
                <a:ea typeface="Gulim" pitchFamily="34" charset="-127"/>
              </a:rPr>
              <a:t>2.3 MATRIX REPRESENTATION</a:t>
            </a:r>
            <a:endParaRPr lang="en-US" altLang="ko-KR" dirty="0">
              <a:latin typeface="Tahoma" panose="020B0604030504040204" pitchFamily="34" charset="0"/>
              <a:ea typeface="Gulim" pitchFamily="34" charset="-127"/>
            </a:endParaRPr>
          </a:p>
          <a:p>
            <a:pPr marL="457200" indent="-457200" latinLnBrk="1"/>
            <a:r>
              <a:rPr lang="en-US" altLang="ko-KR" dirty="0">
                <a:latin typeface="Tahoma" panose="020B0604030504040204" pitchFamily="34" charset="0"/>
                <a:ea typeface="Gulim" pitchFamily="34" charset="-127"/>
              </a:rPr>
              <a:t>   2.3.5 Representation of a Rigid Body</a:t>
            </a:r>
            <a:endParaRPr lang="en-US" altLang="ko-KR" dirty="0">
              <a:latin typeface="Tahoma" panose="020B0604030504040204" pitchFamily="34" charset="0"/>
              <a:ea typeface="Gulim" pitchFamily="34" charset="-127"/>
            </a:endParaRPr>
          </a:p>
        </p:txBody>
      </p:sp>
      <p:sp>
        <p:nvSpPr>
          <p:cNvPr id="9221" name="Text Box 4"/>
          <p:cNvSpPr txBox="1"/>
          <p:nvPr/>
        </p:nvSpPr>
        <p:spPr>
          <a:xfrm>
            <a:off x="990600" y="6172200"/>
            <a:ext cx="3352800" cy="274638"/>
          </a:xfrm>
          <a:prstGeom prst="rect">
            <a:avLst/>
          </a:prstGeom>
          <a:noFill/>
          <a:ln w="9525">
            <a:noFill/>
          </a:ln>
        </p:spPr>
        <p:txBody>
          <a:bodyPr>
            <a:spAutoFit/>
          </a:bodyPr>
          <a:p>
            <a:pPr latinLnBrk="1"/>
            <a:r>
              <a:rPr lang="en-US" altLang="ko-KR" sz="1200" dirty="0">
                <a:solidFill>
                  <a:schemeClr val="tx2"/>
                </a:solidFill>
                <a:latin typeface="Tahoma" panose="020B0604030504040204" pitchFamily="34" charset="0"/>
                <a:ea typeface="Gulim" pitchFamily="34" charset="-127"/>
              </a:rPr>
              <a:t>Fig. 2.8</a:t>
            </a:r>
            <a:r>
              <a:rPr lang="en-US" altLang="ko-KR" sz="1200" dirty="0">
                <a:latin typeface="Tahoma" panose="020B0604030504040204" pitchFamily="34" charset="0"/>
                <a:ea typeface="Gulim" pitchFamily="34" charset="-127"/>
              </a:rPr>
              <a:t> Representation of an object in space </a:t>
            </a:r>
            <a:endParaRPr lang="en-US" altLang="ko-KR" sz="800" dirty="0">
              <a:latin typeface="Tahoma" panose="020B0604030504040204" pitchFamily="34" charset="0"/>
              <a:ea typeface="Gulim" pitchFamily="34" charset="-127"/>
            </a:endParaRPr>
          </a:p>
        </p:txBody>
      </p:sp>
      <p:sp>
        <p:nvSpPr>
          <p:cNvPr id="9222" name="Text Box 5"/>
          <p:cNvSpPr txBox="1"/>
          <p:nvPr/>
        </p:nvSpPr>
        <p:spPr>
          <a:xfrm>
            <a:off x="1143000" y="2438400"/>
            <a:ext cx="7162800" cy="822325"/>
          </a:xfrm>
          <a:prstGeom prst="rect">
            <a:avLst/>
          </a:prstGeom>
          <a:noFill/>
          <a:ln w="9525">
            <a:noFill/>
          </a:ln>
        </p:spPr>
        <p:txBody>
          <a:bodyPr>
            <a:spAutoFit/>
          </a:bodyPr>
          <a:p>
            <a:pPr latinLnBrk="1"/>
            <a:r>
              <a:rPr lang="en-US" altLang="ko-KR" dirty="0">
                <a:solidFill>
                  <a:srgbClr val="33CC33"/>
                </a:solidFill>
                <a:latin typeface="Tahoma" panose="020B0604030504040204" pitchFamily="34" charset="0"/>
                <a:ea typeface="Gulim" pitchFamily="34" charset="-127"/>
                <a:sym typeface="Symbol" panose="05050102010706020507" pitchFamily="18" charset="2"/>
              </a:rPr>
              <a:t></a:t>
            </a:r>
            <a:r>
              <a:rPr lang="en-US" altLang="ko-KR" sz="2000" dirty="0">
                <a:latin typeface="Tahoma" panose="020B0604030504040204" pitchFamily="34" charset="0"/>
                <a:ea typeface="Gulim" pitchFamily="34" charset="-127"/>
              </a:rPr>
              <a:t>An </a:t>
            </a:r>
            <a:r>
              <a:rPr lang="en-US" altLang="ko-KR" sz="2000" dirty="0">
                <a:solidFill>
                  <a:srgbClr val="FF0000"/>
                </a:solidFill>
                <a:latin typeface="Tahoma" panose="020B0604030504040204" pitchFamily="34" charset="0"/>
                <a:ea typeface="Gulim" pitchFamily="34" charset="-127"/>
              </a:rPr>
              <a:t>object</a:t>
            </a:r>
            <a:r>
              <a:rPr lang="en-US" altLang="ko-KR" sz="2000" dirty="0">
                <a:latin typeface="Tahoma" panose="020B0604030504040204" pitchFamily="34" charset="0"/>
                <a:ea typeface="Gulim" pitchFamily="34" charset="-127"/>
              </a:rPr>
              <a:t> can be represented in space by </a:t>
            </a:r>
            <a:r>
              <a:rPr lang="en-US" altLang="ko-KR" sz="2000" dirty="0">
                <a:solidFill>
                  <a:srgbClr val="FF0000"/>
                </a:solidFill>
                <a:latin typeface="Tahoma" panose="020B0604030504040204" pitchFamily="34" charset="0"/>
                <a:ea typeface="Gulim" pitchFamily="34" charset="-127"/>
              </a:rPr>
              <a:t>attaching a frame</a:t>
            </a:r>
            <a:endParaRPr lang="en-US" altLang="ko-KR" sz="2000" dirty="0">
              <a:solidFill>
                <a:srgbClr val="FF0000"/>
              </a:solidFill>
              <a:latin typeface="Tahoma" panose="020B0604030504040204" pitchFamily="34" charset="0"/>
              <a:ea typeface="Gulim" pitchFamily="34" charset="-127"/>
            </a:endParaRPr>
          </a:p>
          <a:p>
            <a:pPr latinLnBrk="1"/>
            <a:r>
              <a:rPr lang="en-US" altLang="ko-KR" sz="2000" dirty="0">
                <a:latin typeface="Tahoma" panose="020B0604030504040204" pitchFamily="34" charset="0"/>
                <a:ea typeface="Gulim" pitchFamily="34" charset="-127"/>
              </a:rPr>
              <a:t>   to it and representing the frame in space.</a:t>
            </a:r>
            <a:r>
              <a:rPr lang="en-US" altLang="ko-KR" dirty="0">
                <a:latin typeface="Tahoma" panose="020B0604030504040204" pitchFamily="34" charset="0"/>
                <a:ea typeface="Gulim" pitchFamily="34" charset="-127"/>
              </a:rPr>
              <a:t> </a:t>
            </a:r>
            <a:endParaRPr lang="en-US" altLang="ko-KR" sz="2000" dirty="0">
              <a:latin typeface="Tahoma" panose="020B0604030504040204" pitchFamily="34" charset="0"/>
              <a:ea typeface="Gulim" pitchFamily="34" charset="-127"/>
            </a:endParaRPr>
          </a:p>
        </p:txBody>
      </p:sp>
      <p:pic>
        <p:nvPicPr>
          <p:cNvPr id="9223" name="Picture 7" descr="F02-08"/>
          <p:cNvPicPr>
            <a:picLocks noChangeAspect="1"/>
          </p:cNvPicPr>
          <p:nvPr/>
        </p:nvPicPr>
        <p:blipFill>
          <a:blip r:embed="rId1"/>
          <a:stretch>
            <a:fillRect/>
          </a:stretch>
        </p:blipFill>
        <p:spPr>
          <a:xfrm>
            <a:off x="685800" y="3276600"/>
            <a:ext cx="3495675" cy="2860675"/>
          </a:xfrm>
          <a:prstGeom prst="rect">
            <a:avLst/>
          </a:prstGeom>
          <a:noFill/>
          <a:ln w="9525">
            <a:noFill/>
          </a:ln>
        </p:spPr>
      </p:pic>
      <p:graphicFrame>
        <p:nvGraphicFramePr>
          <p:cNvPr id="9218" name="Object 2"/>
          <p:cNvGraphicFramePr>
            <a:graphicFrameLocks noChangeAspect="1"/>
          </p:cNvGraphicFramePr>
          <p:nvPr/>
        </p:nvGraphicFramePr>
        <p:xfrm>
          <a:off x="5283200" y="3886200"/>
          <a:ext cx="2819400" cy="1828800"/>
        </p:xfrm>
        <a:graphic>
          <a:graphicData uri="http://schemas.openxmlformats.org/presentationml/2006/ole">
            <mc:AlternateContent xmlns:mc="http://schemas.openxmlformats.org/markup-compatibility/2006">
              <mc:Choice xmlns:v="urn:schemas-microsoft-com:vml" Requires="v">
                <p:oleObj spid="_x0000_s3076" name="" r:id="rId2" imgW="1409700" imgH="914400" progId="Equation.3">
                  <p:embed/>
                </p:oleObj>
              </mc:Choice>
              <mc:Fallback>
                <p:oleObj name="" r:id="rId2" imgW="1409700" imgH="914400" progId="Equation.3">
                  <p:embed/>
                  <p:pic>
                    <p:nvPicPr>
                      <p:cNvPr id="0" name="Picture 3075"/>
                      <p:cNvPicPr/>
                      <p:nvPr/>
                    </p:nvPicPr>
                    <p:blipFill>
                      <a:blip r:embed="rId3"/>
                      <a:stretch>
                        <a:fillRect/>
                      </a:stretch>
                    </p:blipFill>
                    <p:spPr>
                      <a:xfrm>
                        <a:off x="5283200" y="3886200"/>
                        <a:ext cx="2819400" cy="1828800"/>
                      </a:xfrm>
                      <a:prstGeom prst="rect">
                        <a:avLst/>
                      </a:prstGeom>
                      <a:noFill/>
                      <a:ln w="38100">
                        <a:noFill/>
                        <a:miter/>
                      </a:ln>
                    </p:spPr>
                  </p:pic>
                </p:oleObj>
              </mc:Fallback>
            </mc:AlternateContent>
          </a:graphicData>
        </a:graphic>
      </p:graphicFrame>
    </p:spTree>
  </p:cSld>
  <p:clrMapOvr>
    <a:masterClrMapping/>
  </p:clrMapOvr>
  <p:transition advClick="0"/>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3" name="Rectangle 2"/>
          <p:cNvSpPr>
            <a:spLocks noGrp="1"/>
          </p:cNvSpPr>
          <p:nvPr>
            <p:ph type="title"/>
          </p:nvPr>
        </p:nvSpPr>
        <p:spPr/>
        <p:txBody>
          <a:bodyPr vert="horz" wrap="square" lIns="91440" tIns="45720" rIns="91440" bIns="45720" anchor="b" anchorCtr="0"/>
          <a:p>
            <a:br>
              <a:rPr lang="en-US" altLang="ko-KR" sz="4000" dirty="0">
                <a:ea typeface="Gulim" pitchFamily="34" charset="-127"/>
              </a:rPr>
            </a:br>
            <a:r>
              <a:rPr lang="en-US" altLang="ko-KR" sz="2200" dirty="0">
                <a:ea typeface="Gulim" pitchFamily="34" charset="-127"/>
              </a:rPr>
              <a:t>Robot Kinematics: Position Analysis</a:t>
            </a:r>
            <a:endParaRPr lang="ko-KR" altLang="en-US" sz="2200" dirty="0">
              <a:ea typeface="Gulim" pitchFamily="34" charset="-127"/>
            </a:endParaRPr>
          </a:p>
        </p:txBody>
      </p:sp>
      <p:sp>
        <p:nvSpPr>
          <p:cNvPr id="10244" name="Text Box 3"/>
          <p:cNvSpPr txBox="1"/>
          <p:nvPr/>
        </p:nvSpPr>
        <p:spPr>
          <a:xfrm>
            <a:off x="609600" y="1524000"/>
            <a:ext cx="7140575" cy="457200"/>
          </a:xfrm>
          <a:prstGeom prst="rect">
            <a:avLst/>
          </a:prstGeom>
          <a:noFill/>
          <a:ln w="9525">
            <a:noFill/>
          </a:ln>
        </p:spPr>
        <p:txBody>
          <a:bodyPr wrap="none">
            <a:spAutoFit/>
          </a:bodyPr>
          <a:p>
            <a:pPr marL="457200" indent="-457200" latinLnBrk="1"/>
            <a:r>
              <a:rPr lang="en-US" altLang="ko-KR" dirty="0">
                <a:latin typeface="Tahoma" panose="020B0604030504040204" pitchFamily="34" charset="0"/>
                <a:ea typeface="Gulim" pitchFamily="34" charset="-127"/>
              </a:rPr>
              <a:t>2.4 HOMOGENEOUS TRANSFORMATION MATRICES</a:t>
            </a:r>
            <a:endParaRPr lang="en-US" altLang="ko-KR" dirty="0">
              <a:latin typeface="Tahoma" panose="020B0604030504040204" pitchFamily="34" charset="0"/>
              <a:ea typeface="Gulim" pitchFamily="34" charset="-127"/>
            </a:endParaRPr>
          </a:p>
        </p:txBody>
      </p:sp>
      <p:sp>
        <p:nvSpPr>
          <p:cNvPr id="10245" name="Text Box 5"/>
          <p:cNvSpPr txBox="1"/>
          <p:nvPr/>
        </p:nvSpPr>
        <p:spPr>
          <a:xfrm>
            <a:off x="914400" y="2057400"/>
            <a:ext cx="7848600" cy="1371600"/>
          </a:xfrm>
          <a:prstGeom prst="rect">
            <a:avLst/>
          </a:prstGeom>
          <a:noFill/>
          <a:ln w="9525">
            <a:noFill/>
          </a:ln>
        </p:spPr>
        <p:txBody>
          <a:bodyPr>
            <a:spAutoFit/>
          </a:bodyPr>
          <a:p>
            <a:pPr latinLnBrk="1"/>
            <a:r>
              <a:rPr lang="en-US" altLang="ko-KR" dirty="0">
                <a:solidFill>
                  <a:srgbClr val="33CC33"/>
                </a:solidFill>
                <a:latin typeface="Tahoma" panose="020B0604030504040204" pitchFamily="34" charset="0"/>
                <a:ea typeface="Gulim" pitchFamily="34" charset="-127"/>
                <a:sym typeface="Symbol" panose="05050102010706020507" pitchFamily="18" charset="2"/>
              </a:rPr>
              <a:t></a:t>
            </a:r>
            <a:r>
              <a:rPr lang="en-US" altLang="ko-KR" sz="2000" dirty="0">
                <a:latin typeface="Tahoma" panose="020B0604030504040204" pitchFamily="34" charset="0"/>
                <a:ea typeface="Gulim" pitchFamily="34" charset="-127"/>
              </a:rPr>
              <a:t>A </a:t>
            </a:r>
            <a:r>
              <a:rPr lang="en-US" altLang="ko-KR" sz="2000" dirty="0">
                <a:solidFill>
                  <a:srgbClr val="FF0000"/>
                </a:solidFill>
                <a:latin typeface="Tahoma" panose="020B0604030504040204" pitchFamily="34" charset="0"/>
                <a:ea typeface="Gulim" pitchFamily="34" charset="-127"/>
              </a:rPr>
              <a:t>transformation matrices</a:t>
            </a:r>
            <a:r>
              <a:rPr lang="en-US" altLang="ko-KR" sz="2000" dirty="0">
                <a:latin typeface="Tahoma" panose="020B0604030504040204" pitchFamily="34" charset="0"/>
                <a:ea typeface="Gulim" pitchFamily="34" charset="-127"/>
              </a:rPr>
              <a:t> must be in </a:t>
            </a:r>
            <a:r>
              <a:rPr lang="en-US" altLang="ko-KR" sz="2000" dirty="0">
                <a:solidFill>
                  <a:srgbClr val="FF0000"/>
                </a:solidFill>
                <a:latin typeface="Tahoma" panose="020B0604030504040204" pitchFamily="34" charset="0"/>
                <a:ea typeface="Gulim" pitchFamily="34" charset="-127"/>
              </a:rPr>
              <a:t>square form</a:t>
            </a:r>
            <a:r>
              <a:rPr lang="en-US" altLang="ko-KR" sz="2000" dirty="0">
                <a:latin typeface="Tahoma" panose="020B0604030504040204" pitchFamily="34" charset="0"/>
                <a:ea typeface="Gulim" pitchFamily="34" charset="-127"/>
              </a:rPr>
              <a:t>. </a:t>
            </a:r>
            <a:endParaRPr lang="en-US" altLang="ko-KR" sz="2000" dirty="0">
              <a:latin typeface="Tahoma" panose="020B0604030504040204" pitchFamily="34" charset="0"/>
              <a:ea typeface="Gulim" pitchFamily="34" charset="-127"/>
            </a:endParaRPr>
          </a:p>
          <a:p>
            <a:pPr latinLnBrk="1"/>
            <a:endParaRPr lang="en-US" altLang="ko-KR" sz="2000" dirty="0">
              <a:latin typeface="Tahoma" panose="020B0604030504040204" pitchFamily="34" charset="0"/>
              <a:ea typeface="Gulim" pitchFamily="34" charset="-127"/>
            </a:endParaRPr>
          </a:p>
          <a:p>
            <a:pPr lvl="1" eaLnBrk="1" latinLnBrk="1" hangingPunct="1">
              <a:buChar char="•"/>
            </a:pPr>
            <a:r>
              <a:rPr lang="en-US" altLang="ko-KR" sz="2000" dirty="0">
                <a:latin typeface="Tahoma" panose="020B0604030504040204" pitchFamily="34" charset="0"/>
                <a:ea typeface="Gulim" pitchFamily="34" charset="-127"/>
              </a:rPr>
              <a:t>    It is much easier to calculate the inverse of square matrices.</a:t>
            </a:r>
            <a:endParaRPr lang="en-US" altLang="ko-KR" sz="2000" dirty="0">
              <a:latin typeface="Tahoma" panose="020B0604030504040204" pitchFamily="34" charset="0"/>
              <a:ea typeface="Gulim" pitchFamily="34" charset="-127"/>
            </a:endParaRPr>
          </a:p>
          <a:p>
            <a:pPr lvl="1" eaLnBrk="1" latinLnBrk="1" hangingPunct="1">
              <a:buChar char="•"/>
            </a:pPr>
            <a:r>
              <a:rPr lang="en-US" altLang="ko-KR" sz="2000" dirty="0">
                <a:latin typeface="Tahoma" panose="020B0604030504040204" pitchFamily="34" charset="0"/>
                <a:ea typeface="Gulim" pitchFamily="34" charset="-127"/>
              </a:rPr>
              <a:t>    To multiply two matrices, their dimensions must match.</a:t>
            </a:r>
            <a:endParaRPr lang="en-US" altLang="ko-KR" sz="2000" dirty="0">
              <a:latin typeface="Tahoma" panose="020B0604030504040204" pitchFamily="34" charset="0"/>
              <a:ea typeface="Gulim" pitchFamily="34" charset="-127"/>
            </a:endParaRPr>
          </a:p>
        </p:txBody>
      </p:sp>
      <p:graphicFrame>
        <p:nvGraphicFramePr>
          <p:cNvPr id="10242" name="Object 2"/>
          <p:cNvGraphicFramePr>
            <a:graphicFrameLocks noChangeAspect="1"/>
          </p:cNvGraphicFramePr>
          <p:nvPr/>
        </p:nvGraphicFramePr>
        <p:xfrm>
          <a:off x="3352800" y="3886200"/>
          <a:ext cx="2413000" cy="1828800"/>
        </p:xfrm>
        <a:graphic>
          <a:graphicData uri="http://schemas.openxmlformats.org/presentationml/2006/ole">
            <mc:AlternateContent xmlns:mc="http://schemas.openxmlformats.org/markup-compatibility/2006">
              <mc:Choice xmlns:v="urn:schemas-microsoft-com:vml" Requires="v">
                <p:oleObj spid="_x0000_s3094" name="" r:id="rId1" imgW="1206500" imgH="914400" progId="Equation.3">
                  <p:embed/>
                </p:oleObj>
              </mc:Choice>
              <mc:Fallback>
                <p:oleObj name="" r:id="rId1" imgW="1206500" imgH="914400" progId="Equation.3">
                  <p:embed/>
                  <p:pic>
                    <p:nvPicPr>
                      <p:cNvPr id="0" name="Picture 3093"/>
                      <p:cNvPicPr/>
                      <p:nvPr/>
                    </p:nvPicPr>
                    <p:blipFill>
                      <a:blip r:embed="rId2"/>
                      <a:stretch>
                        <a:fillRect/>
                      </a:stretch>
                    </p:blipFill>
                    <p:spPr>
                      <a:xfrm>
                        <a:off x="3352800" y="3886200"/>
                        <a:ext cx="2413000" cy="1828800"/>
                      </a:xfrm>
                      <a:prstGeom prst="rect">
                        <a:avLst/>
                      </a:prstGeom>
                      <a:noFill/>
                      <a:ln w="38100">
                        <a:noFill/>
                        <a:miter/>
                      </a:ln>
                    </p:spPr>
                  </p:pic>
                </p:oleObj>
              </mc:Fallback>
            </mc:AlternateContent>
          </a:graphicData>
        </a:graphic>
      </p:graphicFrame>
    </p:spTree>
  </p:cSld>
  <p:clrMapOvr>
    <a:masterClrMapping/>
  </p:clrMapOvr>
  <p:transition advClick="0"/>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7" name="Rectangle 2"/>
          <p:cNvSpPr>
            <a:spLocks noGrp="1"/>
          </p:cNvSpPr>
          <p:nvPr>
            <p:ph type="title"/>
          </p:nvPr>
        </p:nvSpPr>
        <p:spPr/>
        <p:txBody>
          <a:bodyPr vert="horz" wrap="square" lIns="91440" tIns="45720" rIns="91440" bIns="45720" anchor="b" anchorCtr="0"/>
          <a:p>
            <a:br>
              <a:rPr lang="en-US" altLang="ko-KR" sz="4000" dirty="0">
                <a:ea typeface="Gulim" pitchFamily="34" charset="-127"/>
              </a:rPr>
            </a:br>
            <a:r>
              <a:rPr lang="en-US" altLang="ko-KR" sz="2200" dirty="0">
                <a:ea typeface="Gulim" pitchFamily="34" charset="-127"/>
              </a:rPr>
              <a:t>Robot Kinematics: Position Analysis</a:t>
            </a:r>
            <a:endParaRPr lang="ko-KR" altLang="en-US" sz="2200" dirty="0">
              <a:ea typeface="Gulim" pitchFamily="34" charset="-127"/>
            </a:endParaRPr>
          </a:p>
        </p:txBody>
      </p:sp>
      <p:sp>
        <p:nvSpPr>
          <p:cNvPr id="11268" name="Text Box 3"/>
          <p:cNvSpPr txBox="1"/>
          <p:nvPr/>
        </p:nvSpPr>
        <p:spPr>
          <a:xfrm>
            <a:off x="609600" y="1524000"/>
            <a:ext cx="6343650" cy="822325"/>
          </a:xfrm>
          <a:prstGeom prst="rect">
            <a:avLst/>
          </a:prstGeom>
          <a:noFill/>
          <a:ln w="9525">
            <a:noFill/>
          </a:ln>
        </p:spPr>
        <p:txBody>
          <a:bodyPr wrap="none">
            <a:spAutoFit/>
          </a:bodyPr>
          <a:p>
            <a:pPr marL="457200" indent="-457200" latinLnBrk="1"/>
            <a:r>
              <a:rPr lang="en-US" altLang="ko-KR" dirty="0">
                <a:latin typeface="Tahoma" panose="020B0604030504040204" pitchFamily="34" charset="0"/>
                <a:ea typeface="Gulim" pitchFamily="34" charset="-127"/>
              </a:rPr>
              <a:t>2.5 REPRESENTATION OF TRANSFORMATINS</a:t>
            </a:r>
            <a:endParaRPr lang="en-US" altLang="ko-KR" dirty="0">
              <a:latin typeface="Tahoma" panose="020B0604030504040204" pitchFamily="34" charset="0"/>
              <a:ea typeface="Gulim" pitchFamily="34" charset="-127"/>
            </a:endParaRPr>
          </a:p>
          <a:p>
            <a:pPr marL="457200" indent="-457200" latinLnBrk="1"/>
            <a:r>
              <a:rPr lang="en-US" altLang="ko-KR" dirty="0">
                <a:latin typeface="Tahoma" panose="020B0604030504040204" pitchFamily="34" charset="0"/>
                <a:ea typeface="Gulim" pitchFamily="34" charset="-127"/>
              </a:rPr>
              <a:t> 2.5.1 Representation of a Pure Translation</a:t>
            </a:r>
            <a:r>
              <a:rPr lang="en-US" altLang="ko-KR" sz="2000" dirty="0">
                <a:latin typeface="Tahoma" panose="020B0604030504040204" pitchFamily="34" charset="0"/>
                <a:ea typeface="Gulim" pitchFamily="34" charset="-127"/>
              </a:rPr>
              <a:t> </a:t>
            </a:r>
            <a:endParaRPr lang="en-US" altLang="ko-KR" sz="2000" dirty="0">
              <a:latin typeface="Tahoma" panose="020B0604030504040204" pitchFamily="34" charset="0"/>
              <a:ea typeface="Gulim" pitchFamily="34" charset="-127"/>
            </a:endParaRPr>
          </a:p>
        </p:txBody>
      </p:sp>
      <p:sp>
        <p:nvSpPr>
          <p:cNvPr id="11269" name="Text Box 4"/>
          <p:cNvSpPr txBox="1"/>
          <p:nvPr/>
        </p:nvSpPr>
        <p:spPr>
          <a:xfrm>
            <a:off x="762000" y="6172200"/>
            <a:ext cx="3886200" cy="274638"/>
          </a:xfrm>
          <a:prstGeom prst="rect">
            <a:avLst/>
          </a:prstGeom>
          <a:noFill/>
          <a:ln w="9525">
            <a:noFill/>
          </a:ln>
        </p:spPr>
        <p:txBody>
          <a:bodyPr>
            <a:spAutoFit/>
          </a:bodyPr>
          <a:p>
            <a:pPr latinLnBrk="1"/>
            <a:r>
              <a:rPr lang="en-US" altLang="ko-KR" sz="1200" dirty="0">
                <a:solidFill>
                  <a:schemeClr val="tx2"/>
                </a:solidFill>
                <a:latin typeface="Tahoma" panose="020B0604030504040204" pitchFamily="34" charset="0"/>
                <a:ea typeface="Gulim" pitchFamily="34" charset="-127"/>
              </a:rPr>
              <a:t>Fig. 2.9</a:t>
            </a:r>
            <a:r>
              <a:rPr lang="en-US" altLang="ko-KR" sz="1200" dirty="0">
                <a:latin typeface="Tahoma" panose="020B0604030504040204" pitchFamily="34" charset="0"/>
                <a:ea typeface="Gulim" pitchFamily="34" charset="-127"/>
              </a:rPr>
              <a:t> Representation of an pure translation in space </a:t>
            </a:r>
            <a:endParaRPr lang="en-US" altLang="ko-KR" sz="800" dirty="0">
              <a:latin typeface="Tahoma" panose="020B0604030504040204" pitchFamily="34" charset="0"/>
              <a:ea typeface="Gulim" pitchFamily="34" charset="-127"/>
            </a:endParaRPr>
          </a:p>
        </p:txBody>
      </p:sp>
      <p:sp>
        <p:nvSpPr>
          <p:cNvPr id="11270" name="Text Box 5"/>
          <p:cNvSpPr txBox="1"/>
          <p:nvPr/>
        </p:nvSpPr>
        <p:spPr>
          <a:xfrm>
            <a:off x="914400" y="2362200"/>
            <a:ext cx="7848600" cy="1371600"/>
          </a:xfrm>
          <a:prstGeom prst="rect">
            <a:avLst/>
          </a:prstGeom>
          <a:noFill/>
          <a:ln w="9525">
            <a:noFill/>
          </a:ln>
        </p:spPr>
        <p:txBody>
          <a:bodyPr>
            <a:spAutoFit/>
          </a:bodyPr>
          <a:p>
            <a:pPr latinLnBrk="1"/>
            <a:r>
              <a:rPr lang="en-US" altLang="ko-KR" dirty="0">
                <a:solidFill>
                  <a:srgbClr val="33CC33"/>
                </a:solidFill>
                <a:latin typeface="Tahoma" panose="020B0604030504040204" pitchFamily="34" charset="0"/>
                <a:ea typeface="Gulim" pitchFamily="34" charset="-127"/>
                <a:sym typeface="Symbol" panose="05050102010706020507" pitchFamily="18" charset="2"/>
              </a:rPr>
              <a:t></a:t>
            </a:r>
            <a:r>
              <a:rPr lang="en-US" altLang="ko-KR" sz="2000" dirty="0">
                <a:latin typeface="Tahoma" panose="020B0604030504040204" pitchFamily="34" charset="0"/>
                <a:ea typeface="Gulim" pitchFamily="34" charset="-127"/>
              </a:rPr>
              <a:t>A </a:t>
            </a:r>
            <a:r>
              <a:rPr lang="en-US" altLang="ko-KR" sz="2000" dirty="0">
                <a:solidFill>
                  <a:srgbClr val="FF0000"/>
                </a:solidFill>
                <a:latin typeface="Tahoma" panose="020B0604030504040204" pitchFamily="34" charset="0"/>
                <a:ea typeface="Gulim" pitchFamily="34" charset="-127"/>
              </a:rPr>
              <a:t>transformation </a:t>
            </a:r>
            <a:r>
              <a:rPr lang="en-US" altLang="ko-KR" sz="2000" dirty="0">
                <a:latin typeface="Tahoma" panose="020B0604030504040204" pitchFamily="34" charset="0"/>
                <a:ea typeface="Gulim" pitchFamily="34" charset="-127"/>
              </a:rPr>
              <a:t>is defined as making a movement in space. </a:t>
            </a:r>
            <a:endParaRPr lang="en-US" altLang="ko-KR" sz="2000" dirty="0">
              <a:latin typeface="Tahoma" panose="020B0604030504040204" pitchFamily="34" charset="0"/>
              <a:ea typeface="Gulim" pitchFamily="34" charset="-127"/>
            </a:endParaRPr>
          </a:p>
          <a:p>
            <a:pPr lvl="1" eaLnBrk="1" latinLnBrk="1" hangingPunct="1">
              <a:buChar char="•"/>
            </a:pPr>
            <a:r>
              <a:rPr lang="en-US" altLang="ko-KR" sz="2000" dirty="0">
                <a:latin typeface="Tahoma" panose="020B0604030504040204" pitchFamily="34" charset="0"/>
                <a:ea typeface="Gulim" pitchFamily="34" charset="-127"/>
              </a:rPr>
              <a:t> A pure translation.</a:t>
            </a:r>
            <a:endParaRPr lang="en-US" altLang="ko-KR" sz="2000" dirty="0">
              <a:latin typeface="Tahoma" panose="020B0604030504040204" pitchFamily="34" charset="0"/>
              <a:ea typeface="Gulim" pitchFamily="34" charset="-127"/>
            </a:endParaRPr>
          </a:p>
          <a:p>
            <a:pPr lvl="1" eaLnBrk="1" latinLnBrk="1" hangingPunct="1">
              <a:buChar char="•"/>
            </a:pPr>
            <a:r>
              <a:rPr lang="en-US" altLang="ko-KR" sz="2000" dirty="0">
                <a:latin typeface="Tahoma" panose="020B0604030504040204" pitchFamily="34" charset="0"/>
                <a:ea typeface="Gulim" pitchFamily="34" charset="-127"/>
              </a:rPr>
              <a:t> A pure rotation about an axis.</a:t>
            </a:r>
            <a:endParaRPr lang="en-US" altLang="ko-KR" sz="2000" dirty="0">
              <a:latin typeface="Tahoma" panose="020B0604030504040204" pitchFamily="34" charset="0"/>
              <a:ea typeface="Gulim" pitchFamily="34" charset="-127"/>
            </a:endParaRPr>
          </a:p>
          <a:p>
            <a:pPr lvl="1" eaLnBrk="1" latinLnBrk="1" hangingPunct="1">
              <a:buChar char="•"/>
            </a:pPr>
            <a:r>
              <a:rPr lang="en-US" altLang="ko-KR" sz="2000" dirty="0">
                <a:latin typeface="Tahoma" panose="020B0604030504040204" pitchFamily="34" charset="0"/>
                <a:ea typeface="Gulim" pitchFamily="34" charset="-127"/>
              </a:rPr>
              <a:t> A combination of translation or rotations.</a:t>
            </a:r>
            <a:endParaRPr lang="en-US" altLang="ko-KR" sz="2000" dirty="0">
              <a:latin typeface="Tahoma" panose="020B0604030504040204" pitchFamily="34" charset="0"/>
              <a:ea typeface="Gulim" pitchFamily="34" charset="-127"/>
            </a:endParaRPr>
          </a:p>
        </p:txBody>
      </p:sp>
      <p:pic>
        <p:nvPicPr>
          <p:cNvPr id="11271" name="Picture 7" descr="F02-09"/>
          <p:cNvPicPr>
            <a:picLocks noChangeAspect="1"/>
          </p:cNvPicPr>
          <p:nvPr/>
        </p:nvPicPr>
        <p:blipFill>
          <a:blip r:embed="rId1"/>
          <a:stretch>
            <a:fillRect/>
          </a:stretch>
        </p:blipFill>
        <p:spPr>
          <a:xfrm>
            <a:off x="685800" y="3886200"/>
            <a:ext cx="3873500" cy="2308225"/>
          </a:xfrm>
          <a:prstGeom prst="rect">
            <a:avLst/>
          </a:prstGeom>
          <a:noFill/>
          <a:ln w="9525">
            <a:noFill/>
          </a:ln>
        </p:spPr>
      </p:pic>
      <p:graphicFrame>
        <p:nvGraphicFramePr>
          <p:cNvPr id="11266" name="Object 2"/>
          <p:cNvGraphicFramePr>
            <a:graphicFrameLocks noChangeAspect="1"/>
          </p:cNvGraphicFramePr>
          <p:nvPr/>
        </p:nvGraphicFramePr>
        <p:xfrm>
          <a:off x="5537200" y="4191000"/>
          <a:ext cx="2006600" cy="1828800"/>
        </p:xfrm>
        <a:graphic>
          <a:graphicData uri="http://schemas.openxmlformats.org/presentationml/2006/ole">
            <mc:AlternateContent xmlns:mc="http://schemas.openxmlformats.org/markup-compatibility/2006">
              <mc:Choice xmlns:v="urn:schemas-microsoft-com:vml" Requires="v">
                <p:oleObj spid="_x0000_s3093" name="" r:id="rId2" imgW="1003300" imgH="914400" progId="Equation.3">
                  <p:embed/>
                </p:oleObj>
              </mc:Choice>
              <mc:Fallback>
                <p:oleObj name="" r:id="rId2" imgW="1003300" imgH="914400" progId="Equation.3">
                  <p:embed/>
                  <p:pic>
                    <p:nvPicPr>
                      <p:cNvPr id="0" name="Picture 3092"/>
                      <p:cNvPicPr/>
                      <p:nvPr/>
                    </p:nvPicPr>
                    <p:blipFill>
                      <a:blip r:embed="rId3"/>
                      <a:stretch>
                        <a:fillRect/>
                      </a:stretch>
                    </p:blipFill>
                    <p:spPr>
                      <a:xfrm>
                        <a:off x="5537200" y="4191000"/>
                        <a:ext cx="2006600" cy="1828800"/>
                      </a:xfrm>
                      <a:prstGeom prst="rect">
                        <a:avLst/>
                      </a:prstGeom>
                      <a:noFill/>
                      <a:ln w="38100">
                        <a:noFill/>
                        <a:miter/>
                      </a:ln>
                    </p:spPr>
                  </p:pic>
                </p:oleObj>
              </mc:Fallback>
            </mc:AlternateContent>
          </a:graphicData>
        </a:graphic>
      </p:graphicFrame>
    </p:spTree>
  </p:cSld>
  <p:clrMapOvr>
    <a:masterClrMapping/>
  </p:clrMapOvr>
  <p:transition advClick="0"/>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Rectangle 2"/>
          <p:cNvSpPr>
            <a:spLocks noGrp="1"/>
          </p:cNvSpPr>
          <p:nvPr>
            <p:ph type="title"/>
          </p:nvPr>
        </p:nvSpPr>
        <p:spPr/>
        <p:txBody>
          <a:bodyPr vert="horz" wrap="square" lIns="91440" tIns="45720" rIns="91440" bIns="45720" anchor="b" anchorCtr="0"/>
          <a:p>
            <a:br>
              <a:rPr lang="en-US" altLang="ko-KR" sz="4000" dirty="0">
                <a:ea typeface="Gulim" pitchFamily="34" charset="-127"/>
              </a:rPr>
            </a:br>
            <a:r>
              <a:rPr lang="en-US" altLang="ko-KR" sz="2200" dirty="0">
                <a:ea typeface="Gulim" pitchFamily="34" charset="-127"/>
              </a:rPr>
              <a:t>Robot Kinematics: Position Analysis</a:t>
            </a:r>
            <a:endParaRPr lang="ko-KR" altLang="en-US" sz="2200" dirty="0">
              <a:ea typeface="Gulim" pitchFamily="34" charset="-127"/>
            </a:endParaRPr>
          </a:p>
        </p:txBody>
      </p:sp>
      <p:sp>
        <p:nvSpPr>
          <p:cNvPr id="90115" name="Text Box 3"/>
          <p:cNvSpPr txBox="1"/>
          <p:nvPr/>
        </p:nvSpPr>
        <p:spPr>
          <a:xfrm>
            <a:off x="609600" y="1524000"/>
            <a:ext cx="6343650" cy="822325"/>
          </a:xfrm>
          <a:prstGeom prst="rect">
            <a:avLst/>
          </a:prstGeom>
          <a:noFill/>
          <a:ln w="9525">
            <a:noFill/>
          </a:ln>
        </p:spPr>
        <p:txBody>
          <a:bodyPr wrap="none">
            <a:spAutoFit/>
          </a:bodyPr>
          <a:p>
            <a:pPr marL="457200" indent="-457200" latinLnBrk="1"/>
            <a:r>
              <a:rPr lang="en-US" altLang="ko-KR" dirty="0">
                <a:latin typeface="Tahoma" panose="020B0604030504040204" pitchFamily="34" charset="0"/>
                <a:ea typeface="Gulim" pitchFamily="34" charset="-127"/>
              </a:rPr>
              <a:t>2.5 REPRESENTATION OF TRANSFORMATINS</a:t>
            </a:r>
            <a:endParaRPr lang="en-US" altLang="ko-KR" dirty="0">
              <a:latin typeface="Tahoma" panose="020B0604030504040204" pitchFamily="34" charset="0"/>
              <a:ea typeface="Gulim" pitchFamily="34" charset="-127"/>
            </a:endParaRPr>
          </a:p>
          <a:p>
            <a:pPr marL="457200" indent="-457200" latinLnBrk="1"/>
            <a:r>
              <a:rPr lang="en-US" altLang="ko-KR" dirty="0">
                <a:latin typeface="Tahoma" panose="020B0604030504040204" pitchFamily="34" charset="0"/>
                <a:ea typeface="Gulim" pitchFamily="34" charset="-127"/>
              </a:rPr>
              <a:t> 2.5.2 Representation of a Pure Rotation about an Axis</a:t>
            </a:r>
            <a:r>
              <a:rPr lang="en-US" altLang="ko-KR" sz="2000" dirty="0">
                <a:latin typeface="Tahoma" panose="020B0604030504040204" pitchFamily="34" charset="0"/>
                <a:ea typeface="Gulim" pitchFamily="34" charset="-127"/>
              </a:rPr>
              <a:t> </a:t>
            </a:r>
            <a:endParaRPr lang="en-US" altLang="ko-KR" sz="2000" dirty="0">
              <a:latin typeface="Tahoma" panose="020B0604030504040204" pitchFamily="34" charset="0"/>
              <a:ea typeface="Gulim" pitchFamily="34" charset="-127"/>
            </a:endParaRPr>
          </a:p>
        </p:txBody>
      </p:sp>
      <p:sp>
        <p:nvSpPr>
          <p:cNvPr id="90116" name="Text Box 4"/>
          <p:cNvSpPr txBox="1"/>
          <p:nvPr/>
        </p:nvSpPr>
        <p:spPr>
          <a:xfrm>
            <a:off x="762000" y="5715000"/>
            <a:ext cx="3505200" cy="457200"/>
          </a:xfrm>
          <a:prstGeom prst="rect">
            <a:avLst/>
          </a:prstGeom>
          <a:noFill/>
          <a:ln w="9525">
            <a:noFill/>
          </a:ln>
        </p:spPr>
        <p:txBody>
          <a:bodyPr>
            <a:spAutoFit/>
          </a:bodyPr>
          <a:p>
            <a:pPr latinLnBrk="1"/>
            <a:r>
              <a:rPr lang="en-US" altLang="ko-KR" sz="1200" dirty="0">
                <a:solidFill>
                  <a:schemeClr val="tx2"/>
                </a:solidFill>
                <a:latin typeface="Tahoma" panose="020B0604030504040204" pitchFamily="34" charset="0"/>
                <a:ea typeface="Gulim" pitchFamily="34" charset="-127"/>
              </a:rPr>
              <a:t>Fig. 2.10</a:t>
            </a:r>
            <a:r>
              <a:rPr lang="en-US" altLang="ko-KR" sz="1200" dirty="0">
                <a:latin typeface="Tahoma" panose="020B0604030504040204" pitchFamily="34" charset="0"/>
                <a:ea typeface="Gulim" pitchFamily="34" charset="-127"/>
              </a:rPr>
              <a:t> Coordinates of a point in a rotating    </a:t>
            </a:r>
            <a:endParaRPr lang="en-US" altLang="ko-KR" sz="1200" dirty="0">
              <a:latin typeface="Tahoma" panose="020B0604030504040204" pitchFamily="34" charset="0"/>
              <a:ea typeface="Gulim" pitchFamily="34" charset="-127"/>
            </a:endParaRPr>
          </a:p>
          <a:p>
            <a:pPr latinLnBrk="1"/>
            <a:r>
              <a:rPr lang="en-US" altLang="ko-KR" sz="1200" dirty="0">
                <a:latin typeface="Tahoma" panose="020B0604030504040204" pitchFamily="34" charset="0"/>
                <a:ea typeface="Gulim" pitchFamily="34" charset="-127"/>
              </a:rPr>
              <a:t>              frame before and after rotation. </a:t>
            </a:r>
            <a:endParaRPr lang="en-US" altLang="ko-KR" sz="800" dirty="0">
              <a:latin typeface="Tahoma" panose="020B0604030504040204" pitchFamily="34" charset="0"/>
              <a:ea typeface="Gulim" pitchFamily="34" charset="-127"/>
            </a:endParaRPr>
          </a:p>
        </p:txBody>
      </p:sp>
      <p:sp>
        <p:nvSpPr>
          <p:cNvPr id="90117" name="Text Box 5"/>
          <p:cNvSpPr txBox="1"/>
          <p:nvPr/>
        </p:nvSpPr>
        <p:spPr>
          <a:xfrm>
            <a:off x="914400" y="2362200"/>
            <a:ext cx="8001000" cy="457200"/>
          </a:xfrm>
          <a:prstGeom prst="rect">
            <a:avLst/>
          </a:prstGeom>
          <a:noFill/>
          <a:ln w="9525">
            <a:noFill/>
          </a:ln>
        </p:spPr>
        <p:txBody>
          <a:bodyPr>
            <a:spAutoFit/>
          </a:bodyPr>
          <a:p>
            <a:pPr latinLnBrk="1"/>
            <a:r>
              <a:rPr lang="en-US" altLang="ko-KR" dirty="0">
                <a:solidFill>
                  <a:srgbClr val="33CC33"/>
                </a:solidFill>
                <a:latin typeface="Tahoma" panose="020B0604030504040204" pitchFamily="34" charset="0"/>
                <a:ea typeface="Gulim" pitchFamily="34" charset="-127"/>
                <a:sym typeface="Symbol" panose="05050102010706020507" pitchFamily="18" charset="2"/>
              </a:rPr>
              <a:t></a:t>
            </a:r>
            <a:r>
              <a:rPr lang="en-US" altLang="ko-KR" sz="2000" dirty="0">
                <a:latin typeface="Tahoma" panose="020B0604030504040204" pitchFamily="34" charset="0"/>
                <a:ea typeface="Gulim" pitchFamily="34" charset="-127"/>
              </a:rPr>
              <a:t>Assumption : </a:t>
            </a:r>
            <a:r>
              <a:rPr lang="en-US" altLang="ko-KR" sz="1600" dirty="0">
                <a:latin typeface="Tahoma" panose="020B0604030504040204" pitchFamily="34" charset="0"/>
                <a:ea typeface="Gulim" pitchFamily="34" charset="-127"/>
              </a:rPr>
              <a:t>The frame is at the origin of the reference frame and parallel to it.</a:t>
            </a:r>
            <a:endParaRPr lang="en-US" altLang="ko-KR" sz="1600" dirty="0">
              <a:latin typeface="Tahoma" panose="020B0604030504040204" pitchFamily="34" charset="0"/>
              <a:ea typeface="Gulim" pitchFamily="34" charset="-127"/>
            </a:endParaRPr>
          </a:p>
        </p:txBody>
      </p:sp>
      <p:pic>
        <p:nvPicPr>
          <p:cNvPr id="90118" name="Picture 7" descr="F02-10"/>
          <p:cNvPicPr>
            <a:picLocks noChangeAspect="1"/>
          </p:cNvPicPr>
          <p:nvPr/>
        </p:nvPicPr>
        <p:blipFill>
          <a:blip r:embed="rId1"/>
          <a:stretch>
            <a:fillRect/>
          </a:stretch>
        </p:blipFill>
        <p:spPr>
          <a:xfrm>
            <a:off x="152400" y="3276600"/>
            <a:ext cx="4557713" cy="2230438"/>
          </a:xfrm>
          <a:prstGeom prst="rect">
            <a:avLst/>
          </a:prstGeom>
          <a:noFill/>
          <a:ln w="9525">
            <a:noFill/>
          </a:ln>
        </p:spPr>
      </p:pic>
      <p:pic>
        <p:nvPicPr>
          <p:cNvPr id="90119" name="Picture 8" descr="F02-11"/>
          <p:cNvPicPr>
            <a:picLocks noChangeAspect="1"/>
          </p:cNvPicPr>
          <p:nvPr/>
        </p:nvPicPr>
        <p:blipFill>
          <a:blip r:embed="rId2"/>
          <a:stretch>
            <a:fillRect/>
          </a:stretch>
        </p:blipFill>
        <p:spPr>
          <a:xfrm>
            <a:off x="4876800" y="2895600"/>
            <a:ext cx="3886200" cy="3200400"/>
          </a:xfrm>
          <a:prstGeom prst="rect">
            <a:avLst/>
          </a:prstGeom>
          <a:noFill/>
          <a:ln w="9525">
            <a:noFill/>
          </a:ln>
        </p:spPr>
      </p:pic>
      <p:sp>
        <p:nvSpPr>
          <p:cNvPr id="90120" name="Text Box 9"/>
          <p:cNvSpPr txBox="1"/>
          <p:nvPr/>
        </p:nvSpPr>
        <p:spPr>
          <a:xfrm>
            <a:off x="4572000" y="6096000"/>
            <a:ext cx="4343400" cy="457200"/>
          </a:xfrm>
          <a:prstGeom prst="rect">
            <a:avLst/>
          </a:prstGeom>
          <a:noFill/>
          <a:ln w="9525">
            <a:noFill/>
          </a:ln>
        </p:spPr>
        <p:txBody>
          <a:bodyPr>
            <a:spAutoFit/>
          </a:bodyPr>
          <a:p>
            <a:pPr latinLnBrk="1"/>
            <a:r>
              <a:rPr lang="en-US" altLang="ko-KR" sz="1200" dirty="0">
                <a:solidFill>
                  <a:schemeClr val="tx2"/>
                </a:solidFill>
                <a:latin typeface="Tahoma" panose="020B0604030504040204" pitchFamily="34" charset="0"/>
                <a:ea typeface="Gulim" pitchFamily="34" charset="-127"/>
              </a:rPr>
              <a:t>Fig. 2.11</a:t>
            </a:r>
            <a:r>
              <a:rPr lang="en-US" altLang="ko-KR" sz="1200" dirty="0">
                <a:latin typeface="Tahoma" panose="020B0604030504040204" pitchFamily="34" charset="0"/>
                <a:ea typeface="Gulim" pitchFamily="34" charset="-127"/>
              </a:rPr>
              <a:t> Coordinates of a point relative to the reference</a:t>
            </a:r>
            <a:endParaRPr lang="en-US" altLang="ko-KR" sz="1200" dirty="0">
              <a:latin typeface="Tahoma" panose="020B0604030504040204" pitchFamily="34" charset="0"/>
              <a:ea typeface="Gulim" pitchFamily="34" charset="-127"/>
            </a:endParaRPr>
          </a:p>
          <a:p>
            <a:pPr latinLnBrk="1"/>
            <a:r>
              <a:rPr lang="en-US" altLang="ko-KR" sz="1200" dirty="0">
                <a:latin typeface="Tahoma" panose="020B0604030504040204" pitchFamily="34" charset="0"/>
                <a:ea typeface="Gulim" pitchFamily="34" charset="-127"/>
              </a:rPr>
              <a:t>             frame and rotating frame as viewed from the </a:t>
            </a:r>
            <a:r>
              <a:rPr lang="en-US" altLang="ko-KR" sz="1200" i="1" dirty="0">
                <a:latin typeface="Tahoma" panose="020B0604030504040204" pitchFamily="34" charset="0"/>
                <a:ea typeface="Gulim" pitchFamily="34" charset="-127"/>
              </a:rPr>
              <a:t>x</a:t>
            </a:r>
            <a:r>
              <a:rPr lang="en-US" altLang="ko-KR" sz="1200" dirty="0">
                <a:latin typeface="Tahoma" panose="020B0604030504040204" pitchFamily="34" charset="0"/>
                <a:ea typeface="Gulim" pitchFamily="34" charset="-127"/>
              </a:rPr>
              <a:t>-axis. </a:t>
            </a:r>
            <a:endParaRPr lang="en-US" altLang="ko-KR" sz="800" dirty="0">
              <a:latin typeface="Tahoma" panose="020B0604030504040204" pitchFamily="34" charset="0"/>
              <a:ea typeface="Gulim" pitchFamily="34" charset="-127"/>
            </a:endParaRPr>
          </a:p>
        </p:txBody>
      </p:sp>
    </p:spTree>
  </p:cSld>
  <p:clrMapOvr>
    <a:masterClrMapping/>
  </p:clrMapOvr>
  <p:transition advClick="0"/>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Rectangle 2"/>
          <p:cNvSpPr>
            <a:spLocks noGrp="1"/>
          </p:cNvSpPr>
          <p:nvPr>
            <p:ph type="title"/>
          </p:nvPr>
        </p:nvSpPr>
        <p:spPr/>
        <p:txBody>
          <a:bodyPr vert="horz" wrap="square" lIns="91440" tIns="45720" rIns="91440" bIns="45720" anchor="b" anchorCtr="0"/>
          <a:p>
            <a:br>
              <a:rPr lang="en-US" altLang="ko-KR" sz="4000" dirty="0">
                <a:ea typeface="Gulim" pitchFamily="34" charset="-127"/>
              </a:rPr>
            </a:br>
            <a:r>
              <a:rPr lang="en-US" altLang="ko-KR" sz="2200" dirty="0">
                <a:ea typeface="Gulim" pitchFamily="34" charset="-127"/>
              </a:rPr>
              <a:t>Robot Kinematics: Position Analysis</a:t>
            </a:r>
            <a:endParaRPr lang="ko-KR" altLang="en-US" sz="2200" dirty="0">
              <a:ea typeface="Gulim" pitchFamily="34" charset="-127"/>
            </a:endParaRPr>
          </a:p>
        </p:txBody>
      </p:sp>
      <p:sp>
        <p:nvSpPr>
          <p:cNvPr id="91139" name="Text Box 3"/>
          <p:cNvSpPr txBox="1"/>
          <p:nvPr/>
        </p:nvSpPr>
        <p:spPr>
          <a:xfrm>
            <a:off x="609600" y="1524000"/>
            <a:ext cx="6343650" cy="822325"/>
          </a:xfrm>
          <a:prstGeom prst="rect">
            <a:avLst/>
          </a:prstGeom>
          <a:noFill/>
          <a:ln w="9525">
            <a:noFill/>
          </a:ln>
        </p:spPr>
        <p:txBody>
          <a:bodyPr wrap="none">
            <a:spAutoFit/>
          </a:bodyPr>
          <a:p>
            <a:pPr marL="457200" indent="-457200" latinLnBrk="1"/>
            <a:r>
              <a:rPr lang="en-US" altLang="ko-KR" dirty="0">
                <a:latin typeface="Tahoma" panose="020B0604030504040204" pitchFamily="34" charset="0"/>
                <a:ea typeface="Gulim" pitchFamily="34" charset="-127"/>
              </a:rPr>
              <a:t>2.5 REPRESENTATION OF TRANSFORMATINS</a:t>
            </a:r>
            <a:endParaRPr lang="en-US" altLang="ko-KR" dirty="0">
              <a:latin typeface="Tahoma" panose="020B0604030504040204" pitchFamily="34" charset="0"/>
              <a:ea typeface="Gulim" pitchFamily="34" charset="-127"/>
            </a:endParaRPr>
          </a:p>
          <a:p>
            <a:pPr marL="457200" indent="-457200" latinLnBrk="1"/>
            <a:r>
              <a:rPr lang="en-US" altLang="ko-KR" dirty="0">
                <a:latin typeface="Tahoma" panose="020B0604030504040204" pitchFamily="34" charset="0"/>
                <a:ea typeface="Gulim" pitchFamily="34" charset="-127"/>
              </a:rPr>
              <a:t> 2.5.3 Representation of Combined Transformations </a:t>
            </a:r>
            <a:endParaRPr lang="en-US" altLang="ko-KR" sz="2000" dirty="0">
              <a:latin typeface="Tahoma" panose="020B0604030504040204" pitchFamily="34" charset="0"/>
              <a:ea typeface="Gulim" pitchFamily="34" charset="-127"/>
            </a:endParaRPr>
          </a:p>
        </p:txBody>
      </p:sp>
      <p:sp>
        <p:nvSpPr>
          <p:cNvPr id="91140" name="Text Box 4"/>
          <p:cNvSpPr txBox="1"/>
          <p:nvPr/>
        </p:nvSpPr>
        <p:spPr>
          <a:xfrm>
            <a:off x="838200" y="6310313"/>
            <a:ext cx="3810000" cy="274637"/>
          </a:xfrm>
          <a:prstGeom prst="rect">
            <a:avLst/>
          </a:prstGeom>
          <a:noFill/>
          <a:ln w="9525">
            <a:noFill/>
          </a:ln>
        </p:spPr>
        <p:txBody>
          <a:bodyPr>
            <a:spAutoFit/>
          </a:bodyPr>
          <a:p>
            <a:pPr latinLnBrk="1"/>
            <a:r>
              <a:rPr lang="en-US" altLang="ko-KR" sz="1200" dirty="0">
                <a:solidFill>
                  <a:schemeClr val="tx2"/>
                </a:solidFill>
                <a:latin typeface="Tahoma" panose="020B0604030504040204" pitchFamily="34" charset="0"/>
                <a:ea typeface="Gulim" pitchFamily="34" charset="-127"/>
              </a:rPr>
              <a:t>Fig. 2.13</a:t>
            </a:r>
            <a:r>
              <a:rPr lang="en-US" altLang="ko-KR" sz="1200" dirty="0">
                <a:latin typeface="Tahoma" panose="020B0604030504040204" pitchFamily="34" charset="0"/>
                <a:ea typeface="Gulim" pitchFamily="34" charset="-127"/>
              </a:rPr>
              <a:t> Effects of three successive transformations </a:t>
            </a:r>
            <a:endParaRPr lang="en-US" altLang="ko-KR" sz="800" dirty="0">
              <a:latin typeface="Tahoma" panose="020B0604030504040204" pitchFamily="34" charset="0"/>
              <a:ea typeface="Gulim" pitchFamily="34" charset="-127"/>
            </a:endParaRPr>
          </a:p>
        </p:txBody>
      </p:sp>
      <p:sp>
        <p:nvSpPr>
          <p:cNvPr id="91141" name="Text Box 5"/>
          <p:cNvSpPr txBox="1"/>
          <p:nvPr/>
        </p:nvSpPr>
        <p:spPr>
          <a:xfrm>
            <a:off x="914400" y="2362200"/>
            <a:ext cx="8001000" cy="457200"/>
          </a:xfrm>
          <a:prstGeom prst="rect">
            <a:avLst/>
          </a:prstGeom>
          <a:noFill/>
          <a:ln w="9525">
            <a:noFill/>
          </a:ln>
        </p:spPr>
        <p:txBody>
          <a:bodyPr>
            <a:spAutoFit/>
          </a:bodyPr>
          <a:p>
            <a:pPr latinLnBrk="1"/>
            <a:r>
              <a:rPr lang="en-US" altLang="ko-KR" dirty="0">
                <a:solidFill>
                  <a:srgbClr val="33CC33"/>
                </a:solidFill>
                <a:latin typeface="Tahoma" panose="020B0604030504040204" pitchFamily="34" charset="0"/>
                <a:ea typeface="Gulim" pitchFamily="34" charset="-127"/>
                <a:sym typeface="Symbol" panose="05050102010706020507" pitchFamily="18" charset="2"/>
              </a:rPr>
              <a:t></a:t>
            </a:r>
            <a:r>
              <a:rPr lang="en-US" altLang="ko-KR" sz="2000" dirty="0">
                <a:latin typeface="Tahoma" panose="020B0604030504040204" pitchFamily="34" charset="0"/>
                <a:ea typeface="Gulim" pitchFamily="34" charset="-127"/>
              </a:rPr>
              <a:t>A number of successive translations and rotations</a:t>
            </a:r>
            <a:r>
              <a:rPr lang="en-US" altLang="ko-KR" sz="2000" dirty="0">
                <a:latin typeface="Times New Roman" panose="02020603050405020304" pitchFamily="18" charset="0"/>
                <a:ea typeface="Gulim" pitchFamily="34" charset="-127"/>
              </a:rPr>
              <a:t>…</a:t>
            </a:r>
            <a:r>
              <a:rPr lang="en-US" altLang="ko-KR" sz="2000" dirty="0">
                <a:latin typeface="Tahoma" panose="020B0604030504040204" pitchFamily="34" charset="0"/>
                <a:ea typeface="Gulim" pitchFamily="34" charset="-127"/>
              </a:rPr>
              <a:t>.</a:t>
            </a:r>
            <a:endParaRPr lang="en-US" altLang="ko-KR" sz="1600" dirty="0">
              <a:latin typeface="Tahoma" panose="020B0604030504040204" pitchFamily="34" charset="0"/>
              <a:ea typeface="Gulim" pitchFamily="34" charset="-127"/>
            </a:endParaRPr>
          </a:p>
        </p:txBody>
      </p:sp>
      <p:pic>
        <p:nvPicPr>
          <p:cNvPr id="91142" name="Picture 9" descr="F02-13"/>
          <p:cNvPicPr>
            <a:picLocks noChangeAspect="1"/>
          </p:cNvPicPr>
          <p:nvPr/>
        </p:nvPicPr>
        <p:blipFill>
          <a:blip r:embed="rId1"/>
          <a:stretch>
            <a:fillRect/>
          </a:stretch>
        </p:blipFill>
        <p:spPr>
          <a:xfrm>
            <a:off x="838200" y="2895600"/>
            <a:ext cx="3736975" cy="3368675"/>
          </a:xfrm>
          <a:prstGeom prst="rect">
            <a:avLst/>
          </a:prstGeom>
          <a:noFill/>
          <a:ln w="9525">
            <a:noFill/>
          </a:ln>
        </p:spPr>
      </p:pic>
      <p:pic>
        <p:nvPicPr>
          <p:cNvPr id="91143" name="Picture 10" descr="F02-14"/>
          <p:cNvPicPr>
            <a:picLocks noChangeAspect="1"/>
          </p:cNvPicPr>
          <p:nvPr/>
        </p:nvPicPr>
        <p:blipFill>
          <a:blip r:embed="rId2"/>
          <a:stretch>
            <a:fillRect/>
          </a:stretch>
        </p:blipFill>
        <p:spPr>
          <a:xfrm>
            <a:off x="4876800" y="2743200"/>
            <a:ext cx="3581400" cy="3570288"/>
          </a:xfrm>
          <a:prstGeom prst="rect">
            <a:avLst/>
          </a:prstGeom>
          <a:noFill/>
          <a:ln w="9525">
            <a:noFill/>
          </a:ln>
        </p:spPr>
      </p:pic>
      <p:sp>
        <p:nvSpPr>
          <p:cNvPr id="91144" name="Text Box 11"/>
          <p:cNvSpPr txBox="1"/>
          <p:nvPr/>
        </p:nvSpPr>
        <p:spPr>
          <a:xfrm>
            <a:off x="4876800" y="6324600"/>
            <a:ext cx="3810000" cy="457200"/>
          </a:xfrm>
          <a:prstGeom prst="rect">
            <a:avLst/>
          </a:prstGeom>
          <a:noFill/>
          <a:ln w="9525">
            <a:noFill/>
          </a:ln>
        </p:spPr>
        <p:txBody>
          <a:bodyPr>
            <a:spAutoFit/>
          </a:bodyPr>
          <a:p>
            <a:pPr latinLnBrk="1"/>
            <a:r>
              <a:rPr lang="en-US" altLang="ko-KR" sz="1200" dirty="0">
                <a:solidFill>
                  <a:schemeClr val="tx2"/>
                </a:solidFill>
                <a:latin typeface="Tahoma" panose="020B0604030504040204" pitchFamily="34" charset="0"/>
                <a:ea typeface="Gulim" pitchFamily="34" charset="-127"/>
              </a:rPr>
              <a:t>Fig. 2.14</a:t>
            </a:r>
            <a:r>
              <a:rPr lang="en-US" altLang="ko-KR" sz="1200" dirty="0">
                <a:latin typeface="Tahoma" panose="020B0604030504040204" pitchFamily="34" charset="0"/>
                <a:ea typeface="Gulim" pitchFamily="34" charset="-127"/>
              </a:rPr>
              <a:t> Changing the order of transformations will </a:t>
            </a:r>
            <a:endParaRPr lang="en-US" altLang="ko-KR" sz="1200" dirty="0">
              <a:latin typeface="Tahoma" panose="020B0604030504040204" pitchFamily="34" charset="0"/>
              <a:ea typeface="Gulim" pitchFamily="34" charset="-127"/>
            </a:endParaRPr>
          </a:p>
          <a:p>
            <a:pPr latinLnBrk="1"/>
            <a:r>
              <a:rPr lang="en-US" altLang="ko-KR" sz="1200" dirty="0">
                <a:latin typeface="Tahoma" panose="020B0604030504040204" pitchFamily="34" charset="0"/>
                <a:ea typeface="Gulim" pitchFamily="34" charset="-127"/>
              </a:rPr>
              <a:t>              change the final result </a:t>
            </a:r>
            <a:endParaRPr lang="en-US" altLang="ko-KR" sz="800" dirty="0">
              <a:latin typeface="Tahoma" panose="020B0604030504040204" pitchFamily="34" charset="0"/>
              <a:ea typeface="Gulim" pitchFamily="34" charset="-127"/>
            </a:endParaRPr>
          </a:p>
        </p:txBody>
      </p:sp>
    </p:spTree>
  </p:cSld>
  <p:clrMapOvr>
    <a:masterClrMapping/>
  </p:clrMapOvr>
  <p:transition advClick="0"/>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Rectangle 2"/>
          <p:cNvSpPr>
            <a:spLocks noGrp="1"/>
          </p:cNvSpPr>
          <p:nvPr>
            <p:ph type="title"/>
          </p:nvPr>
        </p:nvSpPr>
        <p:spPr/>
        <p:txBody>
          <a:bodyPr vert="horz" wrap="square" lIns="91440" tIns="45720" rIns="91440" bIns="45720" anchor="b" anchorCtr="0"/>
          <a:p>
            <a:br>
              <a:rPr lang="en-US" altLang="ko-KR" sz="4000" dirty="0">
                <a:ea typeface="Gulim" pitchFamily="34" charset="-127"/>
              </a:rPr>
            </a:br>
            <a:r>
              <a:rPr lang="en-US" altLang="ko-KR" sz="2200" dirty="0">
                <a:ea typeface="Gulim" pitchFamily="34" charset="-127"/>
              </a:rPr>
              <a:t>Robot Kinematics: Position Analysis</a:t>
            </a:r>
            <a:endParaRPr lang="ko-KR" altLang="en-US" sz="2200" dirty="0">
              <a:ea typeface="Gulim" pitchFamily="34" charset="-127"/>
            </a:endParaRPr>
          </a:p>
        </p:txBody>
      </p:sp>
      <p:sp>
        <p:nvSpPr>
          <p:cNvPr id="92163" name="Text Box 3"/>
          <p:cNvSpPr txBox="1"/>
          <p:nvPr/>
        </p:nvSpPr>
        <p:spPr>
          <a:xfrm>
            <a:off x="609600" y="1524000"/>
            <a:ext cx="6343650" cy="822325"/>
          </a:xfrm>
          <a:prstGeom prst="rect">
            <a:avLst/>
          </a:prstGeom>
          <a:noFill/>
          <a:ln w="9525">
            <a:noFill/>
          </a:ln>
        </p:spPr>
        <p:txBody>
          <a:bodyPr wrap="none">
            <a:spAutoFit/>
          </a:bodyPr>
          <a:p>
            <a:pPr marL="457200" indent="-457200" latinLnBrk="1"/>
            <a:r>
              <a:rPr lang="en-US" altLang="ko-KR" dirty="0">
                <a:latin typeface="Tahoma" panose="020B0604030504040204" pitchFamily="34" charset="0"/>
                <a:ea typeface="Gulim" pitchFamily="34" charset="-127"/>
              </a:rPr>
              <a:t>2.5 REPRESENTATION OF TRANSFORMATINS</a:t>
            </a:r>
            <a:endParaRPr lang="en-US" altLang="ko-KR" dirty="0">
              <a:latin typeface="Tahoma" panose="020B0604030504040204" pitchFamily="34" charset="0"/>
              <a:ea typeface="Gulim" pitchFamily="34" charset="-127"/>
            </a:endParaRPr>
          </a:p>
          <a:p>
            <a:pPr marL="457200" indent="-457200" latinLnBrk="1"/>
            <a:r>
              <a:rPr lang="en-US" altLang="ko-KR" dirty="0">
                <a:latin typeface="Tahoma" panose="020B0604030504040204" pitchFamily="34" charset="0"/>
                <a:ea typeface="Gulim" pitchFamily="34" charset="-127"/>
              </a:rPr>
              <a:t> 2.5.5 Transformations Relative to the Rotating Frame </a:t>
            </a:r>
            <a:endParaRPr lang="en-US" altLang="ko-KR" sz="2000" dirty="0">
              <a:latin typeface="Tahoma" panose="020B0604030504040204" pitchFamily="34" charset="0"/>
              <a:ea typeface="Gulim" pitchFamily="34" charset="-127"/>
            </a:endParaRPr>
          </a:p>
        </p:txBody>
      </p:sp>
      <p:sp>
        <p:nvSpPr>
          <p:cNvPr id="92164" name="Text Box 4"/>
          <p:cNvSpPr txBox="1"/>
          <p:nvPr/>
        </p:nvSpPr>
        <p:spPr>
          <a:xfrm>
            <a:off x="2590800" y="6507163"/>
            <a:ext cx="4114800" cy="274637"/>
          </a:xfrm>
          <a:prstGeom prst="rect">
            <a:avLst/>
          </a:prstGeom>
          <a:noFill/>
          <a:ln w="9525">
            <a:noFill/>
          </a:ln>
        </p:spPr>
        <p:txBody>
          <a:bodyPr>
            <a:spAutoFit/>
          </a:bodyPr>
          <a:p>
            <a:pPr latinLnBrk="1"/>
            <a:r>
              <a:rPr lang="en-US" altLang="ko-KR" sz="1200" dirty="0">
                <a:solidFill>
                  <a:schemeClr val="tx2"/>
                </a:solidFill>
                <a:latin typeface="Tahoma" panose="020B0604030504040204" pitchFamily="34" charset="0"/>
                <a:ea typeface="Gulim" pitchFamily="34" charset="-127"/>
              </a:rPr>
              <a:t>Fig. 2.15</a:t>
            </a:r>
            <a:r>
              <a:rPr lang="en-US" altLang="ko-KR" sz="1200" dirty="0">
                <a:latin typeface="Tahoma" panose="020B0604030504040204" pitchFamily="34" charset="0"/>
                <a:ea typeface="Gulim" pitchFamily="34" charset="-127"/>
              </a:rPr>
              <a:t> Transformations relative to the current frames. </a:t>
            </a:r>
            <a:endParaRPr lang="en-US" altLang="ko-KR" sz="800" dirty="0">
              <a:latin typeface="Tahoma" panose="020B0604030504040204" pitchFamily="34" charset="0"/>
              <a:ea typeface="Gulim" pitchFamily="34" charset="-127"/>
            </a:endParaRPr>
          </a:p>
        </p:txBody>
      </p:sp>
      <p:sp>
        <p:nvSpPr>
          <p:cNvPr id="92165" name="Text Box 5"/>
          <p:cNvSpPr txBox="1"/>
          <p:nvPr/>
        </p:nvSpPr>
        <p:spPr>
          <a:xfrm>
            <a:off x="914400" y="2362200"/>
            <a:ext cx="8001000" cy="457200"/>
          </a:xfrm>
          <a:prstGeom prst="rect">
            <a:avLst/>
          </a:prstGeom>
          <a:noFill/>
          <a:ln w="9525">
            <a:noFill/>
          </a:ln>
        </p:spPr>
        <p:txBody>
          <a:bodyPr>
            <a:spAutoFit/>
          </a:bodyPr>
          <a:p>
            <a:pPr latinLnBrk="1"/>
            <a:r>
              <a:rPr lang="en-US" altLang="ko-KR" dirty="0">
                <a:solidFill>
                  <a:srgbClr val="33CC33"/>
                </a:solidFill>
                <a:latin typeface="Tahoma" panose="020B0604030504040204" pitchFamily="34" charset="0"/>
                <a:ea typeface="Gulim" pitchFamily="34" charset="-127"/>
                <a:sym typeface="Symbol" panose="05050102010706020507" pitchFamily="18" charset="2"/>
              </a:rPr>
              <a:t></a:t>
            </a:r>
            <a:r>
              <a:rPr lang="en-US" altLang="ko-KR" sz="2000" dirty="0">
                <a:solidFill>
                  <a:srgbClr val="33CC33"/>
                </a:solidFill>
                <a:latin typeface="Tahoma" panose="020B0604030504040204" pitchFamily="34" charset="0"/>
                <a:ea typeface="Gulim" pitchFamily="34" charset="-127"/>
              </a:rPr>
              <a:t>E</a:t>
            </a:r>
            <a:r>
              <a:rPr lang="en-US" altLang="ko-KR" sz="1400" dirty="0">
                <a:solidFill>
                  <a:srgbClr val="33CC33"/>
                </a:solidFill>
                <a:latin typeface="Tahoma" panose="020B0604030504040204" pitchFamily="34" charset="0"/>
                <a:ea typeface="Gulim" pitchFamily="34" charset="-127"/>
              </a:rPr>
              <a:t>xample 2.8</a:t>
            </a:r>
            <a:endParaRPr lang="en-US" altLang="ko-KR" sz="1400" dirty="0">
              <a:solidFill>
                <a:srgbClr val="33CC33"/>
              </a:solidFill>
              <a:latin typeface="Tahoma" panose="020B0604030504040204" pitchFamily="34" charset="0"/>
              <a:ea typeface="Gulim" pitchFamily="34" charset="-127"/>
            </a:endParaRPr>
          </a:p>
        </p:txBody>
      </p:sp>
      <p:pic>
        <p:nvPicPr>
          <p:cNvPr id="92166" name="Picture 7" descr="F02-15"/>
          <p:cNvPicPr>
            <a:picLocks noChangeAspect="1"/>
          </p:cNvPicPr>
          <p:nvPr/>
        </p:nvPicPr>
        <p:blipFill>
          <a:blip r:embed="rId1"/>
          <a:stretch>
            <a:fillRect/>
          </a:stretch>
        </p:blipFill>
        <p:spPr>
          <a:xfrm>
            <a:off x="2514600" y="2895600"/>
            <a:ext cx="4176713" cy="3538538"/>
          </a:xfrm>
          <a:prstGeom prst="rect">
            <a:avLst/>
          </a:prstGeom>
          <a:noFill/>
          <a:ln w="9525">
            <a:noFill/>
          </a:ln>
        </p:spPr>
      </p:pic>
    </p:spTree>
  </p:cSld>
  <p:clrMapOvr>
    <a:masterClrMapping/>
  </p:clrMapOvr>
  <p:transition advClick="0"/>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Rectangle 2"/>
          <p:cNvSpPr>
            <a:spLocks noGrp="1"/>
          </p:cNvSpPr>
          <p:nvPr>
            <p:ph type="title"/>
          </p:nvPr>
        </p:nvSpPr>
        <p:spPr/>
        <p:txBody>
          <a:bodyPr vert="horz" wrap="square" lIns="91440" tIns="45720" rIns="91440" bIns="45720" anchor="b" anchorCtr="0"/>
          <a:p>
            <a:br>
              <a:rPr lang="en-US" altLang="ko-KR" sz="4000" dirty="0">
                <a:ea typeface="Gulim" pitchFamily="34" charset="-127"/>
              </a:rPr>
            </a:br>
            <a:r>
              <a:rPr lang="en-US" altLang="ko-KR" sz="2200" dirty="0">
                <a:ea typeface="Gulim" pitchFamily="34" charset="-127"/>
              </a:rPr>
              <a:t>Robot Kinematics: Position Analysis</a:t>
            </a:r>
            <a:endParaRPr lang="ko-KR" altLang="en-US" sz="2200" dirty="0">
              <a:ea typeface="Gulim" pitchFamily="34" charset="-127"/>
            </a:endParaRPr>
          </a:p>
        </p:txBody>
      </p:sp>
      <p:sp>
        <p:nvSpPr>
          <p:cNvPr id="93187" name="Text Box 3"/>
          <p:cNvSpPr txBox="1"/>
          <p:nvPr/>
        </p:nvSpPr>
        <p:spPr>
          <a:xfrm>
            <a:off x="609600" y="1524000"/>
            <a:ext cx="6813550" cy="457200"/>
          </a:xfrm>
          <a:prstGeom prst="rect">
            <a:avLst/>
          </a:prstGeom>
          <a:noFill/>
          <a:ln w="9525">
            <a:noFill/>
          </a:ln>
        </p:spPr>
        <p:txBody>
          <a:bodyPr wrap="none">
            <a:spAutoFit/>
          </a:bodyPr>
          <a:p>
            <a:pPr marL="457200" indent="-457200" latinLnBrk="1"/>
            <a:r>
              <a:rPr lang="en-US" altLang="ko-KR" dirty="0">
                <a:latin typeface="Tahoma" panose="020B0604030504040204" pitchFamily="34" charset="0"/>
                <a:ea typeface="Gulim" pitchFamily="34" charset="-127"/>
              </a:rPr>
              <a:t>2.6 INVERSE OF TRANSFORMATION MATIRICES </a:t>
            </a:r>
            <a:endParaRPr lang="en-US" altLang="ko-KR" sz="2000" dirty="0">
              <a:latin typeface="Tahoma" panose="020B0604030504040204" pitchFamily="34" charset="0"/>
              <a:ea typeface="Gulim" pitchFamily="34" charset="-127"/>
            </a:endParaRPr>
          </a:p>
        </p:txBody>
      </p:sp>
      <p:sp>
        <p:nvSpPr>
          <p:cNvPr id="93188" name="Text Box 4"/>
          <p:cNvSpPr txBox="1"/>
          <p:nvPr/>
        </p:nvSpPr>
        <p:spPr>
          <a:xfrm>
            <a:off x="2438400" y="6248400"/>
            <a:ext cx="4724400" cy="274638"/>
          </a:xfrm>
          <a:prstGeom prst="rect">
            <a:avLst/>
          </a:prstGeom>
          <a:noFill/>
          <a:ln w="9525">
            <a:noFill/>
          </a:ln>
        </p:spPr>
        <p:txBody>
          <a:bodyPr>
            <a:spAutoFit/>
          </a:bodyPr>
          <a:p>
            <a:pPr latinLnBrk="1"/>
            <a:r>
              <a:rPr lang="en-US" altLang="ko-KR" sz="1200" dirty="0">
                <a:solidFill>
                  <a:schemeClr val="tx2"/>
                </a:solidFill>
                <a:latin typeface="Tahoma" panose="020B0604030504040204" pitchFamily="34" charset="0"/>
                <a:ea typeface="Gulim" pitchFamily="34" charset="-127"/>
              </a:rPr>
              <a:t>Fig. 2.16</a:t>
            </a:r>
            <a:r>
              <a:rPr lang="en-US" altLang="ko-KR" sz="1200" dirty="0">
                <a:latin typeface="Tahoma" panose="020B0604030504040204" pitchFamily="34" charset="0"/>
                <a:ea typeface="Gulim" pitchFamily="34" charset="-127"/>
              </a:rPr>
              <a:t> The Universe, robot, hand, part, and end effecter frames. </a:t>
            </a:r>
            <a:endParaRPr lang="en-US" altLang="ko-KR" sz="800" dirty="0">
              <a:latin typeface="Tahoma" panose="020B0604030504040204" pitchFamily="34" charset="0"/>
              <a:ea typeface="Gulim" pitchFamily="34" charset="-127"/>
            </a:endParaRPr>
          </a:p>
        </p:txBody>
      </p:sp>
      <p:pic>
        <p:nvPicPr>
          <p:cNvPr id="93189" name="Picture 7" descr="F02-16"/>
          <p:cNvPicPr>
            <a:picLocks noChangeAspect="1"/>
          </p:cNvPicPr>
          <p:nvPr/>
        </p:nvPicPr>
        <p:blipFill>
          <a:blip r:embed="rId1"/>
          <a:stretch>
            <a:fillRect/>
          </a:stretch>
        </p:blipFill>
        <p:spPr>
          <a:xfrm>
            <a:off x="1905000" y="3657600"/>
            <a:ext cx="5638800" cy="2509838"/>
          </a:xfrm>
          <a:prstGeom prst="rect">
            <a:avLst/>
          </a:prstGeom>
          <a:noFill/>
          <a:ln w="9525">
            <a:noFill/>
          </a:ln>
        </p:spPr>
      </p:pic>
      <p:sp>
        <p:nvSpPr>
          <p:cNvPr id="93190" name="Text Box 8"/>
          <p:cNvSpPr txBox="1"/>
          <p:nvPr/>
        </p:nvSpPr>
        <p:spPr>
          <a:xfrm>
            <a:off x="838200" y="1981200"/>
            <a:ext cx="8077200" cy="1585913"/>
          </a:xfrm>
          <a:prstGeom prst="rect">
            <a:avLst/>
          </a:prstGeom>
          <a:noFill/>
          <a:ln w="9525">
            <a:noFill/>
          </a:ln>
        </p:spPr>
        <p:txBody>
          <a:bodyPr>
            <a:spAutoFit/>
          </a:bodyPr>
          <a:p>
            <a:pPr latinLnBrk="1">
              <a:buNone/>
            </a:pPr>
            <a:r>
              <a:rPr lang="en-US" altLang="ko-KR" dirty="0">
                <a:solidFill>
                  <a:srgbClr val="33CC33"/>
                </a:solidFill>
                <a:latin typeface="Tahoma" panose="020B0604030504040204" pitchFamily="34" charset="0"/>
                <a:ea typeface="Gulim" pitchFamily="34" charset="-127"/>
                <a:sym typeface="Symbol" panose="05050102010706020507" pitchFamily="18" charset="2"/>
              </a:rPr>
              <a:t></a:t>
            </a:r>
            <a:r>
              <a:rPr lang="en-US" altLang="ko-KR" sz="2000" dirty="0">
                <a:latin typeface="Tahoma" panose="020B0604030504040204" pitchFamily="34" charset="0"/>
                <a:ea typeface="Gulim" pitchFamily="34" charset="-127"/>
              </a:rPr>
              <a:t>Inverse of a matrix calculation steps : </a:t>
            </a:r>
            <a:endParaRPr lang="en-US" altLang="ko-KR" sz="2000" dirty="0">
              <a:latin typeface="Tahoma" panose="020B0604030504040204" pitchFamily="34" charset="0"/>
              <a:ea typeface="Gulim" pitchFamily="34" charset="-127"/>
            </a:endParaRPr>
          </a:p>
          <a:p>
            <a:pPr latinLnBrk="1">
              <a:buNone/>
            </a:pPr>
            <a:r>
              <a:rPr lang="en-US" altLang="ko-KR" sz="2000" dirty="0">
                <a:latin typeface="Tahoma" panose="020B0604030504040204" pitchFamily="34" charset="0"/>
                <a:ea typeface="Gulim" pitchFamily="34" charset="-127"/>
              </a:rPr>
              <a:t>    </a:t>
            </a:r>
            <a:r>
              <a:rPr lang="en-US" altLang="ko-KR" dirty="0">
                <a:solidFill>
                  <a:srgbClr val="CC00CC"/>
                </a:solidFill>
                <a:latin typeface="Times New Roman" panose="02020603050405020304" pitchFamily="18" charset="0"/>
                <a:ea typeface="Gulim" pitchFamily="34" charset="-127"/>
              </a:rPr>
              <a:t>•</a:t>
            </a:r>
            <a:r>
              <a:rPr lang="en-US" altLang="ko-KR" dirty="0">
                <a:latin typeface="Times New Roman" panose="02020603050405020304" pitchFamily="18" charset="0"/>
                <a:ea typeface="Gulim" pitchFamily="34" charset="-127"/>
              </a:rPr>
              <a:t> Calculate the determinant of the matrix.</a:t>
            </a:r>
            <a:endParaRPr lang="en-US" altLang="ko-KR" dirty="0">
              <a:latin typeface="Times New Roman" panose="02020603050405020304" pitchFamily="18" charset="0"/>
              <a:ea typeface="Gulim" pitchFamily="34" charset="-127"/>
            </a:endParaRPr>
          </a:p>
          <a:p>
            <a:pPr latinLnBrk="1">
              <a:buNone/>
            </a:pPr>
            <a:r>
              <a:rPr lang="en-US" altLang="ko-KR" dirty="0">
                <a:latin typeface="Times New Roman" panose="02020603050405020304" pitchFamily="18" charset="0"/>
                <a:ea typeface="Gulim" pitchFamily="34" charset="-127"/>
              </a:rPr>
              <a:t>      </a:t>
            </a:r>
            <a:r>
              <a:rPr lang="en-US" altLang="ko-KR" dirty="0">
                <a:solidFill>
                  <a:srgbClr val="CC00CC"/>
                </a:solidFill>
                <a:latin typeface="Times New Roman" panose="02020603050405020304" pitchFamily="18" charset="0"/>
                <a:ea typeface="Gulim" pitchFamily="34" charset="-127"/>
              </a:rPr>
              <a:t>•</a:t>
            </a:r>
            <a:r>
              <a:rPr lang="en-US" altLang="ko-KR" dirty="0">
                <a:latin typeface="Times New Roman" panose="02020603050405020304" pitchFamily="18" charset="0"/>
                <a:ea typeface="Gulim" pitchFamily="34" charset="-127"/>
              </a:rPr>
              <a:t> Transpose the matrix.</a:t>
            </a:r>
            <a:endParaRPr lang="en-US" altLang="ko-KR" dirty="0">
              <a:latin typeface="Times New Roman" panose="02020603050405020304" pitchFamily="18" charset="0"/>
              <a:ea typeface="Gulim" pitchFamily="34" charset="-127"/>
            </a:endParaRPr>
          </a:p>
          <a:p>
            <a:pPr latinLnBrk="1">
              <a:buNone/>
            </a:pPr>
            <a:r>
              <a:rPr lang="en-US" altLang="ko-KR" dirty="0">
                <a:latin typeface="Times New Roman" panose="02020603050405020304" pitchFamily="18" charset="0"/>
                <a:ea typeface="Gulim" pitchFamily="34" charset="-127"/>
              </a:rPr>
              <a:t>      </a:t>
            </a:r>
            <a:r>
              <a:rPr lang="en-US" altLang="ko-KR" dirty="0">
                <a:solidFill>
                  <a:srgbClr val="CC00CC"/>
                </a:solidFill>
                <a:latin typeface="Times New Roman" panose="02020603050405020304" pitchFamily="18" charset="0"/>
                <a:ea typeface="Gulim" pitchFamily="34" charset="-127"/>
              </a:rPr>
              <a:t>•</a:t>
            </a:r>
            <a:r>
              <a:rPr lang="en-US" altLang="ko-KR" dirty="0">
                <a:latin typeface="Times New Roman" panose="02020603050405020304" pitchFamily="18" charset="0"/>
                <a:ea typeface="Gulim" pitchFamily="34" charset="-127"/>
              </a:rPr>
              <a:t> Replace each element of the transposed matrix by its own minor(adjoint matrix).</a:t>
            </a:r>
            <a:endParaRPr lang="en-US" altLang="ko-KR" dirty="0">
              <a:latin typeface="Times New Roman" panose="02020603050405020304" pitchFamily="18" charset="0"/>
              <a:ea typeface="Gulim" pitchFamily="34" charset="-127"/>
            </a:endParaRPr>
          </a:p>
          <a:p>
            <a:pPr latinLnBrk="1">
              <a:buNone/>
            </a:pPr>
            <a:r>
              <a:rPr lang="en-US" altLang="ko-KR" dirty="0">
                <a:latin typeface="Times New Roman" panose="02020603050405020304" pitchFamily="18" charset="0"/>
                <a:ea typeface="Gulim" pitchFamily="34" charset="-127"/>
              </a:rPr>
              <a:t>      </a:t>
            </a:r>
            <a:r>
              <a:rPr lang="en-US" altLang="ko-KR" dirty="0">
                <a:solidFill>
                  <a:srgbClr val="CC00CC"/>
                </a:solidFill>
                <a:latin typeface="Times New Roman" panose="02020603050405020304" pitchFamily="18" charset="0"/>
                <a:ea typeface="Gulim" pitchFamily="34" charset="-127"/>
              </a:rPr>
              <a:t>•</a:t>
            </a:r>
            <a:r>
              <a:rPr lang="en-US" altLang="ko-KR" dirty="0">
                <a:latin typeface="Times New Roman" panose="02020603050405020304" pitchFamily="18" charset="0"/>
                <a:ea typeface="Gulim" pitchFamily="34" charset="-127"/>
              </a:rPr>
              <a:t> Divide the converted matrix by the determinant.</a:t>
            </a:r>
            <a:endParaRPr lang="en-US" altLang="ko-KR" dirty="0">
              <a:latin typeface="Times New Roman" panose="02020603050405020304" pitchFamily="18" charset="0"/>
              <a:ea typeface="Gulim" pitchFamily="34" charset="-127"/>
            </a:endParaRPr>
          </a:p>
        </p:txBody>
      </p:sp>
    </p:spTree>
  </p:cSld>
  <p:clrMapOvr>
    <a:masterClrMapping/>
  </p:clrMapOvr>
  <p:transition advClick="0"/>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Rectangle 2"/>
          <p:cNvSpPr>
            <a:spLocks noGrp="1"/>
          </p:cNvSpPr>
          <p:nvPr>
            <p:ph type="title"/>
          </p:nvPr>
        </p:nvSpPr>
        <p:spPr>
          <a:xfrm>
            <a:off x="1370013" y="301625"/>
            <a:ext cx="5521325" cy="1143000"/>
          </a:xfrm>
        </p:spPr>
        <p:txBody>
          <a:bodyPr vert="horz" wrap="square" lIns="91440" tIns="45720" rIns="91440" bIns="45720" anchor="b" anchorCtr="0"/>
          <a:p>
            <a:br>
              <a:rPr lang="en-US" altLang="ko-KR" sz="4000" dirty="0">
                <a:ea typeface="Gulim" pitchFamily="34" charset="-127"/>
              </a:rPr>
            </a:br>
            <a:r>
              <a:rPr lang="en-US" altLang="ko-KR" sz="2200" dirty="0">
                <a:ea typeface="Gulim" pitchFamily="34" charset="-127"/>
              </a:rPr>
              <a:t>Robot Kinematics: Position Analysis</a:t>
            </a:r>
            <a:endParaRPr lang="ko-KR" altLang="en-US" sz="2200" dirty="0">
              <a:ea typeface="Gulim" pitchFamily="34" charset="-127"/>
            </a:endParaRPr>
          </a:p>
        </p:txBody>
      </p:sp>
      <p:sp>
        <p:nvSpPr>
          <p:cNvPr id="94211" name="Text Box 3"/>
          <p:cNvSpPr txBox="1"/>
          <p:nvPr/>
        </p:nvSpPr>
        <p:spPr>
          <a:xfrm>
            <a:off x="609600" y="1524000"/>
            <a:ext cx="7739063" cy="457200"/>
          </a:xfrm>
          <a:prstGeom prst="rect">
            <a:avLst/>
          </a:prstGeom>
          <a:noFill/>
          <a:ln w="9525">
            <a:noFill/>
          </a:ln>
        </p:spPr>
        <p:txBody>
          <a:bodyPr wrap="none">
            <a:spAutoFit/>
          </a:bodyPr>
          <a:p>
            <a:pPr marL="457200" indent="-457200" latinLnBrk="1"/>
            <a:r>
              <a:rPr lang="en-US" altLang="ko-KR" dirty="0">
                <a:latin typeface="Tahoma" panose="020B0604030504040204" pitchFamily="34" charset="0"/>
                <a:ea typeface="Gulim" pitchFamily="34" charset="-127"/>
              </a:rPr>
              <a:t>2.7 FORWARD AND INVERSE KINEMATICS OF ROBOTS </a:t>
            </a:r>
            <a:endParaRPr lang="en-US" altLang="ko-KR" sz="2000" dirty="0">
              <a:latin typeface="Tahoma" panose="020B0604030504040204" pitchFamily="34" charset="0"/>
              <a:ea typeface="Gulim" pitchFamily="34" charset="-127"/>
            </a:endParaRPr>
          </a:p>
        </p:txBody>
      </p:sp>
      <p:sp>
        <p:nvSpPr>
          <p:cNvPr id="94212" name="Text Box 4"/>
          <p:cNvSpPr txBox="1"/>
          <p:nvPr/>
        </p:nvSpPr>
        <p:spPr>
          <a:xfrm>
            <a:off x="2286000" y="6400800"/>
            <a:ext cx="4876800" cy="274638"/>
          </a:xfrm>
          <a:prstGeom prst="rect">
            <a:avLst/>
          </a:prstGeom>
          <a:noFill/>
          <a:ln w="9525">
            <a:noFill/>
          </a:ln>
        </p:spPr>
        <p:txBody>
          <a:bodyPr>
            <a:spAutoFit/>
          </a:bodyPr>
          <a:p>
            <a:pPr latinLnBrk="1"/>
            <a:r>
              <a:rPr lang="en-US" altLang="ko-KR" sz="1200" dirty="0">
                <a:solidFill>
                  <a:schemeClr val="tx2"/>
                </a:solidFill>
                <a:latin typeface="Tahoma" panose="020B0604030504040204" pitchFamily="34" charset="0"/>
                <a:ea typeface="Gulim" pitchFamily="34" charset="-127"/>
              </a:rPr>
              <a:t>Fig. 2.17</a:t>
            </a:r>
            <a:r>
              <a:rPr lang="en-US" altLang="ko-KR" sz="1200" dirty="0">
                <a:latin typeface="Tahoma" panose="020B0604030504040204" pitchFamily="34" charset="0"/>
                <a:ea typeface="Gulim" pitchFamily="34" charset="-127"/>
              </a:rPr>
              <a:t> The hand frame of the robot relative to the reference frame. </a:t>
            </a:r>
            <a:endParaRPr lang="en-US" altLang="ko-KR" sz="800" dirty="0">
              <a:latin typeface="Tahoma" panose="020B0604030504040204" pitchFamily="34" charset="0"/>
              <a:ea typeface="Gulim" pitchFamily="34" charset="-127"/>
            </a:endParaRPr>
          </a:p>
        </p:txBody>
      </p:sp>
      <p:sp>
        <p:nvSpPr>
          <p:cNvPr id="94213" name="Text Box 5"/>
          <p:cNvSpPr txBox="1"/>
          <p:nvPr/>
        </p:nvSpPr>
        <p:spPr>
          <a:xfrm>
            <a:off x="838200" y="1981200"/>
            <a:ext cx="8077200" cy="1585913"/>
          </a:xfrm>
          <a:prstGeom prst="rect">
            <a:avLst/>
          </a:prstGeom>
          <a:noFill/>
          <a:ln w="9525">
            <a:noFill/>
          </a:ln>
        </p:spPr>
        <p:txBody>
          <a:bodyPr>
            <a:spAutoFit/>
          </a:bodyPr>
          <a:p>
            <a:pPr latinLnBrk="1">
              <a:buNone/>
            </a:pPr>
            <a:r>
              <a:rPr lang="en-US" altLang="ko-KR" dirty="0">
                <a:solidFill>
                  <a:srgbClr val="33CC33"/>
                </a:solidFill>
                <a:latin typeface="Tahoma" panose="020B0604030504040204" pitchFamily="34" charset="0"/>
                <a:ea typeface="Gulim" pitchFamily="34" charset="-127"/>
                <a:sym typeface="Symbol" panose="05050102010706020507" pitchFamily="18" charset="2"/>
              </a:rPr>
              <a:t></a:t>
            </a:r>
            <a:r>
              <a:rPr lang="en-US" altLang="ko-KR" sz="2000" dirty="0">
                <a:latin typeface="Tahoma" panose="020B0604030504040204" pitchFamily="34" charset="0"/>
                <a:ea typeface="Gulim" pitchFamily="34" charset="-127"/>
              </a:rPr>
              <a:t>Forward Kinematics Analysis: </a:t>
            </a:r>
            <a:endParaRPr lang="en-US" altLang="ko-KR" sz="2000" dirty="0">
              <a:latin typeface="Tahoma" panose="020B0604030504040204" pitchFamily="34" charset="0"/>
              <a:ea typeface="Gulim" pitchFamily="34" charset="-127"/>
            </a:endParaRPr>
          </a:p>
          <a:p>
            <a:pPr latinLnBrk="1">
              <a:buNone/>
            </a:pPr>
            <a:r>
              <a:rPr lang="en-US" altLang="ko-KR" sz="2000" dirty="0">
                <a:latin typeface="Tahoma" panose="020B0604030504040204" pitchFamily="34" charset="0"/>
                <a:ea typeface="Gulim" pitchFamily="34" charset="-127"/>
              </a:rPr>
              <a:t>    </a:t>
            </a:r>
            <a:r>
              <a:rPr lang="en-US" altLang="ko-KR" dirty="0">
                <a:solidFill>
                  <a:srgbClr val="CC00CC"/>
                </a:solidFill>
                <a:latin typeface="Times New Roman" panose="02020603050405020304" pitchFamily="18" charset="0"/>
                <a:ea typeface="Gulim" pitchFamily="34" charset="-127"/>
              </a:rPr>
              <a:t>•</a:t>
            </a:r>
            <a:r>
              <a:rPr lang="en-US" altLang="ko-KR" dirty="0">
                <a:latin typeface="Times New Roman" panose="02020603050405020304" pitchFamily="18" charset="0"/>
                <a:ea typeface="Gulim" pitchFamily="34" charset="-127"/>
              </a:rPr>
              <a:t> Calculating the position and orientation of the hand of the robot. </a:t>
            </a:r>
            <a:endParaRPr lang="en-US" altLang="ko-KR" dirty="0">
              <a:latin typeface="Times New Roman" panose="02020603050405020304" pitchFamily="18" charset="0"/>
              <a:ea typeface="Gulim" pitchFamily="34" charset="-127"/>
            </a:endParaRPr>
          </a:p>
          <a:p>
            <a:pPr latinLnBrk="1">
              <a:buNone/>
            </a:pPr>
            <a:r>
              <a:rPr lang="en-US" altLang="ko-KR" dirty="0">
                <a:latin typeface="Times New Roman" panose="02020603050405020304" pitchFamily="18" charset="0"/>
                <a:ea typeface="Gulim" pitchFamily="34" charset="-127"/>
              </a:rPr>
              <a:t>      </a:t>
            </a:r>
            <a:r>
              <a:rPr lang="en-US" altLang="ko-KR" dirty="0">
                <a:solidFill>
                  <a:srgbClr val="CC00CC"/>
                </a:solidFill>
                <a:latin typeface="Times New Roman" panose="02020603050405020304" pitchFamily="18" charset="0"/>
                <a:ea typeface="Gulim" pitchFamily="34" charset="-127"/>
              </a:rPr>
              <a:t>•</a:t>
            </a:r>
            <a:r>
              <a:rPr lang="en-US" altLang="ko-KR" dirty="0">
                <a:latin typeface="Times New Roman" panose="02020603050405020304" pitchFamily="18" charset="0"/>
                <a:ea typeface="Gulim" pitchFamily="34" charset="-127"/>
              </a:rPr>
              <a:t> If all robot joint variables are known, one can calculate where the robot is </a:t>
            </a:r>
            <a:endParaRPr lang="en-US" altLang="ko-KR" dirty="0">
              <a:latin typeface="Times New Roman" panose="02020603050405020304" pitchFamily="18" charset="0"/>
              <a:ea typeface="Gulim" pitchFamily="34" charset="-127"/>
            </a:endParaRPr>
          </a:p>
          <a:p>
            <a:pPr latinLnBrk="1">
              <a:buNone/>
            </a:pPr>
            <a:r>
              <a:rPr lang="en-US" altLang="ko-KR" dirty="0">
                <a:latin typeface="Times New Roman" panose="02020603050405020304" pitchFamily="18" charset="0"/>
                <a:ea typeface="Gulim" pitchFamily="34" charset="-127"/>
              </a:rPr>
              <a:t>         at any instant.</a:t>
            </a:r>
            <a:endParaRPr lang="en-US" altLang="ko-KR" dirty="0">
              <a:latin typeface="Times New Roman" panose="02020603050405020304" pitchFamily="18" charset="0"/>
              <a:ea typeface="Gulim" pitchFamily="34" charset="-127"/>
            </a:endParaRPr>
          </a:p>
          <a:p>
            <a:pPr latinLnBrk="1">
              <a:buNone/>
            </a:pPr>
            <a:r>
              <a:rPr lang="en-US" altLang="ko-KR" dirty="0">
                <a:latin typeface="Times New Roman" panose="02020603050405020304" pitchFamily="18" charset="0"/>
                <a:ea typeface="Gulim" pitchFamily="34" charset="-127"/>
              </a:rPr>
              <a:t>      </a:t>
            </a:r>
            <a:r>
              <a:rPr lang="en-US" altLang="ko-KR" dirty="0">
                <a:solidFill>
                  <a:srgbClr val="CC00CC"/>
                </a:solidFill>
                <a:latin typeface="Times New Roman" panose="02020603050405020304" pitchFamily="18" charset="0"/>
                <a:ea typeface="Gulim" pitchFamily="34" charset="-127"/>
              </a:rPr>
              <a:t>•</a:t>
            </a:r>
            <a:r>
              <a:rPr lang="en-US" altLang="ko-KR" dirty="0">
                <a:latin typeface="Times New Roman" panose="02020603050405020304" pitchFamily="18" charset="0"/>
                <a:ea typeface="Gulim" pitchFamily="34" charset="-127"/>
              </a:rPr>
              <a:t> </a:t>
            </a:r>
            <a:r>
              <a:rPr lang="en-US" altLang="ko-KR" dirty="0">
                <a:solidFill>
                  <a:srgbClr val="FF0000"/>
                </a:solidFill>
                <a:latin typeface="Times New Roman" panose="02020603050405020304" pitchFamily="18" charset="0"/>
                <a:ea typeface="Gulim" pitchFamily="34" charset="-127"/>
              </a:rPr>
              <a:t>Recall</a:t>
            </a:r>
            <a:r>
              <a:rPr lang="en-US" altLang="ko-KR" dirty="0">
                <a:latin typeface="Times New Roman" panose="02020603050405020304" pitchFamily="18" charset="0"/>
                <a:ea typeface="Gulim" pitchFamily="34" charset="-127"/>
              </a:rPr>
              <a:t> Chapter 1. </a:t>
            </a:r>
            <a:endParaRPr lang="en-US" altLang="ko-KR" dirty="0">
              <a:latin typeface="Times New Roman" panose="02020603050405020304" pitchFamily="18" charset="0"/>
              <a:ea typeface="Gulim" pitchFamily="34" charset="-127"/>
            </a:endParaRPr>
          </a:p>
        </p:txBody>
      </p:sp>
      <p:pic>
        <p:nvPicPr>
          <p:cNvPr id="94214" name="Picture 7" descr="F02-17"/>
          <p:cNvPicPr>
            <a:picLocks noChangeAspect="1"/>
          </p:cNvPicPr>
          <p:nvPr/>
        </p:nvPicPr>
        <p:blipFill>
          <a:blip r:embed="rId1"/>
          <a:stretch>
            <a:fillRect/>
          </a:stretch>
        </p:blipFill>
        <p:spPr>
          <a:xfrm>
            <a:off x="3276600" y="3657600"/>
            <a:ext cx="2717800" cy="2801938"/>
          </a:xfrm>
          <a:prstGeom prst="rect">
            <a:avLst/>
          </a:prstGeom>
          <a:noFill/>
          <a:ln w="9525">
            <a:noFill/>
          </a:ln>
        </p:spPr>
      </p:pic>
    </p:spTree>
  </p:cSld>
  <p:clrMapOvr>
    <a:masterClrMapping/>
  </p:clrMapOvr>
  <p:transition advClick="0"/>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1986" name="Date Placeholder 1"/>
          <p:cNvSpPr txBox="1">
            <a:spLocks noGrp="1"/>
          </p:cNvSpPr>
          <p:nvPr>
            <p:ph type="dt" sz="half" idx="4294967295"/>
          </p:nvPr>
        </p:nvSpPr>
        <p:spPr>
          <a:xfrm>
            <a:off x="6727825" y="6408738"/>
            <a:ext cx="1919288" cy="365125"/>
          </a:xfrm>
          <a:prstGeom prst="rect">
            <a:avLst/>
          </a:prstGeom>
          <a:noFill/>
          <a:ln w="9525">
            <a:noFill/>
          </a:ln>
        </p:spPr>
        <p: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5pPr>
          </a:lstStyle>
          <a:p>
            <a:pPr lvl="0" eaLnBrk="1" hangingPunct="1"/>
            <a:r>
              <a:rPr dirty="0"/>
              <a:t>2010</a:t>
            </a:r>
            <a:endParaRPr lang="tr-TR" altLang="x-none" dirty="0"/>
          </a:p>
        </p:txBody>
      </p:sp>
      <p:sp>
        <p:nvSpPr>
          <p:cNvPr id="41987" name="Slide Number Placeholder 3"/>
          <p:cNvSpPr txBox="1">
            <a:spLocks noGrp="1"/>
          </p:cNvSpPr>
          <p:nvPr>
            <p:ph type="sldNum" sz="quarter" idx="4294967295"/>
          </p:nvPr>
        </p:nvSpPr>
        <p:spPr>
          <a:xfrm>
            <a:off x="8647113" y="6408738"/>
            <a:ext cx="366712" cy="365125"/>
          </a:xfrm>
          <a:prstGeom prst="rect">
            <a:avLst/>
          </a:prstGeom>
          <a:noFill/>
          <a:ln w="9525">
            <a:noFill/>
          </a:ln>
        </p:spPr>
        <p: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5pPr>
          </a:lstStyle>
          <a:p>
            <a:pPr lvl="0" eaLnBrk="1" hangingPunct="1"/>
            <a:fld id="{9A0DB2DC-4C9A-4742-B13C-FB6460FD3503}" type="slidenum">
              <a:rPr lang="tr-TR" altLang="x-none" dirty="0"/>
            </a:fld>
            <a:endParaRPr lang="tr-TR" altLang="x-none" dirty="0"/>
          </a:p>
        </p:txBody>
      </p:sp>
      <p:sp>
        <p:nvSpPr>
          <p:cNvPr id="41988" name="Rectangle 2"/>
          <p:cNvSpPr/>
          <p:nvPr/>
        </p:nvSpPr>
        <p:spPr>
          <a:xfrm>
            <a:off x="304800" y="1295400"/>
            <a:ext cx="8351838" cy="822325"/>
          </a:xfrm>
          <a:prstGeom prst="rect">
            <a:avLst/>
          </a:prstGeom>
          <a:noFill/>
          <a:ln w="9525">
            <a:noFill/>
          </a:ln>
        </p:spPr>
        <p:txBody>
          <a:bodyPr>
            <a:spAutoFit/>
          </a:bodyPr>
          <a:p>
            <a:pPr algn="just" eaLnBrk="0" hangingPunct="0"/>
            <a:r>
              <a:rPr b="1" i="1" dirty="0">
                <a:latin typeface="Arial Narrow" panose="020B0606020202030204" pitchFamily="34" charset="0"/>
              </a:rPr>
              <a:t>Workspace</a:t>
            </a:r>
            <a:r>
              <a:rPr lang="tr-TR" altLang="x-none" b="1" i="1" dirty="0">
                <a:latin typeface="Arial Narrow" panose="020B0606020202030204" pitchFamily="34" charset="0"/>
              </a:rPr>
              <a:t>:</a:t>
            </a:r>
            <a:r>
              <a:rPr i="1" dirty="0">
                <a:latin typeface="Arial Narrow" panose="020B0606020202030204" pitchFamily="34" charset="0"/>
              </a:rPr>
              <a:t> </a:t>
            </a:r>
            <a:r>
              <a:rPr dirty="0">
                <a:latin typeface="Arial Narrow" panose="020B0606020202030204" pitchFamily="34" charset="0"/>
              </a:rPr>
              <a:t>The volume in space that a robot’s end-effector</a:t>
            </a:r>
            <a:r>
              <a:rPr lang="tr-TR" altLang="x-none" dirty="0">
                <a:latin typeface="Arial Narrow" panose="020B0606020202030204" pitchFamily="34" charset="0"/>
              </a:rPr>
              <a:t> </a:t>
            </a:r>
            <a:r>
              <a:rPr dirty="0">
                <a:latin typeface="Arial Narrow" panose="020B0606020202030204" pitchFamily="34" charset="0"/>
              </a:rPr>
              <a:t>can reach,</a:t>
            </a:r>
            <a:r>
              <a:rPr lang="tr-TR" altLang="x-none" dirty="0">
                <a:latin typeface="Arial Narrow" panose="020B0606020202030204" pitchFamily="34" charset="0"/>
              </a:rPr>
              <a:t> </a:t>
            </a:r>
            <a:r>
              <a:rPr dirty="0">
                <a:latin typeface="Arial Narrow" panose="020B0606020202030204" pitchFamily="34" charset="0"/>
              </a:rPr>
              <a:t>both in position and orientation.</a:t>
            </a:r>
            <a:endParaRPr dirty="0">
              <a:latin typeface="Arial Narrow" panose="020B0606020202030204" pitchFamily="34" charset="0"/>
            </a:endParaRPr>
          </a:p>
        </p:txBody>
      </p:sp>
      <p:pic>
        <p:nvPicPr>
          <p:cNvPr id="41989" name="Picture 3" descr="work2"/>
          <p:cNvPicPr>
            <a:picLocks noChangeAspect="1"/>
          </p:cNvPicPr>
          <p:nvPr/>
        </p:nvPicPr>
        <p:blipFill>
          <a:blip r:embed="rId1"/>
          <a:stretch>
            <a:fillRect/>
          </a:stretch>
        </p:blipFill>
        <p:spPr>
          <a:xfrm>
            <a:off x="2286000" y="2209800"/>
            <a:ext cx="4619625" cy="4000500"/>
          </a:xfrm>
          <a:prstGeom prst="rect">
            <a:avLst/>
          </a:prstGeom>
          <a:noFill/>
          <a:ln w="9525">
            <a:noFill/>
          </a:ln>
        </p:spPr>
      </p:pic>
      <p:sp>
        <p:nvSpPr>
          <p:cNvPr id="41990" name="Text Box 4"/>
          <p:cNvSpPr txBox="1"/>
          <p:nvPr/>
        </p:nvSpPr>
        <p:spPr>
          <a:xfrm>
            <a:off x="2286000" y="6324600"/>
            <a:ext cx="4572000" cy="396875"/>
          </a:xfrm>
          <a:prstGeom prst="rect">
            <a:avLst/>
          </a:prstGeom>
          <a:noFill/>
          <a:ln w="9525">
            <a:noFill/>
          </a:ln>
        </p:spPr>
        <p:txBody>
          <a:bodyPr>
            <a:spAutoFit/>
          </a:bodyPr>
          <a:p>
            <a:pPr eaLnBrk="0" hangingPunct="0"/>
            <a:r>
              <a:rPr sz="2000" dirty="0">
                <a:latin typeface="Arial Narrow" panose="020B0606020202030204" pitchFamily="34" charset="0"/>
              </a:rPr>
              <a:t>A cylindrical robots’ half  workspace </a:t>
            </a:r>
            <a:endParaRPr sz="2000" dirty="0">
              <a:latin typeface="Arial Narrow" panose="020B0606020202030204" pitchFamily="34" charset="0"/>
            </a:endParaRPr>
          </a:p>
        </p:txBody>
      </p:sp>
      <p:sp>
        <p:nvSpPr>
          <p:cNvPr id="41991" name="Rectangle 5"/>
          <p:cNvSpPr/>
          <p:nvPr/>
        </p:nvSpPr>
        <p:spPr>
          <a:xfrm>
            <a:off x="685800" y="457200"/>
            <a:ext cx="7848600" cy="685800"/>
          </a:xfrm>
          <a:prstGeom prst="rect">
            <a:avLst/>
          </a:prstGeom>
          <a:noFill/>
          <a:ln w="9525">
            <a:noFill/>
          </a:ln>
        </p:spPr>
        <p:txBody>
          <a:bodyPr lIns="92075" tIns="46038" rIns="92075" bIns="46038" anchor="ctr" anchorCtr="0"/>
          <a:p>
            <a:r>
              <a:rPr sz="4000" dirty="0">
                <a:solidFill>
                  <a:schemeClr val="tx2"/>
                </a:solidFill>
                <a:latin typeface="Arial Narrow" panose="020B0606020202030204" pitchFamily="34" charset="0"/>
              </a:rPr>
              <a:t>Robotics </a:t>
            </a:r>
            <a:r>
              <a:rPr lang="tr-TR" altLang="x-none" sz="4000" dirty="0">
                <a:solidFill>
                  <a:schemeClr val="tx2"/>
                </a:solidFill>
                <a:latin typeface="Arial Narrow" panose="020B0606020202030204" pitchFamily="34" charset="0"/>
              </a:rPr>
              <a:t>Terminology</a:t>
            </a:r>
            <a:endParaRPr sz="4000" dirty="0">
              <a:solidFill>
                <a:schemeClr val="tx2"/>
              </a:solidFill>
              <a:latin typeface="Arial Narrow" panose="020B0606020202030204" pitchFamily="34" charset="0"/>
            </a:endParaRPr>
          </a:p>
        </p:txBody>
      </p:sp>
    </p:spTree>
  </p:cSld>
  <p:clrMapOvr>
    <a:masterClrMapping/>
  </p:clrMapOvr>
  <p:transition advClick="0"/>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Rectangle 2"/>
          <p:cNvSpPr>
            <a:spLocks noGrp="1"/>
          </p:cNvSpPr>
          <p:nvPr>
            <p:ph type="title"/>
          </p:nvPr>
        </p:nvSpPr>
        <p:spPr>
          <a:xfrm>
            <a:off x="1370013" y="301625"/>
            <a:ext cx="5521325" cy="1143000"/>
          </a:xfrm>
        </p:spPr>
        <p:txBody>
          <a:bodyPr vert="horz" wrap="square" lIns="91440" tIns="45720" rIns="91440" bIns="45720" anchor="b" anchorCtr="0"/>
          <a:p>
            <a:br>
              <a:rPr lang="en-US" altLang="ko-KR" sz="4000" dirty="0">
                <a:ea typeface="Gulim" pitchFamily="34" charset="-127"/>
              </a:rPr>
            </a:br>
            <a:r>
              <a:rPr lang="en-US" altLang="ko-KR" sz="2200" dirty="0">
                <a:ea typeface="Gulim" pitchFamily="34" charset="-127"/>
              </a:rPr>
              <a:t>Robot Kinematics: Position Analysis</a:t>
            </a:r>
            <a:endParaRPr lang="ko-KR" altLang="en-US" sz="2200" dirty="0">
              <a:ea typeface="Gulim" pitchFamily="34" charset="-127"/>
            </a:endParaRPr>
          </a:p>
        </p:txBody>
      </p:sp>
      <p:sp>
        <p:nvSpPr>
          <p:cNvPr id="95235" name="Text Box 3"/>
          <p:cNvSpPr txBox="1"/>
          <p:nvPr/>
        </p:nvSpPr>
        <p:spPr>
          <a:xfrm>
            <a:off x="609600" y="1524000"/>
            <a:ext cx="7643813" cy="731838"/>
          </a:xfrm>
          <a:prstGeom prst="rect">
            <a:avLst/>
          </a:prstGeom>
          <a:noFill/>
          <a:ln w="9525">
            <a:noFill/>
          </a:ln>
        </p:spPr>
        <p:txBody>
          <a:bodyPr wrap="none">
            <a:spAutoFit/>
          </a:bodyPr>
          <a:p>
            <a:pPr marL="457200" indent="-457200" latinLnBrk="1"/>
            <a:r>
              <a:rPr lang="en-US" altLang="ko-KR" dirty="0">
                <a:latin typeface="Tahoma" panose="020B0604030504040204" pitchFamily="34" charset="0"/>
                <a:ea typeface="Gulim" pitchFamily="34" charset="-127"/>
              </a:rPr>
              <a:t>2.7 FORWARD AND INVERSE KINEMATICS OF ROBOTS</a:t>
            </a:r>
            <a:endParaRPr lang="en-US" altLang="ko-KR" dirty="0">
              <a:latin typeface="Tahoma" panose="020B0604030504040204" pitchFamily="34" charset="0"/>
              <a:ea typeface="Gulim" pitchFamily="34" charset="-127"/>
            </a:endParaRPr>
          </a:p>
          <a:p>
            <a:pPr marL="457200" indent="-457200" latinLnBrk="1"/>
            <a:r>
              <a:rPr lang="en-US" altLang="ko-KR" dirty="0">
                <a:latin typeface="Tahoma" panose="020B0604030504040204" pitchFamily="34" charset="0"/>
                <a:ea typeface="Gulim" pitchFamily="34" charset="-127"/>
              </a:rPr>
              <a:t>  2.7.1 Forward and Inverse Kinematics</a:t>
            </a:r>
            <a:r>
              <a:rPr lang="ko-KR" altLang="en-US" dirty="0">
                <a:latin typeface="Tahoma" panose="020B0604030504040204" pitchFamily="34" charset="0"/>
                <a:ea typeface="Gulim" pitchFamily="34" charset="-127"/>
              </a:rPr>
              <a:t> </a:t>
            </a:r>
            <a:r>
              <a:rPr lang="en-US" altLang="ko-KR" dirty="0">
                <a:latin typeface="Tahoma" panose="020B0604030504040204" pitchFamily="34" charset="0"/>
                <a:ea typeface="Gulim" pitchFamily="34" charset="-127"/>
              </a:rPr>
              <a:t>Equations for Position</a:t>
            </a:r>
            <a:endParaRPr lang="en-US" altLang="ko-KR" dirty="0">
              <a:latin typeface="Tahoma" panose="020B0604030504040204" pitchFamily="34" charset="0"/>
              <a:ea typeface="Gulim" pitchFamily="34" charset="-127"/>
            </a:endParaRPr>
          </a:p>
        </p:txBody>
      </p:sp>
      <p:sp>
        <p:nvSpPr>
          <p:cNvPr id="95236" name="Text Box 5"/>
          <p:cNvSpPr txBox="1"/>
          <p:nvPr/>
        </p:nvSpPr>
        <p:spPr>
          <a:xfrm>
            <a:off x="838200" y="2286000"/>
            <a:ext cx="8077200" cy="1890713"/>
          </a:xfrm>
          <a:prstGeom prst="rect">
            <a:avLst/>
          </a:prstGeom>
          <a:noFill/>
          <a:ln w="9525">
            <a:noFill/>
          </a:ln>
        </p:spPr>
        <p:txBody>
          <a:bodyPr>
            <a:spAutoFit/>
          </a:bodyPr>
          <a:p>
            <a:pPr latinLnBrk="1">
              <a:buNone/>
            </a:pPr>
            <a:r>
              <a:rPr lang="en-US" altLang="ko-KR" dirty="0">
                <a:solidFill>
                  <a:srgbClr val="33CC33"/>
                </a:solidFill>
                <a:latin typeface="Tahoma" panose="020B0604030504040204" pitchFamily="34" charset="0"/>
                <a:ea typeface="Gulim" pitchFamily="34" charset="-127"/>
                <a:sym typeface="Symbol" panose="05050102010706020507" pitchFamily="18" charset="2"/>
              </a:rPr>
              <a:t></a:t>
            </a:r>
            <a:r>
              <a:rPr lang="en-US" altLang="ko-KR" dirty="0">
                <a:latin typeface="Tahoma" panose="020B0604030504040204" pitchFamily="34" charset="0"/>
                <a:ea typeface="Gulim" pitchFamily="34" charset="-127"/>
              </a:rPr>
              <a:t>Forward Kinematics and Inverse Kinematics equation for position analysis :</a:t>
            </a:r>
            <a:endParaRPr lang="en-US" altLang="ko-KR" dirty="0">
              <a:latin typeface="Tahoma" panose="020B0604030504040204" pitchFamily="34" charset="0"/>
              <a:ea typeface="Gulim" pitchFamily="34" charset="-127"/>
            </a:endParaRPr>
          </a:p>
          <a:p>
            <a:pPr latinLnBrk="1">
              <a:buNone/>
            </a:pPr>
            <a:r>
              <a:rPr lang="en-US" altLang="ko-KR" sz="2000" dirty="0">
                <a:latin typeface="Tahoma" panose="020B0604030504040204" pitchFamily="34" charset="0"/>
                <a:ea typeface="Gulim" pitchFamily="34" charset="-127"/>
              </a:rPr>
              <a:t> </a:t>
            </a:r>
            <a:endParaRPr lang="en-US" altLang="ko-KR" sz="2000" dirty="0">
              <a:latin typeface="Tahoma" panose="020B0604030504040204" pitchFamily="34" charset="0"/>
              <a:ea typeface="Gulim" pitchFamily="34" charset="-127"/>
            </a:endParaRPr>
          </a:p>
          <a:p>
            <a:pPr latinLnBrk="1">
              <a:buNone/>
            </a:pPr>
            <a:r>
              <a:rPr lang="en-US" altLang="ko-KR" sz="2000" dirty="0">
                <a:latin typeface="Tahoma" panose="020B0604030504040204" pitchFamily="34" charset="0"/>
                <a:ea typeface="Gulim" pitchFamily="34" charset="-127"/>
              </a:rPr>
              <a:t>   </a:t>
            </a:r>
            <a:r>
              <a:rPr lang="en-US" altLang="ko-KR" dirty="0">
                <a:solidFill>
                  <a:srgbClr val="CC00CC"/>
                </a:solidFill>
                <a:latin typeface="Times New Roman" panose="02020603050405020304" pitchFamily="18" charset="0"/>
                <a:ea typeface="Gulim" pitchFamily="34" charset="-127"/>
              </a:rPr>
              <a:t>(a)</a:t>
            </a:r>
            <a:r>
              <a:rPr lang="en-US" altLang="ko-KR" dirty="0">
                <a:latin typeface="Times New Roman" panose="02020603050405020304" pitchFamily="18" charset="0"/>
                <a:ea typeface="Gulim" pitchFamily="34" charset="-127"/>
              </a:rPr>
              <a:t> Cartesian (gantry, rectangular) coordinates. </a:t>
            </a:r>
            <a:endParaRPr lang="en-US" altLang="ko-KR" dirty="0">
              <a:latin typeface="Times New Roman" panose="02020603050405020304" pitchFamily="18" charset="0"/>
              <a:ea typeface="Gulim" pitchFamily="34" charset="-127"/>
            </a:endParaRPr>
          </a:p>
          <a:p>
            <a:pPr latinLnBrk="1">
              <a:buNone/>
            </a:pPr>
            <a:r>
              <a:rPr lang="en-US" altLang="ko-KR" dirty="0">
                <a:latin typeface="Times New Roman" panose="02020603050405020304" pitchFamily="18" charset="0"/>
                <a:ea typeface="Gulim" pitchFamily="34" charset="-127"/>
              </a:rPr>
              <a:t>    </a:t>
            </a:r>
            <a:r>
              <a:rPr lang="en-US" altLang="ko-KR" dirty="0">
                <a:solidFill>
                  <a:srgbClr val="CC00CC"/>
                </a:solidFill>
                <a:latin typeface="Times New Roman" panose="02020603050405020304" pitchFamily="18" charset="0"/>
                <a:ea typeface="Gulim" pitchFamily="34" charset="-127"/>
              </a:rPr>
              <a:t>(b)</a:t>
            </a:r>
            <a:r>
              <a:rPr lang="en-US" altLang="ko-KR" dirty="0">
                <a:latin typeface="Times New Roman" panose="02020603050405020304" pitchFamily="18" charset="0"/>
                <a:ea typeface="Gulim" pitchFamily="34" charset="-127"/>
              </a:rPr>
              <a:t> Cylindrical coordinates. </a:t>
            </a:r>
            <a:endParaRPr lang="en-US" altLang="ko-KR" dirty="0">
              <a:latin typeface="Times New Roman" panose="02020603050405020304" pitchFamily="18" charset="0"/>
              <a:ea typeface="Gulim" pitchFamily="34" charset="-127"/>
            </a:endParaRPr>
          </a:p>
          <a:p>
            <a:pPr latinLnBrk="1">
              <a:buNone/>
            </a:pPr>
            <a:r>
              <a:rPr lang="en-US" altLang="ko-KR" dirty="0">
                <a:latin typeface="Times New Roman" panose="02020603050405020304" pitchFamily="18" charset="0"/>
                <a:ea typeface="Gulim" pitchFamily="34" charset="-127"/>
              </a:rPr>
              <a:t>    </a:t>
            </a:r>
            <a:r>
              <a:rPr lang="en-US" altLang="ko-KR" dirty="0">
                <a:solidFill>
                  <a:srgbClr val="CC00CC"/>
                </a:solidFill>
                <a:latin typeface="Times New Roman" panose="02020603050405020304" pitchFamily="18" charset="0"/>
                <a:ea typeface="Gulim" pitchFamily="34" charset="-127"/>
              </a:rPr>
              <a:t>(c) </a:t>
            </a:r>
            <a:r>
              <a:rPr lang="en-US" altLang="ko-KR" dirty="0">
                <a:latin typeface="Times New Roman" panose="02020603050405020304" pitchFamily="18" charset="0"/>
                <a:ea typeface="Gulim" pitchFamily="34" charset="-127"/>
              </a:rPr>
              <a:t>Spherical coordinates. </a:t>
            </a:r>
            <a:endParaRPr lang="en-US" altLang="ko-KR" dirty="0">
              <a:latin typeface="Times New Roman" panose="02020603050405020304" pitchFamily="18" charset="0"/>
              <a:ea typeface="Gulim" pitchFamily="34" charset="-127"/>
            </a:endParaRPr>
          </a:p>
          <a:p>
            <a:pPr latinLnBrk="1">
              <a:buNone/>
            </a:pPr>
            <a:r>
              <a:rPr lang="en-US" altLang="ko-KR" dirty="0">
                <a:solidFill>
                  <a:srgbClr val="CC00CC"/>
                </a:solidFill>
                <a:latin typeface="Times New Roman" panose="02020603050405020304" pitchFamily="18" charset="0"/>
                <a:ea typeface="Gulim" pitchFamily="34" charset="-127"/>
              </a:rPr>
              <a:t>    (d) </a:t>
            </a:r>
            <a:r>
              <a:rPr lang="en-US" altLang="ko-KR" dirty="0">
                <a:latin typeface="Times New Roman" panose="02020603050405020304" pitchFamily="18" charset="0"/>
                <a:ea typeface="Gulim" pitchFamily="34" charset="-127"/>
              </a:rPr>
              <a:t>Articulated (anthropomorphic, or all-revolute) coordinates. </a:t>
            </a:r>
            <a:endParaRPr lang="en-US" altLang="ko-KR" dirty="0">
              <a:latin typeface="Times New Roman" panose="02020603050405020304" pitchFamily="18" charset="0"/>
              <a:ea typeface="Gulim" pitchFamily="34" charset="-127"/>
            </a:endParaRPr>
          </a:p>
        </p:txBody>
      </p:sp>
    </p:spTree>
  </p:cSld>
  <p:clrMapOvr>
    <a:masterClrMapping/>
  </p:clrMapOvr>
  <p:transition advClick="0"/>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Rectangle 2"/>
          <p:cNvSpPr>
            <a:spLocks noGrp="1"/>
          </p:cNvSpPr>
          <p:nvPr>
            <p:ph type="title"/>
          </p:nvPr>
        </p:nvSpPr>
        <p:spPr>
          <a:xfrm>
            <a:off x="1370013" y="301625"/>
            <a:ext cx="5521325" cy="1143000"/>
          </a:xfrm>
        </p:spPr>
        <p:txBody>
          <a:bodyPr vert="horz" wrap="square" lIns="91440" tIns="45720" rIns="91440" bIns="45720" anchor="b" anchorCtr="0"/>
          <a:p>
            <a:br>
              <a:rPr lang="en-US" altLang="ko-KR" sz="4000" dirty="0">
                <a:ea typeface="Gulim" pitchFamily="34" charset="-127"/>
              </a:rPr>
            </a:br>
            <a:r>
              <a:rPr lang="en-US" altLang="ko-KR" sz="2200" dirty="0">
                <a:ea typeface="Gulim" pitchFamily="34" charset="-127"/>
              </a:rPr>
              <a:t>Robot Kinematics: Position Analysis</a:t>
            </a:r>
            <a:endParaRPr lang="ko-KR" altLang="en-US" sz="2200" dirty="0">
              <a:ea typeface="Gulim" pitchFamily="34" charset="-127"/>
            </a:endParaRPr>
          </a:p>
        </p:txBody>
      </p:sp>
      <p:sp>
        <p:nvSpPr>
          <p:cNvPr id="12292" name="Text Box 3"/>
          <p:cNvSpPr txBox="1"/>
          <p:nvPr/>
        </p:nvSpPr>
        <p:spPr>
          <a:xfrm>
            <a:off x="609600" y="1524000"/>
            <a:ext cx="7643813" cy="1006475"/>
          </a:xfrm>
          <a:prstGeom prst="rect">
            <a:avLst/>
          </a:prstGeom>
          <a:noFill/>
          <a:ln w="9525">
            <a:noFill/>
          </a:ln>
        </p:spPr>
        <p:txBody>
          <a:bodyPr wrap="none">
            <a:spAutoFit/>
          </a:bodyPr>
          <a:p>
            <a:pPr marL="457200" indent="-457200" latinLnBrk="1"/>
            <a:r>
              <a:rPr lang="en-US" altLang="ko-KR" dirty="0">
                <a:latin typeface="Tahoma" panose="020B0604030504040204" pitchFamily="34" charset="0"/>
                <a:ea typeface="Gulim" pitchFamily="34" charset="-127"/>
              </a:rPr>
              <a:t>2.7 FORWARD AND INVERSE KINEMATICS OF ROBOTS</a:t>
            </a:r>
            <a:endParaRPr lang="en-US" altLang="ko-KR" dirty="0">
              <a:latin typeface="Tahoma" panose="020B0604030504040204" pitchFamily="34" charset="0"/>
              <a:ea typeface="Gulim" pitchFamily="34" charset="-127"/>
            </a:endParaRPr>
          </a:p>
          <a:p>
            <a:pPr marL="457200" indent="-457200" latinLnBrk="1"/>
            <a:r>
              <a:rPr lang="en-US" altLang="ko-KR" dirty="0">
                <a:latin typeface="Tahoma" panose="020B0604030504040204" pitchFamily="34" charset="0"/>
                <a:ea typeface="Gulim" pitchFamily="34" charset="-127"/>
              </a:rPr>
              <a:t>  2.7.1 Forward and Inverse Kinematics</a:t>
            </a:r>
            <a:r>
              <a:rPr lang="ko-KR" altLang="en-US" dirty="0">
                <a:latin typeface="Tahoma" panose="020B0604030504040204" pitchFamily="34" charset="0"/>
                <a:ea typeface="Gulim" pitchFamily="34" charset="-127"/>
              </a:rPr>
              <a:t> </a:t>
            </a:r>
            <a:r>
              <a:rPr lang="en-US" altLang="ko-KR" dirty="0">
                <a:latin typeface="Tahoma" panose="020B0604030504040204" pitchFamily="34" charset="0"/>
                <a:ea typeface="Gulim" pitchFamily="34" charset="-127"/>
              </a:rPr>
              <a:t>Equations for Position</a:t>
            </a:r>
            <a:endParaRPr lang="en-US" altLang="ko-KR" dirty="0">
              <a:latin typeface="Tahoma" panose="020B0604030504040204" pitchFamily="34" charset="0"/>
              <a:ea typeface="Gulim" pitchFamily="34" charset="-127"/>
            </a:endParaRPr>
          </a:p>
          <a:p>
            <a:pPr marL="457200" indent="-457200" latinLnBrk="1"/>
            <a:r>
              <a:rPr lang="en-US" altLang="ko-KR" dirty="0">
                <a:latin typeface="Tahoma" panose="020B0604030504040204" pitchFamily="34" charset="0"/>
                <a:ea typeface="Gulim" pitchFamily="34" charset="-127"/>
              </a:rPr>
              <a:t>    2.7.1(a) Cartesian (Gantry, Rectangular) Coordinates</a:t>
            </a:r>
            <a:endParaRPr lang="ko-KR" altLang="en-US" dirty="0">
              <a:latin typeface="Tahoma" panose="020B0604030504040204" pitchFamily="34" charset="0"/>
              <a:ea typeface="Gulim" pitchFamily="34" charset="-127"/>
            </a:endParaRPr>
          </a:p>
        </p:txBody>
      </p:sp>
      <p:sp>
        <p:nvSpPr>
          <p:cNvPr id="12293" name="Text Box 4"/>
          <p:cNvSpPr txBox="1"/>
          <p:nvPr/>
        </p:nvSpPr>
        <p:spPr>
          <a:xfrm>
            <a:off x="838200" y="2590800"/>
            <a:ext cx="8077200" cy="1036638"/>
          </a:xfrm>
          <a:prstGeom prst="rect">
            <a:avLst/>
          </a:prstGeom>
          <a:noFill/>
          <a:ln w="9525">
            <a:noFill/>
          </a:ln>
        </p:spPr>
        <p:txBody>
          <a:bodyPr>
            <a:spAutoFit/>
          </a:bodyPr>
          <a:p>
            <a:pPr latinLnBrk="1">
              <a:buNone/>
            </a:pPr>
            <a:r>
              <a:rPr lang="en-US" altLang="ko-KR" dirty="0">
                <a:solidFill>
                  <a:srgbClr val="33CC33"/>
                </a:solidFill>
                <a:latin typeface="Tahoma" panose="020B0604030504040204" pitchFamily="34" charset="0"/>
                <a:ea typeface="Gulim" pitchFamily="34" charset="-127"/>
                <a:sym typeface="Symbol" panose="05050102010706020507" pitchFamily="18" charset="2"/>
              </a:rPr>
              <a:t></a:t>
            </a:r>
            <a:r>
              <a:rPr lang="en-US" altLang="ko-KR" dirty="0">
                <a:latin typeface="Tahoma" panose="020B0604030504040204" pitchFamily="34" charset="0"/>
                <a:ea typeface="Gulim" pitchFamily="34" charset="-127"/>
              </a:rPr>
              <a:t>IBM 7565 robot</a:t>
            </a:r>
            <a:endParaRPr lang="en-US" altLang="ko-KR" dirty="0">
              <a:latin typeface="Tahoma" panose="020B0604030504040204" pitchFamily="34" charset="0"/>
              <a:ea typeface="Gulim" pitchFamily="34" charset="-127"/>
            </a:endParaRPr>
          </a:p>
          <a:p>
            <a:pPr latinLnBrk="1">
              <a:buNone/>
            </a:pPr>
            <a:r>
              <a:rPr lang="en-US" altLang="ko-KR" sz="2000" dirty="0">
                <a:latin typeface="Tahoma" panose="020B0604030504040204" pitchFamily="34" charset="0"/>
                <a:ea typeface="Gulim" pitchFamily="34" charset="-127"/>
              </a:rPr>
              <a:t>   </a:t>
            </a:r>
            <a:r>
              <a:rPr lang="en-US" altLang="ko-KR" dirty="0">
                <a:solidFill>
                  <a:srgbClr val="CC00CC"/>
                </a:solidFill>
                <a:latin typeface="Times New Roman" panose="02020603050405020304" pitchFamily="18" charset="0"/>
                <a:ea typeface="Gulim" pitchFamily="34" charset="-127"/>
              </a:rPr>
              <a:t>• </a:t>
            </a:r>
            <a:r>
              <a:rPr lang="en-US" altLang="ko-KR" dirty="0">
                <a:latin typeface="Times New Roman" panose="02020603050405020304" pitchFamily="18" charset="0"/>
                <a:ea typeface="Gulim" pitchFamily="34" charset="-127"/>
              </a:rPr>
              <a:t>All actuator is linear.</a:t>
            </a:r>
            <a:endParaRPr lang="en-US" altLang="ko-KR" dirty="0">
              <a:latin typeface="Times New Roman" panose="02020603050405020304" pitchFamily="18" charset="0"/>
              <a:ea typeface="Gulim" pitchFamily="34" charset="-127"/>
            </a:endParaRPr>
          </a:p>
          <a:p>
            <a:pPr latinLnBrk="1">
              <a:buNone/>
            </a:pPr>
            <a:r>
              <a:rPr lang="en-US" altLang="ko-KR" dirty="0">
                <a:solidFill>
                  <a:srgbClr val="CC00CC"/>
                </a:solidFill>
                <a:latin typeface="Times New Roman" panose="02020603050405020304" pitchFamily="18" charset="0"/>
                <a:ea typeface="Gulim" pitchFamily="34" charset="-127"/>
              </a:rPr>
              <a:t>    • </a:t>
            </a:r>
            <a:r>
              <a:rPr lang="en-US" altLang="ko-KR" dirty="0">
                <a:latin typeface="Times New Roman" panose="02020603050405020304" pitchFamily="18" charset="0"/>
                <a:ea typeface="Gulim" pitchFamily="34" charset="-127"/>
              </a:rPr>
              <a:t>A gantry robot is a Cartesian robot. </a:t>
            </a:r>
            <a:endParaRPr lang="en-US" altLang="ko-KR" dirty="0">
              <a:latin typeface="Times New Roman" panose="02020603050405020304" pitchFamily="18" charset="0"/>
              <a:ea typeface="Gulim" pitchFamily="34" charset="-127"/>
            </a:endParaRPr>
          </a:p>
        </p:txBody>
      </p:sp>
      <p:sp>
        <p:nvSpPr>
          <p:cNvPr id="12294" name="Text Box 5"/>
          <p:cNvSpPr txBox="1"/>
          <p:nvPr/>
        </p:nvSpPr>
        <p:spPr>
          <a:xfrm>
            <a:off x="914400" y="6400800"/>
            <a:ext cx="4876800" cy="274638"/>
          </a:xfrm>
          <a:prstGeom prst="rect">
            <a:avLst/>
          </a:prstGeom>
          <a:noFill/>
          <a:ln w="9525">
            <a:noFill/>
          </a:ln>
        </p:spPr>
        <p:txBody>
          <a:bodyPr>
            <a:spAutoFit/>
          </a:bodyPr>
          <a:p>
            <a:pPr latinLnBrk="1"/>
            <a:r>
              <a:rPr lang="en-US" altLang="ko-KR" sz="1200" dirty="0">
                <a:solidFill>
                  <a:schemeClr val="tx2"/>
                </a:solidFill>
                <a:latin typeface="Tahoma" panose="020B0604030504040204" pitchFamily="34" charset="0"/>
                <a:ea typeface="Gulim" pitchFamily="34" charset="-127"/>
              </a:rPr>
              <a:t>Fig. 2.18</a:t>
            </a:r>
            <a:r>
              <a:rPr lang="en-US" altLang="ko-KR" sz="1200" dirty="0">
                <a:latin typeface="Tahoma" panose="020B0604030504040204" pitchFamily="34" charset="0"/>
                <a:ea typeface="Gulim" pitchFamily="34" charset="-127"/>
              </a:rPr>
              <a:t> Cartesian Coordinates.</a:t>
            </a:r>
            <a:endParaRPr lang="en-US" altLang="ko-KR" sz="800" dirty="0">
              <a:latin typeface="Tahoma" panose="020B0604030504040204" pitchFamily="34" charset="0"/>
              <a:ea typeface="Gulim" pitchFamily="34" charset="-127"/>
            </a:endParaRPr>
          </a:p>
        </p:txBody>
      </p:sp>
      <p:pic>
        <p:nvPicPr>
          <p:cNvPr id="12295" name="Picture 6" descr="F02-18"/>
          <p:cNvPicPr>
            <a:picLocks noChangeAspect="1"/>
          </p:cNvPicPr>
          <p:nvPr/>
        </p:nvPicPr>
        <p:blipFill>
          <a:blip r:embed="rId1"/>
          <a:stretch>
            <a:fillRect/>
          </a:stretch>
        </p:blipFill>
        <p:spPr>
          <a:xfrm>
            <a:off x="2209800" y="3733800"/>
            <a:ext cx="2400300" cy="2662238"/>
          </a:xfrm>
          <a:prstGeom prst="rect">
            <a:avLst/>
          </a:prstGeom>
          <a:noFill/>
          <a:ln w="9525">
            <a:noFill/>
          </a:ln>
        </p:spPr>
      </p:pic>
      <p:graphicFrame>
        <p:nvGraphicFramePr>
          <p:cNvPr id="12290" name="Object 2"/>
          <p:cNvGraphicFramePr>
            <a:graphicFrameLocks noChangeAspect="1"/>
          </p:cNvGraphicFramePr>
          <p:nvPr/>
        </p:nvGraphicFramePr>
        <p:xfrm>
          <a:off x="4953000" y="4114800"/>
          <a:ext cx="2997200" cy="1828800"/>
        </p:xfrm>
        <a:graphic>
          <a:graphicData uri="http://schemas.openxmlformats.org/presentationml/2006/ole">
            <mc:AlternateContent xmlns:mc="http://schemas.openxmlformats.org/markup-compatibility/2006">
              <mc:Choice xmlns:v="urn:schemas-microsoft-com:vml" Requires="v">
                <p:oleObj spid="_x0000_s3088" name="" r:id="rId2" imgW="1498600" imgH="914400" progId="Equation.3">
                  <p:embed/>
                </p:oleObj>
              </mc:Choice>
              <mc:Fallback>
                <p:oleObj name="" r:id="rId2" imgW="1498600" imgH="914400" progId="Equation.3">
                  <p:embed/>
                  <p:pic>
                    <p:nvPicPr>
                      <p:cNvPr id="0" name="Picture 3087"/>
                      <p:cNvPicPr/>
                      <p:nvPr/>
                    </p:nvPicPr>
                    <p:blipFill>
                      <a:blip r:embed="rId3"/>
                      <a:stretch>
                        <a:fillRect/>
                      </a:stretch>
                    </p:blipFill>
                    <p:spPr>
                      <a:xfrm>
                        <a:off x="4953000" y="4114800"/>
                        <a:ext cx="2997200" cy="1828800"/>
                      </a:xfrm>
                      <a:prstGeom prst="rect">
                        <a:avLst/>
                      </a:prstGeom>
                      <a:noFill/>
                      <a:ln w="38100">
                        <a:noFill/>
                        <a:miter/>
                      </a:ln>
                    </p:spPr>
                  </p:pic>
                </p:oleObj>
              </mc:Fallback>
            </mc:AlternateContent>
          </a:graphicData>
        </a:graphic>
      </p:graphicFrame>
    </p:spTree>
  </p:cSld>
  <p:clrMapOvr>
    <a:masterClrMapping/>
  </p:clrMapOvr>
  <p:transition advClick="0"/>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6" name="Rectangle 2"/>
          <p:cNvSpPr>
            <a:spLocks noGrp="1"/>
          </p:cNvSpPr>
          <p:nvPr>
            <p:ph type="title"/>
          </p:nvPr>
        </p:nvSpPr>
        <p:spPr>
          <a:xfrm>
            <a:off x="1370013" y="301625"/>
            <a:ext cx="5521325" cy="1143000"/>
          </a:xfrm>
        </p:spPr>
        <p:txBody>
          <a:bodyPr vert="horz" wrap="square" lIns="91440" tIns="45720" rIns="91440" bIns="45720" anchor="b" anchorCtr="0"/>
          <a:p>
            <a:br>
              <a:rPr lang="en-US" altLang="ko-KR" sz="4000" dirty="0">
                <a:ea typeface="Gulim" pitchFamily="34" charset="-127"/>
              </a:rPr>
            </a:br>
            <a:r>
              <a:rPr lang="en-US" altLang="ko-KR" sz="2200" dirty="0">
                <a:ea typeface="Gulim" pitchFamily="34" charset="-127"/>
              </a:rPr>
              <a:t>Robot Kinematics: Position Analysis</a:t>
            </a:r>
            <a:endParaRPr lang="ko-KR" altLang="en-US" sz="2200" dirty="0">
              <a:ea typeface="Gulim" pitchFamily="34" charset="-127"/>
            </a:endParaRPr>
          </a:p>
        </p:txBody>
      </p:sp>
      <p:sp>
        <p:nvSpPr>
          <p:cNvPr id="13317" name="Text Box 3"/>
          <p:cNvSpPr txBox="1"/>
          <p:nvPr/>
        </p:nvSpPr>
        <p:spPr>
          <a:xfrm>
            <a:off x="609600" y="1524000"/>
            <a:ext cx="7643813" cy="1006475"/>
          </a:xfrm>
          <a:prstGeom prst="rect">
            <a:avLst/>
          </a:prstGeom>
          <a:noFill/>
          <a:ln w="9525">
            <a:noFill/>
          </a:ln>
        </p:spPr>
        <p:txBody>
          <a:bodyPr wrap="none">
            <a:spAutoFit/>
          </a:bodyPr>
          <a:p>
            <a:pPr marL="457200" indent="-457200" latinLnBrk="1"/>
            <a:r>
              <a:rPr lang="en-US" altLang="ko-KR" dirty="0">
                <a:latin typeface="Tahoma" panose="020B0604030504040204" pitchFamily="34" charset="0"/>
                <a:ea typeface="Gulim" pitchFamily="34" charset="-127"/>
              </a:rPr>
              <a:t>2.7 FORWARD AND INVERSE KINEMATICS OF ROBOTS</a:t>
            </a:r>
            <a:endParaRPr lang="en-US" altLang="ko-KR" dirty="0">
              <a:latin typeface="Tahoma" panose="020B0604030504040204" pitchFamily="34" charset="0"/>
              <a:ea typeface="Gulim" pitchFamily="34" charset="-127"/>
            </a:endParaRPr>
          </a:p>
          <a:p>
            <a:pPr marL="457200" indent="-457200" latinLnBrk="1"/>
            <a:r>
              <a:rPr lang="en-US" altLang="ko-KR" dirty="0">
                <a:latin typeface="Tahoma" panose="020B0604030504040204" pitchFamily="34" charset="0"/>
                <a:ea typeface="Gulim" pitchFamily="34" charset="-127"/>
              </a:rPr>
              <a:t>  2.7.1 Forward and Inverse Kinematics</a:t>
            </a:r>
            <a:r>
              <a:rPr lang="ko-KR" altLang="en-US" dirty="0">
                <a:latin typeface="Tahoma" panose="020B0604030504040204" pitchFamily="34" charset="0"/>
                <a:ea typeface="Gulim" pitchFamily="34" charset="-127"/>
              </a:rPr>
              <a:t> </a:t>
            </a:r>
            <a:r>
              <a:rPr lang="en-US" altLang="ko-KR" dirty="0">
                <a:latin typeface="Tahoma" panose="020B0604030504040204" pitchFamily="34" charset="0"/>
                <a:ea typeface="Gulim" pitchFamily="34" charset="-127"/>
              </a:rPr>
              <a:t>Equations for Position</a:t>
            </a:r>
            <a:endParaRPr lang="en-US" altLang="ko-KR" dirty="0">
              <a:latin typeface="Tahoma" panose="020B0604030504040204" pitchFamily="34" charset="0"/>
              <a:ea typeface="Gulim" pitchFamily="34" charset="-127"/>
            </a:endParaRPr>
          </a:p>
          <a:p>
            <a:pPr marL="457200" indent="-457200" latinLnBrk="1"/>
            <a:r>
              <a:rPr lang="en-US" altLang="ko-KR" dirty="0">
                <a:latin typeface="Tahoma" panose="020B0604030504040204" pitchFamily="34" charset="0"/>
                <a:ea typeface="Gulim" pitchFamily="34" charset="-127"/>
              </a:rPr>
              <a:t>    2.7.1(b) Cylindrical Coordinates</a:t>
            </a:r>
            <a:endParaRPr lang="ko-KR" altLang="en-US" dirty="0">
              <a:latin typeface="Tahoma" panose="020B0604030504040204" pitchFamily="34" charset="0"/>
              <a:ea typeface="Gulim" pitchFamily="34" charset="-127"/>
            </a:endParaRPr>
          </a:p>
        </p:txBody>
      </p:sp>
      <p:sp>
        <p:nvSpPr>
          <p:cNvPr id="13318" name="Text Box 4"/>
          <p:cNvSpPr txBox="1"/>
          <p:nvPr/>
        </p:nvSpPr>
        <p:spPr>
          <a:xfrm>
            <a:off x="838200" y="2590800"/>
            <a:ext cx="8077200" cy="1281113"/>
          </a:xfrm>
          <a:prstGeom prst="rect">
            <a:avLst/>
          </a:prstGeom>
          <a:noFill/>
          <a:ln w="9525">
            <a:noFill/>
          </a:ln>
        </p:spPr>
        <p:txBody>
          <a:bodyPr>
            <a:spAutoFit/>
          </a:bodyPr>
          <a:p>
            <a:pPr latinLnBrk="1">
              <a:buNone/>
            </a:pPr>
            <a:r>
              <a:rPr lang="en-US" altLang="ko-KR" dirty="0">
                <a:solidFill>
                  <a:srgbClr val="33CC33"/>
                </a:solidFill>
                <a:latin typeface="Tahoma" panose="020B0604030504040204" pitchFamily="34" charset="0"/>
                <a:ea typeface="Gulim" pitchFamily="34" charset="-127"/>
                <a:sym typeface="Symbol" panose="05050102010706020507" pitchFamily="18" charset="2"/>
              </a:rPr>
              <a:t></a:t>
            </a:r>
            <a:r>
              <a:rPr lang="en-US" altLang="ko-KR" dirty="0">
                <a:latin typeface="Tahoma" panose="020B0604030504040204" pitchFamily="34" charset="0"/>
                <a:ea typeface="Gulim" pitchFamily="34" charset="-127"/>
              </a:rPr>
              <a:t>2 Linear translations and 1 rotation </a:t>
            </a:r>
            <a:endParaRPr lang="en-US" altLang="ko-KR" dirty="0">
              <a:latin typeface="Tahoma" panose="020B0604030504040204" pitchFamily="34" charset="0"/>
              <a:ea typeface="Gulim" pitchFamily="34" charset="-127"/>
            </a:endParaRPr>
          </a:p>
          <a:p>
            <a:pPr latinLnBrk="1">
              <a:buNone/>
            </a:pPr>
            <a:r>
              <a:rPr lang="en-US" altLang="ko-KR" dirty="0">
                <a:latin typeface="Tahoma" panose="020B0604030504040204" pitchFamily="34" charset="0"/>
                <a:ea typeface="Gulim" pitchFamily="34" charset="-127"/>
              </a:rPr>
              <a:t>   </a:t>
            </a:r>
            <a:r>
              <a:rPr lang="en-US" altLang="ko-KR" dirty="0">
                <a:solidFill>
                  <a:srgbClr val="CC00CC"/>
                </a:solidFill>
                <a:latin typeface="Times New Roman" panose="02020603050405020304" pitchFamily="18" charset="0"/>
                <a:ea typeface="Gulim" pitchFamily="34" charset="-127"/>
              </a:rPr>
              <a:t>• </a:t>
            </a:r>
            <a:r>
              <a:rPr lang="en-US" altLang="ko-KR" dirty="0">
                <a:latin typeface="Times New Roman" panose="02020603050405020304" pitchFamily="18" charset="0"/>
                <a:ea typeface="Gulim" pitchFamily="34" charset="-127"/>
              </a:rPr>
              <a:t>translation of </a:t>
            </a:r>
            <a:r>
              <a:rPr lang="en-US" altLang="ko-KR" i="1" dirty="0">
                <a:latin typeface="Times New Roman" panose="02020603050405020304" pitchFamily="18" charset="0"/>
                <a:ea typeface="Gulim" pitchFamily="34" charset="-127"/>
              </a:rPr>
              <a:t>r</a:t>
            </a:r>
            <a:r>
              <a:rPr lang="en-US" altLang="ko-KR" dirty="0">
                <a:latin typeface="Times New Roman" panose="02020603050405020304" pitchFamily="18" charset="0"/>
                <a:ea typeface="Gulim" pitchFamily="34" charset="-127"/>
              </a:rPr>
              <a:t> along the </a:t>
            </a:r>
            <a:r>
              <a:rPr lang="en-US" altLang="ko-KR" i="1" dirty="0">
                <a:latin typeface="Times New Roman" panose="02020603050405020304" pitchFamily="18" charset="0"/>
                <a:ea typeface="Gulim" pitchFamily="34" charset="-127"/>
              </a:rPr>
              <a:t>x</a:t>
            </a:r>
            <a:r>
              <a:rPr lang="en-US" altLang="ko-KR" dirty="0">
                <a:latin typeface="Times New Roman" panose="02020603050405020304" pitchFamily="18" charset="0"/>
                <a:ea typeface="Gulim" pitchFamily="34" charset="-127"/>
              </a:rPr>
              <a:t>-axis </a:t>
            </a:r>
            <a:endParaRPr lang="en-US" altLang="ko-KR" dirty="0">
              <a:latin typeface="Times New Roman" panose="02020603050405020304" pitchFamily="18" charset="0"/>
              <a:ea typeface="Gulim" pitchFamily="34" charset="-127"/>
            </a:endParaRPr>
          </a:p>
          <a:p>
            <a:pPr latinLnBrk="1">
              <a:buNone/>
            </a:pPr>
            <a:r>
              <a:rPr lang="en-US" altLang="ko-KR" dirty="0">
                <a:latin typeface="Tahoma" panose="020B0604030504040204" pitchFamily="34" charset="0"/>
                <a:ea typeface="Gulim" pitchFamily="34" charset="-127"/>
              </a:rPr>
              <a:t>   </a:t>
            </a:r>
            <a:r>
              <a:rPr lang="en-US" altLang="ko-KR" dirty="0">
                <a:solidFill>
                  <a:srgbClr val="CC00CC"/>
                </a:solidFill>
                <a:latin typeface="Times New Roman" panose="02020603050405020304" pitchFamily="18" charset="0"/>
                <a:ea typeface="Gulim" pitchFamily="34" charset="-127"/>
              </a:rPr>
              <a:t>• </a:t>
            </a:r>
            <a:r>
              <a:rPr lang="en-US" altLang="ko-KR" dirty="0">
                <a:latin typeface="Times New Roman" panose="02020603050405020304" pitchFamily="18" charset="0"/>
                <a:ea typeface="Gulim" pitchFamily="34" charset="-127"/>
              </a:rPr>
              <a:t>rotation of </a:t>
            </a:r>
            <a:r>
              <a:rPr lang="en-US" altLang="ko-KR" dirty="0">
                <a:latin typeface="Times New Roman" panose="02020603050405020304" pitchFamily="18" charset="0"/>
                <a:ea typeface="Gulim" pitchFamily="34" charset="-127"/>
                <a:sym typeface="Symbol" panose="05050102010706020507" pitchFamily="18" charset="2"/>
              </a:rPr>
              <a:t> about </a:t>
            </a:r>
            <a:r>
              <a:rPr lang="en-US" altLang="ko-KR" dirty="0">
                <a:latin typeface="Times New Roman" panose="02020603050405020304" pitchFamily="18" charset="0"/>
                <a:ea typeface="Gulim" pitchFamily="34" charset="-127"/>
              </a:rPr>
              <a:t>the </a:t>
            </a:r>
            <a:r>
              <a:rPr lang="en-US" altLang="ko-KR" i="1" dirty="0">
                <a:latin typeface="Times New Roman" panose="02020603050405020304" pitchFamily="18" charset="0"/>
                <a:ea typeface="Gulim" pitchFamily="34" charset="-127"/>
              </a:rPr>
              <a:t>z</a:t>
            </a:r>
            <a:r>
              <a:rPr lang="en-US" altLang="ko-KR" dirty="0">
                <a:latin typeface="Times New Roman" panose="02020603050405020304" pitchFamily="18" charset="0"/>
                <a:ea typeface="Gulim" pitchFamily="34" charset="-127"/>
              </a:rPr>
              <a:t>-axis </a:t>
            </a:r>
            <a:endParaRPr lang="en-US" altLang="ko-KR" dirty="0">
              <a:latin typeface="Times New Roman" panose="02020603050405020304" pitchFamily="18" charset="0"/>
              <a:ea typeface="Gulim" pitchFamily="34" charset="-127"/>
            </a:endParaRPr>
          </a:p>
          <a:p>
            <a:pPr latinLnBrk="1">
              <a:buNone/>
            </a:pPr>
            <a:r>
              <a:rPr lang="en-US" altLang="ko-KR" dirty="0">
                <a:latin typeface="Tahoma" panose="020B0604030504040204" pitchFamily="34" charset="0"/>
                <a:ea typeface="Gulim" pitchFamily="34" charset="-127"/>
              </a:rPr>
              <a:t>   </a:t>
            </a:r>
            <a:r>
              <a:rPr lang="en-US" altLang="ko-KR" dirty="0">
                <a:solidFill>
                  <a:srgbClr val="CC00CC"/>
                </a:solidFill>
                <a:latin typeface="Times New Roman" panose="02020603050405020304" pitchFamily="18" charset="0"/>
                <a:ea typeface="Gulim" pitchFamily="34" charset="-127"/>
              </a:rPr>
              <a:t>• </a:t>
            </a:r>
            <a:r>
              <a:rPr lang="en-US" altLang="ko-KR" dirty="0">
                <a:latin typeface="Times New Roman" panose="02020603050405020304" pitchFamily="18" charset="0"/>
                <a:ea typeface="Gulim" pitchFamily="34" charset="-127"/>
              </a:rPr>
              <a:t>translation of </a:t>
            </a:r>
            <a:r>
              <a:rPr lang="en-US" altLang="ko-KR" i="1" dirty="0">
                <a:latin typeface="Times New Roman" panose="02020603050405020304" pitchFamily="18" charset="0"/>
                <a:ea typeface="Gulim" pitchFamily="34" charset="-127"/>
              </a:rPr>
              <a:t>l</a:t>
            </a:r>
            <a:r>
              <a:rPr lang="en-US" altLang="ko-KR" dirty="0">
                <a:latin typeface="Times New Roman" panose="02020603050405020304" pitchFamily="18" charset="0"/>
                <a:ea typeface="Gulim" pitchFamily="34" charset="-127"/>
              </a:rPr>
              <a:t> along the </a:t>
            </a:r>
            <a:r>
              <a:rPr lang="en-US" altLang="ko-KR" i="1" dirty="0">
                <a:latin typeface="Times New Roman" panose="02020603050405020304" pitchFamily="18" charset="0"/>
                <a:ea typeface="Gulim" pitchFamily="34" charset="-127"/>
              </a:rPr>
              <a:t>z</a:t>
            </a:r>
            <a:r>
              <a:rPr lang="en-US" altLang="ko-KR" dirty="0">
                <a:latin typeface="Times New Roman" panose="02020603050405020304" pitchFamily="18" charset="0"/>
                <a:ea typeface="Gulim" pitchFamily="34" charset="-127"/>
              </a:rPr>
              <a:t>-axis </a:t>
            </a:r>
            <a:endParaRPr lang="en-US" altLang="ko-KR" dirty="0">
              <a:latin typeface="Times New Roman" panose="02020603050405020304" pitchFamily="18" charset="0"/>
              <a:ea typeface="Gulim" pitchFamily="34" charset="-127"/>
            </a:endParaRPr>
          </a:p>
        </p:txBody>
      </p:sp>
      <p:sp>
        <p:nvSpPr>
          <p:cNvPr id="13319" name="Text Box 5"/>
          <p:cNvSpPr txBox="1"/>
          <p:nvPr/>
        </p:nvSpPr>
        <p:spPr>
          <a:xfrm>
            <a:off x="1219200" y="6400800"/>
            <a:ext cx="2819400" cy="274638"/>
          </a:xfrm>
          <a:prstGeom prst="rect">
            <a:avLst/>
          </a:prstGeom>
          <a:noFill/>
          <a:ln w="9525">
            <a:noFill/>
          </a:ln>
        </p:spPr>
        <p:txBody>
          <a:bodyPr>
            <a:spAutoFit/>
          </a:bodyPr>
          <a:p>
            <a:pPr latinLnBrk="1"/>
            <a:r>
              <a:rPr lang="en-US" altLang="ko-KR" sz="1200" dirty="0">
                <a:solidFill>
                  <a:schemeClr val="tx2"/>
                </a:solidFill>
                <a:latin typeface="Tahoma" panose="020B0604030504040204" pitchFamily="34" charset="0"/>
                <a:ea typeface="Gulim" pitchFamily="34" charset="-127"/>
              </a:rPr>
              <a:t>Fig. 2.19</a:t>
            </a:r>
            <a:r>
              <a:rPr lang="en-US" altLang="ko-KR" sz="1200" dirty="0">
                <a:latin typeface="Tahoma" panose="020B0604030504040204" pitchFamily="34" charset="0"/>
                <a:ea typeface="Gulim" pitchFamily="34" charset="-127"/>
              </a:rPr>
              <a:t> Cylindrical Coordinates.</a:t>
            </a:r>
            <a:endParaRPr lang="en-US" altLang="ko-KR" sz="800" dirty="0">
              <a:latin typeface="Tahoma" panose="020B0604030504040204" pitchFamily="34" charset="0"/>
              <a:ea typeface="Gulim" pitchFamily="34" charset="-127"/>
            </a:endParaRPr>
          </a:p>
        </p:txBody>
      </p:sp>
      <p:pic>
        <p:nvPicPr>
          <p:cNvPr id="13320" name="Picture 7" descr="F02-19"/>
          <p:cNvPicPr>
            <a:picLocks noChangeAspect="1"/>
          </p:cNvPicPr>
          <p:nvPr/>
        </p:nvPicPr>
        <p:blipFill>
          <a:blip r:embed="rId1"/>
          <a:stretch>
            <a:fillRect/>
          </a:stretch>
        </p:blipFill>
        <p:spPr>
          <a:xfrm>
            <a:off x="1457325" y="3886200"/>
            <a:ext cx="2214563" cy="2551113"/>
          </a:xfrm>
          <a:prstGeom prst="rect">
            <a:avLst/>
          </a:prstGeom>
          <a:noFill/>
          <a:ln w="9525">
            <a:noFill/>
          </a:ln>
        </p:spPr>
      </p:pic>
      <p:graphicFrame>
        <p:nvGraphicFramePr>
          <p:cNvPr id="13314" name="Object 2"/>
          <p:cNvGraphicFramePr>
            <a:graphicFrameLocks noChangeAspect="1"/>
          </p:cNvGraphicFramePr>
          <p:nvPr/>
        </p:nvGraphicFramePr>
        <p:xfrm>
          <a:off x="4648200" y="4800600"/>
          <a:ext cx="3302000" cy="1543050"/>
        </p:xfrm>
        <a:graphic>
          <a:graphicData uri="http://schemas.openxmlformats.org/presentationml/2006/ole">
            <mc:AlternateContent xmlns:mc="http://schemas.openxmlformats.org/markup-compatibility/2006">
              <mc:Choice xmlns:v="urn:schemas-microsoft-com:vml" Requires="v">
                <p:oleObj spid="_x0000_s3089" name="" r:id="rId2" imgW="1955800" imgH="914400" progId="Equation.3">
                  <p:embed/>
                </p:oleObj>
              </mc:Choice>
              <mc:Fallback>
                <p:oleObj name="" r:id="rId2" imgW="1955800" imgH="914400" progId="Equation.3">
                  <p:embed/>
                  <p:pic>
                    <p:nvPicPr>
                      <p:cNvPr id="0" name="Picture 3088"/>
                      <p:cNvPicPr/>
                      <p:nvPr/>
                    </p:nvPicPr>
                    <p:blipFill>
                      <a:blip r:embed="rId3"/>
                      <a:stretch>
                        <a:fillRect/>
                      </a:stretch>
                    </p:blipFill>
                    <p:spPr>
                      <a:xfrm>
                        <a:off x="4648200" y="4800600"/>
                        <a:ext cx="3302000" cy="1543050"/>
                      </a:xfrm>
                      <a:prstGeom prst="rect">
                        <a:avLst/>
                      </a:prstGeom>
                      <a:noFill/>
                      <a:ln w="38100">
                        <a:noFill/>
                        <a:miter/>
                      </a:ln>
                    </p:spPr>
                  </p:pic>
                </p:oleObj>
              </mc:Fallback>
            </mc:AlternateContent>
          </a:graphicData>
        </a:graphic>
      </p:graphicFrame>
      <p:graphicFrame>
        <p:nvGraphicFramePr>
          <p:cNvPr id="13315" name="Object 3"/>
          <p:cNvGraphicFramePr>
            <a:graphicFrameLocks noChangeAspect="1"/>
          </p:cNvGraphicFramePr>
          <p:nvPr/>
        </p:nvGraphicFramePr>
        <p:xfrm>
          <a:off x="3962400" y="4191000"/>
          <a:ext cx="4994275" cy="352425"/>
        </p:xfrm>
        <a:graphic>
          <a:graphicData uri="http://schemas.openxmlformats.org/presentationml/2006/ole">
            <mc:AlternateContent xmlns:mc="http://schemas.openxmlformats.org/markup-compatibility/2006">
              <mc:Choice xmlns:v="urn:schemas-microsoft-com:vml" Requires="v">
                <p:oleObj spid="_x0000_s3091" name="" r:id="rId4" imgW="3238500" imgH="228600" progId="Equation.3">
                  <p:embed/>
                </p:oleObj>
              </mc:Choice>
              <mc:Fallback>
                <p:oleObj name="" r:id="rId4" imgW="3238500" imgH="228600" progId="Equation.3">
                  <p:embed/>
                  <p:pic>
                    <p:nvPicPr>
                      <p:cNvPr id="0" name="Picture 3090"/>
                      <p:cNvPicPr/>
                      <p:nvPr/>
                    </p:nvPicPr>
                    <p:blipFill>
                      <a:blip r:embed="rId5"/>
                      <a:stretch>
                        <a:fillRect/>
                      </a:stretch>
                    </p:blipFill>
                    <p:spPr>
                      <a:xfrm>
                        <a:off x="3962400" y="4191000"/>
                        <a:ext cx="4994275" cy="352425"/>
                      </a:xfrm>
                      <a:prstGeom prst="rect">
                        <a:avLst/>
                      </a:prstGeom>
                      <a:noFill/>
                      <a:ln w="38100">
                        <a:noFill/>
                        <a:miter/>
                      </a:ln>
                    </p:spPr>
                  </p:pic>
                </p:oleObj>
              </mc:Fallback>
            </mc:AlternateContent>
          </a:graphicData>
        </a:graphic>
      </p:graphicFrame>
    </p:spTree>
  </p:cSld>
  <p:clrMapOvr>
    <a:masterClrMapping/>
  </p:clrMapOvr>
  <p:transition advClick="0"/>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40" name="Rectangle 2"/>
          <p:cNvSpPr>
            <a:spLocks noGrp="1"/>
          </p:cNvSpPr>
          <p:nvPr>
            <p:ph type="title"/>
          </p:nvPr>
        </p:nvSpPr>
        <p:spPr>
          <a:xfrm>
            <a:off x="1370013" y="301625"/>
            <a:ext cx="5521325" cy="1143000"/>
          </a:xfrm>
        </p:spPr>
        <p:txBody>
          <a:bodyPr vert="horz" wrap="square" lIns="91440" tIns="45720" rIns="91440" bIns="45720" anchor="b" anchorCtr="0"/>
          <a:p>
            <a:br>
              <a:rPr lang="en-US" altLang="ko-KR" sz="4000" dirty="0">
                <a:ea typeface="Gulim" pitchFamily="34" charset="-127"/>
              </a:rPr>
            </a:br>
            <a:r>
              <a:rPr lang="en-US" altLang="ko-KR" sz="2200" dirty="0">
                <a:ea typeface="Gulim" pitchFamily="34" charset="-127"/>
              </a:rPr>
              <a:t>Robot Kinematics: Position Analysis</a:t>
            </a:r>
            <a:endParaRPr lang="ko-KR" altLang="en-US" sz="2200" dirty="0">
              <a:ea typeface="Gulim" pitchFamily="34" charset="-127"/>
            </a:endParaRPr>
          </a:p>
        </p:txBody>
      </p:sp>
      <p:sp>
        <p:nvSpPr>
          <p:cNvPr id="14341" name="Text Box 3"/>
          <p:cNvSpPr txBox="1"/>
          <p:nvPr/>
        </p:nvSpPr>
        <p:spPr>
          <a:xfrm>
            <a:off x="609600" y="1524000"/>
            <a:ext cx="7643813" cy="1006475"/>
          </a:xfrm>
          <a:prstGeom prst="rect">
            <a:avLst/>
          </a:prstGeom>
          <a:noFill/>
          <a:ln w="9525">
            <a:noFill/>
          </a:ln>
        </p:spPr>
        <p:txBody>
          <a:bodyPr wrap="none">
            <a:spAutoFit/>
          </a:bodyPr>
          <a:p>
            <a:pPr marL="457200" indent="-457200" latinLnBrk="1"/>
            <a:r>
              <a:rPr lang="en-US" altLang="ko-KR" dirty="0">
                <a:latin typeface="Tahoma" panose="020B0604030504040204" pitchFamily="34" charset="0"/>
                <a:ea typeface="Gulim" pitchFamily="34" charset="-127"/>
              </a:rPr>
              <a:t>2.7 FORWARD AND INVERSE KINEMATICS OF ROBOTS</a:t>
            </a:r>
            <a:endParaRPr lang="en-US" altLang="ko-KR" dirty="0">
              <a:latin typeface="Tahoma" panose="020B0604030504040204" pitchFamily="34" charset="0"/>
              <a:ea typeface="Gulim" pitchFamily="34" charset="-127"/>
            </a:endParaRPr>
          </a:p>
          <a:p>
            <a:pPr marL="457200" indent="-457200" latinLnBrk="1"/>
            <a:r>
              <a:rPr lang="en-US" altLang="ko-KR" dirty="0">
                <a:latin typeface="Tahoma" panose="020B0604030504040204" pitchFamily="34" charset="0"/>
                <a:ea typeface="Gulim" pitchFamily="34" charset="-127"/>
              </a:rPr>
              <a:t>  2.7.1 Forward and Inverse Kinematics</a:t>
            </a:r>
            <a:r>
              <a:rPr lang="ko-KR" altLang="en-US" dirty="0">
                <a:latin typeface="Tahoma" panose="020B0604030504040204" pitchFamily="34" charset="0"/>
                <a:ea typeface="Gulim" pitchFamily="34" charset="-127"/>
              </a:rPr>
              <a:t> </a:t>
            </a:r>
            <a:r>
              <a:rPr lang="en-US" altLang="ko-KR" dirty="0">
                <a:latin typeface="Tahoma" panose="020B0604030504040204" pitchFamily="34" charset="0"/>
                <a:ea typeface="Gulim" pitchFamily="34" charset="-127"/>
              </a:rPr>
              <a:t>Equations for Position</a:t>
            </a:r>
            <a:endParaRPr lang="en-US" altLang="ko-KR" dirty="0">
              <a:latin typeface="Tahoma" panose="020B0604030504040204" pitchFamily="34" charset="0"/>
              <a:ea typeface="Gulim" pitchFamily="34" charset="-127"/>
            </a:endParaRPr>
          </a:p>
          <a:p>
            <a:pPr marL="457200" indent="-457200" latinLnBrk="1"/>
            <a:r>
              <a:rPr lang="en-US" altLang="ko-KR" dirty="0">
                <a:latin typeface="Tahoma" panose="020B0604030504040204" pitchFamily="34" charset="0"/>
                <a:ea typeface="Gulim" pitchFamily="34" charset="-127"/>
              </a:rPr>
              <a:t>    2.7.1(c) Spherical Coordinates</a:t>
            </a:r>
            <a:endParaRPr lang="ko-KR" altLang="en-US" dirty="0">
              <a:latin typeface="Tahoma" panose="020B0604030504040204" pitchFamily="34" charset="0"/>
              <a:ea typeface="Gulim" pitchFamily="34" charset="-127"/>
            </a:endParaRPr>
          </a:p>
        </p:txBody>
      </p:sp>
      <p:sp>
        <p:nvSpPr>
          <p:cNvPr id="14342" name="Text Box 4"/>
          <p:cNvSpPr txBox="1"/>
          <p:nvPr/>
        </p:nvSpPr>
        <p:spPr>
          <a:xfrm>
            <a:off x="838200" y="2590800"/>
            <a:ext cx="8077200" cy="1281113"/>
          </a:xfrm>
          <a:prstGeom prst="rect">
            <a:avLst/>
          </a:prstGeom>
          <a:noFill/>
          <a:ln w="9525">
            <a:noFill/>
          </a:ln>
        </p:spPr>
        <p:txBody>
          <a:bodyPr>
            <a:spAutoFit/>
          </a:bodyPr>
          <a:p>
            <a:pPr latinLnBrk="1">
              <a:buNone/>
            </a:pPr>
            <a:r>
              <a:rPr lang="en-US" altLang="ko-KR" dirty="0">
                <a:solidFill>
                  <a:srgbClr val="33CC33"/>
                </a:solidFill>
                <a:latin typeface="Tahoma" panose="020B0604030504040204" pitchFamily="34" charset="0"/>
                <a:ea typeface="Gulim" pitchFamily="34" charset="-127"/>
                <a:sym typeface="Symbol" panose="05050102010706020507" pitchFamily="18" charset="2"/>
              </a:rPr>
              <a:t></a:t>
            </a:r>
            <a:r>
              <a:rPr lang="en-US" altLang="ko-KR" dirty="0">
                <a:latin typeface="Tahoma" panose="020B0604030504040204" pitchFamily="34" charset="0"/>
                <a:ea typeface="Gulim" pitchFamily="34" charset="-127"/>
              </a:rPr>
              <a:t>2 Linear translations and 1 rotation </a:t>
            </a:r>
            <a:endParaRPr lang="en-US" altLang="ko-KR" dirty="0">
              <a:latin typeface="Tahoma" panose="020B0604030504040204" pitchFamily="34" charset="0"/>
              <a:ea typeface="Gulim" pitchFamily="34" charset="-127"/>
            </a:endParaRPr>
          </a:p>
          <a:p>
            <a:pPr latinLnBrk="1">
              <a:buNone/>
            </a:pPr>
            <a:r>
              <a:rPr lang="en-US" altLang="ko-KR" dirty="0">
                <a:latin typeface="Tahoma" panose="020B0604030504040204" pitchFamily="34" charset="0"/>
                <a:ea typeface="Gulim" pitchFamily="34" charset="-127"/>
              </a:rPr>
              <a:t>   </a:t>
            </a:r>
            <a:r>
              <a:rPr lang="en-US" altLang="ko-KR" dirty="0">
                <a:solidFill>
                  <a:srgbClr val="CC00CC"/>
                </a:solidFill>
                <a:latin typeface="Times New Roman" panose="02020603050405020304" pitchFamily="18" charset="0"/>
                <a:ea typeface="Gulim" pitchFamily="34" charset="-127"/>
              </a:rPr>
              <a:t>• </a:t>
            </a:r>
            <a:r>
              <a:rPr lang="en-US" altLang="ko-KR" dirty="0">
                <a:latin typeface="Times New Roman" panose="02020603050405020304" pitchFamily="18" charset="0"/>
                <a:ea typeface="Gulim" pitchFamily="34" charset="-127"/>
              </a:rPr>
              <a:t>translation of </a:t>
            </a:r>
            <a:r>
              <a:rPr lang="en-US" altLang="ko-KR" i="1" dirty="0">
                <a:latin typeface="Times New Roman" panose="02020603050405020304" pitchFamily="18" charset="0"/>
                <a:ea typeface="Gulim" pitchFamily="34" charset="-127"/>
              </a:rPr>
              <a:t>r</a:t>
            </a:r>
            <a:r>
              <a:rPr lang="en-US" altLang="ko-KR" dirty="0">
                <a:latin typeface="Times New Roman" panose="02020603050405020304" pitchFamily="18" charset="0"/>
                <a:ea typeface="Gulim" pitchFamily="34" charset="-127"/>
              </a:rPr>
              <a:t> along the </a:t>
            </a:r>
            <a:r>
              <a:rPr lang="en-US" altLang="ko-KR" i="1" dirty="0">
                <a:latin typeface="Times New Roman" panose="02020603050405020304" pitchFamily="18" charset="0"/>
                <a:ea typeface="Gulim" pitchFamily="34" charset="-127"/>
              </a:rPr>
              <a:t>z</a:t>
            </a:r>
            <a:r>
              <a:rPr lang="en-US" altLang="ko-KR" dirty="0">
                <a:latin typeface="Times New Roman" panose="02020603050405020304" pitchFamily="18" charset="0"/>
                <a:ea typeface="Gulim" pitchFamily="34" charset="-127"/>
              </a:rPr>
              <a:t>-axis </a:t>
            </a:r>
            <a:endParaRPr lang="en-US" altLang="ko-KR" dirty="0">
              <a:latin typeface="Times New Roman" panose="02020603050405020304" pitchFamily="18" charset="0"/>
              <a:ea typeface="Gulim" pitchFamily="34" charset="-127"/>
            </a:endParaRPr>
          </a:p>
          <a:p>
            <a:pPr latinLnBrk="1">
              <a:buNone/>
            </a:pPr>
            <a:r>
              <a:rPr lang="en-US" altLang="ko-KR" dirty="0">
                <a:latin typeface="Tahoma" panose="020B0604030504040204" pitchFamily="34" charset="0"/>
                <a:ea typeface="Gulim" pitchFamily="34" charset="-127"/>
              </a:rPr>
              <a:t>   </a:t>
            </a:r>
            <a:r>
              <a:rPr lang="en-US" altLang="ko-KR" dirty="0">
                <a:solidFill>
                  <a:srgbClr val="CC00CC"/>
                </a:solidFill>
                <a:latin typeface="Times New Roman" panose="02020603050405020304" pitchFamily="18" charset="0"/>
                <a:ea typeface="Gulim" pitchFamily="34" charset="-127"/>
              </a:rPr>
              <a:t>• </a:t>
            </a:r>
            <a:r>
              <a:rPr lang="en-US" altLang="ko-KR" dirty="0">
                <a:latin typeface="Times New Roman" panose="02020603050405020304" pitchFamily="18" charset="0"/>
                <a:ea typeface="Gulim" pitchFamily="34" charset="-127"/>
              </a:rPr>
              <a:t>rotation of </a:t>
            </a:r>
            <a:r>
              <a:rPr lang="en-US" altLang="ko-KR" dirty="0">
                <a:latin typeface="Times New Roman" panose="02020603050405020304" pitchFamily="18" charset="0"/>
                <a:ea typeface="Gulim" pitchFamily="34" charset="-127"/>
                <a:sym typeface="Symbol" panose="05050102010706020507" pitchFamily="18" charset="2"/>
              </a:rPr>
              <a:t> about </a:t>
            </a:r>
            <a:r>
              <a:rPr lang="en-US" altLang="ko-KR" dirty="0">
                <a:latin typeface="Times New Roman" panose="02020603050405020304" pitchFamily="18" charset="0"/>
                <a:ea typeface="Gulim" pitchFamily="34" charset="-127"/>
              </a:rPr>
              <a:t>the </a:t>
            </a:r>
            <a:r>
              <a:rPr lang="en-US" altLang="ko-KR" i="1" dirty="0">
                <a:latin typeface="Times New Roman" panose="02020603050405020304" pitchFamily="18" charset="0"/>
                <a:ea typeface="Gulim" pitchFamily="34" charset="-127"/>
              </a:rPr>
              <a:t>y</a:t>
            </a:r>
            <a:r>
              <a:rPr lang="en-US" altLang="ko-KR" dirty="0">
                <a:latin typeface="Times New Roman" panose="02020603050405020304" pitchFamily="18" charset="0"/>
                <a:ea typeface="Gulim" pitchFamily="34" charset="-127"/>
              </a:rPr>
              <a:t>-axis </a:t>
            </a:r>
            <a:endParaRPr lang="en-US" altLang="ko-KR" dirty="0">
              <a:latin typeface="Times New Roman" panose="02020603050405020304" pitchFamily="18" charset="0"/>
              <a:ea typeface="Gulim" pitchFamily="34" charset="-127"/>
            </a:endParaRPr>
          </a:p>
          <a:p>
            <a:pPr latinLnBrk="1">
              <a:buNone/>
            </a:pPr>
            <a:r>
              <a:rPr lang="en-US" altLang="ko-KR" dirty="0">
                <a:latin typeface="Tahoma" panose="020B0604030504040204" pitchFamily="34" charset="0"/>
                <a:ea typeface="Gulim" pitchFamily="34" charset="-127"/>
              </a:rPr>
              <a:t>   </a:t>
            </a:r>
            <a:r>
              <a:rPr lang="en-US" altLang="ko-KR" dirty="0">
                <a:solidFill>
                  <a:srgbClr val="CC00CC"/>
                </a:solidFill>
                <a:latin typeface="Times New Roman" panose="02020603050405020304" pitchFamily="18" charset="0"/>
                <a:ea typeface="Gulim" pitchFamily="34" charset="-127"/>
              </a:rPr>
              <a:t>• </a:t>
            </a:r>
            <a:r>
              <a:rPr lang="en-US" altLang="ko-KR" dirty="0">
                <a:latin typeface="Times New Roman" panose="02020603050405020304" pitchFamily="18" charset="0"/>
                <a:ea typeface="Gulim" pitchFamily="34" charset="-127"/>
              </a:rPr>
              <a:t>rotation of </a:t>
            </a:r>
            <a:r>
              <a:rPr lang="en-US" altLang="ko-KR" dirty="0">
                <a:latin typeface="Times New Roman" panose="02020603050405020304" pitchFamily="18" charset="0"/>
                <a:ea typeface="Gulim" pitchFamily="34" charset="-127"/>
                <a:sym typeface="Symbol" panose="05050102010706020507" pitchFamily="18" charset="2"/>
              </a:rPr>
              <a:t></a:t>
            </a:r>
            <a:r>
              <a:rPr lang="en-US" altLang="ko-KR" dirty="0">
                <a:latin typeface="Times New Roman" panose="02020603050405020304" pitchFamily="18" charset="0"/>
                <a:ea typeface="Gulim" pitchFamily="34" charset="-127"/>
              </a:rPr>
              <a:t> along the </a:t>
            </a:r>
            <a:r>
              <a:rPr lang="en-US" altLang="ko-KR" i="1" dirty="0">
                <a:latin typeface="Times New Roman" panose="02020603050405020304" pitchFamily="18" charset="0"/>
                <a:ea typeface="Gulim" pitchFamily="34" charset="-127"/>
              </a:rPr>
              <a:t>z</a:t>
            </a:r>
            <a:r>
              <a:rPr lang="en-US" altLang="ko-KR" dirty="0">
                <a:latin typeface="Times New Roman" panose="02020603050405020304" pitchFamily="18" charset="0"/>
                <a:ea typeface="Gulim" pitchFamily="34" charset="-127"/>
              </a:rPr>
              <a:t>-axis </a:t>
            </a:r>
            <a:endParaRPr lang="en-US" altLang="ko-KR" dirty="0">
              <a:latin typeface="Times New Roman" panose="02020603050405020304" pitchFamily="18" charset="0"/>
              <a:ea typeface="Gulim" pitchFamily="34" charset="-127"/>
            </a:endParaRPr>
          </a:p>
        </p:txBody>
      </p:sp>
      <p:sp>
        <p:nvSpPr>
          <p:cNvPr id="14343" name="Text Box 5"/>
          <p:cNvSpPr txBox="1"/>
          <p:nvPr/>
        </p:nvSpPr>
        <p:spPr>
          <a:xfrm>
            <a:off x="1219200" y="6400800"/>
            <a:ext cx="2819400" cy="274638"/>
          </a:xfrm>
          <a:prstGeom prst="rect">
            <a:avLst/>
          </a:prstGeom>
          <a:noFill/>
          <a:ln w="9525">
            <a:noFill/>
          </a:ln>
        </p:spPr>
        <p:txBody>
          <a:bodyPr>
            <a:spAutoFit/>
          </a:bodyPr>
          <a:p>
            <a:pPr latinLnBrk="1"/>
            <a:r>
              <a:rPr lang="en-US" altLang="ko-KR" sz="1200" dirty="0">
                <a:solidFill>
                  <a:schemeClr val="tx2"/>
                </a:solidFill>
                <a:latin typeface="Tahoma" panose="020B0604030504040204" pitchFamily="34" charset="0"/>
                <a:ea typeface="Gulim" pitchFamily="34" charset="-127"/>
              </a:rPr>
              <a:t>Fig. 2.20</a:t>
            </a:r>
            <a:r>
              <a:rPr lang="en-US" altLang="ko-KR" sz="1200" dirty="0">
                <a:latin typeface="Tahoma" panose="020B0604030504040204" pitchFamily="34" charset="0"/>
                <a:ea typeface="Gulim" pitchFamily="34" charset="-127"/>
              </a:rPr>
              <a:t> Spherical Coordinates.</a:t>
            </a:r>
            <a:endParaRPr lang="en-US" altLang="ko-KR" sz="800" dirty="0">
              <a:latin typeface="Tahoma" panose="020B0604030504040204" pitchFamily="34" charset="0"/>
              <a:ea typeface="Gulim" pitchFamily="34" charset="-127"/>
            </a:endParaRPr>
          </a:p>
        </p:txBody>
      </p:sp>
      <p:graphicFrame>
        <p:nvGraphicFramePr>
          <p:cNvPr id="14338" name="Object 2"/>
          <p:cNvGraphicFramePr>
            <a:graphicFrameLocks noChangeAspect="1"/>
          </p:cNvGraphicFramePr>
          <p:nvPr/>
        </p:nvGraphicFramePr>
        <p:xfrm>
          <a:off x="3919538" y="4800600"/>
          <a:ext cx="4759325" cy="1543050"/>
        </p:xfrm>
        <a:graphic>
          <a:graphicData uri="http://schemas.openxmlformats.org/presentationml/2006/ole">
            <mc:AlternateContent xmlns:mc="http://schemas.openxmlformats.org/markup-compatibility/2006">
              <mc:Choice xmlns:v="urn:schemas-microsoft-com:vml" Requires="v">
                <p:oleObj spid="_x0000_s3090" name="" r:id="rId1" imgW="2819400" imgH="914400" progId="Equation.3">
                  <p:embed/>
                </p:oleObj>
              </mc:Choice>
              <mc:Fallback>
                <p:oleObj name="" r:id="rId1" imgW="2819400" imgH="914400" progId="Equation.3">
                  <p:embed/>
                  <p:pic>
                    <p:nvPicPr>
                      <p:cNvPr id="0" name="Picture 3089"/>
                      <p:cNvPicPr/>
                      <p:nvPr/>
                    </p:nvPicPr>
                    <p:blipFill>
                      <a:blip r:embed="rId2"/>
                      <a:stretch>
                        <a:fillRect/>
                      </a:stretch>
                    </p:blipFill>
                    <p:spPr>
                      <a:xfrm>
                        <a:off x="3919538" y="4800600"/>
                        <a:ext cx="4759325" cy="1543050"/>
                      </a:xfrm>
                      <a:prstGeom prst="rect">
                        <a:avLst/>
                      </a:prstGeom>
                      <a:noFill/>
                      <a:ln w="38100">
                        <a:noFill/>
                        <a:miter/>
                      </a:ln>
                    </p:spPr>
                  </p:pic>
                </p:oleObj>
              </mc:Fallback>
            </mc:AlternateContent>
          </a:graphicData>
        </a:graphic>
      </p:graphicFrame>
      <p:graphicFrame>
        <p:nvGraphicFramePr>
          <p:cNvPr id="14339" name="Object 3"/>
          <p:cNvGraphicFramePr>
            <a:graphicFrameLocks noChangeAspect="1"/>
          </p:cNvGraphicFramePr>
          <p:nvPr/>
        </p:nvGraphicFramePr>
        <p:xfrm>
          <a:off x="4256088" y="4248150"/>
          <a:ext cx="4583112" cy="352425"/>
        </p:xfrm>
        <a:graphic>
          <a:graphicData uri="http://schemas.openxmlformats.org/presentationml/2006/ole">
            <mc:AlternateContent xmlns:mc="http://schemas.openxmlformats.org/markup-compatibility/2006">
              <mc:Choice xmlns:v="urn:schemas-microsoft-com:vml" Requires="v">
                <p:oleObj spid="_x0000_s3092" name="" r:id="rId3" imgW="2971800" imgH="228600" progId="Equation.3">
                  <p:embed/>
                </p:oleObj>
              </mc:Choice>
              <mc:Fallback>
                <p:oleObj name="" r:id="rId3" imgW="2971800" imgH="228600" progId="Equation.3">
                  <p:embed/>
                  <p:pic>
                    <p:nvPicPr>
                      <p:cNvPr id="0" name="Picture 3091"/>
                      <p:cNvPicPr/>
                      <p:nvPr/>
                    </p:nvPicPr>
                    <p:blipFill>
                      <a:blip r:embed="rId4"/>
                      <a:stretch>
                        <a:fillRect/>
                      </a:stretch>
                    </p:blipFill>
                    <p:spPr>
                      <a:xfrm>
                        <a:off x="4256088" y="4248150"/>
                        <a:ext cx="4583112" cy="352425"/>
                      </a:xfrm>
                      <a:prstGeom prst="rect">
                        <a:avLst/>
                      </a:prstGeom>
                      <a:noFill/>
                      <a:ln w="38100">
                        <a:noFill/>
                        <a:miter/>
                      </a:ln>
                    </p:spPr>
                  </p:pic>
                </p:oleObj>
              </mc:Fallback>
            </mc:AlternateContent>
          </a:graphicData>
        </a:graphic>
      </p:graphicFrame>
      <p:pic>
        <p:nvPicPr>
          <p:cNvPr id="14344" name="Picture 8" descr="F02-20"/>
          <p:cNvPicPr>
            <a:picLocks noChangeAspect="1"/>
          </p:cNvPicPr>
          <p:nvPr/>
        </p:nvPicPr>
        <p:blipFill>
          <a:blip r:embed="rId5"/>
          <a:stretch>
            <a:fillRect/>
          </a:stretch>
        </p:blipFill>
        <p:spPr>
          <a:xfrm>
            <a:off x="1381125" y="3886200"/>
            <a:ext cx="2403475" cy="2554288"/>
          </a:xfrm>
          <a:prstGeom prst="rect">
            <a:avLst/>
          </a:prstGeom>
          <a:noFill/>
          <a:ln w="9525">
            <a:noFill/>
          </a:ln>
        </p:spPr>
      </p:pic>
    </p:spTree>
  </p:cSld>
  <p:clrMapOvr>
    <a:masterClrMapping/>
  </p:clrMapOvr>
  <p:transition advClick="0"/>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Rectangle 2"/>
          <p:cNvSpPr>
            <a:spLocks noGrp="1"/>
          </p:cNvSpPr>
          <p:nvPr>
            <p:ph type="title"/>
          </p:nvPr>
        </p:nvSpPr>
        <p:spPr>
          <a:xfrm>
            <a:off x="1370013" y="301625"/>
            <a:ext cx="5521325" cy="1143000"/>
          </a:xfrm>
        </p:spPr>
        <p:txBody>
          <a:bodyPr vert="horz" wrap="square" lIns="91440" tIns="45720" rIns="91440" bIns="45720" anchor="b" anchorCtr="0"/>
          <a:p>
            <a:br>
              <a:rPr lang="en-US" altLang="ko-KR" sz="4000" dirty="0">
                <a:ea typeface="Gulim" pitchFamily="34" charset="-127"/>
              </a:rPr>
            </a:br>
            <a:r>
              <a:rPr lang="en-US" altLang="ko-KR" sz="2200" dirty="0">
                <a:ea typeface="Gulim" pitchFamily="34" charset="-127"/>
              </a:rPr>
              <a:t>Robot Kinematics: Position Analysis</a:t>
            </a:r>
            <a:endParaRPr lang="ko-KR" altLang="en-US" sz="2200" dirty="0">
              <a:ea typeface="Gulim" pitchFamily="34" charset="-127"/>
            </a:endParaRPr>
          </a:p>
        </p:txBody>
      </p:sp>
      <p:sp>
        <p:nvSpPr>
          <p:cNvPr id="96259" name="Text Box 3"/>
          <p:cNvSpPr txBox="1"/>
          <p:nvPr/>
        </p:nvSpPr>
        <p:spPr>
          <a:xfrm>
            <a:off x="609600" y="1524000"/>
            <a:ext cx="7643813" cy="1006475"/>
          </a:xfrm>
          <a:prstGeom prst="rect">
            <a:avLst/>
          </a:prstGeom>
          <a:noFill/>
          <a:ln w="9525">
            <a:noFill/>
          </a:ln>
        </p:spPr>
        <p:txBody>
          <a:bodyPr wrap="none">
            <a:spAutoFit/>
          </a:bodyPr>
          <a:p>
            <a:pPr marL="457200" indent="-457200" latinLnBrk="1"/>
            <a:r>
              <a:rPr lang="en-US" altLang="ko-KR" dirty="0">
                <a:latin typeface="Tahoma" panose="020B0604030504040204" pitchFamily="34" charset="0"/>
                <a:ea typeface="Gulim" pitchFamily="34" charset="-127"/>
              </a:rPr>
              <a:t>2.7 FORWARD AND INVERSE KINEMATICS OF ROBOTS</a:t>
            </a:r>
            <a:endParaRPr lang="en-US" altLang="ko-KR" dirty="0">
              <a:latin typeface="Tahoma" panose="020B0604030504040204" pitchFamily="34" charset="0"/>
              <a:ea typeface="Gulim" pitchFamily="34" charset="-127"/>
            </a:endParaRPr>
          </a:p>
          <a:p>
            <a:pPr marL="457200" indent="-457200" latinLnBrk="1"/>
            <a:r>
              <a:rPr lang="en-US" altLang="ko-KR" dirty="0">
                <a:latin typeface="Tahoma" panose="020B0604030504040204" pitchFamily="34" charset="0"/>
                <a:ea typeface="Gulim" pitchFamily="34" charset="-127"/>
              </a:rPr>
              <a:t>  2.7.1 Forward and Inverse Kinematics</a:t>
            </a:r>
            <a:r>
              <a:rPr lang="ko-KR" altLang="en-US" dirty="0">
                <a:latin typeface="Tahoma" panose="020B0604030504040204" pitchFamily="34" charset="0"/>
                <a:ea typeface="Gulim" pitchFamily="34" charset="-127"/>
              </a:rPr>
              <a:t> </a:t>
            </a:r>
            <a:r>
              <a:rPr lang="en-US" altLang="ko-KR" dirty="0">
                <a:latin typeface="Tahoma" panose="020B0604030504040204" pitchFamily="34" charset="0"/>
                <a:ea typeface="Gulim" pitchFamily="34" charset="-127"/>
              </a:rPr>
              <a:t>Equations for Position</a:t>
            </a:r>
            <a:endParaRPr lang="en-US" altLang="ko-KR" dirty="0">
              <a:latin typeface="Tahoma" panose="020B0604030504040204" pitchFamily="34" charset="0"/>
              <a:ea typeface="Gulim" pitchFamily="34" charset="-127"/>
            </a:endParaRPr>
          </a:p>
          <a:p>
            <a:pPr marL="457200" indent="-457200" latinLnBrk="1"/>
            <a:r>
              <a:rPr lang="en-US" altLang="ko-KR" dirty="0">
                <a:latin typeface="Tahoma" panose="020B0604030504040204" pitchFamily="34" charset="0"/>
                <a:ea typeface="Gulim" pitchFamily="34" charset="-127"/>
              </a:rPr>
              <a:t>    2.7.1(d) Articulated Coordinates</a:t>
            </a:r>
            <a:endParaRPr lang="ko-KR" altLang="en-US" sz="2000" dirty="0">
              <a:latin typeface="Tahoma" panose="020B0604030504040204" pitchFamily="34" charset="0"/>
              <a:ea typeface="Gulim" pitchFamily="34" charset="-127"/>
            </a:endParaRPr>
          </a:p>
        </p:txBody>
      </p:sp>
      <p:sp>
        <p:nvSpPr>
          <p:cNvPr id="96260" name="Text Box 4"/>
          <p:cNvSpPr txBox="1"/>
          <p:nvPr/>
        </p:nvSpPr>
        <p:spPr>
          <a:xfrm>
            <a:off x="838200" y="2590800"/>
            <a:ext cx="8077200" cy="731838"/>
          </a:xfrm>
          <a:prstGeom prst="rect">
            <a:avLst/>
          </a:prstGeom>
          <a:noFill/>
          <a:ln w="9525">
            <a:noFill/>
          </a:ln>
        </p:spPr>
        <p:txBody>
          <a:bodyPr>
            <a:spAutoFit/>
          </a:bodyPr>
          <a:p>
            <a:pPr latinLnBrk="1">
              <a:buNone/>
            </a:pPr>
            <a:r>
              <a:rPr lang="en-US" altLang="ko-KR" dirty="0">
                <a:solidFill>
                  <a:srgbClr val="33CC33"/>
                </a:solidFill>
                <a:latin typeface="Tahoma" panose="020B0604030504040204" pitchFamily="34" charset="0"/>
                <a:ea typeface="Gulim" pitchFamily="34" charset="-127"/>
                <a:sym typeface="Symbol" panose="05050102010706020507" pitchFamily="18" charset="2"/>
              </a:rPr>
              <a:t></a:t>
            </a:r>
            <a:r>
              <a:rPr lang="en-US" altLang="ko-KR" dirty="0">
                <a:latin typeface="Tahoma" panose="020B0604030504040204" pitchFamily="34" charset="0"/>
                <a:ea typeface="Gulim" pitchFamily="34" charset="-127"/>
              </a:rPr>
              <a:t>3 rotations -&gt; Denavit-Hartenberg representation </a:t>
            </a:r>
            <a:endParaRPr lang="en-US" altLang="ko-KR" dirty="0">
              <a:latin typeface="Tahoma" panose="020B0604030504040204" pitchFamily="34" charset="0"/>
              <a:ea typeface="Gulim" pitchFamily="34" charset="-127"/>
            </a:endParaRPr>
          </a:p>
          <a:p>
            <a:pPr latinLnBrk="1">
              <a:buNone/>
            </a:pPr>
            <a:r>
              <a:rPr lang="en-US" altLang="ko-KR" dirty="0">
                <a:latin typeface="Tahoma" panose="020B0604030504040204" pitchFamily="34" charset="0"/>
                <a:ea typeface="Gulim" pitchFamily="34" charset="-127"/>
              </a:rPr>
              <a:t>   </a:t>
            </a:r>
            <a:endParaRPr lang="en-US" altLang="ko-KR" dirty="0">
              <a:latin typeface="Times New Roman" panose="02020603050405020304" pitchFamily="18" charset="0"/>
              <a:ea typeface="Gulim" pitchFamily="34" charset="-127"/>
            </a:endParaRPr>
          </a:p>
        </p:txBody>
      </p:sp>
      <p:sp>
        <p:nvSpPr>
          <p:cNvPr id="96261" name="Text Box 5"/>
          <p:cNvSpPr txBox="1"/>
          <p:nvPr/>
        </p:nvSpPr>
        <p:spPr>
          <a:xfrm>
            <a:off x="2971800" y="6324600"/>
            <a:ext cx="2819400" cy="274638"/>
          </a:xfrm>
          <a:prstGeom prst="rect">
            <a:avLst/>
          </a:prstGeom>
          <a:noFill/>
          <a:ln w="9525">
            <a:noFill/>
          </a:ln>
        </p:spPr>
        <p:txBody>
          <a:bodyPr>
            <a:spAutoFit/>
          </a:bodyPr>
          <a:p>
            <a:pPr latinLnBrk="1"/>
            <a:r>
              <a:rPr lang="en-US" altLang="ko-KR" sz="1200" dirty="0">
                <a:solidFill>
                  <a:schemeClr val="tx2"/>
                </a:solidFill>
                <a:latin typeface="Tahoma" panose="020B0604030504040204" pitchFamily="34" charset="0"/>
                <a:ea typeface="Gulim" pitchFamily="34" charset="-127"/>
              </a:rPr>
              <a:t>Fig. 2.21</a:t>
            </a:r>
            <a:r>
              <a:rPr lang="en-US" altLang="ko-KR" sz="1200" dirty="0">
                <a:latin typeface="Tahoma" panose="020B0604030504040204" pitchFamily="34" charset="0"/>
                <a:ea typeface="Gulim" pitchFamily="34" charset="-127"/>
              </a:rPr>
              <a:t> Articulated Coordinates.</a:t>
            </a:r>
            <a:endParaRPr lang="en-US" altLang="ko-KR" sz="800" dirty="0">
              <a:latin typeface="Tahoma" panose="020B0604030504040204" pitchFamily="34" charset="0"/>
              <a:ea typeface="Gulim" pitchFamily="34" charset="-127"/>
            </a:endParaRPr>
          </a:p>
        </p:txBody>
      </p:sp>
      <p:pic>
        <p:nvPicPr>
          <p:cNvPr id="96262" name="Picture 10" descr="F02-21"/>
          <p:cNvPicPr>
            <a:picLocks noChangeAspect="1"/>
          </p:cNvPicPr>
          <p:nvPr/>
        </p:nvPicPr>
        <p:blipFill>
          <a:blip r:embed="rId1"/>
          <a:stretch>
            <a:fillRect/>
          </a:stretch>
        </p:blipFill>
        <p:spPr>
          <a:xfrm>
            <a:off x="2895600" y="3276600"/>
            <a:ext cx="2919413" cy="2971800"/>
          </a:xfrm>
          <a:prstGeom prst="rect">
            <a:avLst/>
          </a:prstGeom>
          <a:noFill/>
          <a:ln w="9525">
            <a:noFill/>
          </a:ln>
        </p:spPr>
      </p:pic>
    </p:spTree>
  </p:cSld>
  <p:clrMapOvr>
    <a:masterClrMapping/>
  </p:clrMapOvr>
  <p:transition advClick="0"/>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Rectangle 2"/>
          <p:cNvSpPr>
            <a:spLocks noGrp="1"/>
          </p:cNvSpPr>
          <p:nvPr>
            <p:ph type="title"/>
          </p:nvPr>
        </p:nvSpPr>
        <p:spPr>
          <a:xfrm>
            <a:off x="1370013" y="301625"/>
            <a:ext cx="5521325" cy="1143000"/>
          </a:xfrm>
        </p:spPr>
        <p:txBody>
          <a:bodyPr vert="horz" wrap="square" lIns="91440" tIns="45720" rIns="91440" bIns="45720" anchor="b" anchorCtr="0"/>
          <a:p>
            <a:br>
              <a:rPr lang="en-US" altLang="ko-KR" sz="4000" dirty="0">
                <a:ea typeface="Gulim" pitchFamily="34" charset="-127"/>
              </a:rPr>
            </a:br>
            <a:r>
              <a:rPr lang="en-US" altLang="ko-KR" sz="2200" dirty="0">
                <a:ea typeface="Gulim" pitchFamily="34" charset="-127"/>
              </a:rPr>
              <a:t>Robot Kinematics: Position Analysis</a:t>
            </a:r>
            <a:endParaRPr lang="ko-KR" altLang="en-US" sz="2200" dirty="0">
              <a:ea typeface="Gulim" pitchFamily="34" charset="-127"/>
            </a:endParaRPr>
          </a:p>
        </p:txBody>
      </p:sp>
      <p:sp>
        <p:nvSpPr>
          <p:cNvPr id="97283" name="Text Box 3"/>
          <p:cNvSpPr txBox="1"/>
          <p:nvPr/>
        </p:nvSpPr>
        <p:spPr>
          <a:xfrm>
            <a:off x="609600" y="1524000"/>
            <a:ext cx="7643813" cy="731838"/>
          </a:xfrm>
          <a:prstGeom prst="rect">
            <a:avLst/>
          </a:prstGeom>
          <a:noFill/>
          <a:ln w="9525">
            <a:noFill/>
          </a:ln>
        </p:spPr>
        <p:txBody>
          <a:bodyPr wrap="none">
            <a:spAutoFit/>
          </a:bodyPr>
          <a:p>
            <a:pPr marL="457200" indent="-457200" latinLnBrk="1"/>
            <a:r>
              <a:rPr lang="en-US" altLang="ko-KR" dirty="0">
                <a:latin typeface="Tahoma" panose="020B0604030504040204" pitchFamily="34" charset="0"/>
                <a:ea typeface="Gulim" pitchFamily="34" charset="-127"/>
              </a:rPr>
              <a:t>2.7 FORWARD AND INVERSE KINEMATICS OF ROBOTS</a:t>
            </a:r>
            <a:endParaRPr lang="en-US" altLang="ko-KR" dirty="0">
              <a:latin typeface="Tahoma" panose="020B0604030504040204" pitchFamily="34" charset="0"/>
              <a:ea typeface="Gulim" pitchFamily="34" charset="-127"/>
            </a:endParaRPr>
          </a:p>
          <a:p>
            <a:pPr marL="457200" indent="-457200" latinLnBrk="1"/>
            <a:r>
              <a:rPr lang="en-US" altLang="ko-KR" dirty="0">
                <a:latin typeface="Tahoma" panose="020B0604030504040204" pitchFamily="34" charset="0"/>
                <a:ea typeface="Gulim" pitchFamily="34" charset="-127"/>
              </a:rPr>
              <a:t>  2.7.2 Forward and Inverse Kinematics</a:t>
            </a:r>
            <a:r>
              <a:rPr lang="ko-KR" altLang="en-US" dirty="0">
                <a:latin typeface="Tahoma" panose="020B0604030504040204" pitchFamily="34" charset="0"/>
                <a:ea typeface="Gulim" pitchFamily="34" charset="-127"/>
              </a:rPr>
              <a:t> </a:t>
            </a:r>
            <a:r>
              <a:rPr lang="en-US" altLang="ko-KR" dirty="0">
                <a:latin typeface="Tahoma" panose="020B0604030504040204" pitchFamily="34" charset="0"/>
                <a:ea typeface="Gulim" pitchFamily="34" charset="-127"/>
              </a:rPr>
              <a:t>Equations for Orientation</a:t>
            </a:r>
            <a:endParaRPr lang="ko-KR" altLang="en-US" sz="2000" dirty="0">
              <a:latin typeface="Tahoma" panose="020B0604030504040204" pitchFamily="34" charset="0"/>
              <a:ea typeface="Gulim" pitchFamily="34" charset="-127"/>
            </a:endParaRPr>
          </a:p>
        </p:txBody>
      </p:sp>
      <p:sp>
        <p:nvSpPr>
          <p:cNvPr id="97284" name="Text Box 4"/>
          <p:cNvSpPr txBox="1"/>
          <p:nvPr/>
        </p:nvSpPr>
        <p:spPr>
          <a:xfrm>
            <a:off x="838200" y="2438400"/>
            <a:ext cx="8077200" cy="2101850"/>
          </a:xfrm>
          <a:prstGeom prst="rect">
            <a:avLst/>
          </a:prstGeom>
          <a:noFill/>
          <a:ln w="9525">
            <a:noFill/>
          </a:ln>
        </p:spPr>
        <p:txBody>
          <a:bodyPr>
            <a:spAutoFit/>
          </a:bodyPr>
          <a:p>
            <a:pPr latinLnBrk="1">
              <a:buNone/>
            </a:pPr>
            <a:endParaRPr lang="en-US" altLang="ko-KR" dirty="0">
              <a:solidFill>
                <a:srgbClr val="33CC33"/>
              </a:solidFill>
              <a:latin typeface="Tahoma" panose="020B0604030504040204" pitchFamily="34" charset="0"/>
              <a:ea typeface="Gulim" pitchFamily="34" charset="-127"/>
              <a:sym typeface="Symbol" panose="05050102010706020507" pitchFamily="18" charset="2"/>
            </a:endParaRPr>
          </a:p>
          <a:p>
            <a:pPr latinLnBrk="1">
              <a:buNone/>
            </a:pPr>
            <a:r>
              <a:rPr lang="en-US" altLang="ko-KR" dirty="0">
                <a:solidFill>
                  <a:srgbClr val="33CC33"/>
                </a:solidFill>
                <a:latin typeface="Tahoma" panose="020B0604030504040204" pitchFamily="34" charset="0"/>
                <a:ea typeface="Gulim" pitchFamily="34" charset="-127"/>
                <a:sym typeface="Symbol" panose="05050102010706020507" pitchFamily="18" charset="2"/>
              </a:rPr>
              <a:t> </a:t>
            </a:r>
            <a:r>
              <a:rPr lang="en-US" altLang="ko-KR" dirty="0">
                <a:latin typeface="Tahoma" panose="020B0604030504040204" pitchFamily="34" charset="0"/>
                <a:ea typeface="Gulim" pitchFamily="34" charset="-127"/>
              </a:rPr>
              <a:t>Roll, Pitch, Yaw (RPY) angles</a:t>
            </a:r>
            <a:endParaRPr lang="en-US" altLang="ko-KR" dirty="0">
              <a:latin typeface="Tahoma" panose="020B0604030504040204" pitchFamily="34" charset="0"/>
              <a:ea typeface="Gulim" pitchFamily="34" charset="-127"/>
            </a:endParaRPr>
          </a:p>
          <a:p>
            <a:pPr latinLnBrk="1">
              <a:buNone/>
            </a:pPr>
            <a:r>
              <a:rPr lang="en-US" altLang="ko-KR" dirty="0">
                <a:solidFill>
                  <a:srgbClr val="33CC33"/>
                </a:solidFill>
                <a:latin typeface="Tahoma" panose="020B0604030504040204" pitchFamily="34" charset="0"/>
                <a:ea typeface="Gulim" pitchFamily="34" charset="-127"/>
                <a:sym typeface="Symbol" panose="05050102010706020507" pitchFamily="18" charset="2"/>
              </a:rPr>
              <a:t> </a:t>
            </a:r>
            <a:r>
              <a:rPr lang="en-US" altLang="ko-KR" dirty="0">
                <a:latin typeface="Tahoma" panose="020B0604030504040204" pitchFamily="34" charset="0"/>
                <a:ea typeface="Gulim" pitchFamily="34" charset="-127"/>
              </a:rPr>
              <a:t>Euler angles</a:t>
            </a:r>
            <a:endParaRPr lang="en-US" altLang="ko-KR" dirty="0">
              <a:latin typeface="Times New Roman" panose="02020603050405020304" pitchFamily="18" charset="0"/>
              <a:ea typeface="Gulim" pitchFamily="34" charset="-127"/>
            </a:endParaRPr>
          </a:p>
          <a:p>
            <a:pPr latinLnBrk="1">
              <a:buNone/>
            </a:pPr>
            <a:r>
              <a:rPr lang="en-US" altLang="ko-KR" dirty="0">
                <a:solidFill>
                  <a:srgbClr val="33CC33"/>
                </a:solidFill>
                <a:latin typeface="Tahoma" panose="020B0604030504040204" pitchFamily="34" charset="0"/>
                <a:ea typeface="Gulim" pitchFamily="34" charset="-127"/>
                <a:sym typeface="Symbol" panose="05050102010706020507" pitchFamily="18" charset="2"/>
              </a:rPr>
              <a:t> </a:t>
            </a:r>
            <a:r>
              <a:rPr lang="en-US" altLang="ko-KR" dirty="0">
                <a:latin typeface="Tahoma" panose="020B0604030504040204" pitchFamily="34" charset="0"/>
                <a:ea typeface="Gulim" pitchFamily="34" charset="-127"/>
              </a:rPr>
              <a:t>Articulated joints</a:t>
            </a:r>
            <a:endParaRPr lang="en-US" altLang="ko-KR" dirty="0">
              <a:latin typeface="Tahoma" panose="020B0604030504040204" pitchFamily="34" charset="0"/>
              <a:ea typeface="Gulim" pitchFamily="34" charset="-127"/>
            </a:endParaRPr>
          </a:p>
          <a:p>
            <a:pPr latinLnBrk="1">
              <a:buNone/>
            </a:pPr>
            <a:endParaRPr lang="en-US" altLang="ko-KR" dirty="0">
              <a:latin typeface="Tahoma" panose="020B0604030504040204" pitchFamily="34" charset="0"/>
              <a:ea typeface="Gulim" pitchFamily="34" charset="-127"/>
            </a:endParaRPr>
          </a:p>
          <a:p>
            <a:pPr latinLnBrk="1">
              <a:buNone/>
            </a:pPr>
            <a:r>
              <a:rPr lang="en-US" altLang="ko-KR" dirty="0">
                <a:latin typeface="Tahoma" panose="020B0604030504040204" pitchFamily="34" charset="0"/>
                <a:ea typeface="Gulim" pitchFamily="34" charset="-127"/>
              </a:rPr>
              <a:t>     </a:t>
            </a:r>
            <a:endParaRPr lang="en-US" altLang="ko-KR" dirty="0">
              <a:latin typeface="Times New Roman" panose="02020603050405020304" pitchFamily="18" charset="0"/>
              <a:ea typeface="Gulim" pitchFamily="34" charset="-127"/>
            </a:endParaRPr>
          </a:p>
        </p:txBody>
      </p:sp>
    </p:spTree>
  </p:cSld>
  <p:clrMapOvr>
    <a:masterClrMapping/>
  </p:clrMapOvr>
  <p:transition advClick="0"/>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8" name="Rectangle 2"/>
          <p:cNvSpPr>
            <a:spLocks noGrp="1"/>
          </p:cNvSpPr>
          <p:nvPr>
            <p:ph type="title"/>
          </p:nvPr>
        </p:nvSpPr>
        <p:spPr>
          <a:xfrm>
            <a:off x="1357313" y="0"/>
            <a:ext cx="5521325" cy="1143000"/>
          </a:xfrm>
        </p:spPr>
        <p:txBody>
          <a:bodyPr vert="horz" wrap="square" lIns="91440" tIns="45720" rIns="91440" bIns="45720" anchor="b" anchorCtr="0"/>
          <a:p>
            <a:br>
              <a:rPr lang="en-US" altLang="ko-KR" sz="4000" dirty="0">
                <a:ea typeface="Gulim" pitchFamily="34" charset="-127"/>
              </a:rPr>
            </a:br>
            <a:r>
              <a:rPr lang="en-US" altLang="ko-KR" sz="2200" dirty="0">
                <a:ea typeface="Gulim" pitchFamily="34" charset="-127"/>
              </a:rPr>
              <a:t>Robot Kinematics: Position Analysis</a:t>
            </a:r>
            <a:endParaRPr lang="ko-KR" altLang="en-US" sz="2200" dirty="0">
              <a:ea typeface="Gulim" pitchFamily="34" charset="-127"/>
            </a:endParaRPr>
          </a:p>
        </p:txBody>
      </p:sp>
      <p:sp>
        <p:nvSpPr>
          <p:cNvPr id="15369" name="Text Box 3"/>
          <p:cNvSpPr txBox="1"/>
          <p:nvPr/>
        </p:nvSpPr>
        <p:spPr>
          <a:xfrm>
            <a:off x="642938" y="1071563"/>
            <a:ext cx="7643812" cy="1006475"/>
          </a:xfrm>
          <a:prstGeom prst="rect">
            <a:avLst/>
          </a:prstGeom>
          <a:noFill/>
          <a:ln w="9525">
            <a:noFill/>
          </a:ln>
        </p:spPr>
        <p:txBody>
          <a:bodyPr wrap="none">
            <a:spAutoFit/>
          </a:bodyPr>
          <a:p>
            <a:pPr marL="457200" indent="-457200" latinLnBrk="1"/>
            <a:r>
              <a:rPr lang="en-US" altLang="ko-KR" dirty="0">
                <a:latin typeface="Tahoma" panose="020B0604030504040204" pitchFamily="34" charset="0"/>
                <a:ea typeface="Gulim" pitchFamily="34" charset="-127"/>
              </a:rPr>
              <a:t>2.7 FORWARD AND INVERSE KINEMATICS OF ROBOTS</a:t>
            </a:r>
            <a:endParaRPr lang="en-US" altLang="ko-KR" dirty="0">
              <a:latin typeface="Tahoma" panose="020B0604030504040204" pitchFamily="34" charset="0"/>
              <a:ea typeface="Gulim" pitchFamily="34" charset="-127"/>
            </a:endParaRPr>
          </a:p>
          <a:p>
            <a:pPr marL="457200" indent="-457200" latinLnBrk="1"/>
            <a:r>
              <a:rPr lang="en-US" altLang="ko-KR" dirty="0">
                <a:latin typeface="Tahoma" panose="020B0604030504040204" pitchFamily="34" charset="0"/>
                <a:ea typeface="Gulim" pitchFamily="34" charset="-127"/>
              </a:rPr>
              <a:t>  2.7.2 Forward and Inverse Kinematics</a:t>
            </a:r>
            <a:r>
              <a:rPr lang="ko-KR" altLang="en-US" dirty="0">
                <a:latin typeface="Tahoma" panose="020B0604030504040204" pitchFamily="34" charset="0"/>
                <a:ea typeface="Gulim" pitchFamily="34" charset="-127"/>
              </a:rPr>
              <a:t> </a:t>
            </a:r>
            <a:r>
              <a:rPr lang="en-US" altLang="ko-KR" dirty="0">
                <a:latin typeface="Tahoma" panose="020B0604030504040204" pitchFamily="34" charset="0"/>
                <a:ea typeface="Gulim" pitchFamily="34" charset="-127"/>
              </a:rPr>
              <a:t>Equations for Orientation</a:t>
            </a:r>
            <a:endParaRPr lang="en-US" altLang="ko-KR" dirty="0">
              <a:latin typeface="Tahoma" panose="020B0604030504040204" pitchFamily="34" charset="0"/>
              <a:ea typeface="Gulim" pitchFamily="34" charset="-127"/>
            </a:endParaRPr>
          </a:p>
          <a:p>
            <a:pPr marL="457200" indent="-457200" latinLnBrk="1"/>
            <a:r>
              <a:rPr lang="ko-KR" altLang="en-US" dirty="0">
                <a:latin typeface="Tahoma" panose="020B0604030504040204" pitchFamily="34" charset="0"/>
                <a:ea typeface="Gulim" pitchFamily="34" charset="-127"/>
              </a:rPr>
              <a:t>    2.7.2(</a:t>
            </a:r>
            <a:r>
              <a:rPr lang="en-US" altLang="ko-KR" dirty="0">
                <a:latin typeface="Tahoma" panose="020B0604030504040204" pitchFamily="34" charset="0"/>
                <a:ea typeface="Gulim" pitchFamily="34" charset="-127"/>
              </a:rPr>
              <a:t>a) Roll, Pitch, Yaw(RPY) Angles</a:t>
            </a:r>
            <a:endParaRPr lang="en-US" altLang="ko-KR" sz="2000" dirty="0">
              <a:latin typeface="Tahoma" panose="020B0604030504040204" pitchFamily="34" charset="0"/>
              <a:ea typeface="Gulim" pitchFamily="34" charset="-127"/>
            </a:endParaRPr>
          </a:p>
        </p:txBody>
      </p:sp>
      <p:grpSp>
        <p:nvGrpSpPr>
          <p:cNvPr id="15370" name="Group 13"/>
          <p:cNvGrpSpPr/>
          <p:nvPr/>
        </p:nvGrpSpPr>
        <p:grpSpPr>
          <a:xfrm>
            <a:off x="500063" y="2143125"/>
            <a:ext cx="8077200" cy="2024063"/>
            <a:chOff x="360" y="1491"/>
            <a:chExt cx="5088" cy="1275"/>
          </a:xfrm>
        </p:grpSpPr>
        <p:sp>
          <p:nvSpPr>
            <p:cNvPr id="15373" name="Text Box 4"/>
            <p:cNvSpPr txBox="1"/>
            <p:nvPr/>
          </p:nvSpPr>
          <p:spPr>
            <a:xfrm>
              <a:off x="360" y="1491"/>
              <a:ext cx="5088" cy="748"/>
            </a:xfrm>
            <a:prstGeom prst="rect">
              <a:avLst/>
            </a:prstGeom>
            <a:noFill/>
            <a:ln w="9525">
              <a:noFill/>
            </a:ln>
          </p:spPr>
          <p:txBody>
            <a:bodyPr>
              <a:spAutoFit/>
            </a:bodyPr>
            <a:p>
              <a:pPr latinLnBrk="1"/>
              <a:r>
                <a:rPr lang="en-US" altLang="ko-KR" dirty="0">
                  <a:solidFill>
                    <a:srgbClr val="33CC33"/>
                  </a:solidFill>
                  <a:latin typeface="Tahoma" panose="020B0604030504040204" pitchFamily="34" charset="0"/>
                  <a:ea typeface="Gulim" pitchFamily="34" charset="-127"/>
                  <a:sym typeface="Symbol" panose="05050102010706020507" pitchFamily="18" charset="2"/>
                </a:rPr>
                <a:t></a:t>
              </a:r>
              <a:r>
                <a:rPr lang="en-US" altLang="ko-KR" dirty="0">
                  <a:latin typeface="Tahoma" panose="020B0604030504040204" pitchFamily="34" charset="0"/>
                  <a:ea typeface="Gulim" pitchFamily="34" charset="-127"/>
                </a:rPr>
                <a:t>Roll: Rotation of      about    -axis (</a:t>
              </a:r>
              <a:r>
                <a:rPr lang="en-US" altLang="ko-KR" i="1" dirty="0">
                  <a:latin typeface="Times New Roman" panose="02020603050405020304" pitchFamily="18" charset="0"/>
                  <a:ea typeface="Gulim" pitchFamily="34" charset="-127"/>
                </a:rPr>
                <a:t>z</a:t>
              </a:r>
              <a:r>
                <a:rPr lang="en-US" altLang="ko-KR" dirty="0">
                  <a:latin typeface="Tahoma" panose="020B0604030504040204" pitchFamily="34" charset="0"/>
                  <a:ea typeface="Gulim" pitchFamily="34" charset="-127"/>
                </a:rPr>
                <a:t>-axis of the moving frame)</a:t>
              </a:r>
              <a:endParaRPr lang="en-US" altLang="ko-KR" dirty="0">
                <a:latin typeface="Tahoma" panose="020B0604030504040204" pitchFamily="34" charset="0"/>
                <a:ea typeface="Gulim" pitchFamily="34" charset="-127"/>
              </a:endParaRPr>
            </a:p>
            <a:p>
              <a:pPr latinLnBrk="1"/>
              <a:r>
                <a:rPr lang="en-US" altLang="ko-KR" dirty="0">
                  <a:solidFill>
                    <a:srgbClr val="33CC33"/>
                  </a:solidFill>
                  <a:latin typeface="Tahoma" panose="020B0604030504040204" pitchFamily="34" charset="0"/>
                  <a:ea typeface="Gulim" pitchFamily="34" charset="-127"/>
                  <a:sym typeface="Symbol" panose="05050102010706020507" pitchFamily="18" charset="2"/>
                </a:rPr>
                <a:t></a:t>
              </a:r>
              <a:r>
                <a:rPr lang="en-US" altLang="ko-KR" dirty="0">
                  <a:latin typeface="Tahoma" panose="020B0604030504040204" pitchFamily="34" charset="0"/>
                  <a:ea typeface="Gulim" pitchFamily="34" charset="-127"/>
                </a:rPr>
                <a:t>Pitch: Rotation of      about    -axis (</a:t>
              </a:r>
              <a:r>
                <a:rPr lang="en-US" altLang="ko-KR" i="1" dirty="0">
                  <a:latin typeface="Times New Roman" panose="02020603050405020304" pitchFamily="18" charset="0"/>
                  <a:ea typeface="Gulim" pitchFamily="34" charset="-127"/>
                </a:rPr>
                <a:t>y</a:t>
              </a:r>
              <a:r>
                <a:rPr lang="en-US" altLang="ko-KR" dirty="0">
                  <a:latin typeface="Tahoma" panose="020B0604030504040204" pitchFamily="34" charset="0"/>
                  <a:ea typeface="Gulim" pitchFamily="34" charset="-127"/>
                </a:rPr>
                <a:t>-axis of the moving frame)</a:t>
              </a:r>
              <a:endParaRPr lang="en-US" altLang="ko-KR" dirty="0">
                <a:latin typeface="Tahoma" panose="020B0604030504040204" pitchFamily="34" charset="0"/>
                <a:ea typeface="Gulim" pitchFamily="34" charset="-127"/>
              </a:endParaRPr>
            </a:p>
            <a:p>
              <a:pPr latinLnBrk="1"/>
              <a:r>
                <a:rPr lang="en-US" altLang="ko-KR" dirty="0">
                  <a:solidFill>
                    <a:srgbClr val="33CC33"/>
                  </a:solidFill>
                  <a:latin typeface="Tahoma" panose="020B0604030504040204" pitchFamily="34" charset="0"/>
                  <a:ea typeface="Gulim" pitchFamily="34" charset="-127"/>
                  <a:sym typeface="Symbol" panose="05050102010706020507" pitchFamily="18" charset="2"/>
                </a:rPr>
                <a:t></a:t>
              </a:r>
              <a:r>
                <a:rPr lang="en-US" altLang="ko-KR" dirty="0">
                  <a:latin typeface="Tahoma" panose="020B0604030504040204" pitchFamily="34" charset="0"/>
                  <a:ea typeface="Gulim" pitchFamily="34" charset="-127"/>
                  <a:sym typeface="Symbol" panose="05050102010706020507" pitchFamily="18" charset="2"/>
                </a:rPr>
                <a:t>Y</a:t>
              </a:r>
              <a:r>
                <a:rPr lang="en-US" altLang="ko-KR" dirty="0">
                  <a:latin typeface="Tahoma" panose="020B0604030504040204" pitchFamily="34" charset="0"/>
                  <a:ea typeface="Gulim" pitchFamily="34" charset="-127"/>
                </a:rPr>
                <a:t>aw: Rotation of      about    -axis (</a:t>
              </a:r>
              <a:r>
                <a:rPr lang="en-US" altLang="ko-KR" i="1" dirty="0">
                  <a:latin typeface="Times New Roman" panose="02020603050405020304" pitchFamily="18" charset="0"/>
                  <a:ea typeface="Gulim" pitchFamily="34" charset="-127"/>
                </a:rPr>
                <a:t>x</a:t>
              </a:r>
              <a:r>
                <a:rPr lang="en-US" altLang="ko-KR" dirty="0">
                  <a:latin typeface="Tahoma" panose="020B0604030504040204" pitchFamily="34" charset="0"/>
                  <a:ea typeface="Gulim" pitchFamily="34" charset="-127"/>
                </a:rPr>
                <a:t>-axis of the moving frame)</a:t>
              </a:r>
              <a:endParaRPr lang="en-US" altLang="ko-KR" dirty="0">
                <a:latin typeface="Tahoma" panose="020B0604030504040204" pitchFamily="34" charset="0"/>
                <a:ea typeface="Gulim" pitchFamily="34" charset="-127"/>
              </a:endParaRPr>
            </a:p>
          </p:txBody>
        </p:sp>
        <p:graphicFrame>
          <p:nvGraphicFramePr>
            <p:cNvPr id="15362" name="Object 2"/>
            <p:cNvGraphicFramePr>
              <a:graphicFrameLocks noChangeAspect="1"/>
            </p:cNvGraphicFramePr>
            <p:nvPr/>
          </p:nvGraphicFramePr>
          <p:xfrm>
            <a:off x="2970" y="1626"/>
            <a:ext cx="176" cy="192"/>
          </p:xfrm>
          <a:graphic>
            <a:graphicData uri="http://schemas.openxmlformats.org/presentationml/2006/ole">
              <mc:AlternateContent xmlns:mc="http://schemas.openxmlformats.org/markup-compatibility/2006">
                <mc:Choice xmlns:v="urn:schemas-microsoft-com:vml" Requires="v">
                  <p:oleObj spid="_x0000_s3098" name="" r:id="rId1" imgW="139700" imgH="152400" progId="Equation.3">
                    <p:embed/>
                  </p:oleObj>
                </mc:Choice>
                <mc:Fallback>
                  <p:oleObj name="" r:id="rId1" imgW="139700" imgH="152400" progId="Equation.3">
                    <p:embed/>
                    <p:pic>
                      <p:nvPicPr>
                        <p:cNvPr id="0" name="Picture 3097"/>
                        <p:cNvPicPr/>
                        <p:nvPr/>
                      </p:nvPicPr>
                      <p:blipFill>
                        <a:blip r:embed="rId2"/>
                        <a:stretch>
                          <a:fillRect/>
                        </a:stretch>
                      </p:blipFill>
                      <p:spPr>
                        <a:xfrm>
                          <a:off x="2970" y="1626"/>
                          <a:ext cx="176" cy="192"/>
                        </a:xfrm>
                        <a:prstGeom prst="rect">
                          <a:avLst/>
                        </a:prstGeom>
                        <a:noFill/>
                        <a:ln w="38100">
                          <a:noFill/>
                          <a:miter/>
                        </a:ln>
                      </p:spPr>
                    </p:pic>
                  </p:oleObj>
                </mc:Fallback>
              </mc:AlternateContent>
            </a:graphicData>
          </a:graphic>
        </p:graphicFrame>
        <p:graphicFrame>
          <p:nvGraphicFramePr>
            <p:cNvPr id="15363" name="Object 3"/>
            <p:cNvGraphicFramePr>
              <a:graphicFrameLocks noChangeAspect="1"/>
            </p:cNvGraphicFramePr>
            <p:nvPr/>
          </p:nvGraphicFramePr>
          <p:xfrm>
            <a:off x="2070" y="1581"/>
            <a:ext cx="184" cy="240"/>
          </p:xfrm>
          <a:graphic>
            <a:graphicData uri="http://schemas.openxmlformats.org/presentationml/2006/ole">
              <mc:AlternateContent xmlns:mc="http://schemas.openxmlformats.org/markup-compatibility/2006">
                <mc:Choice xmlns:v="urn:schemas-microsoft-com:vml" Requires="v">
                  <p:oleObj spid="_x0000_s3097" name="" r:id="rId3" imgW="165100" imgH="215900" progId="Equation.3">
                    <p:embed/>
                  </p:oleObj>
                </mc:Choice>
                <mc:Fallback>
                  <p:oleObj name="" r:id="rId3" imgW="165100" imgH="215900" progId="Equation.3">
                    <p:embed/>
                    <p:pic>
                      <p:nvPicPr>
                        <p:cNvPr id="0" name="Picture 3096"/>
                        <p:cNvPicPr/>
                        <p:nvPr/>
                      </p:nvPicPr>
                      <p:blipFill>
                        <a:blip r:embed="rId4"/>
                        <a:stretch>
                          <a:fillRect/>
                        </a:stretch>
                      </p:blipFill>
                      <p:spPr>
                        <a:xfrm>
                          <a:off x="2070" y="1581"/>
                          <a:ext cx="184" cy="240"/>
                        </a:xfrm>
                        <a:prstGeom prst="rect">
                          <a:avLst/>
                        </a:prstGeom>
                        <a:noFill/>
                        <a:ln w="38100">
                          <a:noFill/>
                          <a:miter/>
                        </a:ln>
                      </p:spPr>
                    </p:pic>
                  </p:oleObj>
                </mc:Fallback>
              </mc:AlternateContent>
            </a:graphicData>
          </a:graphic>
        </p:graphicFrame>
        <p:graphicFrame>
          <p:nvGraphicFramePr>
            <p:cNvPr id="15364" name="Object 4"/>
            <p:cNvGraphicFramePr>
              <a:graphicFrameLocks noChangeAspect="1"/>
            </p:cNvGraphicFramePr>
            <p:nvPr/>
          </p:nvGraphicFramePr>
          <p:xfrm>
            <a:off x="2250" y="2024"/>
            <a:ext cx="184" cy="254"/>
          </p:xfrm>
          <a:graphic>
            <a:graphicData uri="http://schemas.openxmlformats.org/presentationml/2006/ole">
              <mc:AlternateContent xmlns:mc="http://schemas.openxmlformats.org/markup-compatibility/2006">
                <mc:Choice xmlns:v="urn:schemas-microsoft-com:vml" Requires="v">
                  <p:oleObj spid="_x0000_s3096" name="" r:id="rId5" imgW="165100" imgH="228600" progId="Equation.3">
                    <p:embed/>
                  </p:oleObj>
                </mc:Choice>
                <mc:Fallback>
                  <p:oleObj name="" r:id="rId5" imgW="165100" imgH="228600" progId="Equation.3">
                    <p:embed/>
                    <p:pic>
                      <p:nvPicPr>
                        <p:cNvPr id="0" name="Picture 3095"/>
                        <p:cNvPicPr/>
                        <p:nvPr/>
                      </p:nvPicPr>
                      <p:blipFill>
                        <a:blip r:embed="rId6"/>
                        <a:stretch>
                          <a:fillRect/>
                        </a:stretch>
                      </p:blipFill>
                      <p:spPr>
                        <a:xfrm>
                          <a:off x="2250" y="2024"/>
                          <a:ext cx="184" cy="254"/>
                        </a:xfrm>
                        <a:prstGeom prst="rect">
                          <a:avLst/>
                        </a:prstGeom>
                        <a:noFill/>
                        <a:ln w="38100">
                          <a:noFill/>
                          <a:miter/>
                        </a:ln>
                      </p:spPr>
                    </p:pic>
                  </p:oleObj>
                </mc:Fallback>
              </mc:AlternateContent>
            </a:graphicData>
          </a:graphic>
        </p:graphicFrame>
        <p:graphicFrame>
          <p:nvGraphicFramePr>
            <p:cNvPr id="15365" name="Object 5"/>
            <p:cNvGraphicFramePr>
              <a:graphicFrameLocks noChangeAspect="1"/>
            </p:cNvGraphicFramePr>
            <p:nvPr/>
          </p:nvGraphicFramePr>
          <p:xfrm>
            <a:off x="2250" y="2526"/>
            <a:ext cx="184" cy="240"/>
          </p:xfrm>
          <a:graphic>
            <a:graphicData uri="http://schemas.openxmlformats.org/presentationml/2006/ole">
              <mc:AlternateContent xmlns:mc="http://schemas.openxmlformats.org/markup-compatibility/2006">
                <mc:Choice xmlns:v="urn:schemas-microsoft-com:vml" Requires="v">
                  <p:oleObj spid="_x0000_s3095" name="" r:id="rId7" imgW="165100" imgH="215900" progId="Equation.3">
                    <p:embed/>
                  </p:oleObj>
                </mc:Choice>
                <mc:Fallback>
                  <p:oleObj name="" r:id="rId7" imgW="165100" imgH="215900" progId="Equation.3">
                    <p:embed/>
                    <p:pic>
                      <p:nvPicPr>
                        <p:cNvPr id="0" name="Picture 3094"/>
                        <p:cNvPicPr/>
                        <p:nvPr/>
                      </p:nvPicPr>
                      <p:blipFill>
                        <a:blip r:embed="rId8"/>
                        <a:stretch>
                          <a:fillRect/>
                        </a:stretch>
                      </p:blipFill>
                      <p:spPr>
                        <a:xfrm>
                          <a:off x="2250" y="2526"/>
                          <a:ext cx="184" cy="240"/>
                        </a:xfrm>
                        <a:prstGeom prst="rect">
                          <a:avLst/>
                        </a:prstGeom>
                        <a:noFill/>
                        <a:ln w="38100">
                          <a:noFill/>
                          <a:miter/>
                        </a:ln>
                      </p:spPr>
                    </p:pic>
                  </p:oleObj>
                </mc:Fallback>
              </mc:AlternateContent>
            </a:graphicData>
          </a:graphic>
        </p:graphicFrame>
        <p:graphicFrame>
          <p:nvGraphicFramePr>
            <p:cNvPr id="15366" name="Object 6"/>
            <p:cNvGraphicFramePr>
              <a:graphicFrameLocks noChangeAspect="1"/>
            </p:cNvGraphicFramePr>
            <p:nvPr/>
          </p:nvGraphicFramePr>
          <p:xfrm>
            <a:off x="3015" y="2076"/>
            <a:ext cx="176" cy="192"/>
          </p:xfrm>
          <a:graphic>
            <a:graphicData uri="http://schemas.openxmlformats.org/presentationml/2006/ole">
              <mc:AlternateContent xmlns:mc="http://schemas.openxmlformats.org/markup-compatibility/2006">
                <mc:Choice xmlns:v="urn:schemas-microsoft-com:vml" Requires="v">
                  <p:oleObj spid="_x0000_s3099" name="" r:id="rId9" imgW="139700" imgH="152400" progId="Equation.3">
                    <p:embed/>
                  </p:oleObj>
                </mc:Choice>
                <mc:Fallback>
                  <p:oleObj name="" r:id="rId9" imgW="139700" imgH="152400" progId="Equation.3">
                    <p:embed/>
                    <p:pic>
                      <p:nvPicPr>
                        <p:cNvPr id="0" name="Picture 3098"/>
                        <p:cNvPicPr/>
                        <p:nvPr/>
                      </p:nvPicPr>
                      <p:blipFill>
                        <a:blip r:embed="rId10"/>
                        <a:stretch>
                          <a:fillRect/>
                        </a:stretch>
                      </p:blipFill>
                      <p:spPr>
                        <a:xfrm>
                          <a:off x="3015" y="2076"/>
                          <a:ext cx="176" cy="192"/>
                        </a:xfrm>
                        <a:prstGeom prst="rect">
                          <a:avLst/>
                        </a:prstGeom>
                        <a:noFill/>
                        <a:ln w="38100">
                          <a:noFill/>
                          <a:miter/>
                        </a:ln>
                      </p:spPr>
                    </p:pic>
                  </p:oleObj>
                </mc:Fallback>
              </mc:AlternateContent>
            </a:graphicData>
          </a:graphic>
        </p:graphicFrame>
        <p:graphicFrame>
          <p:nvGraphicFramePr>
            <p:cNvPr id="15367" name="Object 7"/>
            <p:cNvGraphicFramePr>
              <a:graphicFrameLocks noChangeAspect="1"/>
            </p:cNvGraphicFramePr>
            <p:nvPr/>
          </p:nvGraphicFramePr>
          <p:xfrm>
            <a:off x="3015" y="2526"/>
            <a:ext cx="176" cy="192"/>
          </p:xfrm>
          <a:graphic>
            <a:graphicData uri="http://schemas.openxmlformats.org/presentationml/2006/ole">
              <mc:AlternateContent xmlns:mc="http://schemas.openxmlformats.org/markup-compatibility/2006">
                <mc:Choice xmlns:v="urn:schemas-microsoft-com:vml" Requires="v">
                  <p:oleObj spid="_x0000_s3100" name="" r:id="rId11" imgW="139700" imgH="152400" progId="Equation.3">
                    <p:embed/>
                  </p:oleObj>
                </mc:Choice>
                <mc:Fallback>
                  <p:oleObj name="" r:id="rId11" imgW="139700" imgH="152400" progId="Equation.3">
                    <p:embed/>
                    <p:pic>
                      <p:nvPicPr>
                        <p:cNvPr id="0" name="Picture 3099"/>
                        <p:cNvPicPr/>
                        <p:nvPr/>
                      </p:nvPicPr>
                      <p:blipFill>
                        <a:blip r:embed="rId12"/>
                        <a:stretch>
                          <a:fillRect/>
                        </a:stretch>
                      </p:blipFill>
                      <p:spPr>
                        <a:xfrm>
                          <a:off x="3015" y="2526"/>
                          <a:ext cx="176" cy="192"/>
                        </a:xfrm>
                        <a:prstGeom prst="rect">
                          <a:avLst/>
                        </a:prstGeom>
                        <a:noFill/>
                        <a:ln w="38100">
                          <a:noFill/>
                          <a:miter/>
                        </a:ln>
                      </p:spPr>
                    </p:pic>
                  </p:oleObj>
                </mc:Fallback>
              </mc:AlternateContent>
            </a:graphicData>
          </a:graphic>
        </p:graphicFrame>
      </p:grpSp>
      <p:pic>
        <p:nvPicPr>
          <p:cNvPr id="15371" name="Picture 14" descr="F02-22"/>
          <p:cNvPicPr>
            <a:picLocks noChangeAspect="1"/>
          </p:cNvPicPr>
          <p:nvPr/>
        </p:nvPicPr>
        <p:blipFill>
          <a:blip r:embed="rId13"/>
          <a:stretch>
            <a:fillRect/>
          </a:stretch>
        </p:blipFill>
        <p:spPr>
          <a:xfrm>
            <a:off x="3071813" y="4500563"/>
            <a:ext cx="2819400" cy="2127250"/>
          </a:xfrm>
          <a:prstGeom prst="rect">
            <a:avLst/>
          </a:prstGeom>
          <a:noFill/>
          <a:ln w="9525">
            <a:noFill/>
          </a:ln>
        </p:spPr>
      </p:pic>
      <p:sp>
        <p:nvSpPr>
          <p:cNvPr id="15372" name="Text Box 15"/>
          <p:cNvSpPr txBox="1"/>
          <p:nvPr/>
        </p:nvSpPr>
        <p:spPr>
          <a:xfrm>
            <a:off x="2590800" y="6496050"/>
            <a:ext cx="3733800" cy="274638"/>
          </a:xfrm>
          <a:prstGeom prst="rect">
            <a:avLst/>
          </a:prstGeom>
          <a:noFill/>
          <a:ln w="9525">
            <a:noFill/>
          </a:ln>
        </p:spPr>
        <p:txBody>
          <a:bodyPr>
            <a:spAutoFit/>
          </a:bodyPr>
          <a:p>
            <a:pPr latinLnBrk="1"/>
            <a:r>
              <a:rPr lang="en-US" altLang="ko-KR" sz="1200" dirty="0">
                <a:solidFill>
                  <a:schemeClr val="tx2"/>
                </a:solidFill>
                <a:latin typeface="Tahoma" panose="020B0604030504040204" pitchFamily="34" charset="0"/>
                <a:ea typeface="Gulim" pitchFamily="34" charset="-127"/>
              </a:rPr>
              <a:t>Fig. 2.22</a:t>
            </a:r>
            <a:r>
              <a:rPr lang="en-US" altLang="ko-KR" sz="1200" dirty="0">
                <a:latin typeface="Tahoma" panose="020B0604030504040204" pitchFamily="34" charset="0"/>
                <a:ea typeface="Gulim" pitchFamily="34" charset="-127"/>
              </a:rPr>
              <a:t> RPY rotations about the current axes.</a:t>
            </a:r>
            <a:endParaRPr lang="en-US" altLang="ko-KR" sz="800" dirty="0">
              <a:latin typeface="Tahoma" panose="020B0604030504040204" pitchFamily="34" charset="0"/>
              <a:ea typeface="Gulim" pitchFamily="34" charset="-127"/>
            </a:endParaRPr>
          </a:p>
        </p:txBody>
      </p:sp>
    </p:spTree>
  </p:cSld>
  <p:clrMapOvr>
    <a:masterClrMapping/>
  </p:clrMapOvr>
  <p:transition advClick="0"/>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92" name="Rectangle 2"/>
          <p:cNvSpPr>
            <a:spLocks noGrp="1"/>
          </p:cNvSpPr>
          <p:nvPr>
            <p:ph type="title"/>
          </p:nvPr>
        </p:nvSpPr>
        <p:spPr>
          <a:xfrm>
            <a:off x="1370013" y="301625"/>
            <a:ext cx="5521325" cy="1143000"/>
          </a:xfrm>
        </p:spPr>
        <p:txBody>
          <a:bodyPr vert="horz" wrap="square" lIns="91440" tIns="45720" rIns="91440" bIns="45720" anchor="b" anchorCtr="0"/>
          <a:p>
            <a:br>
              <a:rPr lang="en-US" altLang="ko-KR" sz="4000" dirty="0">
                <a:ea typeface="Gulim" pitchFamily="34" charset="-127"/>
              </a:rPr>
            </a:br>
            <a:r>
              <a:rPr lang="en-US" altLang="ko-KR" sz="2200" dirty="0">
                <a:ea typeface="Gulim" pitchFamily="34" charset="-127"/>
              </a:rPr>
              <a:t>Robot Kinematics: Position Analysis</a:t>
            </a:r>
            <a:endParaRPr lang="ko-KR" altLang="en-US" sz="2200" dirty="0">
              <a:ea typeface="Gulim" pitchFamily="34" charset="-127"/>
            </a:endParaRPr>
          </a:p>
        </p:txBody>
      </p:sp>
      <p:sp>
        <p:nvSpPr>
          <p:cNvPr id="16393" name="Text Box 3"/>
          <p:cNvSpPr txBox="1"/>
          <p:nvPr/>
        </p:nvSpPr>
        <p:spPr>
          <a:xfrm>
            <a:off x="609600" y="1524000"/>
            <a:ext cx="7643813" cy="1006475"/>
          </a:xfrm>
          <a:prstGeom prst="rect">
            <a:avLst/>
          </a:prstGeom>
          <a:noFill/>
          <a:ln w="9525">
            <a:noFill/>
          </a:ln>
        </p:spPr>
        <p:txBody>
          <a:bodyPr wrap="none">
            <a:spAutoFit/>
          </a:bodyPr>
          <a:p>
            <a:pPr marL="457200" indent="-457200" latinLnBrk="1"/>
            <a:r>
              <a:rPr lang="en-US" altLang="ko-KR" dirty="0">
                <a:latin typeface="Tahoma" panose="020B0604030504040204" pitchFamily="34" charset="0"/>
                <a:ea typeface="Gulim" pitchFamily="34" charset="-127"/>
              </a:rPr>
              <a:t>2.7 FORWARD AND INVERSE KINEMATICS OF ROBOTS</a:t>
            </a:r>
            <a:endParaRPr lang="en-US" altLang="ko-KR" dirty="0">
              <a:latin typeface="Tahoma" panose="020B0604030504040204" pitchFamily="34" charset="0"/>
              <a:ea typeface="Gulim" pitchFamily="34" charset="-127"/>
            </a:endParaRPr>
          </a:p>
          <a:p>
            <a:pPr marL="457200" indent="-457200" latinLnBrk="1"/>
            <a:r>
              <a:rPr lang="en-US" altLang="ko-KR" dirty="0">
                <a:latin typeface="Tahoma" panose="020B0604030504040204" pitchFamily="34" charset="0"/>
                <a:ea typeface="Gulim" pitchFamily="34" charset="-127"/>
              </a:rPr>
              <a:t>  2.7.2 Forward and Inverse Kinematics</a:t>
            </a:r>
            <a:r>
              <a:rPr lang="ko-KR" altLang="en-US" dirty="0">
                <a:latin typeface="Tahoma" panose="020B0604030504040204" pitchFamily="34" charset="0"/>
                <a:ea typeface="Gulim" pitchFamily="34" charset="-127"/>
              </a:rPr>
              <a:t> </a:t>
            </a:r>
            <a:r>
              <a:rPr lang="en-US" altLang="ko-KR" dirty="0">
                <a:latin typeface="Tahoma" panose="020B0604030504040204" pitchFamily="34" charset="0"/>
                <a:ea typeface="Gulim" pitchFamily="34" charset="-127"/>
              </a:rPr>
              <a:t>Equations for Orientation</a:t>
            </a:r>
            <a:endParaRPr lang="en-US" altLang="ko-KR" dirty="0">
              <a:latin typeface="Tahoma" panose="020B0604030504040204" pitchFamily="34" charset="0"/>
              <a:ea typeface="Gulim" pitchFamily="34" charset="-127"/>
            </a:endParaRPr>
          </a:p>
          <a:p>
            <a:pPr marL="457200" indent="-457200" latinLnBrk="1"/>
            <a:r>
              <a:rPr lang="ko-KR" altLang="en-US" dirty="0">
                <a:latin typeface="Tahoma" panose="020B0604030504040204" pitchFamily="34" charset="0"/>
                <a:ea typeface="Gulim" pitchFamily="34" charset="-127"/>
              </a:rPr>
              <a:t>    2.7.2(</a:t>
            </a:r>
            <a:r>
              <a:rPr lang="en-US" altLang="ko-KR" dirty="0">
                <a:latin typeface="Tahoma" panose="020B0604030504040204" pitchFamily="34" charset="0"/>
                <a:ea typeface="Gulim" pitchFamily="34" charset="-127"/>
              </a:rPr>
              <a:t>b) Euler Angles</a:t>
            </a:r>
            <a:endParaRPr lang="en-US" altLang="ko-KR" sz="2000" dirty="0">
              <a:latin typeface="Tahoma" panose="020B0604030504040204" pitchFamily="34" charset="0"/>
              <a:ea typeface="Gulim" pitchFamily="34" charset="-127"/>
            </a:endParaRPr>
          </a:p>
        </p:txBody>
      </p:sp>
      <p:sp>
        <p:nvSpPr>
          <p:cNvPr id="16394" name="Text Box 13"/>
          <p:cNvSpPr txBox="1"/>
          <p:nvPr/>
        </p:nvSpPr>
        <p:spPr>
          <a:xfrm>
            <a:off x="2590800" y="6496050"/>
            <a:ext cx="3733800" cy="274638"/>
          </a:xfrm>
          <a:prstGeom prst="rect">
            <a:avLst/>
          </a:prstGeom>
          <a:noFill/>
          <a:ln w="9525">
            <a:noFill/>
          </a:ln>
        </p:spPr>
        <p:txBody>
          <a:bodyPr>
            <a:spAutoFit/>
          </a:bodyPr>
          <a:p>
            <a:pPr latinLnBrk="1"/>
            <a:r>
              <a:rPr lang="en-US" altLang="ko-KR" sz="1200" dirty="0">
                <a:solidFill>
                  <a:schemeClr val="tx2"/>
                </a:solidFill>
                <a:latin typeface="Tahoma" panose="020B0604030504040204" pitchFamily="34" charset="0"/>
                <a:ea typeface="Gulim" pitchFamily="34" charset="-127"/>
              </a:rPr>
              <a:t>Fig. 2.24</a:t>
            </a:r>
            <a:r>
              <a:rPr lang="en-US" altLang="ko-KR" sz="1200" dirty="0">
                <a:latin typeface="Tahoma" panose="020B0604030504040204" pitchFamily="34" charset="0"/>
                <a:ea typeface="Gulim" pitchFamily="34" charset="-127"/>
              </a:rPr>
              <a:t> Euler rotations about the current axes.</a:t>
            </a:r>
            <a:endParaRPr lang="en-US" altLang="ko-KR" sz="800" dirty="0">
              <a:latin typeface="Tahoma" panose="020B0604030504040204" pitchFamily="34" charset="0"/>
              <a:ea typeface="Gulim" pitchFamily="34" charset="-127"/>
            </a:endParaRPr>
          </a:p>
        </p:txBody>
      </p:sp>
      <p:pic>
        <p:nvPicPr>
          <p:cNvPr id="16395" name="Picture 14" descr="F02-24"/>
          <p:cNvPicPr>
            <a:picLocks noChangeAspect="1"/>
          </p:cNvPicPr>
          <p:nvPr/>
        </p:nvPicPr>
        <p:blipFill>
          <a:blip r:embed="rId1"/>
          <a:stretch>
            <a:fillRect/>
          </a:stretch>
        </p:blipFill>
        <p:spPr>
          <a:xfrm>
            <a:off x="2971800" y="3705225"/>
            <a:ext cx="3011488" cy="2847975"/>
          </a:xfrm>
          <a:prstGeom prst="rect">
            <a:avLst/>
          </a:prstGeom>
          <a:noFill/>
          <a:ln w="9525">
            <a:noFill/>
          </a:ln>
        </p:spPr>
      </p:pic>
      <p:grpSp>
        <p:nvGrpSpPr>
          <p:cNvPr id="16396" name="Group 16"/>
          <p:cNvGrpSpPr/>
          <p:nvPr/>
        </p:nvGrpSpPr>
        <p:grpSpPr>
          <a:xfrm>
            <a:off x="762000" y="2514600"/>
            <a:ext cx="8153400" cy="1187450"/>
            <a:chOff x="480" y="1584"/>
            <a:chExt cx="5136" cy="748"/>
          </a:xfrm>
        </p:grpSpPr>
        <p:sp>
          <p:nvSpPr>
            <p:cNvPr id="16397" name="Text Box 5"/>
            <p:cNvSpPr txBox="1"/>
            <p:nvPr/>
          </p:nvSpPr>
          <p:spPr>
            <a:xfrm>
              <a:off x="480" y="1584"/>
              <a:ext cx="5136" cy="748"/>
            </a:xfrm>
            <a:prstGeom prst="rect">
              <a:avLst/>
            </a:prstGeom>
            <a:noFill/>
            <a:ln w="9525">
              <a:noFill/>
            </a:ln>
          </p:spPr>
          <p:txBody>
            <a:bodyPr>
              <a:spAutoFit/>
            </a:bodyPr>
            <a:p>
              <a:pPr latinLnBrk="1"/>
              <a:r>
                <a:rPr lang="en-US" altLang="ko-KR" dirty="0">
                  <a:solidFill>
                    <a:srgbClr val="33CC33"/>
                  </a:solidFill>
                  <a:latin typeface="Tahoma" panose="020B0604030504040204" pitchFamily="34" charset="0"/>
                  <a:ea typeface="Gulim" pitchFamily="34" charset="-127"/>
                  <a:sym typeface="Symbol" panose="05050102010706020507" pitchFamily="18" charset="2"/>
                </a:rPr>
                <a:t></a:t>
              </a:r>
              <a:r>
                <a:rPr lang="en-US" altLang="ko-KR" dirty="0">
                  <a:latin typeface="Tahoma" panose="020B0604030504040204" pitchFamily="34" charset="0"/>
                  <a:ea typeface="Gulim" pitchFamily="34" charset="-127"/>
                </a:rPr>
                <a:t>Rotation of      about    -axis (</a:t>
              </a:r>
              <a:r>
                <a:rPr lang="en-US" altLang="ko-KR" i="1" dirty="0">
                  <a:latin typeface="Times New Roman" panose="02020603050405020304" pitchFamily="18" charset="0"/>
                  <a:ea typeface="Gulim" pitchFamily="34" charset="-127"/>
                </a:rPr>
                <a:t>z</a:t>
              </a:r>
              <a:r>
                <a:rPr lang="en-US" altLang="ko-KR" dirty="0">
                  <a:latin typeface="Tahoma" panose="020B0604030504040204" pitchFamily="34" charset="0"/>
                  <a:ea typeface="Gulim" pitchFamily="34" charset="-127"/>
                </a:rPr>
                <a:t>-axis of the moving frame) followed by</a:t>
              </a:r>
              <a:endParaRPr lang="en-US" altLang="ko-KR" dirty="0">
                <a:latin typeface="Tahoma" panose="020B0604030504040204" pitchFamily="34" charset="0"/>
                <a:ea typeface="Gulim" pitchFamily="34" charset="-127"/>
              </a:endParaRPr>
            </a:p>
            <a:p>
              <a:pPr latinLnBrk="1"/>
              <a:r>
                <a:rPr lang="en-US" altLang="ko-KR" dirty="0">
                  <a:solidFill>
                    <a:srgbClr val="33CC33"/>
                  </a:solidFill>
                  <a:latin typeface="Tahoma" panose="020B0604030504040204" pitchFamily="34" charset="0"/>
                  <a:ea typeface="Gulim" pitchFamily="34" charset="-127"/>
                  <a:sym typeface="Symbol" panose="05050102010706020507" pitchFamily="18" charset="2"/>
                </a:rPr>
                <a:t></a:t>
              </a:r>
              <a:r>
                <a:rPr lang="en-US" altLang="ko-KR" dirty="0">
                  <a:latin typeface="Tahoma" panose="020B0604030504040204" pitchFamily="34" charset="0"/>
                  <a:ea typeface="Gulim" pitchFamily="34" charset="-127"/>
                </a:rPr>
                <a:t>Rotation of      about    -axis (</a:t>
              </a:r>
              <a:r>
                <a:rPr lang="en-US" altLang="ko-KR" i="1" dirty="0">
                  <a:latin typeface="Times New Roman" panose="02020603050405020304" pitchFamily="18" charset="0"/>
                  <a:ea typeface="Gulim" pitchFamily="34" charset="-127"/>
                </a:rPr>
                <a:t>y</a:t>
              </a:r>
              <a:r>
                <a:rPr lang="en-US" altLang="ko-KR" dirty="0">
                  <a:latin typeface="Tahoma" panose="020B0604030504040204" pitchFamily="34" charset="0"/>
                  <a:ea typeface="Gulim" pitchFamily="34" charset="-127"/>
                </a:rPr>
                <a:t>-axis of the moving frame) followed by</a:t>
              </a:r>
              <a:endParaRPr lang="en-US" altLang="ko-KR" dirty="0">
                <a:latin typeface="Tahoma" panose="020B0604030504040204" pitchFamily="34" charset="0"/>
                <a:ea typeface="Gulim" pitchFamily="34" charset="-127"/>
              </a:endParaRPr>
            </a:p>
            <a:p>
              <a:pPr latinLnBrk="1"/>
              <a:r>
                <a:rPr lang="en-US" altLang="ko-KR" dirty="0">
                  <a:solidFill>
                    <a:srgbClr val="33CC33"/>
                  </a:solidFill>
                  <a:latin typeface="Tahoma" panose="020B0604030504040204" pitchFamily="34" charset="0"/>
                  <a:ea typeface="Gulim" pitchFamily="34" charset="-127"/>
                  <a:sym typeface="Symbol" panose="05050102010706020507" pitchFamily="18" charset="2"/>
                </a:rPr>
                <a:t></a:t>
              </a:r>
              <a:r>
                <a:rPr lang="en-US" altLang="ko-KR" dirty="0">
                  <a:latin typeface="Tahoma" panose="020B0604030504040204" pitchFamily="34" charset="0"/>
                  <a:ea typeface="Gulim" pitchFamily="34" charset="-127"/>
                </a:rPr>
                <a:t>Rotation of      about    -axis (</a:t>
              </a:r>
              <a:r>
                <a:rPr lang="en-US" altLang="ko-KR" i="1" dirty="0">
                  <a:latin typeface="Times New Roman" panose="02020603050405020304" pitchFamily="18" charset="0"/>
                  <a:ea typeface="Gulim" pitchFamily="34" charset="-127"/>
                </a:rPr>
                <a:t>z</a:t>
              </a:r>
              <a:r>
                <a:rPr lang="en-US" altLang="ko-KR" dirty="0">
                  <a:latin typeface="Tahoma" panose="020B0604030504040204" pitchFamily="34" charset="0"/>
                  <a:ea typeface="Gulim" pitchFamily="34" charset="-127"/>
                </a:rPr>
                <a:t>-axis of the moving frame).</a:t>
              </a:r>
              <a:endParaRPr lang="en-US" altLang="ko-KR" dirty="0">
                <a:latin typeface="Tahoma" panose="020B0604030504040204" pitchFamily="34" charset="0"/>
                <a:ea typeface="Gulim" pitchFamily="34" charset="-127"/>
              </a:endParaRPr>
            </a:p>
          </p:txBody>
        </p:sp>
        <p:graphicFrame>
          <p:nvGraphicFramePr>
            <p:cNvPr id="16386" name="Object 2"/>
            <p:cNvGraphicFramePr>
              <a:graphicFrameLocks noChangeAspect="1"/>
            </p:cNvGraphicFramePr>
            <p:nvPr/>
          </p:nvGraphicFramePr>
          <p:xfrm>
            <a:off x="2064" y="1656"/>
            <a:ext cx="176" cy="192"/>
          </p:xfrm>
          <a:graphic>
            <a:graphicData uri="http://schemas.openxmlformats.org/presentationml/2006/ole">
              <mc:AlternateContent xmlns:mc="http://schemas.openxmlformats.org/markup-compatibility/2006">
                <mc:Choice xmlns:v="urn:schemas-microsoft-com:vml" Requires="v">
                  <p:oleObj spid="_x0000_s3106" name="" r:id="rId2" imgW="139700" imgH="152400" progId="Equation.3">
                    <p:embed/>
                  </p:oleObj>
                </mc:Choice>
                <mc:Fallback>
                  <p:oleObj name="" r:id="rId2" imgW="139700" imgH="152400" progId="Equation.3">
                    <p:embed/>
                    <p:pic>
                      <p:nvPicPr>
                        <p:cNvPr id="0" name="Picture 3105"/>
                        <p:cNvPicPr/>
                        <p:nvPr/>
                      </p:nvPicPr>
                      <p:blipFill>
                        <a:blip r:embed="rId3"/>
                        <a:stretch>
                          <a:fillRect/>
                        </a:stretch>
                      </p:blipFill>
                      <p:spPr>
                        <a:xfrm>
                          <a:off x="2064" y="1656"/>
                          <a:ext cx="176" cy="192"/>
                        </a:xfrm>
                        <a:prstGeom prst="rect">
                          <a:avLst/>
                        </a:prstGeom>
                        <a:noFill/>
                        <a:ln w="38100">
                          <a:noFill/>
                          <a:miter/>
                        </a:ln>
                      </p:spPr>
                    </p:pic>
                  </p:oleObj>
                </mc:Fallback>
              </mc:AlternateContent>
            </a:graphicData>
          </a:graphic>
        </p:graphicFrame>
        <p:graphicFrame>
          <p:nvGraphicFramePr>
            <p:cNvPr id="16387" name="Object 3"/>
            <p:cNvGraphicFramePr>
              <a:graphicFrameLocks noChangeAspect="1"/>
            </p:cNvGraphicFramePr>
            <p:nvPr/>
          </p:nvGraphicFramePr>
          <p:xfrm>
            <a:off x="1440" y="1632"/>
            <a:ext cx="141" cy="226"/>
          </p:xfrm>
          <a:graphic>
            <a:graphicData uri="http://schemas.openxmlformats.org/presentationml/2006/ole">
              <mc:AlternateContent xmlns:mc="http://schemas.openxmlformats.org/markup-compatibility/2006">
                <mc:Choice xmlns:v="urn:schemas-microsoft-com:vml" Requires="v">
                  <p:oleObj spid="_x0000_s3107" name="" r:id="rId4" imgW="127000" imgH="203200" progId="Equation.3">
                    <p:embed/>
                  </p:oleObj>
                </mc:Choice>
                <mc:Fallback>
                  <p:oleObj name="" r:id="rId4" imgW="127000" imgH="203200" progId="Equation.3">
                    <p:embed/>
                    <p:pic>
                      <p:nvPicPr>
                        <p:cNvPr id="0" name="Picture 3106"/>
                        <p:cNvPicPr/>
                        <p:nvPr/>
                      </p:nvPicPr>
                      <p:blipFill>
                        <a:blip r:embed="rId5"/>
                        <a:stretch>
                          <a:fillRect/>
                        </a:stretch>
                      </p:blipFill>
                      <p:spPr>
                        <a:xfrm>
                          <a:off x="1440" y="1632"/>
                          <a:ext cx="141" cy="226"/>
                        </a:xfrm>
                        <a:prstGeom prst="rect">
                          <a:avLst/>
                        </a:prstGeom>
                        <a:noFill/>
                        <a:ln w="38100">
                          <a:noFill/>
                          <a:miter/>
                        </a:ln>
                      </p:spPr>
                    </p:pic>
                  </p:oleObj>
                </mc:Fallback>
              </mc:AlternateContent>
            </a:graphicData>
          </a:graphic>
        </p:graphicFrame>
        <p:graphicFrame>
          <p:nvGraphicFramePr>
            <p:cNvPr id="16388" name="Object 4"/>
            <p:cNvGraphicFramePr>
              <a:graphicFrameLocks noChangeAspect="1"/>
            </p:cNvGraphicFramePr>
            <p:nvPr/>
          </p:nvGraphicFramePr>
          <p:xfrm>
            <a:off x="1440" y="1878"/>
            <a:ext cx="142" cy="198"/>
          </p:xfrm>
          <a:graphic>
            <a:graphicData uri="http://schemas.openxmlformats.org/presentationml/2006/ole">
              <mc:AlternateContent xmlns:mc="http://schemas.openxmlformats.org/markup-compatibility/2006">
                <mc:Choice xmlns:v="urn:schemas-microsoft-com:vml" Requires="v">
                  <p:oleObj spid="_x0000_s3103" name="" r:id="rId6" imgW="127000" imgH="177165" progId="Equation.3">
                    <p:embed/>
                  </p:oleObj>
                </mc:Choice>
                <mc:Fallback>
                  <p:oleObj name="" r:id="rId6" imgW="127000" imgH="177165" progId="Equation.3">
                    <p:embed/>
                    <p:pic>
                      <p:nvPicPr>
                        <p:cNvPr id="0" name="Picture 3102"/>
                        <p:cNvPicPr/>
                        <p:nvPr/>
                      </p:nvPicPr>
                      <p:blipFill>
                        <a:blip r:embed="rId7"/>
                        <a:stretch>
                          <a:fillRect/>
                        </a:stretch>
                      </p:blipFill>
                      <p:spPr>
                        <a:xfrm>
                          <a:off x="1440" y="1878"/>
                          <a:ext cx="142" cy="198"/>
                        </a:xfrm>
                        <a:prstGeom prst="rect">
                          <a:avLst/>
                        </a:prstGeom>
                        <a:noFill/>
                        <a:ln w="38100">
                          <a:noFill/>
                          <a:miter/>
                        </a:ln>
                      </p:spPr>
                    </p:pic>
                  </p:oleObj>
                </mc:Fallback>
              </mc:AlternateContent>
            </a:graphicData>
          </a:graphic>
        </p:graphicFrame>
        <p:graphicFrame>
          <p:nvGraphicFramePr>
            <p:cNvPr id="16389" name="Object 5"/>
            <p:cNvGraphicFramePr>
              <a:graphicFrameLocks noChangeAspect="1"/>
            </p:cNvGraphicFramePr>
            <p:nvPr/>
          </p:nvGraphicFramePr>
          <p:xfrm>
            <a:off x="1440" y="2121"/>
            <a:ext cx="170" cy="183"/>
          </p:xfrm>
          <a:graphic>
            <a:graphicData uri="http://schemas.openxmlformats.org/presentationml/2006/ole">
              <mc:AlternateContent xmlns:mc="http://schemas.openxmlformats.org/markup-compatibility/2006">
                <mc:Choice xmlns:v="urn:schemas-microsoft-com:vml" Requires="v">
                  <p:oleObj spid="_x0000_s3102" name="" r:id="rId8" imgW="152400" imgH="165100" progId="Equation.3">
                    <p:embed/>
                  </p:oleObj>
                </mc:Choice>
                <mc:Fallback>
                  <p:oleObj name="" r:id="rId8" imgW="152400" imgH="165100" progId="Equation.3">
                    <p:embed/>
                    <p:pic>
                      <p:nvPicPr>
                        <p:cNvPr id="0" name="Picture 3101"/>
                        <p:cNvPicPr/>
                        <p:nvPr/>
                      </p:nvPicPr>
                      <p:blipFill>
                        <a:blip r:embed="rId9"/>
                        <a:stretch>
                          <a:fillRect/>
                        </a:stretch>
                      </p:blipFill>
                      <p:spPr>
                        <a:xfrm>
                          <a:off x="1440" y="2121"/>
                          <a:ext cx="170" cy="183"/>
                        </a:xfrm>
                        <a:prstGeom prst="rect">
                          <a:avLst/>
                        </a:prstGeom>
                        <a:noFill/>
                        <a:ln w="38100">
                          <a:noFill/>
                          <a:miter/>
                        </a:ln>
                      </p:spPr>
                    </p:pic>
                  </p:oleObj>
                </mc:Fallback>
              </mc:AlternateContent>
            </a:graphicData>
          </a:graphic>
        </p:graphicFrame>
        <p:graphicFrame>
          <p:nvGraphicFramePr>
            <p:cNvPr id="16390" name="Object 6"/>
            <p:cNvGraphicFramePr>
              <a:graphicFrameLocks noChangeAspect="1"/>
            </p:cNvGraphicFramePr>
            <p:nvPr/>
          </p:nvGraphicFramePr>
          <p:xfrm>
            <a:off x="2064" y="1890"/>
            <a:ext cx="176" cy="192"/>
          </p:xfrm>
          <a:graphic>
            <a:graphicData uri="http://schemas.openxmlformats.org/presentationml/2006/ole">
              <mc:AlternateContent xmlns:mc="http://schemas.openxmlformats.org/markup-compatibility/2006">
                <mc:Choice xmlns:v="urn:schemas-microsoft-com:vml" Requires="v">
                  <p:oleObj spid="_x0000_s3101" name="" r:id="rId10" imgW="139700" imgH="152400" progId="Equation.3">
                    <p:embed/>
                  </p:oleObj>
                </mc:Choice>
                <mc:Fallback>
                  <p:oleObj name="" r:id="rId10" imgW="139700" imgH="152400" progId="Equation.3">
                    <p:embed/>
                    <p:pic>
                      <p:nvPicPr>
                        <p:cNvPr id="0" name="Picture 3100"/>
                        <p:cNvPicPr/>
                        <p:nvPr/>
                      </p:nvPicPr>
                      <p:blipFill>
                        <a:blip r:embed="rId11"/>
                        <a:stretch>
                          <a:fillRect/>
                        </a:stretch>
                      </p:blipFill>
                      <p:spPr>
                        <a:xfrm>
                          <a:off x="2064" y="1890"/>
                          <a:ext cx="176" cy="192"/>
                        </a:xfrm>
                        <a:prstGeom prst="rect">
                          <a:avLst/>
                        </a:prstGeom>
                        <a:noFill/>
                        <a:ln w="38100">
                          <a:noFill/>
                          <a:miter/>
                        </a:ln>
                      </p:spPr>
                    </p:pic>
                  </p:oleObj>
                </mc:Fallback>
              </mc:AlternateContent>
            </a:graphicData>
          </a:graphic>
        </p:graphicFrame>
        <p:graphicFrame>
          <p:nvGraphicFramePr>
            <p:cNvPr id="16391" name="Object 7"/>
            <p:cNvGraphicFramePr>
              <a:graphicFrameLocks noChangeAspect="1"/>
            </p:cNvGraphicFramePr>
            <p:nvPr/>
          </p:nvGraphicFramePr>
          <p:xfrm>
            <a:off x="2064" y="2118"/>
            <a:ext cx="176" cy="192"/>
          </p:xfrm>
          <a:graphic>
            <a:graphicData uri="http://schemas.openxmlformats.org/presentationml/2006/ole">
              <mc:AlternateContent xmlns:mc="http://schemas.openxmlformats.org/markup-compatibility/2006">
                <mc:Choice xmlns:v="urn:schemas-microsoft-com:vml" Requires="v">
                  <p:oleObj spid="_x0000_s3104" name="" r:id="rId12" imgW="139700" imgH="152400" progId="Equation.3">
                    <p:embed/>
                  </p:oleObj>
                </mc:Choice>
                <mc:Fallback>
                  <p:oleObj name="" r:id="rId12" imgW="139700" imgH="152400" progId="Equation.3">
                    <p:embed/>
                    <p:pic>
                      <p:nvPicPr>
                        <p:cNvPr id="0" name="Picture 3103"/>
                        <p:cNvPicPr/>
                        <p:nvPr/>
                      </p:nvPicPr>
                      <p:blipFill>
                        <a:blip r:embed="rId3"/>
                        <a:stretch>
                          <a:fillRect/>
                        </a:stretch>
                      </p:blipFill>
                      <p:spPr>
                        <a:xfrm>
                          <a:off x="2064" y="2118"/>
                          <a:ext cx="176" cy="192"/>
                        </a:xfrm>
                        <a:prstGeom prst="rect">
                          <a:avLst/>
                        </a:prstGeom>
                        <a:noFill/>
                        <a:ln w="38100">
                          <a:noFill/>
                          <a:miter/>
                        </a:ln>
                      </p:spPr>
                    </p:pic>
                  </p:oleObj>
                </mc:Fallback>
              </mc:AlternateContent>
            </a:graphicData>
          </a:graphic>
        </p:graphicFrame>
      </p:grpSp>
    </p:spTree>
  </p:cSld>
  <p:clrMapOvr>
    <a:masterClrMapping/>
  </p:clrMapOvr>
  <p:transition advClick="0"/>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Rectangle 2"/>
          <p:cNvSpPr>
            <a:spLocks noGrp="1"/>
          </p:cNvSpPr>
          <p:nvPr>
            <p:ph type="title"/>
          </p:nvPr>
        </p:nvSpPr>
        <p:spPr>
          <a:xfrm>
            <a:off x="1370013" y="301625"/>
            <a:ext cx="5521325" cy="1143000"/>
          </a:xfrm>
        </p:spPr>
        <p:txBody>
          <a:bodyPr vert="horz" wrap="square" lIns="91440" tIns="45720" rIns="91440" bIns="45720" anchor="b" anchorCtr="0"/>
          <a:p>
            <a:br>
              <a:rPr lang="en-US" altLang="ko-KR" sz="4000" dirty="0">
                <a:ea typeface="Gulim" pitchFamily="34" charset="-127"/>
              </a:rPr>
            </a:br>
            <a:r>
              <a:rPr lang="en-US" altLang="ko-KR" sz="2200" dirty="0">
                <a:ea typeface="Gulim" pitchFamily="34" charset="-127"/>
              </a:rPr>
              <a:t>Robot Kinematics: Position Analysis</a:t>
            </a:r>
            <a:endParaRPr lang="ko-KR" altLang="en-US" sz="2200" dirty="0">
              <a:ea typeface="Gulim" pitchFamily="34" charset="-127"/>
            </a:endParaRPr>
          </a:p>
        </p:txBody>
      </p:sp>
      <p:sp>
        <p:nvSpPr>
          <p:cNvPr id="98307" name="Text Box 3"/>
          <p:cNvSpPr txBox="1"/>
          <p:nvPr/>
        </p:nvSpPr>
        <p:spPr>
          <a:xfrm>
            <a:off x="609600" y="1524000"/>
            <a:ext cx="7643813" cy="1006475"/>
          </a:xfrm>
          <a:prstGeom prst="rect">
            <a:avLst/>
          </a:prstGeom>
          <a:noFill/>
          <a:ln w="9525">
            <a:noFill/>
          </a:ln>
        </p:spPr>
        <p:txBody>
          <a:bodyPr wrap="none">
            <a:spAutoFit/>
          </a:bodyPr>
          <a:p>
            <a:pPr marL="457200" indent="-457200" latinLnBrk="1"/>
            <a:r>
              <a:rPr lang="en-US" altLang="ko-KR" dirty="0">
                <a:latin typeface="Tahoma" panose="020B0604030504040204" pitchFamily="34" charset="0"/>
                <a:ea typeface="Gulim" pitchFamily="34" charset="-127"/>
              </a:rPr>
              <a:t>2.7 FORWARD AND INVERSE KINEMATICS OF ROBOTS</a:t>
            </a:r>
            <a:endParaRPr lang="en-US" altLang="ko-KR" dirty="0">
              <a:latin typeface="Tahoma" panose="020B0604030504040204" pitchFamily="34" charset="0"/>
              <a:ea typeface="Gulim" pitchFamily="34" charset="-127"/>
            </a:endParaRPr>
          </a:p>
          <a:p>
            <a:pPr marL="457200" indent="-457200" latinLnBrk="1"/>
            <a:r>
              <a:rPr lang="en-US" altLang="ko-KR" dirty="0">
                <a:latin typeface="Tahoma" panose="020B0604030504040204" pitchFamily="34" charset="0"/>
                <a:ea typeface="Gulim" pitchFamily="34" charset="-127"/>
              </a:rPr>
              <a:t>  2.7.2 Forward and Inverse Kinematics</a:t>
            </a:r>
            <a:r>
              <a:rPr lang="ko-KR" altLang="en-US" dirty="0">
                <a:latin typeface="Tahoma" panose="020B0604030504040204" pitchFamily="34" charset="0"/>
                <a:ea typeface="Gulim" pitchFamily="34" charset="-127"/>
              </a:rPr>
              <a:t> </a:t>
            </a:r>
            <a:r>
              <a:rPr lang="en-US" altLang="ko-KR" dirty="0">
                <a:latin typeface="Tahoma" panose="020B0604030504040204" pitchFamily="34" charset="0"/>
                <a:ea typeface="Gulim" pitchFamily="34" charset="-127"/>
              </a:rPr>
              <a:t>Equations for Orientation</a:t>
            </a:r>
            <a:endParaRPr lang="en-US" altLang="ko-KR" dirty="0">
              <a:latin typeface="Tahoma" panose="020B0604030504040204" pitchFamily="34" charset="0"/>
              <a:ea typeface="Gulim" pitchFamily="34" charset="-127"/>
            </a:endParaRPr>
          </a:p>
          <a:p>
            <a:pPr marL="457200" indent="-457200" latinLnBrk="1"/>
            <a:r>
              <a:rPr lang="ko-KR" altLang="en-US" dirty="0">
                <a:latin typeface="Tahoma" panose="020B0604030504040204" pitchFamily="34" charset="0"/>
                <a:ea typeface="Gulim" pitchFamily="34" charset="-127"/>
              </a:rPr>
              <a:t>    2.7.2(</a:t>
            </a:r>
            <a:r>
              <a:rPr lang="en-US" altLang="ko-KR" dirty="0">
                <a:latin typeface="Tahoma" panose="020B0604030504040204" pitchFamily="34" charset="0"/>
                <a:ea typeface="Gulim" pitchFamily="34" charset="-127"/>
              </a:rPr>
              <a:t>c) Articulated Joints</a:t>
            </a:r>
            <a:endParaRPr lang="en-US" altLang="ko-KR" sz="2000" dirty="0">
              <a:latin typeface="Tahoma" panose="020B0604030504040204" pitchFamily="34" charset="0"/>
              <a:ea typeface="Gulim" pitchFamily="34" charset="-127"/>
            </a:endParaRPr>
          </a:p>
        </p:txBody>
      </p:sp>
      <p:sp>
        <p:nvSpPr>
          <p:cNvPr id="98308" name="Text Box 14"/>
          <p:cNvSpPr txBox="1"/>
          <p:nvPr/>
        </p:nvSpPr>
        <p:spPr>
          <a:xfrm>
            <a:off x="1219200" y="2819400"/>
            <a:ext cx="4927600" cy="457200"/>
          </a:xfrm>
          <a:prstGeom prst="rect">
            <a:avLst/>
          </a:prstGeom>
          <a:noFill/>
          <a:ln w="9525">
            <a:noFill/>
          </a:ln>
        </p:spPr>
        <p:txBody>
          <a:bodyPr wrap="none">
            <a:spAutoFit/>
          </a:bodyPr>
          <a:p>
            <a:pPr latinLnBrk="1"/>
            <a:r>
              <a:rPr lang="en-US" altLang="ko-KR" dirty="0">
                <a:solidFill>
                  <a:schemeClr val="hlink"/>
                </a:solidFill>
                <a:latin typeface="Tahoma" panose="020B0604030504040204" pitchFamily="34" charset="0"/>
                <a:ea typeface="Gulim" pitchFamily="34" charset="-127"/>
              </a:rPr>
              <a:t>Consult again section 2.7.1(d)</a:t>
            </a:r>
            <a:r>
              <a:rPr lang="en-US" altLang="ko-KR" dirty="0">
                <a:solidFill>
                  <a:schemeClr val="hlink"/>
                </a:solidFill>
                <a:latin typeface="Times New Roman" panose="02020603050405020304" pitchFamily="18" charset="0"/>
                <a:ea typeface="Gulim" pitchFamily="34" charset="-127"/>
              </a:rPr>
              <a:t>……</a:t>
            </a:r>
            <a:r>
              <a:rPr lang="en-US" altLang="ko-KR" dirty="0">
                <a:solidFill>
                  <a:schemeClr val="hlink"/>
                </a:solidFill>
                <a:latin typeface="Tahoma" panose="020B0604030504040204" pitchFamily="34" charset="0"/>
                <a:ea typeface="Gulim" pitchFamily="34" charset="-127"/>
              </a:rPr>
              <a:t>.</a:t>
            </a:r>
            <a:endParaRPr lang="en-US" altLang="ko-KR" dirty="0">
              <a:solidFill>
                <a:schemeClr val="hlink"/>
              </a:solidFill>
              <a:latin typeface="Tahoma" panose="020B0604030504040204" pitchFamily="34" charset="0"/>
              <a:ea typeface="Gulim" pitchFamily="34" charset="-127"/>
            </a:endParaRPr>
          </a:p>
        </p:txBody>
      </p:sp>
    </p:spTree>
  </p:cSld>
  <p:clrMapOvr>
    <a:masterClrMapping/>
  </p:clrMapOvr>
  <p:transition advClick="0"/>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2" name="Rectangle 2"/>
          <p:cNvSpPr>
            <a:spLocks noGrp="1"/>
          </p:cNvSpPr>
          <p:nvPr>
            <p:ph type="title"/>
          </p:nvPr>
        </p:nvSpPr>
        <p:spPr>
          <a:xfrm>
            <a:off x="1370013" y="301625"/>
            <a:ext cx="5521325" cy="1143000"/>
          </a:xfrm>
        </p:spPr>
        <p:txBody>
          <a:bodyPr vert="horz" wrap="square" lIns="91440" tIns="45720" rIns="91440" bIns="45720" anchor="b" anchorCtr="0"/>
          <a:p>
            <a:br>
              <a:rPr lang="en-US" altLang="ko-KR" sz="4000" dirty="0">
                <a:ea typeface="Gulim" pitchFamily="34" charset="-127"/>
              </a:rPr>
            </a:br>
            <a:r>
              <a:rPr lang="en-US" altLang="ko-KR" sz="2200" dirty="0">
                <a:ea typeface="Gulim" pitchFamily="34" charset="-127"/>
              </a:rPr>
              <a:t>Robot Kinematics: Position Analysis</a:t>
            </a:r>
            <a:endParaRPr lang="ko-KR" altLang="en-US" sz="2200" dirty="0">
              <a:ea typeface="Gulim" pitchFamily="34" charset="-127"/>
            </a:endParaRPr>
          </a:p>
        </p:txBody>
      </p:sp>
      <p:sp>
        <p:nvSpPr>
          <p:cNvPr id="17413" name="Text Box 3"/>
          <p:cNvSpPr txBox="1"/>
          <p:nvPr/>
        </p:nvSpPr>
        <p:spPr>
          <a:xfrm>
            <a:off x="609600" y="1524000"/>
            <a:ext cx="7643813" cy="731838"/>
          </a:xfrm>
          <a:prstGeom prst="rect">
            <a:avLst/>
          </a:prstGeom>
          <a:noFill/>
          <a:ln w="9525">
            <a:noFill/>
          </a:ln>
        </p:spPr>
        <p:txBody>
          <a:bodyPr wrap="none">
            <a:spAutoFit/>
          </a:bodyPr>
          <a:p>
            <a:pPr marL="457200" indent="-457200" latinLnBrk="1"/>
            <a:r>
              <a:rPr lang="en-US" altLang="ko-KR" dirty="0">
                <a:latin typeface="Tahoma" panose="020B0604030504040204" pitchFamily="34" charset="0"/>
                <a:ea typeface="Gulim" pitchFamily="34" charset="-127"/>
              </a:rPr>
              <a:t>2.7 FORWARD AND INVERSE KINEMATICS OF ROBOTS</a:t>
            </a:r>
            <a:endParaRPr lang="en-US" altLang="ko-KR" dirty="0">
              <a:latin typeface="Tahoma" panose="020B0604030504040204" pitchFamily="34" charset="0"/>
              <a:ea typeface="Gulim" pitchFamily="34" charset="-127"/>
            </a:endParaRPr>
          </a:p>
          <a:p>
            <a:pPr marL="457200" indent="-457200" latinLnBrk="1"/>
            <a:r>
              <a:rPr lang="en-US" altLang="ko-KR" dirty="0">
                <a:latin typeface="Tahoma" panose="020B0604030504040204" pitchFamily="34" charset="0"/>
                <a:ea typeface="Gulim" pitchFamily="34" charset="-127"/>
              </a:rPr>
              <a:t>  2.7.3 Forward and Inverse Kinematics</a:t>
            </a:r>
            <a:r>
              <a:rPr lang="ko-KR" altLang="en-US" dirty="0">
                <a:latin typeface="Tahoma" panose="020B0604030504040204" pitchFamily="34" charset="0"/>
                <a:ea typeface="Gulim" pitchFamily="34" charset="-127"/>
              </a:rPr>
              <a:t> </a:t>
            </a:r>
            <a:r>
              <a:rPr lang="en-US" altLang="ko-KR" dirty="0">
                <a:latin typeface="Tahoma" panose="020B0604030504040204" pitchFamily="34" charset="0"/>
                <a:ea typeface="Gulim" pitchFamily="34" charset="-127"/>
              </a:rPr>
              <a:t>Equations for Orientation</a:t>
            </a:r>
            <a:endParaRPr lang="en-US" altLang="ko-KR" sz="2000" dirty="0">
              <a:latin typeface="Tahoma" panose="020B0604030504040204" pitchFamily="34" charset="0"/>
              <a:ea typeface="Gulim" pitchFamily="34" charset="-127"/>
            </a:endParaRPr>
          </a:p>
        </p:txBody>
      </p:sp>
      <p:graphicFrame>
        <p:nvGraphicFramePr>
          <p:cNvPr id="17410" name="Object 2"/>
          <p:cNvGraphicFramePr>
            <a:graphicFrameLocks noChangeAspect="1"/>
          </p:cNvGraphicFramePr>
          <p:nvPr/>
        </p:nvGraphicFramePr>
        <p:xfrm>
          <a:off x="2438400" y="3048000"/>
          <a:ext cx="3584575" cy="352425"/>
        </p:xfrm>
        <a:graphic>
          <a:graphicData uri="http://schemas.openxmlformats.org/presentationml/2006/ole">
            <mc:AlternateContent xmlns:mc="http://schemas.openxmlformats.org/markup-compatibility/2006">
              <mc:Choice xmlns:v="urn:schemas-microsoft-com:vml" Requires="v">
                <p:oleObj spid="_x0000_s3105" name="" r:id="rId1" imgW="2324100" imgH="228600" progId="Equation.3">
                  <p:embed/>
                </p:oleObj>
              </mc:Choice>
              <mc:Fallback>
                <p:oleObj name="" r:id="rId1" imgW="2324100" imgH="228600" progId="Equation.3">
                  <p:embed/>
                  <p:pic>
                    <p:nvPicPr>
                      <p:cNvPr id="0" name="Picture 3104"/>
                      <p:cNvPicPr/>
                      <p:nvPr/>
                    </p:nvPicPr>
                    <p:blipFill>
                      <a:blip r:embed="rId2"/>
                      <a:stretch>
                        <a:fillRect/>
                      </a:stretch>
                    </p:blipFill>
                    <p:spPr>
                      <a:xfrm>
                        <a:off x="2438400" y="3048000"/>
                        <a:ext cx="3584575" cy="352425"/>
                      </a:xfrm>
                      <a:prstGeom prst="rect">
                        <a:avLst/>
                      </a:prstGeom>
                      <a:noFill/>
                      <a:ln w="38100">
                        <a:noFill/>
                        <a:miter/>
                      </a:ln>
                    </p:spPr>
                  </p:pic>
                </p:oleObj>
              </mc:Fallback>
            </mc:AlternateContent>
          </a:graphicData>
        </a:graphic>
      </p:graphicFrame>
      <p:graphicFrame>
        <p:nvGraphicFramePr>
          <p:cNvPr id="17411" name="Object 3"/>
          <p:cNvGraphicFramePr>
            <a:graphicFrameLocks noChangeAspect="1"/>
          </p:cNvGraphicFramePr>
          <p:nvPr/>
        </p:nvGraphicFramePr>
        <p:xfrm>
          <a:off x="2743200" y="4114800"/>
          <a:ext cx="3094038" cy="352425"/>
        </p:xfrm>
        <a:graphic>
          <a:graphicData uri="http://schemas.openxmlformats.org/presentationml/2006/ole">
            <mc:AlternateContent xmlns:mc="http://schemas.openxmlformats.org/markup-compatibility/2006">
              <mc:Choice xmlns:v="urn:schemas-microsoft-com:vml" Requires="v">
                <p:oleObj spid="_x0000_s3108" name="" r:id="rId3" imgW="2006600" imgH="228600" progId="Equation.3">
                  <p:embed/>
                </p:oleObj>
              </mc:Choice>
              <mc:Fallback>
                <p:oleObj name="" r:id="rId3" imgW="2006600" imgH="228600" progId="Equation.3">
                  <p:embed/>
                  <p:pic>
                    <p:nvPicPr>
                      <p:cNvPr id="0" name="Picture 3107"/>
                      <p:cNvPicPr/>
                      <p:nvPr/>
                    </p:nvPicPr>
                    <p:blipFill>
                      <a:blip r:embed="rId4"/>
                      <a:stretch>
                        <a:fillRect/>
                      </a:stretch>
                    </p:blipFill>
                    <p:spPr>
                      <a:xfrm>
                        <a:off x="2743200" y="4114800"/>
                        <a:ext cx="3094038" cy="352425"/>
                      </a:xfrm>
                      <a:prstGeom prst="rect">
                        <a:avLst/>
                      </a:prstGeom>
                      <a:noFill/>
                      <a:ln w="38100">
                        <a:noFill/>
                        <a:miter/>
                      </a:ln>
                    </p:spPr>
                  </p:pic>
                </p:oleObj>
              </mc:Fallback>
            </mc:AlternateContent>
          </a:graphicData>
        </a:graphic>
      </p:graphicFrame>
      <p:sp>
        <p:nvSpPr>
          <p:cNvPr id="17414" name="Text Box 8"/>
          <p:cNvSpPr txBox="1"/>
          <p:nvPr/>
        </p:nvSpPr>
        <p:spPr>
          <a:xfrm>
            <a:off x="838200" y="2590800"/>
            <a:ext cx="8077200" cy="336550"/>
          </a:xfrm>
          <a:prstGeom prst="rect">
            <a:avLst/>
          </a:prstGeom>
          <a:noFill/>
          <a:ln w="9525">
            <a:noFill/>
          </a:ln>
        </p:spPr>
        <p:txBody>
          <a:bodyPr>
            <a:spAutoFit/>
          </a:bodyPr>
          <a:p>
            <a:pPr latinLnBrk="1">
              <a:buFont typeface="Symbol" panose="05050102010706020507" pitchFamily="18" charset="2"/>
              <a:buChar char="¨"/>
            </a:pPr>
            <a:r>
              <a:rPr lang="en-US" altLang="ko-KR" sz="1600" dirty="0">
                <a:solidFill>
                  <a:srgbClr val="33CC33"/>
                </a:solidFill>
                <a:latin typeface="Tahoma" panose="020B0604030504040204" pitchFamily="34" charset="0"/>
                <a:ea typeface="Gulim" pitchFamily="34" charset="-127"/>
                <a:sym typeface="Symbol" panose="05050102010706020507" pitchFamily="18" charset="2"/>
              </a:rPr>
              <a:t> Assumption : </a:t>
            </a:r>
            <a:r>
              <a:rPr lang="en-US" altLang="ko-KR" sz="1600" dirty="0">
                <a:latin typeface="Tahoma" panose="020B0604030504040204" pitchFamily="34" charset="0"/>
                <a:ea typeface="Gulim" pitchFamily="34" charset="-127"/>
                <a:sym typeface="Symbol" panose="05050102010706020507" pitchFamily="18" charset="2"/>
              </a:rPr>
              <a:t>Robot is made of a </a:t>
            </a:r>
            <a:r>
              <a:rPr lang="en-US" altLang="ko-KR" sz="1600" dirty="0">
                <a:solidFill>
                  <a:srgbClr val="FF0000"/>
                </a:solidFill>
                <a:latin typeface="Tahoma" panose="020B0604030504040204" pitchFamily="34" charset="0"/>
                <a:ea typeface="Gulim" pitchFamily="34" charset="-127"/>
                <a:sym typeface="Symbol" panose="05050102010706020507" pitchFamily="18" charset="2"/>
              </a:rPr>
              <a:t>Cartesian</a:t>
            </a:r>
            <a:r>
              <a:rPr lang="en-US" altLang="ko-KR" sz="1600" dirty="0">
                <a:latin typeface="Tahoma" panose="020B0604030504040204" pitchFamily="34" charset="0"/>
                <a:ea typeface="Gulim" pitchFamily="34" charset="-127"/>
                <a:sym typeface="Symbol" panose="05050102010706020507" pitchFamily="18" charset="2"/>
              </a:rPr>
              <a:t> and an </a:t>
            </a:r>
            <a:r>
              <a:rPr lang="en-US" altLang="ko-KR" sz="1600" dirty="0">
                <a:solidFill>
                  <a:srgbClr val="FF0000"/>
                </a:solidFill>
                <a:latin typeface="Tahoma" panose="020B0604030504040204" pitchFamily="34" charset="0"/>
                <a:ea typeface="Gulim" pitchFamily="34" charset="-127"/>
                <a:sym typeface="Symbol" panose="05050102010706020507" pitchFamily="18" charset="2"/>
              </a:rPr>
              <a:t>RPY</a:t>
            </a:r>
            <a:r>
              <a:rPr lang="en-US" altLang="ko-KR" sz="1600" dirty="0">
                <a:latin typeface="Tahoma" panose="020B0604030504040204" pitchFamily="34" charset="0"/>
                <a:ea typeface="Gulim" pitchFamily="34" charset="-127"/>
                <a:sym typeface="Symbol" panose="05050102010706020507" pitchFamily="18" charset="2"/>
              </a:rPr>
              <a:t> set of joints.</a:t>
            </a:r>
            <a:endParaRPr lang="ko-KR" altLang="en-US" dirty="0">
              <a:latin typeface="Tahoma" panose="020B0604030504040204" pitchFamily="34" charset="0"/>
              <a:ea typeface="Gulim" pitchFamily="34" charset="-127"/>
            </a:endParaRPr>
          </a:p>
        </p:txBody>
      </p:sp>
      <p:sp>
        <p:nvSpPr>
          <p:cNvPr id="17415" name="Text Box 9"/>
          <p:cNvSpPr txBox="1"/>
          <p:nvPr/>
        </p:nvSpPr>
        <p:spPr>
          <a:xfrm>
            <a:off x="838200" y="3581400"/>
            <a:ext cx="8077200" cy="336550"/>
          </a:xfrm>
          <a:prstGeom prst="rect">
            <a:avLst/>
          </a:prstGeom>
          <a:noFill/>
          <a:ln w="9525">
            <a:noFill/>
          </a:ln>
        </p:spPr>
        <p:txBody>
          <a:bodyPr>
            <a:spAutoFit/>
          </a:bodyPr>
          <a:p>
            <a:pPr latinLnBrk="1">
              <a:buFont typeface="Symbol" panose="05050102010706020507" pitchFamily="18" charset="2"/>
              <a:buChar char="¨"/>
            </a:pPr>
            <a:r>
              <a:rPr lang="en-US" altLang="ko-KR" sz="1600" dirty="0">
                <a:solidFill>
                  <a:srgbClr val="33CC33"/>
                </a:solidFill>
                <a:latin typeface="Tahoma" panose="020B0604030504040204" pitchFamily="34" charset="0"/>
                <a:ea typeface="Gulim" pitchFamily="34" charset="-127"/>
                <a:sym typeface="Symbol" panose="05050102010706020507" pitchFamily="18" charset="2"/>
              </a:rPr>
              <a:t> Assumption : </a:t>
            </a:r>
            <a:r>
              <a:rPr lang="en-US" altLang="ko-KR" sz="1600" dirty="0">
                <a:latin typeface="Tahoma" panose="020B0604030504040204" pitchFamily="34" charset="0"/>
                <a:ea typeface="Gulim" pitchFamily="34" charset="-127"/>
                <a:sym typeface="Symbol" panose="05050102010706020507" pitchFamily="18" charset="2"/>
              </a:rPr>
              <a:t>Robot is made of a </a:t>
            </a:r>
            <a:r>
              <a:rPr lang="en-US" altLang="ko-KR" sz="1600" dirty="0">
                <a:solidFill>
                  <a:srgbClr val="FF0000"/>
                </a:solidFill>
                <a:latin typeface="Tahoma" panose="020B0604030504040204" pitchFamily="34" charset="0"/>
                <a:ea typeface="Gulim" pitchFamily="34" charset="-127"/>
                <a:sym typeface="Symbol" panose="05050102010706020507" pitchFamily="18" charset="2"/>
              </a:rPr>
              <a:t>Spherical Coordinate</a:t>
            </a:r>
            <a:r>
              <a:rPr lang="en-US" altLang="ko-KR" sz="1600" dirty="0">
                <a:latin typeface="Tahoma" panose="020B0604030504040204" pitchFamily="34" charset="0"/>
                <a:ea typeface="Gulim" pitchFamily="34" charset="-127"/>
                <a:sym typeface="Symbol" panose="05050102010706020507" pitchFamily="18" charset="2"/>
              </a:rPr>
              <a:t> and an </a:t>
            </a:r>
            <a:r>
              <a:rPr lang="en-US" altLang="ko-KR" sz="1600" dirty="0">
                <a:solidFill>
                  <a:srgbClr val="FF0000"/>
                </a:solidFill>
                <a:latin typeface="Tahoma" panose="020B0604030504040204" pitchFamily="34" charset="0"/>
                <a:ea typeface="Gulim" pitchFamily="34" charset="-127"/>
                <a:sym typeface="Symbol" panose="05050102010706020507" pitchFamily="18" charset="2"/>
              </a:rPr>
              <a:t>Euler angle.</a:t>
            </a:r>
            <a:endParaRPr lang="ko-KR" altLang="en-US" dirty="0">
              <a:latin typeface="Tahoma" panose="020B0604030504040204" pitchFamily="34" charset="0"/>
              <a:ea typeface="Gulim" pitchFamily="34" charset="-127"/>
            </a:endParaRPr>
          </a:p>
        </p:txBody>
      </p:sp>
      <p:sp>
        <p:nvSpPr>
          <p:cNvPr id="17416" name="Line 11"/>
          <p:cNvSpPr/>
          <p:nvPr/>
        </p:nvSpPr>
        <p:spPr>
          <a:xfrm>
            <a:off x="4419600" y="4572000"/>
            <a:ext cx="0" cy="762000"/>
          </a:xfrm>
          <a:prstGeom prst="line">
            <a:avLst/>
          </a:prstGeom>
          <a:ln w="9525" cap="flat" cmpd="sng">
            <a:solidFill>
              <a:schemeClr val="tx1"/>
            </a:solidFill>
            <a:prstDash val="solid"/>
            <a:headEnd type="none" w="med" len="med"/>
            <a:tailEnd type="triangle" w="med" len="med"/>
          </a:ln>
        </p:spPr>
      </p:sp>
      <p:sp>
        <p:nvSpPr>
          <p:cNvPr id="17417" name="Text Box 12"/>
          <p:cNvSpPr txBox="1"/>
          <p:nvPr/>
        </p:nvSpPr>
        <p:spPr>
          <a:xfrm>
            <a:off x="4648200" y="4727575"/>
            <a:ext cx="3919538" cy="336550"/>
          </a:xfrm>
          <a:prstGeom prst="rect">
            <a:avLst/>
          </a:prstGeom>
          <a:noFill/>
          <a:ln w="9525">
            <a:noFill/>
          </a:ln>
        </p:spPr>
        <p:txBody>
          <a:bodyPr wrap="none">
            <a:spAutoFit/>
          </a:bodyPr>
          <a:p>
            <a:pPr latinLnBrk="1"/>
            <a:r>
              <a:rPr lang="en-US" altLang="ko-KR" sz="1600" dirty="0">
                <a:solidFill>
                  <a:schemeClr val="tx2"/>
                </a:solidFill>
                <a:latin typeface="Tahoma" panose="020B0604030504040204" pitchFamily="34" charset="0"/>
                <a:ea typeface="Gulim" pitchFamily="34" charset="-127"/>
              </a:rPr>
              <a:t>Another Combination can be possible</a:t>
            </a:r>
            <a:r>
              <a:rPr lang="en-US" altLang="ko-KR" sz="1600" dirty="0">
                <a:solidFill>
                  <a:schemeClr val="tx2"/>
                </a:solidFill>
                <a:latin typeface="Times New Roman" panose="02020603050405020304" pitchFamily="18" charset="0"/>
                <a:ea typeface="Gulim" pitchFamily="34" charset="-127"/>
              </a:rPr>
              <a:t>……</a:t>
            </a:r>
            <a:endParaRPr lang="en-US" altLang="ko-KR" sz="1600" dirty="0">
              <a:solidFill>
                <a:schemeClr val="tx2"/>
              </a:solidFill>
              <a:latin typeface="Tahoma" panose="020B0604030504040204" pitchFamily="34" charset="0"/>
              <a:ea typeface="Gulim" pitchFamily="34" charset="-127"/>
            </a:endParaRPr>
          </a:p>
        </p:txBody>
      </p:sp>
      <p:sp>
        <p:nvSpPr>
          <p:cNvPr id="17418" name="Text Box 13"/>
          <p:cNvSpPr txBox="1"/>
          <p:nvPr/>
        </p:nvSpPr>
        <p:spPr>
          <a:xfrm>
            <a:off x="2336800" y="5562600"/>
            <a:ext cx="4156075" cy="396875"/>
          </a:xfrm>
          <a:prstGeom prst="rect">
            <a:avLst/>
          </a:prstGeom>
          <a:noFill/>
          <a:ln w="9525">
            <a:noFill/>
          </a:ln>
        </p:spPr>
        <p:txBody>
          <a:bodyPr wrap="none">
            <a:spAutoFit/>
          </a:bodyPr>
          <a:p>
            <a:pPr latinLnBrk="1"/>
            <a:r>
              <a:rPr lang="en-US" altLang="ko-KR" sz="2000" dirty="0">
                <a:solidFill>
                  <a:srgbClr val="A50021"/>
                </a:solidFill>
                <a:latin typeface="Tahoma" panose="020B0604030504040204" pitchFamily="34" charset="0"/>
                <a:ea typeface="Gulim" pitchFamily="34" charset="-127"/>
              </a:rPr>
              <a:t>Denavit-Hartenberg Representation</a:t>
            </a:r>
            <a:endParaRPr lang="en-US" altLang="ko-KR" sz="2000" dirty="0">
              <a:solidFill>
                <a:srgbClr val="A50021"/>
              </a:solidFill>
              <a:latin typeface="Tahoma" panose="020B0604030504040204" pitchFamily="34" charset="0"/>
              <a:ea typeface="Gulim" pitchFamily="34" charset="-127"/>
            </a:endParaRPr>
          </a:p>
        </p:txBody>
      </p:sp>
    </p:spTree>
  </p:cSld>
  <p:clrMapOvr>
    <a:masterClrMapping/>
  </p:clrMapOvr>
  <p:transition advClick="0"/>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3010" name="Date Placeholder 1"/>
          <p:cNvSpPr txBox="1">
            <a:spLocks noGrp="1"/>
          </p:cNvSpPr>
          <p:nvPr>
            <p:ph type="dt" sz="half" idx="4294967295"/>
          </p:nvPr>
        </p:nvSpPr>
        <p:spPr>
          <a:xfrm>
            <a:off x="6727825" y="6408738"/>
            <a:ext cx="1919288" cy="365125"/>
          </a:xfrm>
          <a:prstGeom prst="rect">
            <a:avLst/>
          </a:prstGeom>
          <a:noFill/>
          <a:ln w="9525">
            <a:noFill/>
          </a:ln>
        </p:spPr>
        <p: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5pPr>
          </a:lstStyle>
          <a:p>
            <a:pPr lvl="0" eaLnBrk="1" hangingPunct="1"/>
            <a:r>
              <a:rPr dirty="0"/>
              <a:t>2010</a:t>
            </a:r>
            <a:endParaRPr lang="tr-TR" altLang="x-none" dirty="0"/>
          </a:p>
        </p:txBody>
      </p:sp>
      <p:sp>
        <p:nvSpPr>
          <p:cNvPr id="43011" name="Slide Number Placeholder 3"/>
          <p:cNvSpPr txBox="1">
            <a:spLocks noGrp="1"/>
          </p:cNvSpPr>
          <p:nvPr>
            <p:ph type="sldNum" sz="quarter" idx="4294967295"/>
          </p:nvPr>
        </p:nvSpPr>
        <p:spPr>
          <a:xfrm>
            <a:off x="8647113" y="6408738"/>
            <a:ext cx="366712" cy="365125"/>
          </a:xfrm>
          <a:prstGeom prst="rect">
            <a:avLst/>
          </a:prstGeom>
          <a:noFill/>
          <a:ln w="9525">
            <a:noFill/>
          </a:ln>
        </p:spPr>
        <p: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5pPr>
          </a:lstStyle>
          <a:p>
            <a:pPr lvl="0" eaLnBrk="1" hangingPunct="1"/>
            <a:fld id="{9A0DB2DC-4C9A-4742-B13C-FB6460FD3503}" type="slidenum">
              <a:rPr lang="tr-TR" altLang="x-none" dirty="0"/>
            </a:fld>
            <a:endParaRPr lang="tr-TR" altLang="x-none" dirty="0"/>
          </a:p>
        </p:txBody>
      </p:sp>
      <p:sp>
        <p:nvSpPr>
          <p:cNvPr id="11266" name="Rectangle 2"/>
          <p:cNvSpPr/>
          <p:nvPr/>
        </p:nvSpPr>
        <p:spPr>
          <a:xfrm>
            <a:off x="228600" y="1219200"/>
            <a:ext cx="8520113" cy="4108450"/>
          </a:xfrm>
          <a:prstGeom prst="rect">
            <a:avLst/>
          </a:prstGeom>
          <a:noFill/>
          <a:ln w="9525">
            <a:noFill/>
          </a:ln>
        </p:spPr>
        <p:txBody>
          <a:bodyPr>
            <a:spAutoFit/>
          </a:bodyPr>
          <a:p>
            <a:pPr algn="just" eaLnBrk="0" hangingPunct="0"/>
            <a:r>
              <a:rPr b="1" i="1" dirty="0">
                <a:latin typeface="Arial Narrow" panose="020B0606020202030204" pitchFamily="34" charset="0"/>
              </a:rPr>
              <a:t>Position</a:t>
            </a:r>
            <a:r>
              <a:rPr lang="tr-TR" altLang="x-none" b="1" i="1" dirty="0">
                <a:latin typeface="Arial Narrow" panose="020B0606020202030204" pitchFamily="34" charset="0"/>
              </a:rPr>
              <a:t>:</a:t>
            </a:r>
            <a:r>
              <a:rPr i="1" dirty="0">
                <a:latin typeface="Arial Narrow" panose="020B0606020202030204" pitchFamily="34" charset="0"/>
              </a:rPr>
              <a:t> </a:t>
            </a:r>
            <a:r>
              <a:rPr dirty="0">
                <a:latin typeface="Arial Narrow" panose="020B0606020202030204" pitchFamily="34" charset="0"/>
              </a:rPr>
              <a:t>The translational (straight-line) location of something.</a:t>
            </a:r>
            <a:endParaRPr lang="tr-TR" altLang="x-none" dirty="0">
              <a:latin typeface="Arial Narrow" panose="020B0606020202030204" pitchFamily="34" charset="0"/>
            </a:endParaRPr>
          </a:p>
          <a:p>
            <a:pPr algn="just" eaLnBrk="0" hangingPunct="0"/>
            <a:endParaRPr dirty="0">
              <a:latin typeface="Arial Narrow" panose="020B0606020202030204" pitchFamily="34" charset="0"/>
            </a:endParaRPr>
          </a:p>
          <a:p>
            <a:pPr algn="just" eaLnBrk="0" hangingPunct="0"/>
            <a:r>
              <a:rPr b="1" i="1" dirty="0">
                <a:latin typeface="Arial Narrow" panose="020B0606020202030204" pitchFamily="34" charset="0"/>
              </a:rPr>
              <a:t>Orientation</a:t>
            </a:r>
            <a:r>
              <a:rPr lang="tr-TR" altLang="x-none" b="1" i="1" dirty="0">
                <a:latin typeface="Arial Narrow" panose="020B0606020202030204" pitchFamily="34" charset="0"/>
              </a:rPr>
              <a:t>:</a:t>
            </a:r>
            <a:r>
              <a:rPr i="1" dirty="0">
                <a:latin typeface="Arial Narrow" panose="020B0606020202030204" pitchFamily="34" charset="0"/>
              </a:rPr>
              <a:t> </a:t>
            </a:r>
            <a:r>
              <a:rPr dirty="0">
                <a:latin typeface="Arial Narrow" panose="020B0606020202030204" pitchFamily="34" charset="0"/>
              </a:rPr>
              <a:t>The rotational (angle) location of something. A</a:t>
            </a:r>
            <a:r>
              <a:rPr lang="tr-TR" altLang="x-none" dirty="0">
                <a:latin typeface="Arial Narrow" panose="020B0606020202030204" pitchFamily="34" charset="0"/>
              </a:rPr>
              <a:t> robot’s </a:t>
            </a:r>
            <a:r>
              <a:rPr dirty="0">
                <a:latin typeface="Arial Narrow" panose="020B0606020202030204" pitchFamily="34" charset="0"/>
              </a:rPr>
              <a:t>orientation is measured by </a:t>
            </a:r>
            <a:r>
              <a:rPr i="1" dirty="0">
                <a:latin typeface="Arial Narrow" panose="020B0606020202030204" pitchFamily="34" charset="0"/>
              </a:rPr>
              <a:t>roll</a:t>
            </a:r>
            <a:r>
              <a:rPr dirty="0">
                <a:latin typeface="Arial Narrow" panose="020B0606020202030204" pitchFamily="34" charset="0"/>
              </a:rPr>
              <a:t>, </a:t>
            </a:r>
            <a:r>
              <a:rPr i="1" dirty="0">
                <a:latin typeface="Arial Narrow" panose="020B0606020202030204" pitchFamily="34" charset="0"/>
              </a:rPr>
              <a:t>pitc</a:t>
            </a:r>
            <a:r>
              <a:rPr dirty="0">
                <a:latin typeface="Arial Narrow" panose="020B0606020202030204" pitchFamily="34" charset="0"/>
              </a:rPr>
              <a:t>h, and </a:t>
            </a:r>
            <a:r>
              <a:rPr i="1" dirty="0">
                <a:latin typeface="Arial Narrow" panose="020B0606020202030204" pitchFamily="34" charset="0"/>
              </a:rPr>
              <a:t>yaw</a:t>
            </a:r>
            <a:r>
              <a:rPr lang="tr-TR" altLang="x-none" i="1" dirty="0">
                <a:latin typeface="Arial Narrow" panose="020B0606020202030204" pitchFamily="34" charset="0"/>
              </a:rPr>
              <a:t> </a:t>
            </a:r>
            <a:r>
              <a:rPr dirty="0">
                <a:latin typeface="Arial Narrow" panose="020B0606020202030204" pitchFamily="34" charset="0"/>
              </a:rPr>
              <a:t>angles.</a:t>
            </a:r>
            <a:endParaRPr lang="tr-TR" altLang="x-none" dirty="0">
              <a:latin typeface="Arial Narrow" panose="020B0606020202030204" pitchFamily="34" charset="0"/>
            </a:endParaRPr>
          </a:p>
          <a:p>
            <a:pPr algn="just" eaLnBrk="0" hangingPunct="0"/>
            <a:endParaRPr lang="tr-TR" altLang="x-none" dirty="0">
              <a:latin typeface="Arial Narrow" panose="020B0606020202030204" pitchFamily="34" charset="0"/>
            </a:endParaRPr>
          </a:p>
          <a:p>
            <a:pPr algn="just" eaLnBrk="0" hangingPunct="0"/>
            <a:r>
              <a:rPr b="1" i="1" dirty="0">
                <a:latin typeface="Arial Narrow" panose="020B0606020202030204" pitchFamily="34" charset="0"/>
              </a:rPr>
              <a:t>Link</a:t>
            </a:r>
            <a:r>
              <a:rPr lang="tr-TR" altLang="x-none" b="1" i="1" dirty="0">
                <a:latin typeface="Arial Narrow" panose="020B0606020202030204" pitchFamily="34" charset="0"/>
              </a:rPr>
              <a:t>:</a:t>
            </a:r>
            <a:r>
              <a:rPr i="1" dirty="0">
                <a:latin typeface="Arial Narrow" panose="020B0606020202030204" pitchFamily="34" charset="0"/>
              </a:rPr>
              <a:t> </a:t>
            </a:r>
            <a:r>
              <a:rPr dirty="0">
                <a:latin typeface="Arial Narrow" panose="020B0606020202030204" pitchFamily="34" charset="0"/>
              </a:rPr>
              <a:t>A rigid piece of material connecting joints in a robot.</a:t>
            </a:r>
            <a:endParaRPr lang="tr-TR" altLang="x-none" dirty="0">
              <a:latin typeface="Arial Narrow" panose="020B0606020202030204" pitchFamily="34" charset="0"/>
            </a:endParaRPr>
          </a:p>
          <a:p>
            <a:pPr algn="just" eaLnBrk="0" hangingPunct="0"/>
            <a:endParaRPr b="1" i="1" dirty="0">
              <a:latin typeface="Arial Narrow" panose="020B0606020202030204" pitchFamily="34" charset="0"/>
            </a:endParaRPr>
          </a:p>
          <a:p>
            <a:pPr algn="just" eaLnBrk="0" hangingPunct="0"/>
            <a:r>
              <a:rPr b="1" i="1" dirty="0">
                <a:latin typeface="Arial Narrow" panose="020B0606020202030204" pitchFamily="34" charset="0"/>
              </a:rPr>
              <a:t>Joint</a:t>
            </a:r>
            <a:r>
              <a:rPr lang="tr-TR" altLang="x-none" b="1" i="1" dirty="0">
                <a:latin typeface="Arial Narrow" panose="020B0606020202030204" pitchFamily="34" charset="0"/>
              </a:rPr>
              <a:t>:</a:t>
            </a:r>
            <a:r>
              <a:rPr i="1" dirty="0">
                <a:latin typeface="Arial Narrow" panose="020B0606020202030204" pitchFamily="34" charset="0"/>
              </a:rPr>
              <a:t> </a:t>
            </a:r>
            <a:r>
              <a:rPr dirty="0">
                <a:latin typeface="Arial Narrow" panose="020B0606020202030204" pitchFamily="34" charset="0"/>
              </a:rPr>
              <a:t>The device which allows relative motion between</a:t>
            </a:r>
            <a:r>
              <a:rPr lang="tr-TR" altLang="x-none" dirty="0">
                <a:latin typeface="Arial Narrow" panose="020B0606020202030204" pitchFamily="34" charset="0"/>
              </a:rPr>
              <a:t> </a:t>
            </a:r>
            <a:r>
              <a:rPr dirty="0">
                <a:latin typeface="Arial Narrow" panose="020B0606020202030204" pitchFamily="34" charset="0"/>
              </a:rPr>
              <a:t>two links in a robot. </a:t>
            </a:r>
            <a:endParaRPr dirty="0">
              <a:latin typeface="Arial Narrow" panose="020B0606020202030204" pitchFamily="34" charset="0"/>
            </a:endParaRPr>
          </a:p>
          <a:p>
            <a:pPr algn="just" eaLnBrk="0" hangingPunct="0"/>
            <a:endParaRPr dirty="0">
              <a:latin typeface="Arial Narrow" panose="020B0606020202030204" pitchFamily="34" charset="0"/>
            </a:endParaRPr>
          </a:p>
        </p:txBody>
      </p:sp>
      <p:pic>
        <p:nvPicPr>
          <p:cNvPr id="43013" name="Picture 3" descr="joint"/>
          <p:cNvPicPr>
            <a:picLocks noChangeAspect="1"/>
          </p:cNvPicPr>
          <p:nvPr/>
        </p:nvPicPr>
        <p:blipFill>
          <a:blip r:embed="rId1"/>
          <a:stretch>
            <a:fillRect/>
          </a:stretch>
        </p:blipFill>
        <p:spPr>
          <a:xfrm>
            <a:off x="3200400" y="4953000"/>
            <a:ext cx="1905000" cy="1752600"/>
          </a:xfrm>
          <a:prstGeom prst="rect">
            <a:avLst/>
          </a:prstGeom>
          <a:noFill/>
          <a:ln w="9525">
            <a:noFill/>
          </a:ln>
        </p:spPr>
      </p:pic>
      <p:sp>
        <p:nvSpPr>
          <p:cNvPr id="43014" name="Text Box 4"/>
          <p:cNvSpPr txBox="1"/>
          <p:nvPr/>
        </p:nvSpPr>
        <p:spPr>
          <a:xfrm>
            <a:off x="5181600" y="6248400"/>
            <a:ext cx="1538288" cy="396875"/>
          </a:xfrm>
          <a:prstGeom prst="rect">
            <a:avLst/>
          </a:prstGeom>
          <a:noFill/>
          <a:ln w="9525">
            <a:noFill/>
          </a:ln>
        </p:spPr>
        <p:txBody>
          <a:bodyPr wrap="none">
            <a:spAutoFit/>
          </a:bodyPr>
          <a:p>
            <a:pPr eaLnBrk="0" hangingPunct="0"/>
            <a:r>
              <a:rPr sz="2000" dirty="0">
                <a:latin typeface="Arial Narrow" panose="020B0606020202030204" pitchFamily="34" charset="0"/>
              </a:rPr>
              <a:t>A robot joint</a:t>
            </a:r>
            <a:endParaRPr sz="2000" dirty="0">
              <a:latin typeface="Arial Narrow" panose="020B0606020202030204" pitchFamily="34" charset="0"/>
            </a:endParaRPr>
          </a:p>
        </p:txBody>
      </p:sp>
      <p:sp>
        <p:nvSpPr>
          <p:cNvPr id="43015" name="Rectangle 5"/>
          <p:cNvSpPr/>
          <p:nvPr/>
        </p:nvSpPr>
        <p:spPr>
          <a:xfrm>
            <a:off x="685800" y="457200"/>
            <a:ext cx="7848600" cy="685800"/>
          </a:xfrm>
          <a:prstGeom prst="rect">
            <a:avLst/>
          </a:prstGeom>
          <a:noFill/>
          <a:ln w="9525">
            <a:noFill/>
          </a:ln>
        </p:spPr>
        <p:txBody>
          <a:bodyPr lIns="92075" tIns="46038" rIns="92075" bIns="46038" anchor="ctr" anchorCtr="0"/>
          <a:p>
            <a:r>
              <a:rPr sz="4000" dirty="0">
                <a:solidFill>
                  <a:schemeClr val="tx2"/>
                </a:solidFill>
                <a:latin typeface="Arial Narrow" panose="020B0606020202030204" pitchFamily="34" charset="0"/>
              </a:rPr>
              <a:t>Robotics </a:t>
            </a:r>
            <a:r>
              <a:rPr lang="tr-TR" altLang="x-none" sz="4000" dirty="0">
                <a:solidFill>
                  <a:schemeClr val="tx2"/>
                </a:solidFill>
                <a:latin typeface="Arial Narrow" panose="020B0606020202030204" pitchFamily="34" charset="0"/>
              </a:rPr>
              <a:t>Terminology</a:t>
            </a:r>
            <a:endParaRPr sz="4000" dirty="0">
              <a:solidFill>
                <a:schemeClr val="tx2"/>
              </a:solidFill>
              <a:latin typeface="Arial Narrow" panose="020B0606020202030204" pitchFamily="34"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1266">
                                            <p:txEl>
                                              <p:charRg st="0" end="67"/>
                                            </p:txEl>
                                          </p:spTgt>
                                        </p:tgtEl>
                                        <p:attrNameLst>
                                          <p:attrName>style.visibility</p:attrName>
                                        </p:attrNameLst>
                                      </p:cBhvr>
                                      <p:to>
                                        <p:strVal val="visible"/>
                                      </p:to>
                                    </p:set>
                                    <p:animEffect transition="in" filter="blinds(horizontal)">
                                      <p:cBhvr>
                                        <p:cTn id="7" dur="500"/>
                                        <p:tgtEl>
                                          <p:spTgt spid="11266">
                                            <p:txEl>
                                              <p:charRg st="0" end="67"/>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1266">
                                            <p:txEl>
                                              <p:charRg st="68" end="193"/>
                                            </p:txEl>
                                          </p:spTgt>
                                        </p:tgtEl>
                                        <p:attrNameLst>
                                          <p:attrName>style.visibility</p:attrName>
                                        </p:attrNameLst>
                                      </p:cBhvr>
                                      <p:to>
                                        <p:strVal val="visible"/>
                                      </p:to>
                                    </p:set>
                                    <p:animEffect transition="in" filter="blinds(horizontal)">
                                      <p:cBhvr>
                                        <p:cTn id="11" dur="500"/>
                                        <p:tgtEl>
                                          <p:spTgt spid="11266">
                                            <p:txEl>
                                              <p:charRg st="68" end="193"/>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11266">
                                            <p:txEl>
                                              <p:charRg st="194" end="256"/>
                                            </p:txEl>
                                          </p:spTgt>
                                        </p:tgtEl>
                                        <p:attrNameLst>
                                          <p:attrName>style.visibility</p:attrName>
                                        </p:attrNameLst>
                                      </p:cBhvr>
                                      <p:to>
                                        <p:strVal val="visible"/>
                                      </p:to>
                                    </p:set>
                                    <p:animEffect transition="in" filter="blinds(horizontal)">
                                      <p:cBhvr>
                                        <p:cTn id="15" dur="500"/>
                                        <p:tgtEl>
                                          <p:spTgt spid="11266">
                                            <p:txEl>
                                              <p:charRg st="194" end="256"/>
                                            </p:txEl>
                                          </p:spTgt>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11266">
                                            <p:txEl>
                                              <p:charRg st="257" end="335"/>
                                            </p:txEl>
                                          </p:spTgt>
                                        </p:tgtEl>
                                        <p:attrNameLst>
                                          <p:attrName>style.visibility</p:attrName>
                                        </p:attrNameLst>
                                      </p:cBhvr>
                                      <p:to>
                                        <p:strVal val="visible"/>
                                      </p:to>
                                    </p:set>
                                    <p:animEffect transition="in" filter="blinds(horizontal)">
                                      <p:cBhvr>
                                        <p:cTn id="19" dur="500"/>
                                        <p:tgtEl>
                                          <p:spTgt spid="11266">
                                            <p:txEl>
                                              <p:charRg st="257" end="33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Rectangle 2"/>
          <p:cNvSpPr>
            <a:spLocks noGrp="1"/>
          </p:cNvSpPr>
          <p:nvPr>
            <p:ph type="title"/>
          </p:nvPr>
        </p:nvSpPr>
        <p:spPr>
          <a:xfrm>
            <a:off x="1370013" y="301625"/>
            <a:ext cx="5521325" cy="1143000"/>
          </a:xfrm>
        </p:spPr>
        <p:txBody>
          <a:bodyPr vert="horz" wrap="square" lIns="91440" tIns="45720" rIns="91440" bIns="45720" anchor="b" anchorCtr="0"/>
          <a:p>
            <a:br>
              <a:rPr lang="en-US" altLang="ko-KR" sz="4000" dirty="0">
                <a:ea typeface="Gulim" pitchFamily="34" charset="-127"/>
              </a:rPr>
            </a:br>
            <a:endParaRPr lang="ko-KR" altLang="en-US" sz="2200" dirty="0">
              <a:ea typeface="Gulim" pitchFamily="34" charset="-127"/>
            </a:endParaRPr>
          </a:p>
        </p:txBody>
      </p:sp>
      <p:sp>
        <p:nvSpPr>
          <p:cNvPr id="99331" name="Text Box 3"/>
          <p:cNvSpPr txBox="1"/>
          <p:nvPr/>
        </p:nvSpPr>
        <p:spPr>
          <a:xfrm>
            <a:off x="609600" y="1524000"/>
            <a:ext cx="7116763" cy="822325"/>
          </a:xfrm>
          <a:prstGeom prst="rect">
            <a:avLst/>
          </a:prstGeom>
          <a:noFill/>
          <a:ln w="9525">
            <a:noFill/>
          </a:ln>
        </p:spPr>
        <p:txBody>
          <a:bodyPr wrap="none">
            <a:spAutoFit/>
          </a:bodyPr>
          <a:p>
            <a:pPr marL="457200" indent="-457200" latinLnBrk="1"/>
            <a:r>
              <a:rPr lang="en-US" altLang="ko-KR" dirty="0">
                <a:latin typeface="Tahoma" panose="020B0604030504040204" pitchFamily="34" charset="0"/>
                <a:ea typeface="Gulim" pitchFamily="34" charset="-127"/>
              </a:rPr>
              <a:t>2.8 DENAVIT-HARTENBERG REPRESENTATION OF </a:t>
            </a:r>
            <a:endParaRPr lang="en-US" altLang="ko-KR" dirty="0">
              <a:latin typeface="Tahoma" panose="020B0604030504040204" pitchFamily="34" charset="0"/>
              <a:ea typeface="Gulim" pitchFamily="34" charset="-127"/>
            </a:endParaRPr>
          </a:p>
          <a:p>
            <a:pPr marL="457200" indent="-457200" latinLnBrk="1"/>
            <a:r>
              <a:rPr lang="en-US" altLang="ko-KR" dirty="0">
                <a:latin typeface="Tahoma" panose="020B0604030504040204" pitchFamily="34" charset="0"/>
                <a:ea typeface="Gulim" pitchFamily="34" charset="-127"/>
              </a:rPr>
              <a:t>      FORWARD KINEMATIC EQUATIONS OF ROBOT</a:t>
            </a:r>
            <a:endParaRPr lang="en-US" altLang="ko-KR" sz="2000" dirty="0">
              <a:latin typeface="Tahoma" panose="020B0604030504040204" pitchFamily="34" charset="0"/>
              <a:ea typeface="Gulim" pitchFamily="34" charset="-127"/>
            </a:endParaRPr>
          </a:p>
        </p:txBody>
      </p:sp>
      <p:sp>
        <p:nvSpPr>
          <p:cNvPr id="99332" name="Text Box 10"/>
          <p:cNvSpPr txBox="1"/>
          <p:nvPr/>
        </p:nvSpPr>
        <p:spPr>
          <a:xfrm>
            <a:off x="609600" y="2438400"/>
            <a:ext cx="4800600" cy="396875"/>
          </a:xfrm>
          <a:prstGeom prst="rect">
            <a:avLst/>
          </a:prstGeom>
          <a:noFill/>
          <a:ln w="9525">
            <a:noFill/>
          </a:ln>
        </p:spPr>
        <p:txBody>
          <a:bodyPr>
            <a:spAutoFit/>
          </a:bodyPr>
          <a:p>
            <a:pPr latinLnBrk="1">
              <a:buFont typeface="Symbol" panose="05050102010706020507" pitchFamily="18" charset="2"/>
              <a:buChar char="·"/>
            </a:pPr>
            <a:r>
              <a:rPr lang="en-US" altLang="ko-KR" sz="2000" dirty="0">
                <a:solidFill>
                  <a:srgbClr val="FF0000"/>
                </a:solidFill>
                <a:latin typeface="Tahoma" panose="020B0604030504040204" pitchFamily="34" charset="0"/>
                <a:ea typeface="Gulim" pitchFamily="34" charset="-127"/>
              </a:rPr>
              <a:t> Denavit-Hartenberg Representation : </a:t>
            </a:r>
            <a:r>
              <a:rPr lang="en-US" altLang="ko-KR" sz="2000" dirty="0">
                <a:latin typeface="Tahoma" panose="020B0604030504040204" pitchFamily="34" charset="0"/>
                <a:ea typeface="Gulim" pitchFamily="34" charset="-127"/>
              </a:rPr>
              <a:t>   </a:t>
            </a:r>
            <a:endParaRPr lang="en-US" altLang="ko-KR" dirty="0">
              <a:latin typeface="Tahoma" panose="020B0604030504040204" pitchFamily="34" charset="0"/>
              <a:ea typeface="Gulim" pitchFamily="34" charset="-127"/>
            </a:endParaRPr>
          </a:p>
        </p:txBody>
      </p:sp>
      <p:grpSp>
        <p:nvGrpSpPr>
          <p:cNvPr id="2" name="Group 14"/>
          <p:cNvGrpSpPr/>
          <p:nvPr/>
        </p:nvGrpSpPr>
        <p:grpSpPr>
          <a:xfrm>
            <a:off x="3810000" y="2362200"/>
            <a:ext cx="5641975" cy="4313238"/>
            <a:chOff x="2352" y="1488"/>
            <a:chExt cx="3554" cy="2717"/>
          </a:xfrm>
        </p:grpSpPr>
        <p:pic>
          <p:nvPicPr>
            <p:cNvPr id="99337" name="Picture 11" descr="F02-25"/>
            <p:cNvPicPr>
              <a:picLocks noChangeAspect="1"/>
            </p:cNvPicPr>
            <p:nvPr/>
          </p:nvPicPr>
          <p:blipFill>
            <a:blip r:embed="rId1"/>
            <a:stretch>
              <a:fillRect/>
            </a:stretch>
          </p:blipFill>
          <p:spPr>
            <a:xfrm>
              <a:off x="3543" y="1488"/>
              <a:ext cx="1977" cy="2592"/>
            </a:xfrm>
            <a:prstGeom prst="rect">
              <a:avLst/>
            </a:prstGeom>
            <a:noFill/>
            <a:ln w="9525">
              <a:noFill/>
            </a:ln>
          </p:spPr>
        </p:pic>
        <p:sp>
          <p:nvSpPr>
            <p:cNvPr id="99338" name="Text Box 12"/>
            <p:cNvSpPr txBox="1"/>
            <p:nvPr/>
          </p:nvSpPr>
          <p:spPr>
            <a:xfrm>
              <a:off x="2352" y="4032"/>
              <a:ext cx="3554" cy="173"/>
            </a:xfrm>
            <a:prstGeom prst="rect">
              <a:avLst/>
            </a:prstGeom>
            <a:noFill/>
            <a:ln w="9525">
              <a:noFill/>
            </a:ln>
          </p:spPr>
          <p:txBody>
            <a:bodyPr>
              <a:spAutoFit/>
            </a:bodyPr>
            <a:p>
              <a:pPr latinLnBrk="1"/>
              <a:r>
                <a:rPr lang="en-US" altLang="ko-KR" sz="1200" dirty="0">
                  <a:solidFill>
                    <a:schemeClr val="tx2"/>
                  </a:solidFill>
                  <a:latin typeface="Tahoma" panose="020B0604030504040204" pitchFamily="34" charset="0"/>
                  <a:ea typeface="Gulim" pitchFamily="34" charset="-127"/>
                </a:rPr>
                <a:t>Fig. 2.25</a:t>
              </a:r>
              <a:r>
                <a:rPr lang="en-US" altLang="ko-KR" sz="1200" dirty="0">
                  <a:latin typeface="Tahoma" panose="020B0604030504040204" pitchFamily="34" charset="0"/>
                  <a:ea typeface="Gulim" pitchFamily="34" charset="-127"/>
                </a:rPr>
                <a:t> A D-H representation of a general-purpose joint-link combination</a:t>
              </a:r>
              <a:endParaRPr lang="en-US" altLang="ko-KR" sz="800" dirty="0">
                <a:latin typeface="Tahoma" panose="020B0604030504040204" pitchFamily="34" charset="0"/>
                <a:ea typeface="Gulim" pitchFamily="34" charset="-127"/>
              </a:endParaRPr>
            </a:p>
          </p:txBody>
        </p:sp>
      </p:grpSp>
      <p:sp>
        <p:nvSpPr>
          <p:cNvPr id="87055" name="Text Box 15"/>
          <p:cNvSpPr txBox="1"/>
          <p:nvPr/>
        </p:nvSpPr>
        <p:spPr>
          <a:xfrm>
            <a:off x="974725" y="2840038"/>
            <a:ext cx="4592638" cy="946150"/>
          </a:xfrm>
          <a:prstGeom prst="rect">
            <a:avLst/>
          </a:prstGeom>
          <a:noFill/>
          <a:ln w="9525">
            <a:noFill/>
          </a:ln>
        </p:spPr>
        <p:txBody>
          <a:bodyPr wrap="none">
            <a:spAutoFit/>
          </a:bodyPr>
          <a:p>
            <a:pPr latinLnBrk="1">
              <a:buFont typeface="Symbol" panose="05050102010706020507" pitchFamily="18" charset="2"/>
            </a:pPr>
            <a:r>
              <a:rPr lang="en-US" altLang="ko-KR" sz="2000" dirty="0">
                <a:latin typeface="Tahoma" panose="020B0604030504040204" pitchFamily="34" charset="0"/>
                <a:ea typeface="Gulim" pitchFamily="34" charset="-127"/>
              </a:rPr>
              <a:t>@ </a:t>
            </a:r>
            <a:r>
              <a:rPr lang="en-US" altLang="ko-KR" dirty="0">
                <a:latin typeface="Tahoma" panose="020B0604030504040204" pitchFamily="34" charset="0"/>
                <a:ea typeface="Gulim" pitchFamily="34" charset="-127"/>
              </a:rPr>
              <a:t>Simple way of modeling robot links and </a:t>
            </a:r>
            <a:endParaRPr lang="en-US" altLang="ko-KR" dirty="0">
              <a:latin typeface="Tahoma" panose="020B0604030504040204" pitchFamily="34" charset="0"/>
              <a:ea typeface="Gulim" pitchFamily="34" charset="-127"/>
            </a:endParaRPr>
          </a:p>
          <a:p>
            <a:pPr latinLnBrk="1">
              <a:buFont typeface="Symbol" panose="05050102010706020507" pitchFamily="18" charset="2"/>
            </a:pPr>
            <a:r>
              <a:rPr lang="en-US" altLang="ko-KR" dirty="0">
                <a:latin typeface="Tahoma" panose="020B0604030504040204" pitchFamily="34" charset="0"/>
                <a:ea typeface="Gulim" pitchFamily="34" charset="-127"/>
              </a:rPr>
              <a:t>    joints for any robot configuration,</a:t>
            </a:r>
            <a:endParaRPr lang="en-US" altLang="ko-KR" dirty="0">
              <a:latin typeface="Tahoma" panose="020B0604030504040204" pitchFamily="34" charset="0"/>
              <a:ea typeface="Gulim" pitchFamily="34" charset="-127"/>
            </a:endParaRPr>
          </a:p>
          <a:p>
            <a:pPr latinLnBrk="1">
              <a:buFont typeface="Symbol" panose="05050102010706020507" pitchFamily="18" charset="2"/>
            </a:pPr>
            <a:r>
              <a:rPr lang="ko-KR" altLang="en-US" dirty="0">
                <a:latin typeface="Tahoma" panose="020B0604030504040204" pitchFamily="34" charset="0"/>
                <a:ea typeface="Gulim" pitchFamily="34" charset="-127"/>
              </a:rPr>
              <a:t>    </a:t>
            </a:r>
            <a:r>
              <a:rPr lang="en-US" altLang="ko-KR" dirty="0">
                <a:latin typeface="Tahoma" panose="020B0604030504040204" pitchFamily="34" charset="0"/>
                <a:ea typeface="Gulim" pitchFamily="34" charset="-127"/>
              </a:rPr>
              <a:t>regardless of its sequence or complexity.</a:t>
            </a:r>
            <a:endParaRPr lang="en-US" altLang="ko-KR" dirty="0">
              <a:latin typeface="Tahoma" panose="020B0604030504040204" pitchFamily="34" charset="0"/>
              <a:ea typeface="Gulim" pitchFamily="34" charset="-127"/>
            </a:endParaRPr>
          </a:p>
        </p:txBody>
      </p:sp>
      <p:sp>
        <p:nvSpPr>
          <p:cNvPr id="87056" name="Text Box 16"/>
          <p:cNvSpPr txBox="1"/>
          <p:nvPr/>
        </p:nvSpPr>
        <p:spPr>
          <a:xfrm>
            <a:off x="979488" y="3900488"/>
            <a:ext cx="4048125" cy="701675"/>
          </a:xfrm>
          <a:prstGeom prst="rect">
            <a:avLst/>
          </a:prstGeom>
          <a:noFill/>
          <a:ln w="9525">
            <a:noFill/>
          </a:ln>
        </p:spPr>
        <p:txBody>
          <a:bodyPr wrap="none">
            <a:spAutoFit/>
          </a:bodyPr>
          <a:p>
            <a:pPr latinLnBrk="1">
              <a:buFont typeface="Symbol" panose="05050102010706020507" pitchFamily="18" charset="2"/>
            </a:pPr>
            <a:r>
              <a:rPr lang="en-US" altLang="ko-KR" sz="2000" dirty="0">
                <a:latin typeface="Tahoma" panose="020B0604030504040204" pitchFamily="34" charset="0"/>
                <a:ea typeface="Gulim" pitchFamily="34" charset="-127"/>
              </a:rPr>
              <a:t>@ </a:t>
            </a:r>
            <a:r>
              <a:rPr lang="en-US" altLang="ko-KR" dirty="0">
                <a:latin typeface="Tahoma" panose="020B0604030504040204" pitchFamily="34" charset="0"/>
                <a:ea typeface="Gulim" pitchFamily="34" charset="-127"/>
              </a:rPr>
              <a:t>Transformations in any coordinates</a:t>
            </a:r>
            <a:endParaRPr lang="en-US" altLang="ko-KR" dirty="0">
              <a:latin typeface="Tahoma" panose="020B0604030504040204" pitchFamily="34" charset="0"/>
              <a:ea typeface="Gulim" pitchFamily="34" charset="-127"/>
            </a:endParaRPr>
          </a:p>
          <a:p>
            <a:pPr latinLnBrk="1">
              <a:buFont typeface="Symbol" panose="05050102010706020507" pitchFamily="18" charset="2"/>
            </a:pPr>
            <a:r>
              <a:rPr lang="en-US" altLang="ko-KR" dirty="0">
                <a:latin typeface="Tahoma" panose="020B0604030504040204" pitchFamily="34" charset="0"/>
                <a:ea typeface="Gulim" pitchFamily="34" charset="-127"/>
              </a:rPr>
              <a:t>     is possible.</a:t>
            </a:r>
            <a:r>
              <a:rPr lang="en-US" altLang="ko-KR" sz="2000" dirty="0">
                <a:latin typeface="Tahoma" panose="020B0604030504040204" pitchFamily="34" charset="0"/>
                <a:ea typeface="Gulim" pitchFamily="34" charset="-127"/>
              </a:rPr>
              <a:t> </a:t>
            </a:r>
            <a:endParaRPr lang="ko-KR" altLang="en-US" dirty="0">
              <a:latin typeface="Tahoma" panose="020B0604030504040204" pitchFamily="34" charset="0"/>
              <a:ea typeface="Gulim" pitchFamily="34" charset="-127"/>
            </a:endParaRPr>
          </a:p>
        </p:txBody>
      </p:sp>
      <p:sp>
        <p:nvSpPr>
          <p:cNvPr id="87058" name="Text Box 18"/>
          <p:cNvSpPr txBox="1"/>
          <p:nvPr/>
        </p:nvSpPr>
        <p:spPr>
          <a:xfrm>
            <a:off x="990600" y="4662488"/>
            <a:ext cx="4210050" cy="976312"/>
          </a:xfrm>
          <a:prstGeom prst="rect">
            <a:avLst/>
          </a:prstGeom>
          <a:noFill/>
          <a:ln w="9525">
            <a:noFill/>
          </a:ln>
        </p:spPr>
        <p:txBody>
          <a:bodyPr wrap="none">
            <a:spAutoFit/>
          </a:bodyPr>
          <a:p>
            <a:pPr latinLnBrk="1">
              <a:buFont typeface="Symbol" panose="05050102010706020507" pitchFamily="18" charset="2"/>
            </a:pPr>
            <a:r>
              <a:rPr lang="en-US" altLang="ko-KR" sz="2000" dirty="0">
                <a:latin typeface="Tahoma" panose="020B0604030504040204" pitchFamily="34" charset="0"/>
                <a:ea typeface="Gulim" pitchFamily="34" charset="-127"/>
              </a:rPr>
              <a:t>@ </a:t>
            </a:r>
            <a:r>
              <a:rPr lang="en-US" altLang="ko-KR" dirty="0">
                <a:latin typeface="Tahoma" panose="020B0604030504040204" pitchFamily="34" charset="0"/>
                <a:ea typeface="Gulim" pitchFamily="34" charset="-127"/>
              </a:rPr>
              <a:t>Any possible combinations of joints </a:t>
            </a:r>
            <a:endParaRPr lang="en-US" altLang="ko-KR" dirty="0">
              <a:latin typeface="Tahoma" panose="020B0604030504040204" pitchFamily="34" charset="0"/>
              <a:ea typeface="Gulim" pitchFamily="34" charset="-127"/>
            </a:endParaRPr>
          </a:p>
          <a:p>
            <a:pPr latinLnBrk="1">
              <a:buFont typeface="Symbol" panose="05050102010706020507" pitchFamily="18" charset="2"/>
            </a:pPr>
            <a:r>
              <a:rPr lang="en-US" altLang="ko-KR" dirty="0">
                <a:latin typeface="Tahoma" panose="020B0604030504040204" pitchFamily="34" charset="0"/>
                <a:ea typeface="Gulim" pitchFamily="34" charset="-127"/>
              </a:rPr>
              <a:t>    and links and all-revolute articulated </a:t>
            </a:r>
            <a:endParaRPr lang="en-US" altLang="ko-KR" dirty="0">
              <a:latin typeface="Tahoma" panose="020B0604030504040204" pitchFamily="34" charset="0"/>
              <a:ea typeface="Gulim" pitchFamily="34" charset="-127"/>
            </a:endParaRPr>
          </a:p>
          <a:p>
            <a:pPr latinLnBrk="1">
              <a:buFont typeface="Symbol" panose="05050102010706020507" pitchFamily="18" charset="2"/>
            </a:pPr>
            <a:r>
              <a:rPr lang="en-US" altLang="ko-KR" dirty="0">
                <a:latin typeface="Tahoma" panose="020B0604030504040204" pitchFamily="34" charset="0"/>
                <a:ea typeface="Gulim" pitchFamily="34" charset="-127"/>
              </a:rPr>
              <a:t>    robots can be represented.</a:t>
            </a:r>
            <a:r>
              <a:rPr lang="en-US" altLang="ko-KR" sz="2000" dirty="0">
                <a:latin typeface="Tahoma" panose="020B0604030504040204" pitchFamily="34" charset="0"/>
                <a:ea typeface="Gulim" pitchFamily="34" charset="-127"/>
              </a:rPr>
              <a:t> </a:t>
            </a:r>
            <a:endParaRPr lang="ko-KR" altLang="en-US" dirty="0">
              <a:latin typeface="Tahoma" panose="020B0604030504040204" pitchFamily="34" charset="0"/>
              <a:ea typeface="Gulim" pitchFamily="34" charset="-127"/>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7055"/>
                                        </p:tgtEl>
                                        <p:attrNameLst>
                                          <p:attrName>style.visibility</p:attrName>
                                        </p:attrNameLst>
                                      </p:cBhvr>
                                      <p:to>
                                        <p:strVal val="visible"/>
                                      </p:to>
                                    </p:set>
                                    <p:animEffect transition="in" filter="wipe(up)">
                                      <p:cBhvr>
                                        <p:cTn id="7" dur="500"/>
                                        <p:tgtEl>
                                          <p:spTgt spid="8705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7056"/>
                                        </p:tgtEl>
                                        <p:attrNameLst>
                                          <p:attrName>style.visibility</p:attrName>
                                        </p:attrNameLst>
                                      </p:cBhvr>
                                      <p:to>
                                        <p:strVal val="visible"/>
                                      </p:to>
                                    </p:set>
                                    <p:animEffect transition="in" filter="checkerboard(across)">
                                      <p:cBhvr>
                                        <p:cTn id="12" dur="500"/>
                                        <p:tgtEl>
                                          <p:spTgt spid="8705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87058"/>
                                        </p:tgtEl>
                                        <p:attrNameLst>
                                          <p:attrName>style.visibility</p:attrName>
                                        </p:attrNameLst>
                                      </p:cBhvr>
                                      <p:to>
                                        <p:strVal val="visible"/>
                                      </p:to>
                                    </p:set>
                                    <p:animEffect transition="in" filter="randombar(horizontal)">
                                      <p:cBhvr>
                                        <p:cTn id="17" dur="500"/>
                                        <p:tgtEl>
                                          <p:spTgt spid="87058"/>
                                        </p:tgtEl>
                                      </p:cBhvr>
                                    </p:animEffect>
                                  </p:childTnLst>
                                </p:cTn>
                              </p:par>
                            </p:childTnLst>
                          </p:cTn>
                        </p:par>
                      </p:childTnLst>
                    </p:cTn>
                  </p:par>
                  <p:par>
                    <p:cTn id="18" fill="hold">
                      <p:stCondLst>
                        <p:cond delay="indefinite"/>
                      </p:stCondLst>
                      <p:childTnLst>
                        <p:par>
                          <p:cTn id="19" fill="hold">
                            <p:stCondLst>
                              <p:cond delay="0"/>
                            </p:stCondLst>
                            <p:childTnLst>
                              <p:par>
                                <p:cTn id="20" presetID="15"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1000" fill="hold"/>
                                        <p:tgtEl>
                                          <p:spTgt spid="2"/>
                                        </p:tgtEl>
                                        <p:attrNameLst>
                                          <p:attrName>ppt_w</p:attrName>
                                        </p:attrNameLst>
                                      </p:cBhvr>
                                      <p:tavLst>
                                        <p:tav tm="0">
                                          <p:val>
                                            <p:fltVal val="0.000000"/>
                                          </p:val>
                                        </p:tav>
                                        <p:tav tm="100000">
                                          <p:val>
                                            <p:strVal val="#ppt_w"/>
                                          </p:val>
                                        </p:tav>
                                      </p:tavLst>
                                    </p:anim>
                                    <p:anim calcmode="lin" valueType="num">
                                      <p:cBhvr>
                                        <p:cTn id="23" dur="1000" fill="hold"/>
                                        <p:tgtEl>
                                          <p:spTgt spid="2"/>
                                        </p:tgtEl>
                                        <p:attrNameLst>
                                          <p:attrName>ppt_h</p:attrName>
                                        </p:attrNameLst>
                                      </p:cBhvr>
                                      <p:tavLst>
                                        <p:tav tm="0">
                                          <p:val>
                                            <p:fltVal val="0.000000"/>
                                          </p:val>
                                        </p:tav>
                                        <p:tav tm="100000">
                                          <p:val>
                                            <p:strVal val="#ppt_h"/>
                                          </p:val>
                                        </p:tav>
                                      </p:tavLst>
                                    </p:anim>
                                    <p:anim calcmode="lin" valueType="num">
                                      <p:cBhvr>
                                        <p:cTn id="24" dur="1000" fill="hold"/>
                                        <p:tgtEl>
                                          <p:spTgt spid="2"/>
                                        </p:tgtEl>
                                        <p:attrNameLst>
                                          <p:attrName>ppt_x</p:attrName>
                                        </p:attrNameLst>
                                      </p:cBhvr>
                                      <p:tavLst>
                                        <p:tav tm="0" fmla="#ppt_x+(cos(-2*pi*(1-$))*-#ppt_x-sin(-2*pi*(1-$))*(1-#ppt_y))*(1-$)">
                                          <p:val>
                                            <p:fltVal val="0.000000"/>
                                          </p:val>
                                        </p:tav>
                                        <p:tav tm="100000">
                                          <p:val>
                                            <p:fltVal val="1.000000"/>
                                          </p:val>
                                        </p:tav>
                                      </p:tavLst>
                                    </p:anim>
                                    <p:anim calcmode="lin" valueType="num">
                                      <p:cBhvr>
                                        <p:cTn id="25" dur="1000" fill="hold"/>
                                        <p:tgtEl>
                                          <p:spTgt spid="2"/>
                                        </p:tgtEl>
                                        <p:attrNameLst>
                                          <p:attrName>ppt_y</p:attrName>
                                        </p:attrNameLst>
                                      </p:cBhvr>
                                      <p:tavLst>
                                        <p:tav tm="0" fmla="#ppt_y+(sin(-2*pi*(1-$))*-#ppt_x+cos(-2*pi*(1-$))*(1-#ppt_y))*(1-$)">
                                          <p:val>
                                            <p:fltVal val="0.000000"/>
                                          </p:val>
                                        </p:tav>
                                        <p:tav tm="100000">
                                          <p:val>
                                            <p:fltVal val="1.000000"/>
                                          </p:val>
                                        </p:tav>
                                      </p:tavLst>
                                    </p:anim>
                                  </p:childTnLst>
                                  <p:subTnLst>
                                    <p:audio>
                                      <p:cMediaNode>
                                        <p:cTn display="0" masterRel="sameClick">
                                          <p:stCondLst>
                                            <p:cond evt="begin" delay="0">
                                              <p:tn val="20"/>
                                            </p:cond>
                                          </p:stCondLst>
                                          <p:endCondLst>
                                            <p:cond evt="onStopAudio" delay="0">
                                              <p:tgtEl>
                                                <p:sldTgt/>
                                              </p:tgtEl>
                                            </p:cond>
                                          </p:endCondLst>
                                        </p:cTn>
                                        <p:tgtEl>
                                          <p:sndTgt r:embed="rId2"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55" grpId="0"/>
      <p:bldP spid="87056" grpId="0"/>
      <p:bldP spid="87058"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Rectangle 2"/>
          <p:cNvSpPr>
            <a:spLocks noGrp="1"/>
          </p:cNvSpPr>
          <p:nvPr>
            <p:ph type="title"/>
          </p:nvPr>
        </p:nvSpPr>
        <p:spPr>
          <a:xfrm>
            <a:off x="1370013" y="301625"/>
            <a:ext cx="5521325" cy="1143000"/>
          </a:xfrm>
        </p:spPr>
        <p:txBody>
          <a:bodyPr vert="horz" wrap="square" lIns="91440" tIns="45720" rIns="91440" bIns="45720" anchor="b" anchorCtr="0"/>
          <a:p>
            <a:br>
              <a:rPr lang="en-US" altLang="ko-KR" sz="4000" dirty="0">
                <a:ea typeface="Gulim" pitchFamily="34" charset="-127"/>
              </a:rPr>
            </a:br>
            <a:r>
              <a:rPr lang="en-US" altLang="ko-KR" sz="2200" dirty="0">
                <a:ea typeface="Gulim" pitchFamily="34" charset="-127"/>
              </a:rPr>
              <a:t>Robot Kinematics: Position Analysis</a:t>
            </a:r>
            <a:endParaRPr lang="ko-KR" altLang="en-US" sz="2200" dirty="0">
              <a:ea typeface="Gulim" pitchFamily="34" charset="-127"/>
            </a:endParaRPr>
          </a:p>
        </p:txBody>
      </p:sp>
      <p:sp>
        <p:nvSpPr>
          <p:cNvPr id="100355" name="Text Box 3"/>
          <p:cNvSpPr txBox="1"/>
          <p:nvPr/>
        </p:nvSpPr>
        <p:spPr>
          <a:xfrm>
            <a:off x="609600" y="1524000"/>
            <a:ext cx="7116763" cy="822325"/>
          </a:xfrm>
          <a:prstGeom prst="rect">
            <a:avLst/>
          </a:prstGeom>
          <a:noFill/>
          <a:ln w="9525">
            <a:noFill/>
          </a:ln>
        </p:spPr>
        <p:txBody>
          <a:bodyPr wrap="none">
            <a:spAutoFit/>
          </a:bodyPr>
          <a:p>
            <a:pPr marL="457200" indent="-457200" latinLnBrk="1"/>
            <a:r>
              <a:rPr lang="en-US" altLang="ko-KR" dirty="0">
                <a:latin typeface="Tahoma" panose="020B0604030504040204" pitchFamily="34" charset="0"/>
                <a:ea typeface="Gulim" pitchFamily="34" charset="-127"/>
              </a:rPr>
              <a:t>2.8 DENAVIT-HARTENBERG REPRESENTATION OF </a:t>
            </a:r>
            <a:endParaRPr lang="en-US" altLang="ko-KR" dirty="0">
              <a:latin typeface="Tahoma" panose="020B0604030504040204" pitchFamily="34" charset="0"/>
              <a:ea typeface="Gulim" pitchFamily="34" charset="-127"/>
            </a:endParaRPr>
          </a:p>
          <a:p>
            <a:pPr marL="457200" indent="-457200" latinLnBrk="1"/>
            <a:r>
              <a:rPr lang="en-US" altLang="ko-KR" dirty="0">
                <a:latin typeface="Tahoma" panose="020B0604030504040204" pitchFamily="34" charset="0"/>
                <a:ea typeface="Gulim" pitchFamily="34" charset="-127"/>
              </a:rPr>
              <a:t>      FORWARD KINEMATIC EQUATIONS OF ROBOT</a:t>
            </a:r>
            <a:endParaRPr lang="en-US" altLang="ko-KR" sz="2000" dirty="0">
              <a:latin typeface="Tahoma" panose="020B0604030504040204" pitchFamily="34" charset="0"/>
              <a:ea typeface="Gulim" pitchFamily="34" charset="-127"/>
            </a:endParaRPr>
          </a:p>
        </p:txBody>
      </p:sp>
      <p:sp>
        <p:nvSpPr>
          <p:cNvPr id="100356" name="Text Box 4"/>
          <p:cNvSpPr txBox="1"/>
          <p:nvPr/>
        </p:nvSpPr>
        <p:spPr>
          <a:xfrm>
            <a:off x="609600" y="2574925"/>
            <a:ext cx="5867400" cy="396875"/>
          </a:xfrm>
          <a:prstGeom prst="rect">
            <a:avLst/>
          </a:prstGeom>
          <a:noFill/>
          <a:ln w="9525">
            <a:noFill/>
          </a:ln>
        </p:spPr>
        <p:txBody>
          <a:bodyPr>
            <a:spAutoFit/>
          </a:bodyPr>
          <a:p>
            <a:pPr latinLnBrk="1">
              <a:buFont typeface="Symbol" panose="05050102010706020507" pitchFamily="18" charset="2"/>
              <a:buChar char="·"/>
            </a:pPr>
            <a:r>
              <a:rPr lang="en-US" altLang="ko-KR" sz="2000" dirty="0">
                <a:solidFill>
                  <a:srgbClr val="FF0000"/>
                </a:solidFill>
                <a:latin typeface="Tahoma" panose="020B0604030504040204" pitchFamily="34" charset="0"/>
                <a:ea typeface="Gulim" pitchFamily="34" charset="-127"/>
              </a:rPr>
              <a:t> Denavit-Hartenberg Representation procedures: </a:t>
            </a:r>
            <a:r>
              <a:rPr lang="en-US" altLang="ko-KR" sz="2000" dirty="0">
                <a:latin typeface="Tahoma" panose="020B0604030504040204" pitchFamily="34" charset="0"/>
                <a:ea typeface="Gulim" pitchFamily="34" charset="-127"/>
              </a:rPr>
              <a:t>   </a:t>
            </a:r>
            <a:endParaRPr lang="en-US" altLang="ko-KR" dirty="0">
              <a:latin typeface="Tahoma" panose="020B0604030504040204" pitchFamily="34" charset="0"/>
              <a:ea typeface="Gulim" pitchFamily="34" charset="-127"/>
            </a:endParaRPr>
          </a:p>
        </p:txBody>
      </p:sp>
      <p:sp>
        <p:nvSpPr>
          <p:cNvPr id="88072" name="Text Box 8"/>
          <p:cNvSpPr txBox="1"/>
          <p:nvPr/>
        </p:nvSpPr>
        <p:spPr>
          <a:xfrm>
            <a:off x="974725" y="3184525"/>
            <a:ext cx="7864475" cy="2227263"/>
          </a:xfrm>
          <a:prstGeom prst="rect">
            <a:avLst/>
          </a:prstGeom>
          <a:noFill/>
          <a:ln w="9525">
            <a:noFill/>
          </a:ln>
        </p:spPr>
        <p:txBody>
          <a:bodyPr>
            <a:spAutoFit/>
          </a:bodyPr>
          <a:p>
            <a:pPr latinLnBrk="1">
              <a:lnSpc>
                <a:spcPct val="140000"/>
              </a:lnSpc>
              <a:buFont typeface="Symbol" panose="05050102010706020507" pitchFamily="18" charset="2"/>
            </a:pPr>
            <a:r>
              <a:rPr lang="en-US" altLang="ko-KR" sz="2000" dirty="0">
                <a:solidFill>
                  <a:srgbClr val="0000FF"/>
                </a:solidFill>
                <a:latin typeface="Tahoma" panose="020B0604030504040204" pitchFamily="34" charset="0"/>
                <a:ea typeface="Gulim" pitchFamily="34" charset="-127"/>
              </a:rPr>
              <a:t>Start point: </a:t>
            </a:r>
            <a:endParaRPr lang="en-US" altLang="ko-KR" sz="2000" dirty="0">
              <a:solidFill>
                <a:srgbClr val="0000FF"/>
              </a:solidFill>
              <a:latin typeface="Tahoma" panose="020B0604030504040204" pitchFamily="34" charset="0"/>
              <a:ea typeface="Gulim" pitchFamily="34" charset="-127"/>
            </a:endParaRPr>
          </a:p>
          <a:p>
            <a:pPr latinLnBrk="1">
              <a:lnSpc>
                <a:spcPct val="140000"/>
              </a:lnSpc>
              <a:buFont typeface="Symbol" panose="05050102010706020507" pitchFamily="18" charset="2"/>
            </a:pPr>
            <a:r>
              <a:rPr lang="en-US" altLang="ko-KR" sz="2000" dirty="0">
                <a:latin typeface="Tahoma" panose="020B0604030504040204" pitchFamily="34" charset="0"/>
                <a:ea typeface="Gulim" pitchFamily="34" charset="-127"/>
              </a:rPr>
              <a:t>    Assign joint number </a:t>
            </a:r>
            <a:r>
              <a:rPr lang="en-US" altLang="ko-KR" sz="2000" i="1" dirty="0">
                <a:latin typeface="Tahoma" panose="020B0604030504040204" pitchFamily="34" charset="0"/>
                <a:ea typeface="Gulim" pitchFamily="34" charset="-127"/>
              </a:rPr>
              <a:t>n</a:t>
            </a:r>
            <a:r>
              <a:rPr lang="en-US" altLang="ko-KR" sz="2000" dirty="0">
                <a:latin typeface="Tahoma" panose="020B0604030504040204" pitchFamily="34" charset="0"/>
                <a:ea typeface="Gulim" pitchFamily="34" charset="-127"/>
              </a:rPr>
              <a:t> to the first shown joint.</a:t>
            </a:r>
            <a:endParaRPr lang="en-US" altLang="ko-KR" sz="2000" dirty="0">
              <a:latin typeface="Tahoma" panose="020B0604030504040204" pitchFamily="34" charset="0"/>
              <a:ea typeface="Gulim" pitchFamily="34" charset="-127"/>
            </a:endParaRPr>
          </a:p>
          <a:p>
            <a:pPr latinLnBrk="1">
              <a:lnSpc>
                <a:spcPct val="140000"/>
              </a:lnSpc>
              <a:buFont typeface="Symbol" panose="05050102010706020507" pitchFamily="18" charset="2"/>
            </a:pPr>
            <a:r>
              <a:rPr lang="en-US" altLang="ko-KR" sz="2000" dirty="0">
                <a:latin typeface="Tahoma" panose="020B0604030504040204" pitchFamily="34" charset="0"/>
                <a:ea typeface="Gulim" pitchFamily="34" charset="-127"/>
              </a:rPr>
              <a:t>    Assign a local reference frame for each and every joint before or      </a:t>
            </a:r>
            <a:endParaRPr lang="en-US" altLang="ko-KR" sz="2000" dirty="0">
              <a:latin typeface="Tahoma" panose="020B0604030504040204" pitchFamily="34" charset="0"/>
              <a:ea typeface="Gulim" pitchFamily="34" charset="-127"/>
            </a:endParaRPr>
          </a:p>
          <a:p>
            <a:pPr latinLnBrk="1">
              <a:lnSpc>
                <a:spcPct val="140000"/>
              </a:lnSpc>
              <a:buFont typeface="Symbol" panose="05050102010706020507" pitchFamily="18" charset="2"/>
            </a:pPr>
            <a:r>
              <a:rPr lang="en-US" altLang="ko-KR" sz="2000" dirty="0">
                <a:latin typeface="Tahoma" panose="020B0604030504040204" pitchFamily="34" charset="0"/>
                <a:ea typeface="Gulim" pitchFamily="34" charset="-127"/>
              </a:rPr>
              <a:t>    after these joints. </a:t>
            </a:r>
            <a:endParaRPr lang="en-US" altLang="ko-KR" sz="2000" dirty="0">
              <a:latin typeface="Tahoma" panose="020B0604030504040204" pitchFamily="34" charset="0"/>
              <a:ea typeface="Gulim" pitchFamily="34" charset="-127"/>
            </a:endParaRPr>
          </a:p>
          <a:p>
            <a:pPr latinLnBrk="1">
              <a:lnSpc>
                <a:spcPct val="140000"/>
              </a:lnSpc>
              <a:buFont typeface="Symbol" panose="05050102010706020507" pitchFamily="18" charset="2"/>
            </a:pPr>
            <a:r>
              <a:rPr lang="en-US" altLang="ko-KR" sz="2000" dirty="0">
                <a:latin typeface="Tahoma" panose="020B0604030504040204" pitchFamily="34" charset="0"/>
                <a:ea typeface="Gulim" pitchFamily="34" charset="-127"/>
              </a:rPr>
              <a:t>    </a:t>
            </a:r>
            <a:r>
              <a:rPr lang="en-US" altLang="ko-KR" sz="2000" i="1" dirty="0">
                <a:latin typeface="Tahoma" panose="020B0604030504040204" pitchFamily="34" charset="0"/>
                <a:ea typeface="Gulim" pitchFamily="34" charset="-127"/>
              </a:rPr>
              <a:t>Y</a:t>
            </a:r>
            <a:r>
              <a:rPr lang="en-US" altLang="ko-KR" sz="2000" dirty="0">
                <a:latin typeface="Tahoma" panose="020B0604030504040204" pitchFamily="34" charset="0"/>
                <a:ea typeface="Gulim" pitchFamily="34" charset="-127"/>
              </a:rPr>
              <a:t>-axis does not used in D-H representation.</a:t>
            </a:r>
            <a:endParaRPr lang="en-US" altLang="ko-KR" dirty="0">
              <a:latin typeface="Tahoma" panose="020B0604030504040204" pitchFamily="34" charset="0"/>
              <a:ea typeface="Gulim" pitchFamily="34" charset="-127"/>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8072"/>
                                        </p:tgtEl>
                                        <p:attrNameLst>
                                          <p:attrName>style.visibility</p:attrName>
                                        </p:attrNameLst>
                                      </p:cBhvr>
                                      <p:to>
                                        <p:strVal val="visible"/>
                                      </p:to>
                                    </p:set>
                                    <p:animEffect transition="in" filter="wipe(up)">
                                      <p:cBhvr>
                                        <p:cTn id="7" dur="500"/>
                                        <p:tgtEl>
                                          <p:spTgt spid="880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72"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Rectangle 2"/>
          <p:cNvSpPr>
            <a:spLocks noGrp="1"/>
          </p:cNvSpPr>
          <p:nvPr>
            <p:ph type="title"/>
          </p:nvPr>
        </p:nvSpPr>
        <p:spPr>
          <a:xfrm>
            <a:off x="1370013" y="301625"/>
            <a:ext cx="5521325" cy="1143000"/>
          </a:xfrm>
        </p:spPr>
        <p:txBody>
          <a:bodyPr vert="horz" wrap="square" lIns="91440" tIns="45720" rIns="91440" bIns="45720" anchor="b" anchorCtr="0"/>
          <a:p>
            <a:br>
              <a:rPr lang="en-US" altLang="ko-KR" sz="4000" dirty="0">
                <a:ea typeface="Gulim" pitchFamily="34" charset="-127"/>
              </a:rPr>
            </a:br>
            <a:r>
              <a:rPr lang="en-US" altLang="ko-KR" sz="2200" dirty="0">
                <a:ea typeface="Gulim" pitchFamily="34" charset="-127"/>
              </a:rPr>
              <a:t>Robot Kinematics: Position Analysis</a:t>
            </a:r>
            <a:endParaRPr lang="ko-KR" altLang="en-US" sz="2200" dirty="0">
              <a:ea typeface="Gulim" pitchFamily="34" charset="-127"/>
            </a:endParaRPr>
          </a:p>
        </p:txBody>
      </p:sp>
      <p:sp>
        <p:nvSpPr>
          <p:cNvPr id="101379" name="Text Box 3"/>
          <p:cNvSpPr txBox="1"/>
          <p:nvPr/>
        </p:nvSpPr>
        <p:spPr>
          <a:xfrm>
            <a:off x="609600" y="1524000"/>
            <a:ext cx="7116763" cy="822325"/>
          </a:xfrm>
          <a:prstGeom prst="rect">
            <a:avLst/>
          </a:prstGeom>
          <a:noFill/>
          <a:ln w="9525">
            <a:noFill/>
          </a:ln>
        </p:spPr>
        <p:txBody>
          <a:bodyPr wrap="none">
            <a:spAutoFit/>
          </a:bodyPr>
          <a:p>
            <a:pPr marL="457200" indent="-457200" latinLnBrk="1"/>
            <a:r>
              <a:rPr lang="en-US" altLang="ko-KR" dirty="0">
                <a:latin typeface="Tahoma" panose="020B0604030504040204" pitchFamily="34" charset="0"/>
                <a:ea typeface="Gulim" pitchFamily="34" charset="-127"/>
              </a:rPr>
              <a:t>2.8 DENAVIT-HARTENBERG REPRESENTATION OF </a:t>
            </a:r>
            <a:endParaRPr lang="en-US" altLang="ko-KR" dirty="0">
              <a:latin typeface="Tahoma" panose="020B0604030504040204" pitchFamily="34" charset="0"/>
              <a:ea typeface="Gulim" pitchFamily="34" charset="-127"/>
            </a:endParaRPr>
          </a:p>
          <a:p>
            <a:pPr marL="457200" indent="-457200" latinLnBrk="1"/>
            <a:r>
              <a:rPr lang="en-US" altLang="ko-KR" dirty="0">
                <a:latin typeface="Tahoma" panose="020B0604030504040204" pitchFamily="34" charset="0"/>
                <a:ea typeface="Gulim" pitchFamily="34" charset="-127"/>
              </a:rPr>
              <a:t>      FORWARD KINEMATIC EQUATIONS OF ROBOT</a:t>
            </a:r>
            <a:endParaRPr lang="en-US" altLang="ko-KR" sz="2000" dirty="0">
              <a:latin typeface="Tahoma" panose="020B0604030504040204" pitchFamily="34" charset="0"/>
              <a:ea typeface="Gulim" pitchFamily="34" charset="-127"/>
            </a:endParaRPr>
          </a:p>
        </p:txBody>
      </p:sp>
      <p:sp>
        <p:nvSpPr>
          <p:cNvPr id="101380" name="Text Box 4"/>
          <p:cNvSpPr txBox="1"/>
          <p:nvPr/>
        </p:nvSpPr>
        <p:spPr>
          <a:xfrm>
            <a:off x="609600" y="2574925"/>
            <a:ext cx="7391400" cy="396875"/>
          </a:xfrm>
          <a:prstGeom prst="rect">
            <a:avLst/>
          </a:prstGeom>
          <a:noFill/>
          <a:ln w="9525">
            <a:noFill/>
          </a:ln>
        </p:spPr>
        <p:txBody>
          <a:bodyPr>
            <a:spAutoFit/>
          </a:bodyPr>
          <a:p>
            <a:pPr latinLnBrk="1">
              <a:buFont typeface="Symbol" panose="05050102010706020507" pitchFamily="18" charset="2"/>
              <a:buChar char="·"/>
            </a:pPr>
            <a:r>
              <a:rPr lang="en-US" altLang="ko-KR" sz="2000" dirty="0">
                <a:solidFill>
                  <a:srgbClr val="FF0000"/>
                </a:solidFill>
                <a:latin typeface="Tahoma" panose="020B0604030504040204" pitchFamily="34" charset="0"/>
                <a:ea typeface="Gulim" pitchFamily="34" charset="-127"/>
              </a:rPr>
              <a:t> Procedures for assigning a local reference frame to each joint: </a:t>
            </a:r>
            <a:r>
              <a:rPr lang="en-US" altLang="ko-KR" sz="2000" dirty="0">
                <a:latin typeface="Tahoma" panose="020B0604030504040204" pitchFamily="34" charset="0"/>
                <a:ea typeface="Gulim" pitchFamily="34" charset="-127"/>
              </a:rPr>
              <a:t>   </a:t>
            </a:r>
            <a:endParaRPr lang="en-US" altLang="ko-KR" dirty="0">
              <a:latin typeface="Tahoma" panose="020B0604030504040204" pitchFamily="34" charset="0"/>
              <a:ea typeface="Gulim" pitchFamily="34" charset="-127"/>
            </a:endParaRPr>
          </a:p>
        </p:txBody>
      </p:sp>
      <p:sp>
        <p:nvSpPr>
          <p:cNvPr id="89093" name="Text Box 5"/>
          <p:cNvSpPr txBox="1"/>
          <p:nvPr/>
        </p:nvSpPr>
        <p:spPr>
          <a:xfrm>
            <a:off x="990600" y="3048000"/>
            <a:ext cx="7864475" cy="3038475"/>
          </a:xfrm>
          <a:prstGeom prst="rect">
            <a:avLst/>
          </a:prstGeom>
          <a:noFill/>
          <a:ln w="9525">
            <a:noFill/>
          </a:ln>
        </p:spPr>
        <p:txBody>
          <a:bodyPr>
            <a:spAutoFit/>
          </a:bodyPr>
          <a:p>
            <a:pPr latinLnBrk="1">
              <a:lnSpc>
                <a:spcPct val="140000"/>
              </a:lnSpc>
              <a:buFont typeface="Symbol" panose="05050102010706020507" pitchFamily="18" charset="2"/>
              <a:buNone/>
            </a:pPr>
            <a:r>
              <a:rPr lang="ar-SA" altLang="ko-KR" sz="2000" dirty="0">
                <a:solidFill>
                  <a:srgbClr val="0000FF"/>
                </a:solidFill>
                <a:latin typeface="Tahoma" panose="020B0604030504040204" pitchFamily="34" charset="0"/>
                <a:cs typeface="Tahoma" panose="020B0604030504040204" pitchFamily="34" charset="0"/>
              </a:rPr>
              <a:t>٭</a:t>
            </a:r>
            <a:r>
              <a:rPr lang="en-US" altLang="ko-KR" sz="2000" dirty="0">
                <a:latin typeface="Tahoma" panose="020B0604030504040204" pitchFamily="34" charset="0"/>
                <a:ea typeface="Gulim" pitchFamily="34" charset="-127"/>
              </a:rPr>
              <a:t> All joints are represented by a </a:t>
            </a:r>
            <a:r>
              <a:rPr lang="en-US" altLang="ko-KR" sz="2000" i="1" dirty="0">
                <a:latin typeface="Tahoma" panose="020B0604030504040204" pitchFamily="34" charset="0"/>
                <a:ea typeface="Gulim" pitchFamily="34" charset="-127"/>
              </a:rPr>
              <a:t>z</a:t>
            </a:r>
            <a:r>
              <a:rPr lang="en-US" altLang="ko-KR" sz="2000" dirty="0">
                <a:latin typeface="Tahoma" panose="020B0604030504040204" pitchFamily="34" charset="0"/>
                <a:ea typeface="Gulim" pitchFamily="34" charset="-127"/>
              </a:rPr>
              <a:t>-axis. </a:t>
            </a:r>
            <a:endParaRPr lang="en-US" altLang="ko-KR" sz="2000" dirty="0">
              <a:latin typeface="Tahoma" panose="020B0604030504040204" pitchFamily="34" charset="0"/>
              <a:ea typeface="Gulim" pitchFamily="34" charset="-127"/>
            </a:endParaRPr>
          </a:p>
          <a:p>
            <a:pPr latinLnBrk="1">
              <a:lnSpc>
                <a:spcPct val="140000"/>
              </a:lnSpc>
              <a:buFont typeface="Symbol" panose="05050102010706020507" pitchFamily="18" charset="2"/>
              <a:buNone/>
            </a:pPr>
            <a:r>
              <a:rPr lang="en-US" altLang="ko-KR" dirty="0">
                <a:latin typeface="Tahoma" panose="020B0604030504040204" pitchFamily="34" charset="0"/>
                <a:ea typeface="Gulim" pitchFamily="34" charset="-127"/>
              </a:rPr>
              <a:t>   (right-hand rule for rotational joint, linear movement for prismatic joint)</a:t>
            </a:r>
            <a:endParaRPr lang="en-US" altLang="ko-KR" dirty="0">
              <a:latin typeface="Tahoma" panose="020B0604030504040204" pitchFamily="34" charset="0"/>
              <a:ea typeface="Gulim" pitchFamily="34" charset="-127"/>
            </a:endParaRPr>
          </a:p>
          <a:p>
            <a:pPr latinLnBrk="1">
              <a:lnSpc>
                <a:spcPct val="140000"/>
              </a:lnSpc>
              <a:buFont typeface="Symbol" panose="05050102010706020507" pitchFamily="18" charset="2"/>
              <a:buNone/>
            </a:pPr>
            <a:r>
              <a:rPr lang="ar-SA" altLang="ko-KR" sz="2000" dirty="0">
                <a:solidFill>
                  <a:srgbClr val="0000FF"/>
                </a:solidFill>
                <a:latin typeface="Tahoma" panose="020B0604030504040204" pitchFamily="34" charset="0"/>
                <a:cs typeface="Tahoma" panose="020B0604030504040204" pitchFamily="34" charset="0"/>
              </a:rPr>
              <a:t>٭</a:t>
            </a:r>
            <a:r>
              <a:rPr lang="en-US" altLang="ko-KR" sz="2000" dirty="0">
                <a:latin typeface="Tahoma" panose="020B0604030504040204" pitchFamily="34" charset="0"/>
                <a:ea typeface="Gulim" pitchFamily="34" charset="-127"/>
              </a:rPr>
              <a:t> The common normal is one line mutually perpendicular to any two    </a:t>
            </a:r>
            <a:endParaRPr lang="en-US" altLang="ko-KR" sz="2000" dirty="0">
              <a:latin typeface="Tahoma" panose="020B0604030504040204" pitchFamily="34" charset="0"/>
              <a:ea typeface="Gulim" pitchFamily="34" charset="-127"/>
            </a:endParaRPr>
          </a:p>
          <a:p>
            <a:pPr latinLnBrk="1">
              <a:lnSpc>
                <a:spcPct val="140000"/>
              </a:lnSpc>
              <a:buFont typeface="Symbol" panose="05050102010706020507" pitchFamily="18" charset="2"/>
              <a:buNone/>
            </a:pPr>
            <a:r>
              <a:rPr lang="en-US" altLang="ko-KR" sz="2000" dirty="0">
                <a:latin typeface="Tahoma" panose="020B0604030504040204" pitchFamily="34" charset="0"/>
                <a:ea typeface="Gulim" pitchFamily="34" charset="-127"/>
              </a:rPr>
              <a:t>   skew lines. </a:t>
            </a:r>
            <a:endParaRPr lang="en-US" altLang="ko-KR" sz="2000" dirty="0">
              <a:latin typeface="Tahoma" panose="020B0604030504040204" pitchFamily="34" charset="0"/>
              <a:ea typeface="Gulim" pitchFamily="34" charset="-127"/>
            </a:endParaRPr>
          </a:p>
          <a:p>
            <a:pPr latinLnBrk="1">
              <a:lnSpc>
                <a:spcPct val="140000"/>
              </a:lnSpc>
              <a:buFont typeface="Symbol" panose="05050102010706020507" pitchFamily="18" charset="2"/>
              <a:buNone/>
            </a:pPr>
            <a:r>
              <a:rPr lang="ar-SA" altLang="ko-KR" sz="2000" dirty="0">
                <a:solidFill>
                  <a:srgbClr val="0000FF"/>
                </a:solidFill>
                <a:latin typeface="Tahoma" panose="020B0604030504040204" pitchFamily="34" charset="0"/>
                <a:cs typeface="Tahoma" panose="020B0604030504040204" pitchFamily="34" charset="0"/>
              </a:rPr>
              <a:t>٭</a:t>
            </a:r>
            <a:r>
              <a:rPr lang="en-US" altLang="ko-KR" sz="2000" dirty="0">
                <a:latin typeface="Tahoma" panose="020B0604030504040204" pitchFamily="34" charset="0"/>
                <a:ea typeface="Gulim" pitchFamily="34" charset="-127"/>
              </a:rPr>
              <a:t> Parallel </a:t>
            </a:r>
            <a:r>
              <a:rPr lang="en-US" altLang="ko-KR" sz="2000" i="1" dirty="0">
                <a:latin typeface="Tahoma" panose="020B0604030504040204" pitchFamily="34" charset="0"/>
                <a:ea typeface="Gulim" pitchFamily="34" charset="-127"/>
              </a:rPr>
              <a:t>z</a:t>
            </a:r>
            <a:r>
              <a:rPr lang="en-US" altLang="ko-KR" sz="2000" dirty="0">
                <a:latin typeface="Tahoma" panose="020B0604030504040204" pitchFamily="34" charset="0"/>
                <a:ea typeface="Gulim" pitchFamily="34" charset="-127"/>
              </a:rPr>
              <a:t>-axes joints make a infinite number of common normal. </a:t>
            </a:r>
            <a:endParaRPr lang="en-US" altLang="ko-KR" sz="2000" dirty="0">
              <a:latin typeface="Tahoma" panose="020B0604030504040204" pitchFamily="34" charset="0"/>
              <a:ea typeface="Gulim" pitchFamily="34" charset="-127"/>
            </a:endParaRPr>
          </a:p>
          <a:p>
            <a:pPr latinLnBrk="1">
              <a:lnSpc>
                <a:spcPct val="140000"/>
              </a:lnSpc>
              <a:buFont typeface="Symbol" panose="05050102010706020507" pitchFamily="18" charset="2"/>
              <a:buNone/>
            </a:pPr>
            <a:r>
              <a:rPr lang="ar-SA" altLang="ko-KR" sz="2000" dirty="0">
                <a:solidFill>
                  <a:srgbClr val="0000FF"/>
                </a:solidFill>
                <a:latin typeface="Tahoma" panose="020B0604030504040204" pitchFamily="34" charset="0"/>
                <a:cs typeface="Tahoma" panose="020B0604030504040204" pitchFamily="34" charset="0"/>
              </a:rPr>
              <a:t>٭</a:t>
            </a:r>
            <a:r>
              <a:rPr lang="en-US" altLang="ko-KR" sz="2000" dirty="0">
                <a:latin typeface="Tahoma" panose="020B0604030504040204" pitchFamily="34" charset="0"/>
                <a:ea typeface="Gulim" pitchFamily="34" charset="-127"/>
              </a:rPr>
              <a:t> Intersecting </a:t>
            </a:r>
            <a:r>
              <a:rPr lang="en-US" altLang="ko-KR" sz="2000" i="1" dirty="0">
                <a:latin typeface="Tahoma" panose="020B0604030504040204" pitchFamily="34" charset="0"/>
                <a:ea typeface="Gulim" pitchFamily="34" charset="-127"/>
              </a:rPr>
              <a:t>z</a:t>
            </a:r>
            <a:r>
              <a:rPr lang="en-US" altLang="ko-KR" sz="2000" dirty="0">
                <a:latin typeface="Tahoma" panose="020B0604030504040204" pitchFamily="34" charset="0"/>
                <a:ea typeface="Gulim" pitchFamily="34" charset="-127"/>
              </a:rPr>
              <a:t>-axes of two successive joints make no common     </a:t>
            </a:r>
            <a:endParaRPr lang="en-US" altLang="ko-KR" sz="2000" dirty="0">
              <a:latin typeface="Tahoma" panose="020B0604030504040204" pitchFamily="34" charset="0"/>
              <a:ea typeface="Gulim" pitchFamily="34" charset="-127"/>
            </a:endParaRPr>
          </a:p>
          <a:p>
            <a:pPr latinLnBrk="1">
              <a:lnSpc>
                <a:spcPct val="140000"/>
              </a:lnSpc>
              <a:buFont typeface="Symbol" panose="05050102010706020507" pitchFamily="18" charset="2"/>
              <a:buNone/>
            </a:pPr>
            <a:r>
              <a:rPr lang="en-US" altLang="ko-KR" sz="2000" dirty="0">
                <a:latin typeface="Tahoma" panose="020B0604030504040204" pitchFamily="34" charset="0"/>
                <a:ea typeface="Gulim" pitchFamily="34" charset="-127"/>
              </a:rPr>
              <a:t>   normal between them(Length is 0.). </a:t>
            </a:r>
            <a:endParaRPr lang="en-US" altLang="ko-KR" sz="2000" dirty="0">
              <a:latin typeface="Tahoma" panose="020B0604030504040204" pitchFamily="34" charset="0"/>
              <a:ea typeface="Gulim" pitchFamily="34" charset="-127"/>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9093"/>
                                        </p:tgtEl>
                                        <p:attrNameLst>
                                          <p:attrName>style.visibility</p:attrName>
                                        </p:attrNameLst>
                                      </p:cBhvr>
                                      <p:to>
                                        <p:strVal val="visible"/>
                                      </p:to>
                                    </p:set>
                                    <p:animEffect transition="in" filter="wipe(up)">
                                      <p:cBhvr>
                                        <p:cTn id="7" dur="500"/>
                                        <p:tgtEl>
                                          <p:spTgt spid="890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3"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Rectangle 2"/>
          <p:cNvSpPr>
            <a:spLocks noGrp="1"/>
          </p:cNvSpPr>
          <p:nvPr>
            <p:ph type="title"/>
          </p:nvPr>
        </p:nvSpPr>
        <p:spPr>
          <a:xfrm>
            <a:off x="1370013" y="301625"/>
            <a:ext cx="5521325" cy="1143000"/>
          </a:xfrm>
        </p:spPr>
        <p:txBody>
          <a:bodyPr vert="horz" wrap="square" lIns="91440" tIns="45720" rIns="91440" bIns="45720" anchor="b" anchorCtr="0"/>
          <a:p>
            <a:br>
              <a:rPr lang="en-US" altLang="ko-KR" sz="4000" dirty="0">
                <a:ea typeface="Gulim" pitchFamily="34" charset="-127"/>
              </a:rPr>
            </a:br>
            <a:r>
              <a:rPr lang="en-US" altLang="ko-KR" sz="2200" dirty="0">
                <a:ea typeface="Gulim" pitchFamily="34" charset="-127"/>
              </a:rPr>
              <a:t>Robot Kinematics: Position Analysis</a:t>
            </a:r>
            <a:endParaRPr lang="ko-KR" altLang="en-US" sz="2200" dirty="0">
              <a:ea typeface="Gulim" pitchFamily="34" charset="-127"/>
            </a:endParaRPr>
          </a:p>
        </p:txBody>
      </p:sp>
      <p:sp>
        <p:nvSpPr>
          <p:cNvPr id="102403" name="Text Box 3"/>
          <p:cNvSpPr txBox="1"/>
          <p:nvPr/>
        </p:nvSpPr>
        <p:spPr>
          <a:xfrm>
            <a:off x="609600" y="1524000"/>
            <a:ext cx="7116763" cy="822325"/>
          </a:xfrm>
          <a:prstGeom prst="rect">
            <a:avLst/>
          </a:prstGeom>
          <a:noFill/>
          <a:ln w="9525">
            <a:noFill/>
          </a:ln>
        </p:spPr>
        <p:txBody>
          <a:bodyPr wrap="none">
            <a:spAutoFit/>
          </a:bodyPr>
          <a:p>
            <a:pPr marL="457200" indent="-457200" latinLnBrk="1"/>
            <a:r>
              <a:rPr lang="en-US" altLang="ko-KR" dirty="0">
                <a:latin typeface="Tahoma" panose="020B0604030504040204" pitchFamily="34" charset="0"/>
                <a:ea typeface="Gulim" pitchFamily="34" charset="-127"/>
              </a:rPr>
              <a:t>2.8 DENAVIT-HARTENBERG REPRESENTATION OF </a:t>
            </a:r>
            <a:endParaRPr lang="en-US" altLang="ko-KR" dirty="0">
              <a:latin typeface="Tahoma" panose="020B0604030504040204" pitchFamily="34" charset="0"/>
              <a:ea typeface="Gulim" pitchFamily="34" charset="-127"/>
            </a:endParaRPr>
          </a:p>
          <a:p>
            <a:pPr marL="457200" indent="-457200" latinLnBrk="1"/>
            <a:r>
              <a:rPr lang="en-US" altLang="ko-KR" dirty="0">
                <a:latin typeface="Tahoma" panose="020B0604030504040204" pitchFamily="34" charset="0"/>
                <a:ea typeface="Gulim" pitchFamily="34" charset="-127"/>
              </a:rPr>
              <a:t>      FORWARD KINEMATIC EQUATIONS OF ROBOT</a:t>
            </a:r>
            <a:endParaRPr lang="en-US" altLang="ko-KR" sz="2000" dirty="0">
              <a:latin typeface="Tahoma" panose="020B0604030504040204" pitchFamily="34" charset="0"/>
              <a:ea typeface="Gulim" pitchFamily="34" charset="-127"/>
            </a:endParaRPr>
          </a:p>
        </p:txBody>
      </p:sp>
      <p:sp>
        <p:nvSpPr>
          <p:cNvPr id="102404" name="Text Box 4"/>
          <p:cNvSpPr txBox="1"/>
          <p:nvPr/>
        </p:nvSpPr>
        <p:spPr>
          <a:xfrm>
            <a:off x="609600" y="2574925"/>
            <a:ext cx="3352800" cy="396875"/>
          </a:xfrm>
          <a:prstGeom prst="rect">
            <a:avLst/>
          </a:prstGeom>
          <a:noFill/>
          <a:ln w="9525">
            <a:noFill/>
          </a:ln>
        </p:spPr>
        <p:txBody>
          <a:bodyPr>
            <a:spAutoFit/>
          </a:bodyPr>
          <a:p>
            <a:pPr latinLnBrk="1">
              <a:buFont typeface="Symbol" panose="05050102010706020507" pitchFamily="18" charset="2"/>
              <a:buChar char="·"/>
            </a:pPr>
            <a:r>
              <a:rPr lang="en-US" altLang="ko-KR" sz="2000" dirty="0">
                <a:solidFill>
                  <a:srgbClr val="FF0000"/>
                </a:solidFill>
                <a:latin typeface="Tahoma" panose="020B0604030504040204" pitchFamily="34" charset="0"/>
                <a:ea typeface="Gulim" pitchFamily="34" charset="-127"/>
              </a:rPr>
              <a:t> Symbol Terminologies : </a:t>
            </a:r>
            <a:endParaRPr lang="en-US" altLang="ko-KR" sz="2000" dirty="0">
              <a:latin typeface="Tahoma" panose="020B0604030504040204" pitchFamily="34" charset="0"/>
              <a:ea typeface="Gulim" pitchFamily="34" charset="-127"/>
            </a:endParaRPr>
          </a:p>
        </p:txBody>
      </p:sp>
      <p:sp>
        <p:nvSpPr>
          <p:cNvPr id="90117" name="Text Box 5"/>
          <p:cNvSpPr txBox="1"/>
          <p:nvPr/>
        </p:nvSpPr>
        <p:spPr>
          <a:xfrm>
            <a:off x="990600" y="3048000"/>
            <a:ext cx="7864475" cy="2774950"/>
          </a:xfrm>
          <a:prstGeom prst="rect">
            <a:avLst/>
          </a:prstGeom>
          <a:noFill/>
          <a:ln w="9525">
            <a:noFill/>
          </a:ln>
        </p:spPr>
        <p:txBody>
          <a:bodyPr>
            <a:spAutoFit/>
          </a:bodyPr>
          <a:p>
            <a:pPr latinLnBrk="1">
              <a:lnSpc>
                <a:spcPct val="150000"/>
              </a:lnSpc>
              <a:buFont typeface="Symbol" panose="05050102010706020507" pitchFamily="18" charset="2"/>
              <a:buNone/>
            </a:pPr>
            <a:r>
              <a:rPr lang="ar-SA" altLang="ko-KR" sz="2000" dirty="0">
                <a:solidFill>
                  <a:srgbClr val="0000FF"/>
                </a:solidFill>
                <a:latin typeface="Tahoma" panose="020B0604030504040204" pitchFamily="34" charset="0"/>
                <a:cs typeface="Tahoma" panose="020B0604030504040204" pitchFamily="34" charset="0"/>
              </a:rPr>
              <a:t> </a:t>
            </a:r>
            <a:r>
              <a:rPr lang="en-US" altLang="ko-KR" sz="2000" dirty="0">
                <a:solidFill>
                  <a:srgbClr val="0000FF"/>
                </a:solidFill>
                <a:latin typeface="Tahoma" panose="020B0604030504040204" pitchFamily="34" charset="0"/>
                <a:ea typeface="GungsuhChe" pitchFamily="49" charset="-127"/>
              </a:rPr>
              <a:t>⊙</a:t>
            </a:r>
            <a:r>
              <a:rPr lang="en-US" altLang="ko-KR" sz="2000" dirty="0">
                <a:latin typeface="Tahoma" panose="020B0604030504040204" pitchFamily="34" charset="0"/>
                <a:ea typeface="Gulim" pitchFamily="34" charset="-127"/>
              </a:rPr>
              <a:t> </a:t>
            </a:r>
            <a:r>
              <a:rPr lang="en-US" altLang="ko-KR" sz="2000" i="1" dirty="0">
                <a:latin typeface="Tahoma" panose="020B0604030504040204" pitchFamily="34" charset="0"/>
                <a:ea typeface="Gulim" pitchFamily="34" charset="-127"/>
                <a:sym typeface="Symbol" panose="05050102010706020507" pitchFamily="18" charset="2"/>
              </a:rPr>
              <a:t> </a:t>
            </a:r>
            <a:r>
              <a:rPr lang="en-US" altLang="ko-KR" sz="2000" dirty="0">
                <a:latin typeface="Tahoma" panose="020B0604030504040204" pitchFamily="34" charset="0"/>
                <a:ea typeface="Gulim" pitchFamily="34" charset="-127"/>
                <a:sym typeface="Symbol" panose="05050102010706020507" pitchFamily="18" charset="2"/>
              </a:rPr>
              <a:t>: A rotation about the </a:t>
            </a:r>
            <a:r>
              <a:rPr lang="en-US" altLang="ko-KR" sz="2000" i="1" dirty="0">
                <a:latin typeface="Tahoma" panose="020B0604030504040204" pitchFamily="34" charset="0"/>
                <a:ea typeface="Gulim" pitchFamily="34" charset="-127"/>
                <a:sym typeface="Symbol" panose="05050102010706020507" pitchFamily="18" charset="2"/>
              </a:rPr>
              <a:t>z</a:t>
            </a:r>
            <a:r>
              <a:rPr lang="en-US" altLang="ko-KR" sz="2000" dirty="0">
                <a:latin typeface="Tahoma" panose="020B0604030504040204" pitchFamily="34" charset="0"/>
                <a:ea typeface="Gulim" pitchFamily="34" charset="-127"/>
                <a:sym typeface="Symbol" panose="05050102010706020507" pitchFamily="18" charset="2"/>
              </a:rPr>
              <a:t>-axis. </a:t>
            </a:r>
            <a:endParaRPr lang="en-US" altLang="ko-KR" sz="2000" dirty="0">
              <a:latin typeface="Tahoma" panose="020B0604030504040204" pitchFamily="34" charset="0"/>
              <a:ea typeface="Gulim" pitchFamily="34" charset="-127"/>
              <a:sym typeface="Symbol" panose="05050102010706020507" pitchFamily="18" charset="2"/>
            </a:endParaRPr>
          </a:p>
          <a:p>
            <a:pPr latinLnBrk="1">
              <a:lnSpc>
                <a:spcPct val="150000"/>
              </a:lnSpc>
              <a:buFont typeface="Symbol" panose="05050102010706020507" pitchFamily="18" charset="2"/>
              <a:buNone/>
            </a:pPr>
            <a:r>
              <a:rPr lang="en-US" altLang="ko-KR" sz="2000" dirty="0">
                <a:solidFill>
                  <a:srgbClr val="0000FF"/>
                </a:solidFill>
                <a:latin typeface="Tahoma" panose="020B0604030504040204" pitchFamily="34" charset="0"/>
                <a:ea typeface="GungsuhChe" pitchFamily="49" charset="-127"/>
              </a:rPr>
              <a:t> ⊙</a:t>
            </a:r>
            <a:r>
              <a:rPr lang="en-US" altLang="ko-KR" sz="2000" dirty="0">
                <a:latin typeface="Tahoma" panose="020B0604030504040204" pitchFamily="34" charset="0"/>
                <a:ea typeface="Gulim" pitchFamily="34" charset="-127"/>
              </a:rPr>
              <a:t> </a:t>
            </a:r>
            <a:r>
              <a:rPr lang="en-US" altLang="ko-KR" sz="2000" i="1" dirty="0">
                <a:latin typeface="Tahoma" panose="020B0604030504040204" pitchFamily="34" charset="0"/>
                <a:ea typeface="Gulim" pitchFamily="34" charset="-127"/>
              </a:rPr>
              <a:t>d</a:t>
            </a:r>
            <a:r>
              <a:rPr lang="en-US" altLang="ko-KR" sz="2000" dirty="0">
                <a:latin typeface="Tahoma" panose="020B0604030504040204" pitchFamily="34" charset="0"/>
                <a:ea typeface="Gulim" pitchFamily="34" charset="-127"/>
              </a:rPr>
              <a:t> : The distance on the </a:t>
            </a:r>
            <a:r>
              <a:rPr lang="en-US" altLang="ko-KR" sz="2000" i="1" dirty="0">
                <a:latin typeface="Tahoma" panose="020B0604030504040204" pitchFamily="34" charset="0"/>
                <a:ea typeface="Gulim" pitchFamily="34" charset="-127"/>
              </a:rPr>
              <a:t>z</a:t>
            </a:r>
            <a:r>
              <a:rPr lang="en-US" altLang="ko-KR" sz="2000" dirty="0">
                <a:latin typeface="Tahoma" panose="020B0604030504040204" pitchFamily="34" charset="0"/>
                <a:ea typeface="Gulim" pitchFamily="34" charset="-127"/>
              </a:rPr>
              <a:t>-axis. </a:t>
            </a:r>
            <a:endParaRPr lang="en-US" altLang="ko-KR" sz="2000" dirty="0">
              <a:latin typeface="Tahoma" panose="020B0604030504040204" pitchFamily="34" charset="0"/>
              <a:ea typeface="Gulim" pitchFamily="34" charset="-127"/>
            </a:endParaRPr>
          </a:p>
          <a:p>
            <a:pPr latinLnBrk="1">
              <a:lnSpc>
                <a:spcPct val="150000"/>
              </a:lnSpc>
              <a:buFont typeface="Symbol" panose="05050102010706020507" pitchFamily="18" charset="2"/>
              <a:buNone/>
            </a:pPr>
            <a:r>
              <a:rPr lang="en-US" altLang="ko-KR" sz="2000" dirty="0">
                <a:latin typeface="Tahoma" panose="020B0604030504040204" pitchFamily="34" charset="0"/>
                <a:ea typeface="GungsuhChe" pitchFamily="49" charset="-127"/>
              </a:rPr>
              <a:t> </a:t>
            </a:r>
            <a:r>
              <a:rPr lang="en-US" altLang="ko-KR" sz="2000" dirty="0">
                <a:solidFill>
                  <a:srgbClr val="0000FF"/>
                </a:solidFill>
                <a:latin typeface="Tahoma" panose="020B0604030504040204" pitchFamily="34" charset="0"/>
                <a:ea typeface="GungsuhChe" pitchFamily="49" charset="-127"/>
              </a:rPr>
              <a:t>⊙</a:t>
            </a:r>
            <a:r>
              <a:rPr lang="en-US" altLang="ko-KR" sz="2000" dirty="0">
                <a:latin typeface="Tahoma" panose="020B0604030504040204" pitchFamily="34" charset="0"/>
                <a:ea typeface="Gulim" pitchFamily="34" charset="-127"/>
              </a:rPr>
              <a:t> </a:t>
            </a:r>
            <a:r>
              <a:rPr lang="en-US" altLang="ko-KR" sz="2000" i="1" dirty="0">
                <a:latin typeface="Tahoma" panose="020B0604030504040204" pitchFamily="34" charset="0"/>
                <a:ea typeface="Gulim" pitchFamily="34" charset="-127"/>
              </a:rPr>
              <a:t>a</a:t>
            </a:r>
            <a:r>
              <a:rPr lang="en-US" altLang="ko-KR" sz="2000" dirty="0">
                <a:latin typeface="Tahoma" panose="020B0604030504040204" pitchFamily="34" charset="0"/>
                <a:ea typeface="Gulim" pitchFamily="34" charset="-127"/>
              </a:rPr>
              <a:t> : The length of each common normal (Joint offset).</a:t>
            </a:r>
            <a:endParaRPr lang="en-US" altLang="ko-KR" sz="2000" dirty="0">
              <a:latin typeface="Tahoma" panose="020B0604030504040204" pitchFamily="34" charset="0"/>
              <a:ea typeface="Gulim" pitchFamily="34" charset="-127"/>
            </a:endParaRPr>
          </a:p>
          <a:p>
            <a:pPr latinLnBrk="1">
              <a:lnSpc>
                <a:spcPct val="150000"/>
              </a:lnSpc>
              <a:buFont typeface="Symbol" panose="05050102010706020507" pitchFamily="18" charset="2"/>
              <a:buNone/>
            </a:pPr>
            <a:r>
              <a:rPr lang="en-US" altLang="ko-KR" sz="2000" dirty="0">
                <a:latin typeface="Tahoma" panose="020B0604030504040204" pitchFamily="34" charset="0"/>
                <a:ea typeface="GungsuhChe" pitchFamily="49" charset="-127"/>
              </a:rPr>
              <a:t> </a:t>
            </a:r>
            <a:r>
              <a:rPr lang="en-US" altLang="ko-KR" sz="2000" dirty="0">
                <a:solidFill>
                  <a:srgbClr val="0000FF"/>
                </a:solidFill>
                <a:latin typeface="Tahoma" panose="020B0604030504040204" pitchFamily="34" charset="0"/>
                <a:ea typeface="GungsuhChe" pitchFamily="49" charset="-127"/>
              </a:rPr>
              <a:t>⊙</a:t>
            </a:r>
            <a:r>
              <a:rPr lang="en-US" altLang="ko-KR" sz="2000" dirty="0">
                <a:latin typeface="Tahoma" panose="020B0604030504040204" pitchFamily="34" charset="0"/>
                <a:ea typeface="GungsuhChe" pitchFamily="49" charset="-127"/>
              </a:rPr>
              <a:t> </a:t>
            </a:r>
            <a:r>
              <a:rPr lang="en-US" altLang="ko-KR" sz="2000" dirty="0">
                <a:latin typeface="Tahoma" panose="020B0604030504040204" pitchFamily="34" charset="0"/>
                <a:ea typeface="Gulim" pitchFamily="34" charset="-127"/>
                <a:sym typeface="Symbol" panose="05050102010706020507" pitchFamily="18" charset="2"/>
              </a:rPr>
              <a:t> : The angle between two successive </a:t>
            </a:r>
            <a:r>
              <a:rPr lang="en-US" altLang="ko-KR" sz="2000" i="1" dirty="0">
                <a:latin typeface="Tahoma" panose="020B0604030504040204" pitchFamily="34" charset="0"/>
                <a:ea typeface="Gulim" pitchFamily="34" charset="-127"/>
                <a:sym typeface="Symbol" panose="05050102010706020507" pitchFamily="18" charset="2"/>
              </a:rPr>
              <a:t>z</a:t>
            </a:r>
            <a:r>
              <a:rPr lang="en-US" altLang="ko-KR" sz="2000" dirty="0">
                <a:latin typeface="Tahoma" panose="020B0604030504040204" pitchFamily="34" charset="0"/>
                <a:ea typeface="Gulim" pitchFamily="34" charset="-127"/>
                <a:sym typeface="Symbol" panose="05050102010706020507" pitchFamily="18" charset="2"/>
              </a:rPr>
              <a:t>-axes (Joint twist)</a:t>
            </a:r>
            <a:endParaRPr lang="en-US" altLang="ko-KR" sz="2000" dirty="0">
              <a:latin typeface="Tahoma" panose="020B0604030504040204" pitchFamily="34" charset="0"/>
              <a:ea typeface="Gulim" pitchFamily="34" charset="-127"/>
              <a:sym typeface="Symbol" panose="05050102010706020507" pitchFamily="18" charset="2"/>
            </a:endParaRPr>
          </a:p>
          <a:p>
            <a:pPr latinLnBrk="1">
              <a:lnSpc>
                <a:spcPct val="140000"/>
              </a:lnSpc>
              <a:buFont typeface="Symbol" panose="05050102010706020507" pitchFamily="18" charset="2"/>
              <a:buNone/>
            </a:pPr>
            <a:r>
              <a:rPr lang="en-US" altLang="ko-KR" sz="2000" dirty="0">
                <a:latin typeface="Tahoma" panose="020B0604030504040204" pitchFamily="34" charset="0"/>
                <a:ea typeface="Gulim" pitchFamily="34" charset="-127"/>
                <a:sym typeface="Symbol" panose="05050102010706020507" pitchFamily="18" charset="2"/>
              </a:rPr>
              <a:t>  </a:t>
            </a:r>
            <a:endParaRPr lang="en-US" altLang="ko-KR" sz="2000" dirty="0">
              <a:latin typeface="Tahoma" panose="020B0604030504040204" pitchFamily="34" charset="0"/>
              <a:ea typeface="Gulim" pitchFamily="34" charset="-127"/>
              <a:sym typeface="Symbol" panose="05050102010706020507" pitchFamily="18" charset="2"/>
            </a:endParaRPr>
          </a:p>
          <a:p>
            <a:pPr latinLnBrk="1">
              <a:lnSpc>
                <a:spcPct val="140000"/>
              </a:lnSpc>
              <a:buFont typeface="Symbol" panose="05050102010706020507" pitchFamily="18" charset="2"/>
              <a:buNone/>
            </a:pPr>
            <a:r>
              <a:rPr lang="en-US" altLang="ko-KR" sz="2000" dirty="0">
                <a:latin typeface="Tahoma" panose="020B0604030504040204" pitchFamily="34" charset="0"/>
                <a:ea typeface="Gulim" pitchFamily="34" charset="-127"/>
                <a:sym typeface="Symbol" panose="05050102010706020507" pitchFamily="18" charset="2"/>
              </a:rPr>
              <a:t> </a:t>
            </a:r>
            <a:r>
              <a:rPr lang="en-US" altLang="ko-KR" sz="2000" b="1" dirty="0">
                <a:solidFill>
                  <a:srgbClr val="FF0000"/>
                </a:solidFill>
                <a:latin typeface="Tahoma" panose="020B0604030504040204" pitchFamily="34" charset="0"/>
                <a:ea typeface="Gulim" pitchFamily="34" charset="-127"/>
                <a:sym typeface="Wingdings 2" panose="05020102010507070707" pitchFamily="18" charset="2"/>
              </a:rPr>
              <a:t> Only </a:t>
            </a:r>
            <a:r>
              <a:rPr lang="en-US" altLang="ko-KR" sz="2000" i="1" dirty="0">
                <a:solidFill>
                  <a:srgbClr val="0000FF"/>
                </a:solidFill>
                <a:latin typeface="Tahoma" panose="020B0604030504040204" pitchFamily="34" charset="0"/>
                <a:ea typeface="Gulim" pitchFamily="34" charset="-127"/>
                <a:sym typeface="Symbol" panose="05050102010706020507" pitchFamily="18" charset="2"/>
              </a:rPr>
              <a:t> </a:t>
            </a:r>
            <a:r>
              <a:rPr lang="en-US" altLang="ko-KR" sz="2000" dirty="0">
                <a:latin typeface="Tahoma" panose="020B0604030504040204" pitchFamily="34" charset="0"/>
                <a:ea typeface="Gulim" pitchFamily="34" charset="-127"/>
                <a:sym typeface="Symbol" panose="05050102010706020507" pitchFamily="18" charset="2"/>
              </a:rPr>
              <a:t>and</a:t>
            </a:r>
            <a:r>
              <a:rPr lang="en-US" altLang="ko-KR" sz="2000" i="1" dirty="0">
                <a:latin typeface="Tahoma" panose="020B0604030504040204" pitchFamily="34" charset="0"/>
                <a:ea typeface="Gulim" pitchFamily="34" charset="-127"/>
                <a:sym typeface="Symbol" panose="05050102010706020507" pitchFamily="18" charset="2"/>
              </a:rPr>
              <a:t> </a:t>
            </a:r>
            <a:r>
              <a:rPr lang="en-US" altLang="ko-KR" sz="2000" i="1" dirty="0">
                <a:solidFill>
                  <a:srgbClr val="0000FF"/>
                </a:solidFill>
                <a:latin typeface="Tahoma" panose="020B0604030504040204" pitchFamily="34" charset="0"/>
                <a:ea typeface="Gulim" pitchFamily="34" charset="-127"/>
              </a:rPr>
              <a:t>d</a:t>
            </a:r>
            <a:r>
              <a:rPr lang="en-US" altLang="ko-KR" sz="2000" i="1" dirty="0">
                <a:latin typeface="Tahoma" panose="020B0604030504040204" pitchFamily="34" charset="0"/>
                <a:ea typeface="Gulim" pitchFamily="34" charset="-127"/>
              </a:rPr>
              <a:t> </a:t>
            </a:r>
            <a:r>
              <a:rPr lang="en-US" altLang="ko-KR" sz="2000" dirty="0">
                <a:latin typeface="Tahoma" panose="020B0604030504040204" pitchFamily="34" charset="0"/>
                <a:ea typeface="Gulim" pitchFamily="34" charset="-127"/>
              </a:rPr>
              <a:t>are joint variables.</a:t>
            </a:r>
            <a:endParaRPr lang="en-US" altLang="ko-KR" sz="2000" dirty="0">
              <a:latin typeface="Tahoma" panose="020B0604030504040204" pitchFamily="34" charset="0"/>
              <a:ea typeface="Gulim" pitchFamily="34" charset="-127"/>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0117"/>
                                        </p:tgtEl>
                                        <p:attrNameLst>
                                          <p:attrName>style.visibility</p:attrName>
                                        </p:attrNameLst>
                                      </p:cBhvr>
                                      <p:to>
                                        <p:strVal val="visible"/>
                                      </p:to>
                                    </p:set>
                                    <p:animEffect transition="in" filter="wipe(up)">
                                      <p:cBhvr>
                                        <p:cTn id="7" dur="500"/>
                                        <p:tgtEl>
                                          <p:spTgt spid="90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7"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Rectangle 2"/>
          <p:cNvSpPr>
            <a:spLocks noGrp="1"/>
          </p:cNvSpPr>
          <p:nvPr>
            <p:ph type="title"/>
          </p:nvPr>
        </p:nvSpPr>
        <p:spPr>
          <a:xfrm>
            <a:off x="1370013" y="301625"/>
            <a:ext cx="5521325" cy="1143000"/>
          </a:xfrm>
        </p:spPr>
        <p:txBody>
          <a:bodyPr vert="horz" wrap="square" lIns="91440" tIns="45720" rIns="91440" bIns="45720" anchor="b" anchorCtr="0"/>
          <a:p>
            <a:br>
              <a:rPr lang="en-US" altLang="ko-KR" sz="4000" dirty="0">
                <a:ea typeface="Gulim" pitchFamily="34" charset="-127"/>
              </a:rPr>
            </a:br>
            <a:r>
              <a:rPr lang="en-US" altLang="ko-KR" sz="2200" dirty="0">
                <a:ea typeface="Gulim" pitchFamily="34" charset="-127"/>
              </a:rPr>
              <a:t>Robot Kinematics: Position Analysis</a:t>
            </a:r>
            <a:endParaRPr lang="ko-KR" altLang="en-US" sz="2200" dirty="0">
              <a:ea typeface="Gulim" pitchFamily="34" charset="-127"/>
            </a:endParaRPr>
          </a:p>
        </p:txBody>
      </p:sp>
      <p:sp>
        <p:nvSpPr>
          <p:cNvPr id="103427" name="Text Box 3"/>
          <p:cNvSpPr txBox="1"/>
          <p:nvPr/>
        </p:nvSpPr>
        <p:spPr>
          <a:xfrm>
            <a:off x="609600" y="1524000"/>
            <a:ext cx="7116763" cy="822325"/>
          </a:xfrm>
          <a:prstGeom prst="rect">
            <a:avLst/>
          </a:prstGeom>
          <a:noFill/>
          <a:ln w="9525">
            <a:noFill/>
          </a:ln>
        </p:spPr>
        <p:txBody>
          <a:bodyPr wrap="none">
            <a:spAutoFit/>
          </a:bodyPr>
          <a:p>
            <a:pPr marL="457200" indent="-457200" latinLnBrk="1"/>
            <a:r>
              <a:rPr lang="en-US" altLang="ko-KR" dirty="0">
                <a:latin typeface="Tahoma" panose="020B0604030504040204" pitchFamily="34" charset="0"/>
                <a:ea typeface="Gulim" pitchFamily="34" charset="-127"/>
              </a:rPr>
              <a:t>2.8 DENAVIT-HARTENBERG REPRESENTATION OF </a:t>
            </a:r>
            <a:endParaRPr lang="en-US" altLang="ko-KR" dirty="0">
              <a:latin typeface="Tahoma" panose="020B0604030504040204" pitchFamily="34" charset="0"/>
              <a:ea typeface="Gulim" pitchFamily="34" charset="-127"/>
            </a:endParaRPr>
          </a:p>
          <a:p>
            <a:pPr marL="457200" indent="-457200" latinLnBrk="1"/>
            <a:r>
              <a:rPr lang="en-US" altLang="ko-KR" dirty="0">
                <a:latin typeface="Tahoma" panose="020B0604030504040204" pitchFamily="34" charset="0"/>
                <a:ea typeface="Gulim" pitchFamily="34" charset="-127"/>
              </a:rPr>
              <a:t>      FORWARD KINEMATIC EQUATIONS OF ROBOT</a:t>
            </a:r>
            <a:endParaRPr lang="en-US" altLang="ko-KR" sz="2000" dirty="0">
              <a:latin typeface="Tahoma" panose="020B0604030504040204" pitchFamily="34" charset="0"/>
              <a:ea typeface="Gulim" pitchFamily="34" charset="-127"/>
            </a:endParaRPr>
          </a:p>
        </p:txBody>
      </p:sp>
      <p:sp>
        <p:nvSpPr>
          <p:cNvPr id="103428" name="Text Box 4"/>
          <p:cNvSpPr txBox="1"/>
          <p:nvPr/>
        </p:nvSpPr>
        <p:spPr>
          <a:xfrm>
            <a:off x="609600" y="2438400"/>
            <a:ext cx="8153400" cy="822325"/>
          </a:xfrm>
          <a:prstGeom prst="rect">
            <a:avLst/>
          </a:prstGeom>
          <a:noFill/>
          <a:ln w="9525">
            <a:noFill/>
          </a:ln>
        </p:spPr>
        <p:txBody>
          <a:bodyPr>
            <a:spAutoFit/>
          </a:bodyPr>
          <a:p>
            <a:pPr latinLnBrk="1">
              <a:buFont typeface="Symbol" panose="05050102010706020507" pitchFamily="18" charset="2"/>
              <a:buChar char="·"/>
            </a:pPr>
            <a:r>
              <a:rPr lang="en-US" altLang="ko-KR" dirty="0">
                <a:solidFill>
                  <a:srgbClr val="FF0000"/>
                </a:solidFill>
                <a:latin typeface="Tahoma" panose="020B0604030504040204" pitchFamily="34" charset="0"/>
                <a:ea typeface="Gulim" pitchFamily="34" charset="-127"/>
              </a:rPr>
              <a:t> The necessary motions to transform from one reference </a:t>
            </a:r>
            <a:endParaRPr lang="en-US" altLang="ko-KR" dirty="0">
              <a:solidFill>
                <a:srgbClr val="FF0000"/>
              </a:solidFill>
              <a:latin typeface="Tahoma" panose="020B0604030504040204" pitchFamily="34" charset="0"/>
              <a:ea typeface="Gulim" pitchFamily="34" charset="-127"/>
            </a:endParaRPr>
          </a:p>
          <a:p>
            <a:pPr latinLnBrk="1">
              <a:buFont typeface="Symbol" panose="05050102010706020507" pitchFamily="18" charset="2"/>
            </a:pPr>
            <a:r>
              <a:rPr lang="en-US" altLang="ko-KR" dirty="0">
                <a:solidFill>
                  <a:srgbClr val="FF0000"/>
                </a:solidFill>
                <a:latin typeface="Tahoma" panose="020B0604030504040204" pitchFamily="34" charset="0"/>
                <a:ea typeface="Gulim" pitchFamily="34" charset="-127"/>
              </a:rPr>
              <a:t>   frame to the next.</a:t>
            </a:r>
            <a:endParaRPr lang="en-US" altLang="ko-KR" dirty="0">
              <a:latin typeface="Tahoma" panose="020B0604030504040204" pitchFamily="34" charset="0"/>
              <a:ea typeface="Gulim" pitchFamily="34" charset="-127"/>
            </a:endParaRPr>
          </a:p>
        </p:txBody>
      </p:sp>
      <p:sp>
        <p:nvSpPr>
          <p:cNvPr id="91141" name="Text Box 5"/>
          <p:cNvSpPr txBox="1"/>
          <p:nvPr/>
        </p:nvSpPr>
        <p:spPr>
          <a:xfrm>
            <a:off x="990600" y="3243263"/>
            <a:ext cx="8001000" cy="3081337"/>
          </a:xfrm>
          <a:prstGeom prst="rect">
            <a:avLst/>
          </a:prstGeom>
          <a:noFill/>
          <a:ln w="9525">
            <a:noFill/>
          </a:ln>
        </p:spPr>
        <p:txBody>
          <a:bodyPr>
            <a:spAutoFit/>
          </a:bodyPr>
          <a:p>
            <a:pPr latinLnBrk="1">
              <a:lnSpc>
                <a:spcPct val="140000"/>
              </a:lnSpc>
              <a:buFont typeface="Symbol" panose="05050102010706020507" pitchFamily="18" charset="2"/>
              <a:buNone/>
            </a:pPr>
            <a:r>
              <a:rPr lang="en-US" altLang="ko-KR" sz="2000" dirty="0">
                <a:solidFill>
                  <a:srgbClr val="0000FF"/>
                </a:solidFill>
                <a:latin typeface="Tahoma" panose="020B0604030504040204" pitchFamily="34" charset="0"/>
                <a:ea typeface="Gulim" pitchFamily="34" charset="-127"/>
              </a:rPr>
              <a:t>(I)</a:t>
            </a:r>
            <a:r>
              <a:rPr lang="en-US" altLang="ko-KR" sz="2000" dirty="0">
                <a:latin typeface="Tahoma" panose="020B0604030504040204" pitchFamily="34" charset="0"/>
                <a:ea typeface="Gulim" pitchFamily="34" charset="-127"/>
                <a:sym typeface="Symbol" panose="05050102010706020507" pitchFamily="18" charset="2"/>
              </a:rPr>
              <a:t>    Rotate about the </a:t>
            </a:r>
            <a:r>
              <a:rPr lang="en-US" altLang="ko-KR" sz="2000" i="1" dirty="0">
                <a:latin typeface="Tahoma" panose="020B0604030504040204" pitchFamily="34" charset="0"/>
                <a:ea typeface="Gulim" pitchFamily="34" charset="-127"/>
                <a:sym typeface="Symbol" panose="05050102010706020507" pitchFamily="18" charset="2"/>
              </a:rPr>
              <a:t>z</a:t>
            </a:r>
            <a:r>
              <a:rPr lang="en-US" altLang="ko-KR" sz="1600" i="1" baseline="-25000" dirty="0">
                <a:latin typeface="Tahoma" panose="020B0604030504040204" pitchFamily="34" charset="0"/>
                <a:ea typeface="Gulim" pitchFamily="34" charset="-127"/>
                <a:sym typeface="Symbol" panose="05050102010706020507" pitchFamily="18" charset="2"/>
              </a:rPr>
              <a:t>n</a:t>
            </a:r>
            <a:r>
              <a:rPr lang="en-US" altLang="ko-KR" sz="2000" dirty="0">
                <a:latin typeface="Tahoma" panose="020B0604030504040204" pitchFamily="34" charset="0"/>
                <a:ea typeface="Gulim" pitchFamily="34" charset="-127"/>
              </a:rPr>
              <a:t>-</a:t>
            </a:r>
            <a:r>
              <a:rPr lang="en-US" altLang="ko-KR" sz="2000" dirty="0">
                <a:latin typeface="Tahoma" panose="020B0604030504040204" pitchFamily="34" charset="0"/>
                <a:ea typeface="Gulim" pitchFamily="34" charset="-127"/>
                <a:sym typeface="Symbol" panose="05050102010706020507" pitchFamily="18" charset="2"/>
              </a:rPr>
              <a:t>axis an able of </a:t>
            </a:r>
            <a:r>
              <a:rPr lang="en-US" altLang="ko-KR" sz="2000" i="1" dirty="0">
                <a:latin typeface="Tahoma" panose="020B0604030504040204" pitchFamily="34" charset="0"/>
                <a:ea typeface="Gulim" pitchFamily="34" charset="-127"/>
                <a:sym typeface="Symbol" panose="05050102010706020507" pitchFamily="18" charset="2"/>
              </a:rPr>
              <a:t></a:t>
            </a:r>
            <a:r>
              <a:rPr lang="en-US" altLang="ko-KR" sz="2000" i="1" baseline="-25000" dirty="0">
                <a:latin typeface="Tahoma" panose="020B0604030504040204" pitchFamily="34" charset="0"/>
                <a:ea typeface="Gulim" pitchFamily="34" charset="-127"/>
                <a:sym typeface="Symbol" panose="05050102010706020507" pitchFamily="18" charset="2"/>
              </a:rPr>
              <a:t>n</a:t>
            </a:r>
            <a:r>
              <a:rPr lang="en-US" altLang="ko-KR" sz="2000" baseline="-25000" dirty="0">
                <a:latin typeface="Tahoma" panose="020B0604030504040204" pitchFamily="34" charset="0"/>
                <a:ea typeface="Gulim" pitchFamily="34" charset="-127"/>
                <a:sym typeface="Symbol" panose="05050102010706020507" pitchFamily="18" charset="2"/>
              </a:rPr>
              <a:t>+1</a:t>
            </a:r>
            <a:r>
              <a:rPr lang="en-US" altLang="ko-KR" sz="2000" dirty="0">
                <a:latin typeface="Tahoma" panose="020B0604030504040204" pitchFamily="34" charset="0"/>
                <a:ea typeface="Gulim" pitchFamily="34" charset="-127"/>
                <a:sym typeface="Symbol" panose="05050102010706020507" pitchFamily="18" charset="2"/>
              </a:rPr>
              <a:t>. (Coplanar)</a:t>
            </a:r>
            <a:endParaRPr lang="en-US" altLang="ko-KR" sz="2000" dirty="0">
              <a:latin typeface="Tahoma" panose="020B0604030504040204" pitchFamily="34" charset="0"/>
              <a:ea typeface="Gulim" pitchFamily="34" charset="-127"/>
              <a:sym typeface="Symbol" panose="05050102010706020507" pitchFamily="18" charset="2"/>
            </a:endParaRPr>
          </a:p>
          <a:p>
            <a:pPr latinLnBrk="1">
              <a:lnSpc>
                <a:spcPct val="140000"/>
              </a:lnSpc>
              <a:buFont typeface="Symbol" panose="05050102010706020507" pitchFamily="18" charset="2"/>
              <a:buNone/>
            </a:pPr>
            <a:r>
              <a:rPr lang="en-US" altLang="ko-KR" sz="2000" dirty="0">
                <a:solidFill>
                  <a:srgbClr val="0000FF"/>
                </a:solidFill>
                <a:latin typeface="Tahoma" panose="020B0604030504040204" pitchFamily="34" charset="0"/>
                <a:ea typeface="GungsuhChe" pitchFamily="49" charset="-127"/>
              </a:rPr>
              <a:t>(II)</a:t>
            </a:r>
            <a:r>
              <a:rPr lang="en-US" altLang="ko-KR" sz="2000" dirty="0">
                <a:latin typeface="Tahoma" panose="020B0604030504040204" pitchFamily="34" charset="0"/>
                <a:ea typeface="Gulim" pitchFamily="34" charset="-127"/>
              </a:rPr>
              <a:t>  Translate along </a:t>
            </a:r>
            <a:r>
              <a:rPr lang="en-US" altLang="ko-KR" sz="2000" i="1" dirty="0">
                <a:latin typeface="Tahoma" panose="020B0604030504040204" pitchFamily="34" charset="0"/>
                <a:ea typeface="Gulim" pitchFamily="34" charset="-127"/>
                <a:sym typeface="Symbol" panose="05050102010706020507" pitchFamily="18" charset="2"/>
              </a:rPr>
              <a:t>z</a:t>
            </a:r>
            <a:r>
              <a:rPr lang="en-US" altLang="ko-KR" sz="1600" i="1" baseline="-25000" dirty="0">
                <a:latin typeface="Tahoma" panose="020B0604030504040204" pitchFamily="34" charset="0"/>
                <a:ea typeface="Gulim" pitchFamily="34" charset="-127"/>
                <a:sym typeface="Symbol" panose="05050102010706020507" pitchFamily="18" charset="2"/>
              </a:rPr>
              <a:t>n</a:t>
            </a:r>
            <a:r>
              <a:rPr lang="en-US" altLang="ko-KR" sz="2000" dirty="0">
                <a:latin typeface="Tahoma" panose="020B0604030504040204" pitchFamily="34" charset="0"/>
                <a:ea typeface="Gulim" pitchFamily="34" charset="-127"/>
              </a:rPr>
              <a:t>-</a:t>
            </a:r>
            <a:r>
              <a:rPr lang="en-US" altLang="ko-KR" sz="2000" dirty="0">
                <a:latin typeface="Tahoma" panose="020B0604030504040204" pitchFamily="34" charset="0"/>
                <a:ea typeface="Gulim" pitchFamily="34" charset="-127"/>
                <a:sym typeface="Symbol" panose="05050102010706020507" pitchFamily="18" charset="2"/>
              </a:rPr>
              <a:t>axis a distance of </a:t>
            </a:r>
            <a:r>
              <a:rPr lang="en-US" altLang="ko-KR" sz="2000" i="1" dirty="0">
                <a:latin typeface="Tahoma" panose="020B0604030504040204" pitchFamily="34" charset="0"/>
                <a:ea typeface="Gulim" pitchFamily="34" charset="-127"/>
                <a:sym typeface="Symbol" panose="05050102010706020507" pitchFamily="18" charset="2"/>
              </a:rPr>
              <a:t>d</a:t>
            </a:r>
            <a:r>
              <a:rPr lang="en-US" altLang="ko-KR" sz="2000" i="1" baseline="-25000" dirty="0">
                <a:latin typeface="Tahoma" panose="020B0604030504040204" pitchFamily="34" charset="0"/>
                <a:ea typeface="Gulim" pitchFamily="34" charset="-127"/>
                <a:sym typeface="Symbol" panose="05050102010706020507" pitchFamily="18" charset="2"/>
              </a:rPr>
              <a:t>n</a:t>
            </a:r>
            <a:r>
              <a:rPr lang="en-US" altLang="ko-KR" sz="2000" baseline="-25000" dirty="0">
                <a:latin typeface="Tahoma" panose="020B0604030504040204" pitchFamily="34" charset="0"/>
                <a:ea typeface="Gulim" pitchFamily="34" charset="-127"/>
                <a:sym typeface="Symbol" panose="05050102010706020507" pitchFamily="18" charset="2"/>
              </a:rPr>
              <a:t>+1</a:t>
            </a:r>
            <a:r>
              <a:rPr lang="en-US" altLang="ko-KR" sz="2000" dirty="0">
                <a:latin typeface="Tahoma" panose="020B0604030504040204" pitchFamily="34" charset="0"/>
                <a:ea typeface="Gulim" pitchFamily="34" charset="-127"/>
              </a:rPr>
              <a:t> to make </a:t>
            </a:r>
            <a:r>
              <a:rPr lang="en-US" altLang="ko-KR" sz="2000" i="1" dirty="0">
                <a:latin typeface="Tahoma" panose="020B0604030504040204" pitchFamily="34" charset="0"/>
                <a:ea typeface="Gulim" pitchFamily="34" charset="-127"/>
                <a:sym typeface="Symbol" panose="05050102010706020507" pitchFamily="18" charset="2"/>
              </a:rPr>
              <a:t>x</a:t>
            </a:r>
            <a:r>
              <a:rPr lang="en-US" altLang="ko-KR" sz="1600" i="1" baseline="-25000" dirty="0">
                <a:latin typeface="Tahoma" panose="020B0604030504040204" pitchFamily="34" charset="0"/>
                <a:ea typeface="Gulim" pitchFamily="34" charset="-127"/>
                <a:sym typeface="Symbol" panose="05050102010706020507" pitchFamily="18" charset="2"/>
              </a:rPr>
              <a:t>n</a:t>
            </a:r>
            <a:r>
              <a:rPr lang="en-US" altLang="ko-KR" sz="2000" dirty="0">
                <a:latin typeface="Tahoma" panose="020B0604030504040204" pitchFamily="34" charset="0"/>
                <a:ea typeface="Gulim" pitchFamily="34" charset="-127"/>
              </a:rPr>
              <a:t> and </a:t>
            </a:r>
            <a:r>
              <a:rPr lang="en-US" altLang="ko-KR" sz="2000" i="1" dirty="0">
                <a:latin typeface="Tahoma" panose="020B0604030504040204" pitchFamily="34" charset="0"/>
                <a:ea typeface="Gulim" pitchFamily="34" charset="-127"/>
                <a:sym typeface="Symbol" panose="05050102010706020507" pitchFamily="18" charset="2"/>
              </a:rPr>
              <a:t>x</a:t>
            </a:r>
            <a:r>
              <a:rPr lang="en-US" altLang="ko-KR" sz="1600" i="1" baseline="-25000" dirty="0">
                <a:latin typeface="Tahoma" panose="020B0604030504040204" pitchFamily="34" charset="0"/>
                <a:ea typeface="Gulim" pitchFamily="34" charset="-127"/>
                <a:sym typeface="Symbol" panose="05050102010706020507" pitchFamily="18" charset="2"/>
              </a:rPr>
              <a:t>n+1</a:t>
            </a:r>
            <a:endParaRPr lang="en-US" altLang="ko-KR" sz="2000" dirty="0">
              <a:latin typeface="Tahoma" panose="020B0604030504040204" pitchFamily="34" charset="0"/>
              <a:ea typeface="Gulim" pitchFamily="34" charset="-127"/>
            </a:endParaRPr>
          </a:p>
          <a:p>
            <a:pPr latinLnBrk="1">
              <a:lnSpc>
                <a:spcPct val="140000"/>
              </a:lnSpc>
              <a:buFont typeface="Symbol" panose="05050102010706020507" pitchFamily="18" charset="2"/>
              <a:buNone/>
            </a:pPr>
            <a:r>
              <a:rPr lang="en-US" altLang="ko-KR" sz="2000" dirty="0">
                <a:latin typeface="Tahoma" panose="020B0604030504040204" pitchFamily="34" charset="0"/>
                <a:ea typeface="Gulim" pitchFamily="34" charset="-127"/>
              </a:rPr>
              <a:t>       colinear.</a:t>
            </a:r>
            <a:endParaRPr lang="en-US" altLang="ko-KR" sz="2000" dirty="0">
              <a:latin typeface="Tahoma" panose="020B0604030504040204" pitchFamily="34" charset="0"/>
              <a:ea typeface="Gulim" pitchFamily="34" charset="-127"/>
            </a:endParaRPr>
          </a:p>
          <a:p>
            <a:pPr latinLnBrk="1">
              <a:lnSpc>
                <a:spcPct val="140000"/>
              </a:lnSpc>
              <a:buFont typeface="Symbol" panose="05050102010706020507" pitchFamily="18" charset="2"/>
              <a:buNone/>
            </a:pPr>
            <a:r>
              <a:rPr lang="en-US" altLang="ko-KR" sz="2000" dirty="0">
                <a:solidFill>
                  <a:srgbClr val="0000FF"/>
                </a:solidFill>
                <a:latin typeface="Tahoma" panose="020B0604030504040204" pitchFamily="34" charset="0"/>
                <a:ea typeface="GungsuhChe" pitchFamily="49" charset="-127"/>
              </a:rPr>
              <a:t>(III)</a:t>
            </a:r>
            <a:r>
              <a:rPr lang="en-US" altLang="ko-KR" sz="2000" dirty="0">
                <a:latin typeface="Tahoma" panose="020B0604030504040204" pitchFamily="34" charset="0"/>
                <a:ea typeface="Gulim" pitchFamily="34" charset="-127"/>
              </a:rPr>
              <a:t> Translate along the </a:t>
            </a:r>
            <a:r>
              <a:rPr lang="en-US" altLang="ko-KR" sz="2000" i="1" dirty="0">
                <a:latin typeface="Tahoma" panose="020B0604030504040204" pitchFamily="34" charset="0"/>
                <a:ea typeface="Gulim" pitchFamily="34" charset="-127"/>
                <a:sym typeface="Symbol" panose="05050102010706020507" pitchFamily="18" charset="2"/>
              </a:rPr>
              <a:t>x</a:t>
            </a:r>
            <a:r>
              <a:rPr lang="en-US" altLang="ko-KR" sz="1600" i="1" baseline="-25000" dirty="0">
                <a:latin typeface="Tahoma" panose="020B0604030504040204" pitchFamily="34" charset="0"/>
                <a:ea typeface="Gulim" pitchFamily="34" charset="-127"/>
                <a:sym typeface="Symbol" panose="05050102010706020507" pitchFamily="18" charset="2"/>
              </a:rPr>
              <a:t>n</a:t>
            </a:r>
            <a:r>
              <a:rPr lang="en-US" altLang="ko-KR" sz="2000" dirty="0">
                <a:latin typeface="Tahoma" panose="020B0604030504040204" pitchFamily="34" charset="0"/>
                <a:ea typeface="Gulim" pitchFamily="34" charset="-127"/>
              </a:rPr>
              <a:t>-axis a distance of </a:t>
            </a:r>
            <a:r>
              <a:rPr lang="en-US" altLang="ko-KR" sz="2000" i="1" dirty="0">
                <a:latin typeface="Tahoma" panose="020B0604030504040204" pitchFamily="34" charset="0"/>
                <a:ea typeface="Gulim" pitchFamily="34" charset="-127"/>
                <a:sym typeface="Symbol" panose="05050102010706020507" pitchFamily="18" charset="2"/>
              </a:rPr>
              <a:t>a</a:t>
            </a:r>
            <a:r>
              <a:rPr lang="en-US" altLang="ko-KR" sz="2000" i="1" baseline="-25000" dirty="0">
                <a:latin typeface="Tahoma" panose="020B0604030504040204" pitchFamily="34" charset="0"/>
                <a:ea typeface="Gulim" pitchFamily="34" charset="-127"/>
                <a:sym typeface="Symbol" panose="05050102010706020507" pitchFamily="18" charset="2"/>
              </a:rPr>
              <a:t>n</a:t>
            </a:r>
            <a:r>
              <a:rPr lang="en-US" altLang="ko-KR" sz="2000" baseline="-25000" dirty="0">
                <a:latin typeface="Tahoma" panose="020B0604030504040204" pitchFamily="34" charset="0"/>
                <a:ea typeface="Gulim" pitchFamily="34" charset="-127"/>
                <a:sym typeface="Symbol" panose="05050102010706020507" pitchFamily="18" charset="2"/>
              </a:rPr>
              <a:t>+1</a:t>
            </a:r>
            <a:r>
              <a:rPr lang="en-US" altLang="ko-KR" sz="2000" dirty="0">
                <a:latin typeface="Tahoma" panose="020B0604030504040204" pitchFamily="34" charset="0"/>
                <a:ea typeface="Gulim" pitchFamily="34" charset="-127"/>
              </a:rPr>
              <a:t> to bring the origins </a:t>
            </a:r>
            <a:endParaRPr lang="en-US" altLang="ko-KR" sz="2000" dirty="0">
              <a:latin typeface="Tahoma" panose="020B0604030504040204" pitchFamily="34" charset="0"/>
              <a:ea typeface="Gulim" pitchFamily="34" charset="-127"/>
            </a:endParaRPr>
          </a:p>
          <a:p>
            <a:pPr latinLnBrk="1">
              <a:lnSpc>
                <a:spcPct val="140000"/>
              </a:lnSpc>
              <a:buFont typeface="Symbol" panose="05050102010706020507" pitchFamily="18" charset="2"/>
              <a:buNone/>
            </a:pPr>
            <a:r>
              <a:rPr lang="en-US" altLang="ko-KR" sz="2000" dirty="0">
                <a:latin typeface="Tahoma" panose="020B0604030504040204" pitchFamily="34" charset="0"/>
                <a:ea typeface="Gulim" pitchFamily="34" charset="-127"/>
              </a:rPr>
              <a:t>       of </a:t>
            </a:r>
            <a:r>
              <a:rPr lang="en-US" altLang="ko-KR" sz="2000" i="1" dirty="0">
                <a:latin typeface="Tahoma" panose="020B0604030504040204" pitchFamily="34" charset="0"/>
                <a:ea typeface="Gulim" pitchFamily="34" charset="-127"/>
                <a:sym typeface="Symbol" panose="05050102010706020507" pitchFamily="18" charset="2"/>
              </a:rPr>
              <a:t>x</a:t>
            </a:r>
            <a:r>
              <a:rPr lang="en-US" altLang="ko-KR" sz="2000" i="1" baseline="-25000" dirty="0">
                <a:latin typeface="Tahoma" panose="020B0604030504040204" pitchFamily="34" charset="0"/>
                <a:ea typeface="Gulim" pitchFamily="34" charset="-127"/>
                <a:sym typeface="Symbol" panose="05050102010706020507" pitchFamily="18" charset="2"/>
              </a:rPr>
              <a:t>n</a:t>
            </a:r>
            <a:r>
              <a:rPr lang="en-US" altLang="ko-KR" sz="2000" baseline="-25000" dirty="0">
                <a:latin typeface="Tahoma" panose="020B0604030504040204" pitchFamily="34" charset="0"/>
                <a:ea typeface="Gulim" pitchFamily="34" charset="-127"/>
                <a:sym typeface="Symbol" panose="05050102010706020507" pitchFamily="18" charset="2"/>
              </a:rPr>
              <a:t>+1</a:t>
            </a:r>
            <a:r>
              <a:rPr lang="en-US" altLang="ko-KR" sz="2000" dirty="0">
                <a:latin typeface="Tahoma" panose="020B0604030504040204" pitchFamily="34" charset="0"/>
                <a:ea typeface="Gulim" pitchFamily="34" charset="-127"/>
              </a:rPr>
              <a:t> together. </a:t>
            </a:r>
            <a:endParaRPr lang="en-US" altLang="ko-KR" sz="2000" dirty="0">
              <a:latin typeface="Tahoma" panose="020B0604030504040204" pitchFamily="34" charset="0"/>
              <a:ea typeface="Gulim" pitchFamily="34" charset="-127"/>
            </a:endParaRPr>
          </a:p>
          <a:p>
            <a:pPr latinLnBrk="1">
              <a:lnSpc>
                <a:spcPct val="140000"/>
              </a:lnSpc>
              <a:buFont typeface="Symbol" panose="05050102010706020507" pitchFamily="18" charset="2"/>
              <a:buNone/>
            </a:pPr>
            <a:r>
              <a:rPr lang="en-US" altLang="ko-KR" sz="2000" dirty="0">
                <a:solidFill>
                  <a:srgbClr val="0000FF"/>
                </a:solidFill>
                <a:latin typeface="Tahoma" panose="020B0604030504040204" pitchFamily="34" charset="0"/>
                <a:ea typeface="GungsuhChe" pitchFamily="49" charset="-127"/>
              </a:rPr>
              <a:t>(IV)</a:t>
            </a:r>
            <a:r>
              <a:rPr lang="en-US" altLang="ko-KR" sz="2000" dirty="0">
                <a:latin typeface="Tahoma" panose="020B0604030504040204" pitchFamily="34" charset="0"/>
                <a:ea typeface="GungsuhChe" pitchFamily="49" charset="-127"/>
              </a:rPr>
              <a:t> Rotate </a:t>
            </a:r>
            <a:r>
              <a:rPr lang="en-US" altLang="ko-KR" sz="2000" i="1" dirty="0">
                <a:latin typeface="Tahoma" panose="020B0604030504040204" pitchFamily="34" charset="0"/>
                <a:ea typeface="Gulim" pitchFamily="34" charset="-127"/>
                <a:sym typeface="Symbol" panose="05050102010706020507" pitchFamily="18" charset="2"/>
              </a:rPr>
              <a:t>z</a:t>
            </a:r>
            <a:r>
              <a:rPr lang="en-US" altLang="ko-KR" sz="1600" i="1" baseline="-25000" dirty="0">
                <a:latin typeface="Tahoma" panose="020B0604030504040204" pitchFamily="34" charset="0"/>
                <a:ea typeface="Gulim" pitchFamily="34" charset="-127"/>
                <a:sym typeface="Symbol" panose="05050102010706020507" pitchFamily="18" charset="2"/>
              </a:rPr>
              <a:t>n</a:t>
            </a:r>
            <a:r>
              <a:rPr lang="en-US" altLang="ko-KR" sz="2000" dirty="0">
                <a:latin typeface="Tahoma" panose="020B0604030504040204" pitchFamily="34" charset="0"/>
                <a:ea typeface="Gulim" pitchFamily="34" charset="-127"/>
              </a:rPr>
              <a:t>-axis about </a:t>
            </a:r>
            <a:r>
              <a:rPr lang="en-US" altLang="ko-KR" sz="2000" i="1" dirty="0">
                <a:latin typeface="Tahoma" panose="020B0604030504040204" pitchFamily="34" charset="0"/>
                <a:ea typeface="Gulim" pitchFamily="34" charset="-127"/>
                <a:sym typeface="Symbol" panose="05050102010706020507" pitchFamily="18" charset="2"/>
              </a:rPr>
              <a:t>x</a:t>
            </a:r>
            <a:r>
              <a:rPr lang="en-US" altLang="ko-KR" sz="1600" i="1" baseline="-25000" dirty="0">
                <a:latin typeface="Tahoma" panose="020B0604030504040204" pitchFamily="34" charset="0"/>
                <a:ea typeface="Gulim" pitchFamily="34" charset="-127"/>
                <a:sym typeface="Symbol" panose="05050102010706020507" pitchFamily="18" charset="2"/>
              </a:rPr>
              <a:t>n+1 </a:t>
            </a:r>
            <a:r>
              <a:rPr lang="en-US" altLang="ko-KR" sz="2000" dirty="0">
                <a:latin typeface="Tahoma" panose="020B0604030504040204" pitchFamily="34" charset="0"/>
                <a:ea typeface="Gulim" pitchFamily="34" charset="-127"/>
              </a:rPr>
              <a:t> axis an angle of </a:t>
            </a:r>
            <a:r>
              <a:rPr lang="en-US" altLang="ko-KR" sz="2000" i="1" dirty="0">
                <a:latin typeface="Tahoma" panose="020B0604030504040204" pitchFamily="34" charset="0"/>
                <a:ea typeface="Gulim" pitchFamily="34" charset="-127"/>
                <a:sym typeface="Symbol" panose="05050102010706020507" pitchFamily="18" charset="2"/>
              </a:rPr>
              <a:t></a:t>
            </a:r>
            <a:r>
              <a:rPr lang="en-US" altLang="ko-KR" sz="1600" i="1" baseline="-25000" dirty="0">
                <a:latin typeface="Tahoma" panose="020B0604030504040204" pitchFamily="34" charset="0"/>
                <a:ea typeface="Gulim" pitchFamily="34" charset="-127"/>
                <a:sym typeface="Symbol" panose="05050102010706020507" pitchFamily="18" charset="2"/>
              </a:rPr>
              <a:t>n+1 </a:t>
            </a:r>
            <a:r>
              <a:rPr lang="en-US" altLang="ko-KR" sz="2000" dirty="0">
                <a:latin typeface="Tahoma" panose="020B0604030504040204" pitchFamily="34" charset="0"/>
                <a:ea typeface="Gulim" pitchFamily="34" charset="-127"/>
              </a:rPr>
              <a:t>to align </a:t>
            </a:r>
            <a:r>
              <a:rPr lang="en-US" altLang="ko-KR" sz="2000" i="1" dirty="0">
                <a:latin typeface="Tahoma" panose="020B0604030504040204" pitchFamily="34" charset="0"/>
                <a:ea typeface="Gulim" pitchFamily="34" charset="-127"/>
                <a:sym typeface="Symbol" panose="05050102010706020507" pitchFamily="18" charset="2"/>
              </a:rPr>
              <a:t>z</a:t>
            </a:r>
            <a:r>
              <a:rPr lang="en-US" altLang="ko-KR" sz="1600" i="1" baseline="-25000" dirty="0">
                <a:latin typeface="Tahoma" panose="020B0604030504040204" pitchFamily="34" charset="0"/>
                <a:ea typeface="Gulim" pitchFamily="34" charset="-127"/>
                <a:sym typeface="Symbol" panose="05050102010706020507" pitchFamily="18" charset="2"/>
              </a:rPr>
              <a:t>n</a:t>
            </a:r>
            <a:r>
              <a:rPr lang="en-US" altLang="ko-KR" sz="2000" dirty="0">
                <a:latin typeface="Tahoma" panose="020B0604030504040204" pitchFamily="34" charset="0"/>
                <a:ea typeface="Gulim" pitchFamily="34" charset="-127"/>
              </a:rPr>
              <a:t>-axis  </a:t>
            </a:r>
            <a:endParaRPr lang="en-US" altLang="ko-KR" sz="2000" dirty="0">
              <a:latin typeface="Tahoma" panose="020B0604030504040204" pitchFamily="34" charset="0"/>
              <a:ea typeface="Gulim" pitchFamily="34" charset="-127"/>
            </a:endParaRPr>
          </a:p>
          <a:p>
            <a:pPr latinLnBrk="1">
              <a:lnSpc>
                <a:spcPct val="140000"/>
              </a:lnSpc>
              <a:buFont typeface="Symbol" panose="05050102010706020507" pitchFamily="18" charset="2"/>
              <a:buNone/>
            </a:pPr>
            <a:r>
              <a:rPr lang="en-US" altLang="ko-KR" sz="2000" dirty="0">
                <a:latin typeface="Tahoma" panose="020B0604030504040204" pitchFamily="34" charset="0"/>
                <a:ea typeface="Gulim" pitchFamily="34" charset="-127"/>
              </a:rPr>
              <a:t>       with </a:t>
            </a:r>
            <a:r>
              <a:rPr lang="en-US" altLang="ko-KR" sz="2000" i="1" dirty="0">
                <a:latin typeface="Tahoma" panose="020B0604030504040204" pitchFamily="34" charset="0"/>
                <a:ea typeface="Gulim" pitchFamily="34" charset="-127"/>
                <a:sym typeface="Symbol" panose="05050102010706020507" pitchFamily="18" charset="2"/>
              </a:rPr>
              <a:t>z</a:t>
            </a:r>
            <a:r>
              <a:rPr lang="en-US" altLang="ko-KR" sz="1600" i="1" baseline="-25000" dirty="0">
                <a:latin typeface="Tahoma" panose="020B0604030504040204" pitchFamily="34" charset="0"/>
                <a:ea typeface="Gulim" pitchFamily="34" charset="-127"/>
                <a:sym typeface="Symbol" panose="05050102010706020507" pitchFamily="18" charset="2"/>
              </a:rPr>
              <a:t>n+1</a:t>
            </a:r>
            <a:r>
              <a:rPr lang="en-US" altLang="ko-KR" sz="2000" dirty="0">
                <a:latin typeface="Tahoma" panose="020B0604030504040204" pitchFamily="34" charset="0"/>
                <a:ea typeface="Gulim" pitchFamily="34" charset="-127"/>
              </a:rPr>
              <a:t>-axis. </a:t>
            </a:r>
            <a:endParaRPr lang="en-US" altLang="ko-KR" sz="2000" dirty="0">
              <a:latin typeface="Tahoma" panose="020B0604030504040204" pitchFamily="34" charset="0"/>
              <a:ea typeface="Gulim" pitchFamily="34" charset="-127"/>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1141"/>
                                        </p:tgtEl>
                                        <p:attrNameLst>
                                          <p:attrName>style.visibility</p:attrName>
                                        </p:attrNameLst>
                                      </p:cBhvr>
                                      <p:to>
                                        <p:strVal val="visible"/>
                                      </p:to>
                                    </p:set>
                                    <p:animEffect transition="in" filter="wipe(up)">
                                      <p:cBhvr>
                                        <p:cTn id="7" dur="500"/>
                                        <p:tgtEl>
                                          <p:spTgt spid="91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1"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7" name="Rectangle 2"/>
          <p:cNvSpPr>
            <a:spLocks noGrp="1"/>
          </p:cNvSpPr>
          <p:nvPr>
            <p:ph type="title"/>
          </p:nvPr>
        </p:nvSpPr>
        <p:spPr>
          <a:xfrm>
            <a:off x="1370013" y="301625"/>
            <a:ext cx="5521325" cy="1143000"/>
          </a:xfrm>
        </p:spPr>
        <p:txBody>
          <a:bodyPr vert="horz" wrap="square" lIns="91440" tIns="45720" rIns="91440" bIns="45720" anchor="b" anchorCtr="0"/>
          <a:p>
            <a:br>
              <a:rPr lang="en-US" altLang="ko-KR" sz="4000" dirty="0">
                <a:ea typeface="Gulim" pitchFamily="34" charset="-127"/>
              </a:rPr>
            </a:br>
            <a:r>
              <a:rPr lang="en-US" altLang="ko-KR" sz="2200" dirty="0">
                <a:ea typeface="Gulim" pitchFamily="34" charset="-127"/>
              </a:rPr>
              <a:t>Robot Kinematics: Position Analysis</a:t>
            </a:r>
            <a:endParaRPr lang="ko-KR" altLang="en-US" sz="2200" dirty="0">
              <a:ea typeface="Gulim" pitchFamily="34" charset="-127"/>
            </a:endParaRPr>
          </a:p>
        </p:txBody>
      </p:sp>
      <p:sp>
        <p:nvSpPr>
          <p:cNvPr id="18438" name="Text Box 3"/>
          <p:cNvSpPr txBox="1"/>
          <p:nvPr/>
        </p:nvSpPr>
        <p:spPr>
          <a:xfrm>
            <a:off x="609600" y="1524000"/>
            <a:ext cx="7300913" cy="457200"/>
          </a:xfrm>
          <a:prstGeom prst="rect">
            <a:avLst/>
          </a:prstGeom>
          <a:noFill/>
          <a:ln w="9525">
            <a:noFill/>
          </a:ln>
        </p:spPr>
        <p:txBody>
          <a:bodyPr wrap="none">
            <a:spAutoFit/>
          </a:bodyPr>
          <a:p>
            <a:pPr marL="457200" indent="-457200" latinLnBrk="1"/>
            <a:r>
              <a:rPr lang="en-US" altLang="ko-KR" dirty="0">
                <a:latin typeface="Tahoma" panose="020B0604030504040204" pitchFamily="34" charset="0"/>
                <a:ea typeface="Gulim" pitchFamily="34" charset="-127"/>
              </a:rPr>
              <a:t>2.9 THE INVERSE KINEMATIC SOLUTION OF ROBOT</a:t>
            </a:r>
            <a:endParaRPr lang="ko-KR" altLang="en-US" sz="2000" dirty="0">
              <a:latin typeface="Tahoma" panose="020B0604030504040204" pitchFamily="34" charset="0"/>
              <a:ea typeface="Gulim" pitchFamily="34" charset="-127"/>
            </a:endParaRPr>
          </a:p>
        </p:txBody>
      </p:sp>
      <p:sp>
        <p:nvSpPr>
          <p:cNvPr id="18439" name="Text Box 4"/>
          <p:cNvSpPr txBox="1"/>
          <p:nvPr/>
        </p:nvSpPr>
        <p:spPr>
          <a:xfrm>
            <a:off x="609600" y="2057400"/>
            <a:ext cx="8153400" cy="822325"/>
          </a:xfrm>
          <a:prstGeom prst="rect">
            <a:avLst/>
          </a:prstGeom>
          <a:noFill/>
          <a:ln w="9525">
            <a:noFill/>
          </a:ln>
        </p:spPr>
        <p:txBody>
          <a:bodyPr>
            <a:spAutoFit/>
          </a:bodyPr>
          <a:p>
            <a:pPr latinLnBrk="1">
              <a:buFont typeface="Symbol" panose="05050102010706020507" pitchFamily="18" charset="2"/>
              <a:buChar char="·"/>
            </a:pPr>
            <a:r>
              <a:rPr lang="en-US" altLang="ko-KR" dirty="0">
                <a:solidFill>
                  <a:srgbClr val="FF0000"/>
                </a:solidFill>
                <a:latin typeface="Tahoma" panose="020B0604030504040204" pitchFamily="34" charset="0"/>
                <a:ea typeface="Gulim" pitchFamily="34" charset="-127"/>
              </a:rPr>
              <a:t> Determine the value of each joint to place the arm at a </a:t>
            </a:r>
            <a:endParaRPr lang="en-US" altLang="ko-KR" dirty="0">
              <a:solidFill>
                <a:srgbClr val="FF0000"/>
              </a:solidFill>
              <a:latin typeface="Tahoma" panose="020B0604030504040204" pitchFamily="34" charset="0"/>
              <a:ea typeface="Gulim" pitchFamily="34" charset="-127"/>
            </a:endParaRPr>
          </a:p>
          <a:p>
            <a:pPr latinLnBrk="1">
              <a:buFont typeface="Symbol" panose="05050102010706020507" pitchFamily="18" charset="2"/>
            </a:pPr>
            <a:r>
              <a:rPr lang="en-US" altLang="ko-KR" dirty="0">
                <a:solidFill>
                  <a:srgbClr val="FF0000"/>
                </a:solidFill>
                <a:latin typeface="Tahoma" panose="020B0604030504040204" pitchFamily="34" charset="0"/>
                <a:ea typeface="Gulim" pitchFamily="34" charset="-127"/>
              </a:rPr>
              <a:t>  desired position and orientation. </a:t>
            </a:r>
            <a:endParaRPr lang="en-US" altLang="ko-KR" sz="2000" dirty="0">
              <a:latin typeface="Tahoma" panose="020B0604030504040204" pitchFamily="34" charset="0"/>
              <a:ea typeface="Gulim" pitchFamily="34" charset="-127"/>
            </a:endParaRPr>
          </a:p>
        </p:txBody>
      </p:sp>
      <p:graphicFrame>
        <p:nvGraphicFramePr>
          <p:cNvPr id="18434" name="Object 2"/>
          <p:cNvGraphicFramePr>
            <a:graphicFrameLocks noChangeAspect="1"/>
          </p:cNvGraphicFramePr>
          <p:nvPr/>
        </p:nvGraphicFramePr>
        <p:xfrm>
          <a:off x="762000" y="2971800"/>
          <a:ext cx="1978025" cy="312738"/>
        </p:xfrm>
        <a:graphic>
          <a:graphicData uri="http://schemas.openxmlformats.org/presentationml/2006/ole">
            <mc:AlternateContent xmlns:mc="http://schemas.openxmlformats.org/markup-compatibility/2006">
              <mc:Choice xmlns:v="urn:schemas-microsoft-com:vml" Requires="v">
                <p:oleObj spid="_x0000_s3114" name="" r:id="rId1" imgW="1282700" imgH="203200" progId="Equation.3">
                  <p:embed/>
                </p:oleObj>
              </mc:Choice>
              <mc:Fallback>
                <p:oleObj name="" r:id="rId1" imgW="1282700" imgH="203200" progId="Equation.3">
                  <p:embed/>
                  <p:pic>
                    <p:nvPicPr>
                      <p:cNvPr id="0" name="Picture 3113"/>
                      <p:cNvPicPr/>
                      <p:nvPr/>
                    </p:nvPicPr>
                    <p:blipFill>
                      <a:blip r:embed="rId2"/>
                      <a:stretch>
                        <a:fillRect/>
                      </a:stretch>
                    </p:blipFill>
                    <p:spPr>
                      <a:xfrm>
                        <a:off x="762000" y="2971800"/>
                        <a:ext cx="1978025" cy="312738"/>
                      </a:xfrm>
                      <a:prstGeom prst="rect">
                        <a:avLst/>
                      </a:prstGeom>
                      <a:noFill/>
                      <a:ln w="38100">
                        <a:noFill/>
                        <a:miter/>
                      </a:ln>
                    </p:spPr>
                  </p:pic>
                </p:oleObj>
              </mc:Fallback>
            </mc:AlternateContent>
          </a:graphicData>
        </a:graphic>
      </p:graphicFrame>
      <p:graphicFrame>
        <p:nvGraphicFramePr>
          <p:cNvPr id="18435" name="Object 3"/>
          <p:cNvGraphicFramePr>
            <a:graphicFrameLocks noChangeAspect="1"/>
          </p:cNvGraphicFramePr>
          <p:nvPr/>
        </p:nvGraphicFramePr>
        <p:xfrm>
          <a:off x="838200" y="3403600"/>
          <a:ext cx="8001000" cy="1819275"/>
        </p:xfrm>
        <a:graphic>
          <a:graphicData uri="http://schemas.openxmlformats.org/presentationml/2006/ole">
            <mc:AlternateContent xmlns:mc="http://schemas.openxmlformats.org/markup-compatibility/2006">
              <mc:Choice xmlns:v="urn:schemas-microsoft-com:vml" Requires="v">
                <p:oleObj spid="_x0000_s3117" name="" r:id="rId3" imgW="5791200" imgH="1270000" progId="Equation.3">
                  <p:embed/>
                </p:oleObj>
              </mc:Choice>
              <mc:Fallback>
                <p:oleObj name="" r:id="rId3" imgW="5791200" imgH="1270000" progId="Equation.3">
                  <p:embed/>
                  <p:pic>
                    <p:nvPicPr>
                      <p:cNvPr id="0" name="Picture 3116"/>
                      <p:cNvPicPr/>
                      <p:nvPr/>
                    </p:nvPicPr>
                    <p:blipFill>
                      <a:blip r:embed="rId4"/>
                      <a:stretch>
                        <a:fillRect/>
                      </a:stretch>
                    </p:blipFill>
                    <p:spPr>
                      <a:xfrm>
                        <a:off x="838200" y="3403600"/>
                        <a:ext cx="8001000" cy="1819275"/>
                      </a:xfrm>
                      <a:prstGeom prst="rect">
                        <a:avLst/>
                      </a:prstGeom>
                      <a:noFill/>
                      <a:ln w="38100">
                        <a:noFill/>
                        <a:miter/>
                      </a:ln>
                    </p:spPr>
                  </p:pic>
                </p:oleObj>
              </mc:Fallback>
            </mc:AlternateContent>
          </a:graphicData>
        </a:graphic>
      </p:graphicFrame>
      <p:graphicFrame>
        <p:nvGraphicFramePr>
          <p:cNvPr id="18436" name="Object 4"/>
          <p:cNvGraphicFramePr>
            <a:graphicFrameLocks noChangeAspect="1"/>
          </p:cNvGraphicFramePr>
          <p:nvPr/>
        </p:nvGraphicFramePr>
        <p:xfrm>
          <a:off x="838200" y="5257800"/>
          <a:ext cx="1684338" cy="1408113"/>
        </p:xfrm>
        <a:graphic>
          <a:graphicData uri="http://schemas.openxmlformats.org/presentationml/2006/ole">
            <mc:AlternateContent xmlns:mc="http://schemas.openxmlformats.org/markup-compatibility/2006">
              <mc:Choice xmlns:v="urn:schemas-microsoft-com:vml" Requires="v">
                <p:oleObj spid="_x0000_s3109" name="" r:id="rId5" imgW="1092200" imgH="914400" progId="Equation.3">
                  <p:embed/>
                </p:oleObj>
              </mc:Choice>
              <mc:Fallback>
                <p:oleObj name="" r:id="rId5" imgW="1092200" imgH="914400" progId="Equation.3">
                  <p:embed/>
                  <p:pic>
                    <p:nvPicPr>
                      <p:cNvPr id="0" name="Picture 3108"/>
                      <p:cNvPicPr/>
                      <p:nvPr/>
                    </p:nvPicPr>
                    <p:blipFill>
                      <a:blip r:embed="rId6"/>
                      <a:stretch>
                        <a:fillRect/>
                      </a:stretch>
                    </p:blipFill>
                    <p:spPr>
                      <a:xfrm>
                        <a:off x="838200" y="5257800"/>
                        <a:ext cx="1684338" cy="1408113"/>
                      </a:xfrm>
                      <a:prstGeom prst="rect">
                        <a:avLst/>
                      </a:prstGeom>
                      <a:noFill/>
                      <a:ln w="38100">
                        <a:noFill/>
                        <a:miter/>
                      </a:ln>
                    </p:spPr>
                  </p:pic>
                </p:oleObj>
              </mc:Fallback>
            </mc:AlternateContent>
          </a:graphicData>
        </a:graphic>
      </p:graphicFrame>
    </p:spTree>
  </p:cSld>
  <p:clrMapOvr>
    <a:masterClrMapping/>
  </p:clrMapOvr>
  <p:transition advClick="0"/>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60" name="Rectangle 2"/>
          <p:cNvSpPr>
            <a:spLocks noGrp="1"/>
          </p:cNvSpPr>
          <p:nvPr>
            <p:ph type="title"/>
          </p:nvPr>
        </p:nvSpPr>
        <p:spPr>
          <a:xfrm>
            <a:off x="1370013" y="301625"/>
            <a:ext cx="5521325" cy="1143000"/>
          </a:xfrm>
        </p:spPr>
        <p:txBody>
          <a:bodyPr vert="horz" wrap="square" lIns="91440" tIns="45720" rIns="91440" bIns="45720" anchor="b" anchorCtr="0"/>
          <a:p>
            <a:br>
              <a:rPr lang="en-US" altLang="ko-KR" sz="4000" dirty="0">
                <a:ea typeface="Gulim" pitchFamily="34" charset="-127"/>
              </a:rPr>
            </a:br>
            <a:r>
              <a:rPr lang="en-US" altLang="ko-KR" sz="2200" dirty="0">
                <a:ea typeface="Gulim" pitchFamily="34" charset="-127"/>
              </a:rPr>
              <a:t>Robot Kinematics: Position Analysis</a:t>
            </a:r>
            <a:endParaRPr lang="ko-KR" altLang="en-US" sz="2200" dirty="0">
              <a:ea typeface="Gulim" pitchFamily="34" charset="-127"/>
            </a:endParaRPr>
          </a:p>
        </p:txBody>
      </p:sp>
      <p:sp>
        <p:nvSpPr>
          <p:cNvPr id="19461" name="Text Box 3"/>
          <p:cNvSpPr txBox="1"/>
          <p:nvPr/>
        </p:nvSpPr>
        <p:spPr>
          <a:xfrm>
            <a:off x="609600" y="1524000"/>
            <a:ext cx="7300913" cy="457200"/>
          </a:xfrm>
          <a:prstGeom prst="rect">
            <a:avLst/>
          </a:prstGeom>
          <a:noFill/>
          <a:ln w="9525">
            <a:noFill/>
          </a:ln>
        </p:spPr>
        <p:txBody>
          <a:bodyPr wrap="none">
            <a:spAutoFit/>
          </a:bodyPr>
          <a:p>
            <a:pPr marL="457200" indent="-457200" latinLnBrk="1"/>
            <a:r>
              <a:rPr lang="en-US" altLang="ko-KR" dirty="0">
                <a:latin typeface="Tahoma" panose="020B0604030504040204" pitchFamily="34" charset="0"/>
                <a:ea typeface="Gulim" pitchFamily="34" charset="-127"/>
              </a:rPr>
              <a:t>2.9 THE INVERSE KINEMATIC SOLUTION OF ROBOT</a:t>
            </a:r>
            <a:endParaRPr lang="ko-KR" altLang="en-US" sz="2000" dirty="0">
              <a:latin typeface="Tahoma" panose="020B0604030504040204" pitchFamily="34" charset="0"/>
              <a:ea typeface="Gulim" pitchFamily="34" charset="-127"/>
            </a:endParaRPr>
          </a:p>
        </p:txBody>
      </p:sp>
      <p:graphicFrame>
        <p:nvGraphicFramePr>
          <p:cNvPr id="19458" name="Object 2"/>
          <p:cNvGraphicFramePr>
            <a:graphicFrameLocks noChangeAspect="1"/>
          </p:cNvGraphicFramePr>
          <p:nvPr/>
        </p:nvGraphicFramePr>
        <p:xfrm>
          <a:off x="1524000" y="2286000"/>
          <a:ext cx="4508500" cy="1408113"/>
        </p:xfrm>
        <a:graphic>
          <a:graphicData uri="http://schemas.openxmlformats.org/presentationml/2006/ole">
            <mc:AlternateContent xmlns:mc="http://schemas.openxmlformats.org/markup-compatibility/2006">
              <mc:Choice xmlns:v="urn:schemas-microsoft-com:vml" Requires="v">
                <p:oleObj spid="_x0000_s3115" name="" r:id="rId1" imgW="2921000" imgH="914400" progId="Equation.3">
                  <p:embed/>
                </p:oleObj>
              </mc:Choice>
              <mc:Fallback>
                <p:oleObj name="" r:id="rId1" imgW="2921000" imgH="914400" progId="Equation.3">
                  <p:embed/>
                  <p:pic>
                    <p:nvPicPr>
                      <p:cNvPr id="0" name="Picture 3114"/>
                      <p:cNvPicPr/>
                      <p:nvPr/>
                    </p:nvPicPr>
                    <p:blipFill>
                      <a:blip r:embed="rId2"/>
                      <a:stretch>
                        <a:fillRect/>
                      </a:stretch>
                    </p:blipFill>
                    <p:spPr>
                      <a:xfrm>
                        <a:off x="1524000" y="2286000"/>
                        <a:ext cx="4508500" cy="1408113"/>
                      </a:xfrm>
                      <a:prstGeom prst="rect">
                        <a:avLst/>
                      </a:prstGeom>
                      <a:noFill/>
                      <a:ln w="38100">
                        <a:noFill/>
                        <a:miter/>
                      </a:ln>
                    </p:spPr>
                  </p:pic>
                </p:oleObj>
              </mc:Fallback>
            </mc:AlternateContent>
          </a:graphicData>
        </a:graphic>
      </p:graphicFrame>
      <p:graphicFrame>
        <p:nvGraphicFramePr>
          <p:cNvPr id="19459" name="Object 3"/>
          <p:cNvGraphicFramePr>
            <a:graphicFrameLocks noChangeAspect="1"/>
          </p:cNvGraphicFramePr>
          <p:nvPr/>
        </p:nvGraphicFramePr>
        <p:xfrm>
          <a:off x="1524000" y="4114800"/>
          <a:ext cx="4391025" cy="1408113"/>
        </p:xfrm>
        <a:graphic>
          <a:graphicData uri="http://schemas.openxmlformats.org/presentationml/2006/ole">
            <mc:AlternateContent xmlns:mc="http://schemas.openxmlformats.org/markup-compatibility/2006">
              <mc:Choice xmlns:v="urn:schemas-microsoft-com:vml" Requires="v">
                <p:oleObj spid="_x0000_s3116" name="" r:id="rId3" imgW="2844800" imgH="914400" progId="Equation.3">
                  <p:embed/>
                </p:oleObj>
              </mc:Choice>
              <mc:Fallback>
                <p:oleObj name="" r:id="rId3" imgW="2844800" imgH="914400" progId="Equation.3">
                  <p:embed/>
                  <p:pic>
                    <p:nvPicPr>
                      <p:cNvPr id="0" name="Picture 3115"/>
                      <p:cNvPicPr/>
                      <p:nvPr/>
                    </p:nvPicPr>
                    <p:blipFill>
                      <a:blip r:embed="rId4"/>
                      <a:stretch>
                        <a:fillRect/>
                      </a:stretch>
                    </p:blipFill>
                    <p:spPr>
                      <a:xfrm>
                        <a:off x="1524000" y="4114800"/>
                        <a:ext cx="4391025" cy="1408113"/>
                      </a:xfrm>
                      <a:prstGeom prst="rect">
                        <a:avLst/>
                      </a:prstGeom>
                      <a:noFill/>
                      <a:ln w="38100">
                        <a:noFill/>
                        <a:miter/>
                      </a:ln>
                    </p:spPr>
                  </p:pic>
                </p:oleObj>
              </mc:Fallback>
            </mc:AlternateContent>
          </a:graphicData>
        </a:graphic>
      </p:graphicFrame>
    </p:spTree>
  </p:cSld>
  <p:clrMapOvr>
    <a:masterClrMapping/>
  </p:clrMapOvr>
  <p:transition advClick="0"/>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8" name="Rectangle 2"/>
          <p:cNvSpPr>
            <a:spLocks noGrp="1"/>
          </p:cNvSpPr>
          <p:nvPr>
            <p:ph type="title"/>
          </p:nvPr>
        </p:nvSpPr>
        <p:spPr>
          <a:xfrm>
            <a:off x="1370013" y="301625"/>
            <a:ext cx="5521325" cy="1143000"/>
          </a:xfrm>
        </p:spPr>
        <p:txBody>
          <a:bodyPr vert="horz" wrap="square" lIns="91440" tIns="45720" rIns="91440" bIns="45720" anchor="b" anchorCtr="0"/>
          <a:p>
            <a:br>
              <a:rPr lang="en-US" altLang="ko-KR" sz="4000" dirty="0">
                <a:ea typeface="Gulim" pitchFamily="34" charset="-127"/>
              </a:rPr>
            </a:br>
            <a:r>
              <a:rPr lang="en-US" altLang="ko-KR" sz="2200" dirty="0">
                <a:ea typeface="Gulim" pitchFamily="34" charset="-127"/>
              </a:rPr>
              <a:t>Robot Kinematics: Position Analysis</a:t>
            </a:r>
            <a:endParaRPr lang="ko-KR" altLang="en-US" sz="2200" dirty="0">
              <a:ea typeface="Gulim" pitchFamily="34" charset="-127"/>
            </a:endParaRPr>
          </a:p>
        </p:txBody>
      </p:sp>
      <p:sp>
        <p:nvSpPr>
          <p:cNvPr id="20489" name="Text Box 3"/>
          <p:cNvSpPr txBox="1"/>
          <p:nvPr/>
        </p:nvSpPr>
        <p:spPr>
          <a:xfrm>
            <a:off x="609600" y="1524000"/>
            <a:ext cx="7300913" cy="457200"/>
          </a:xfrm>
          <a:prstGeom prst="rect">
            <a:avLst/>
          </a:prstGeom>
          <a:noFill/>
          <a:ln w="9525">
            <a:noFill/>
          </a:ln>
        </p:spPr>
        <p:txBody>
          <a:bodyPr wrap="none">
            <a:spAutoFit/>
          </a:bodyPr>
          <a:p>
            <a:pPr marL="457200" indent="-457200" latinLnBrk="1"/>
            <a:r>
              <a:rPr lang="en-US" altLang="ko-KR" dirty="0">
                <a:latin typeface="Tahoma" panose="020B0604030504040204" pitchFamily="34" charset="0"/>
                <a:ea typeface="Gulim" pitchFamily="34" charset="-127"/>
              </a:rPr>
              <a:t>2.9 THE INVERSE KINEMATIC SOLUTION OF ROBOT</a:t>
            </a:r>
            <a:endParaRPr lang="ko-KR" altLang="en-US" sz="2000" dirty="0">
              <a:latin typeface="Tahoma" panose="020B0604030504040204" pitchFamily="34" charset="0"/>
              <a:ea typeface="Gulim" pitchFamily="34" charset="-127"/>
            </a:endParaRPr>
          </a:p>
        </p:txBody>
      </p:sp>
      <p:graphicFrame>
        <p:nvGraphicFramePr>
          <p:cNvPr id="20482" name="Object 2"/>
          <p:cNvGraphicFramePr>
            <a:graphicFrameLocks noChangeAspect="1"/>
          </p:cNvGraphicFramePr>
          <p:nvPr/>
        </p:nvGraphicFramePr>
        <p:xfrm>
          <a:off x="1219200" y="2133600"/>
          <a:ext cx="1439863" cy="692150"/>
        </p:xfrm>
        <a:graphic>
          <a:graphicData uri="http://schemas.openxmlformats.org/presentationml/2006/ole">
            <mc:AlternateContent xmlns:mc="http://schemas.openxmlformats.org/markup-compatibility/2006">
              <mc:Choice xmlns:v="urn:schemas-microsoft-com:vml" Requires="v">
                <p:oleObj spid="_x0000_s3110" name="" r:id="rId1" imgW="952500" imgH="457200" progId="Equation.3">
                  <p:embed/>
                </p:oleObj>
              </mc:Choice>
              <mc:Fallback>
                <p:oleObj name="" r:id="rId1" imgW="952500" imgH="457200" progId="Equation.3">
                  <p:embed/>
                  <p:pic>
                    <p:nvPicPr>
                      <p:cNvPr id="0" name="Picture 3109"/>
                      <p:cNvPicPr/>
                      <p:nvPr/>
                    </p:nvPicPr>
                    <p:blipFill>
                      <a:blip r:embed="rId2"/>
                      <a:stretch>
                        <a:fillRect/>
                      </a:stretch>
                    </p:blipFill>
                    <p:spPr>
                      <a:xfrm>
                        <a:off x="1219200" y="2133600"/>
                        <a:ext cx="1439863" cy="692150"/>
                      </a:xfrm>
                      <a:prstGeom prst="rect">
                        <a:avLst/>
                      </a:prstGeom>
                      <a:noFill/>
                      <a:ln w="38100">
                        <a:noFill/>
                        <a:miter/>
                      </a:ln>
                    </p:spPr>
                  </p:pic>
                </p:oleObj>
              </mc:Fallback>
            </mc:AlternateContent>
          </a:graphicData>
        </a:graphic>
      </p:graphicFrame>
      <p:graphicFrame>
        <p:nvGraphicFramePr>
          <p:cNvPr id="20483" name="Object 3"/>
          <p:cNvGraphicFramePr>
            <a:graphicFrameLocks noChangeAspect="1"/>
          </p:cNvGraphicFramePr>
          <p:nvPr/>
        </p:nvGraphicFramePr>
        <p:xfrm>
          <a:off x="1219200" y="3000375"/>
          <a:ext cx="5945188" cy="657225"/>
        </p:xfrm>
        <a:graphic>
          <a:graphicData uri="http://schemas.openxmlformats.org/presentationml/2006/ole">
            <mc:AlternateContent xmlns:mc="http://schemas.openxmlformats.org/markup-compatibility/2006">
              <mc:Choice xmlns:v="urn:schemas-microsoft-com:vml" Requires="v">
                <p:oleObj spid="_x0000_s3111" name="" r:id="rId3" imgW="3835400" imgH="419100" progId="Equation.3">
                  <p:embed/>
                </p:oleObj>
              </mc:Choice>
              <mc:Fallback>
                <p:oleObj name="" r:id="rId3" imgW="3835400" imgH="419100" progId="Equation.3">
                  <p:embed/>
                  <p:pic>
                    <p:nvPicPr>
                      <p:cNvPr id="0" name="Picture 3110"/>
                      <p:cNvPicPr/>
                      <p:nvPr/>
                    </p:nvPicPr>
                    <p:blipFill>
                      <a:blip r:embed="rId4"/>
                      <a:stretch>
                        <a:fillRect/>
                      </a:stretch>
                    </p:blipFill>
                    <p:spPr>
                      <a:xfrm>
                        <a:off x="1219200" y="3000375"/>
                        <a:ext cx="5945188" cy="657225"/>
                      </a:xfrm>
                      <a:prstGeom prst="rect">
                        <a:avLst/>
                      </a:prstGeom>
                      <a:noFill/>
                      <a:ln w="38100">
                        <a:noFill/>
                        <a:miter/>
                      </a:ln>
                    </p:spPr>
                  </p:pic>
                </p:oleObj>
              </mc:Fallback>
            </mc:AlternateContent>
          </a:graphicData>
        </a:graphic>
      </p:graphicFrame>
      <p:graphicFrame>
        <p:nvGraphicFramePr>
          <p:cNvPr id="20484" name="Object 4"/>
          <p:cNvGraphicFramePr>
            <a:graphicFrameLocks noChangeAspect="1"/>
          </p:cNvGraphicFramePr>
          <p:nvPr/>
        </p:nvGraphicFramePr>
        <p:xfrm>
          <a:off x="1219200" y="3695700"/>
          <a:ext cx="1439863" cy="647700"/>
        </p:xfrm>
        <a:graphic>
          <a:graphicData uri="http://schemas.openxmlformats.org/presentationml/2006/ole">
            <mc:AlternateContent xmlns:mc="http://schemas.openxmlformats.org/markup-compatibility/2006">
              <mc:Choice xmlns:v="urn:schemas-microsoft-com:vml" Requires="v">
                <p:oleObj spid="_x0000_s3112" name="" r:id="rId5" imgW="951865" imgH="431800" progId="Equation.3">
                  <p:embed/>
                </p:oleObj>
              </mc:Choice>
              <mc:Fallback>
                <p:oleObj name="" r:id="rId5" imgW="951865" imgH="431800" progId="Equation.3">
                  <p:embed/>
                  <p:pic>
                    <p:nvPicPr>
                      <p:cNvPr id="0" name="Picture 3111"/>
                      <p:cNvPicPr/>
                      <p:nvPr/>
                    </p:nvPicPr>
                    <p:blipFill>
                      <a:blip r:embed="rId6"/>
                      <a:stretch>
                        <a:fillRect/>
                      </a:stretch>
                    </p:blipFill>
                    <p:spPr>
                      <a:xfrm>
                        <a:off x="1219200" y="3695700"/>
                        <a:ext cx="1439863" cy="647700"/>
                      </a:xfrm>
                      <a:prstGeom prst="rect">
                        <a:avLst/>
                      </a:prstGeom>
                      <a:noFill/>
                      <a:ln w="38100">
                        <a:noFill/>
                        <a:miter/>
                      </a:ln>
                    </p:spPr>
                  </p:pic>
                </p:oleObj>
              </mc:Fallback>
            </mc:AlternateContent>
          </a:graphicData>
        </a:graphic>
      </p:graphicFrame>
      <p:graphicFrame>
        <p:nvGraphicFramePr>
          <p:cNvPr id="20485" name="Object 5"/>
          <p:cNvGraphicFramePr>
            <a:graphicFrameLocks noChangeAspect="1"/>
          </p:cNvGraphicFramePr>
          <p:nvPr/>
        </p:nvGraphicFramePr>
        <p:xfrm>
          <a:off x="1219200" y="4546600"/>
          <a:ext cx="1439863" cy="254000"/>
        </p:xfrm>
        <a:graphic>
          <a:graphicData uri="http://schemas.openxmlformats.org/presentationml/2006/ole">
            <mc:AlternateContent xmlns:mc="http://schemas.openxmlformats.org/markup-compatibility/2006">
              <mc:Choice xmlns:v="urn:schemas-microsoft-com:vml" Requires="v">
                <p:oleObj spid="_x0000_s3113" name="" r:id="rId7" imgW="1078865" imgH="190500" progId="Equation.3">
                  <p:embed/>
                </p:oleObj>
              </mc:Choice>
              <mc:Fallback>
                <p:oleObj name="" r:id="rId7" imgW="1078865" imgH="190500" progId="Equation.3">
                  <p:embed/>
                  <p:pic>
                    <p:nvPicPr>
                      <p:cNvPr id="0" name="Picture 3112"/>
                      <p:cNvPicPr/>
                      <p:nvPr/>
                    </p:nvPicPr>
                    <p:blipFill>
                      <a:blip r:embed="rId8"/>
                      <a:stretch>
                        <a:fillRect/>
                      </a:stretch>
                    </p:blipFill>
                    <p:spPr>
                      <a:xfrm>
                        <a:off x="1219200" y="4546600"/>
                        <a:ext cx="1439863" cy="254000"/>
                      </a:xfrm>
                      <a:prstGeom prst="rect">
                        <a:avLst/>
                      </a:prstGeom>
                      <a:noFill/>
                      <a:ln w="38100">
                        <a:noFill/>
                        <a:miter/>
                      </a:ln>
                    </p:spPr>
                  </p:pic>
                </p:oleObj>
              </mc:Fallback>
            </mc:AlternateContent>
          </a:graphicData>
        </a:graphic>
      </p:graphicFrame>
      <p:graphicFrame>
        <p:nvGraphicFramePr>
          <p:cNvPr id="20486" name="Object 6"/>
          <p:cNvGraphicFramePr>
            <a:graphicFrameLocks noChangeAspect="1"/>
          </p:cNvGraphicFramePr>
          <p:nvPr/>
        </p:nvGraphicFramePr>
        <p:xfrm>
          <a:off x="1219200" y="5024438"/>
          <a:ext cx="3238500" cy="614362"/>
        </p:xfrm>
        <a:graphic>
          <a:graphicData uri="http://schemas.openxmlformats.org/presentationml/2006/ole">
            <mc:AlternateContent xmlns:mc="http://schemas.openxmlformats.org/markup-compatibility/2006">
              <mc:Choice xmlns:v="urn:schemas-microsoft-com:vml" Requires="v">
                <p:oleObj spid="_x0000_s3119" name="" r:id="rId9" imgW="2209800" imgH="419100" progId="Equation.3">
                  <p:embed/>
                </p:oleObj>
              </mc:Choice>
              <mc:Fallback>
                <p:oleObj name="" r:id="rId9" imgW="2209800" imgH="419100" progId="Equation.3">
                  <p:embed/>
                  <p:pic>
                    <p:nvPicPr>
                      <p:cNvPr id="0" name="Picture 3118"/>
                      <p:cNvPicPr/>
                      <p:nvPr/>
                    </p:nvPicPr>
                    <p:blipFill>
                      <a:blip r:embed="rId10"/>
                      <a:stretch>
                        <a:fillRect/>
                      </a:stretch>
                    </p:blipFill>
                    <p:spPr>
                      <a:xfrm>
                        <a:off x="1219200" y="5024438"/>
                        <a:ext cx="3238500" cy="614362"/>
                      </a:xfrm>
                      <a:prstGeom prst="rect">
                        <a:avLst/>
                      </a:prstGeom>
                      <a:noFill/>
                      <a:ln w="38100">
                        <a:noFill/>
                        <a:miter/>
                      </a:ln>
                    </p:spPr>
                  </p:pic>
                </p:oleObj>
              </mc:Fallback>
            </mc:AlternateContent>
          </a:graphicData>
        </a:graphic>
      </p:graphicFrame>
      <p:graphicFrame>
        <p:nvGraphicFramePr>
          <p:cNvPr id="20487" name="Object 7"/>
          <p:cNvGraphicFramePr>
            <a:graphicFrameLocks noChangeAspect="1"/>
          </p:cNvGraphicFramePr>
          <p:nvPr/>
        </p:nvGraphicFramePr>
        <p:xfrm>
          <a:off x="1219200" y="5815013"/>
          <a:ext cx="3238500" cy="585787"/>
        </p:xfrm>
        <a:graphic>
          <a:graphicData uri="http://schemas.openxmlformats.org/presentationml/2006/ole">
            <mc:AlternateContent xmlns:mc="http://schemas.openxmlformats.org/markup-compatibility/2006">
              <mc:Choice xmlns:v="urn:schemas-microsoft-com:vml" Requires="v">
                <p:oleObj spid="_x0000_s3118" name="" r:id="rId11" imgW="2311400" imgH="419100" progId="Equation.3">
                  <p:embed/>
                </p:oleObj>
              </mc:Choice>
              <mc:Fallback>
                <p:oleObj name="" r:id="rId11" imgW="2311400" imgH="419100" progId="Equation.3">
                  <p:embed/>
                  <p:pic>
                    <p:nvPicPr>
                      <p:cNvPr id="0" name="Picture 3117"/>
                      <p:cNvPicPr/>
                      <p:nvPr/>
                    </p:nvPicPr>
                    <p:blipFill>
                      <a:blip r:embed="rId12"/>
                      <a:stretch>
                        <a:fillRect/>
                      </a:stretch>
                    </p:blipFill>
                    <p:spPr>
                      <a:xfrm>
                        <a:off x="1219200" y="5815013"/>
                        <a:ext cx="3238500" cy="585787"/>
                      </a:xfrm>
                      <a:prstGeom prst="rect">
                        <a:avLst/>
                      </a:prstGeom>
                      <a:noFill/>
                      <a:ln w="38100">
                        <a:noFill/>
                        <a:miter/>
                      </a:ln>
                    </p:spPr>
                  </p:pic>
                </p:oleObj>
              </mc:Fallback>
            </mc:AlternateContent>
          </a:graphicData>
        </a:graphic>
      </p:graphicFrame>
    </p:spTree>
  </p:cSld>
  <p:clrMapOvr>
    <a:masterClrMapping/>
  </p:clrMapOvr>
  <p:transition advClick="0"/>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4034" name="Date Placeholder 1"/>
          <p:cNvSpPr txBox="1">
            <a:spLocks noGrp="1"/>
          </p:cNvSpPr>
          <p:nvPr>
            <p:ph type="dt" sz="half" idx="4294967295"/>
          </p:nvPr>
        </p:nvSpPr>
        <p:spPr>
          <a:xfrm>
            <a:off x="6727825" y="6408738"/>
            <a:ext cx="1919288" cy="365125"/>
          </a:xfrm>
          <a:prstGeom prst="rect">
            <a:avLst/>
          </a:prstGeom>
          <a:noFill/>
          <a:ln w="9525">
            <a:noFill/>
          </a:ln>
        </p:spPr>
        <p: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5pPr>
          </a:lstStyle>
          <a:p>
            <a:pPr lvl="0" eaLnBrk="1" hangingPunct="1"/>
            <a:r>
              <a:rPr dirty="0"/>
              <a:t>2010</a:t>
            </a:r>
            <a:endParaRPr lang="tr-TR" altLang="x-none" dirty="0"/>
          </a:p>
        </p:txBody>
      </p:sp>
      <p:sp>
        <p:nvSpPr>
          <p:cNvPr id="44035" name="Slide Number Placeholder 3"/>
          <p:cNvSpPr txBox="1">
            <a:spLocks noGrp="1"/>
          </p:cNvSpPr>
          <p:nvPr>
            <p:ph type="sldNum" sz="quarter" idx="4294967295"/>
          </p:nvPr>
        </p:nvSpPr>
        <p:spPr>
          <a:xfrm>
            <a:off x="8647113" y="6408738"/>
            <a:ext cx="366712" cy="365125"/>
          </a:xfrm>
          <a:prstGeom prst="rect">
            <a:avLst/>
          </a:prstGeom>
          <a:noFill/>
          <a:ln w="9525">
            <a:noFill/>
          </a:ln>
        </p:spPr>
        <p: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5pPr>
          </a:lstStyle>
          <a:p>
            <a:pPr lvl="0" eaLnBrk="1" hangingPunct="1"/>
            <a:fld id="{9A0DB2DC-4C9A-4742-B13C-FB6460FD3503}" type="slidenum">
              <a:rPr lang="tr-TR" altLang="x-none" dirty="0"/>
            </a:fld>
            <a:endParaRPr lang="tr-TR" altLang="x-none" dirty="0"/>
          </a:p>
        </p:txBody>
      </p:sp>
      <p:sp>
        <p:nvSpPr>
          <p:cNvPr id="44036" name="Rectangle 2"/>
          <p:cNvSpPr/>
          <p:nvPr/>
        </p:nvSpPr>
        <p:spPr>
          <a:xfrm>
            <a:off x="304800" y="1447800"/>
            <a:ext cx="8229600" cy="2492375"/>
          </a:xfrm>
          <a:prstGeom prst="rect">
            <a:avLst/>
          </a:prstGeom>
          <a:noFill/>
          <a:ln w="9525">
            <a:noFill/>
          </a:ln>
        </p:spPr>
        <p:txBody>
          <a:bodyPr>
            <a:spAutoFit/>
          </a:bodyPr>
          <a:p>
            <a:pPr algn="just" eaLnBrk="0" hangingPunct="0"/>
            <a:r>
              <a:rPr b="1" i="1" dirty="0">
                <a:latin typeface="Arial Narrow" panose="020B0606020202030204" pitchFamily="34" charset="0"/>
              </a:rPr>
              <a:t>Kinematics</a:t>
            </a:r>
            <a:r>
              <a:rPr lang="tr-TR" altLang="x-none" b="1" i="1" dirty="0">
                <a:latin typeface="Arial Narrow" panose="020B0606020202030204" pitchFamily="34" charset="0"/>
              </a:rPr>
              <a:t>:</a:t>
            </a:r>
            <a:r>
              <a:rPr i="1" dirty="0">
                <a:latin typeface="Arial Narrow" panose="020B0606020202030204" pitchFamily="34" charset="0"/>
              </a:rPr>
              <a:t> </a:t>
            </a:r>
            <a:r>
              <a:rPr dirty="0">
                <a:latin typeface="Arial Narrow" panose="020B0606020202030204" pitchFamily="34" charset="0"/>
              </a:rPr>
              <a:t>The study of motion without regard to forces.</a:t>
            </a:r>
            <a:r>
              <a:rPr lang="en-IN" altLang="x-none" dirty="0">
                <a:latin typeface="Arial Narrow" panose="020B0606020202030204" pitchFamily="34" charset="0"/>
              </a:rPr>
              <a:t> is the actual arrangement of joints/axes and rigid links in the robot, as well as being the study of motion in robotics. Common robot kinematics, or configurations, include Cartesian, Articulated, Parallel and SCARA.</a:t>
            </a:r>
            <a:endParaRPr dirty="0">
              <a:latin typeface="Arial Narrow" panose="020B0606020202030204" pitchFamily="34" charset="0"/>
            </a:endParaRPr>
          </a:p>
          <a:p>
            <a:pPr algn="just" eaLnBrk="0" hangingPunct="0"/>
            <a:r>
              <a:rPr b="1" i="1" dirty="0">
                <a:latin typeface="Arial Narrow" panose="020B0606020202030204" pitchFamily="34" charset="0"/>
              </a:rPr>
              <a:t>Dynamics</a:t>
            </a:r>
            <a:r>
              <a:rPr lang="tr-TR" altLang="x-none" b="1" i="1" dirty="0">
                <a:latin typeface="Arial Narrow" panose="020B0606020202030204" pitchFamily="34" charset="0"/>
              </a:rPr>
              <a:t>:</a:t>
            </a:r>
            <a:r>
              <a:rPr i="1" dirty="0">
                <a:latin typeface="Arial Narrow" panose="020B0606020202030204" pitchFamily="34" charset="0"/>
              </a:rPr>
              <a:t> </a:t>
            </a:r>
            <a:r>
              <a:rPr sz="2000" dirty="0">
                <a:latin typeface="Arial Narrow" panose="020B0606020202030204" pitchFamily="34" charset="0"/>
              </a:rPr>
              <a:t>The study of motion with regard to forces.</a:t>
            </a:r>
            <a:endParaRPr b="1" i="1" dirty="0">
              <a:latin typeface="Arial Narrow" panose="020B0606020202030204" pitchFamily="34" charset="0"/>
            </a:endParaRPr>
          </a:p>
          <a:p>
            <a:pPr algn="just" eaLnBrk="0" hangingPunct="0"/>
            <a:r>
              <a:rPr b="1" i="1" dirty="0">
                <a:latin typeface="Arial Narrow" panose="020B0606020202030204" pitchFamily="34" charset="0"/>
              </a:rPr>
              <a:t>Actuator</a:t>
            </a:r>
            <a:r>
              <a:rPr lang="tr-TR" altLang="x-none" b="1" i="1" dirty="0">
                <a:latin typeface="Arial Narrow" panose="020B0606020202030204" pitchFamily="34" charset="0"/>
              </a:rPr>
              <a:t>:</a:t>
            </a:r>
            <a:r>
              <a:rPr i="1" dirty="0">
                <a:latin typeface="Arial Narrow" panose="020B0606020202030204" pitchFamily="34" charset="0"/>
              </a:rPr>
              <a:t> </a:t>
            </a:r>
            <a:r>
              <a:rPr dirty="0">
                <a:latin typeface="Arial Narrow" panose="020B0606020202030204" pitchFamily="34" charset="0"/>
              </a:rPr>
              <a:t>Provides force for robot motion.</a:t>
            </a:r>
            <a:endParaRPr dirty="0">
              <a:latin typeface="Arial Narrow" panose="020B0606020202030204" pitchFamily="34" charset="0"/>
            </a:endParaRPr>
          </a:p>
          <a:p>
            <a:pPr algn="just" eaLnBrk="0" hangingPunct="0"/>
            <a:r>
              <a:rPr b="1" i="1" dirty="0">
                <a:latin typeface="Arial Narrow" panose="020B0606020202030204" pitchFamily="34" charset="0"/>
              </a:rPr>
              <a:t>Sensor</a:t>
            </a:r>
            <a:r>
              <a:rPr lang="tr-TR" altLang="x-none" b="1" i="1" dirty="0">
                <a:latin typeface="Arial Narrow" panose="020B0606020202030204" pitchFamily="34" charset="0"/>
              </a:rPr>
              <a:t>:</a:t>
            </a:r>
            <a:r>
              <a:rPr i="1" dirty="0">
                <a:latin typeface="Arial Narrow" panose="020B0606020202030204" pitchFamily="34" charset="0"/>
              </a:rPr>
              <a:t> </a:t>
            </a:r>
            <a:r>
              <a:rPr dirty="0">
                <a:latin typeface="Arial Narrow" panose="020B0606020202030204" pitchFamily="34" charset="0"/>
              </a:rPr>
              <a:t>Reads variables in robot motion for use in control.</a:t>
            </a:r>
            <a:endParaRPr dirty="0">
              <a:latin typeface="Arial Narrow" panose="020B0606020202030204" pitchFamily="34" charset="0"/>
            </a:endParaRPr>
          </a:p>
        </p:txBody>
      </p:sp>
      <p:pic>
        <p:nvPicPr>
          <p:cNvPr id="44037" name="Picture 3" descr="sensor"/>
          <p:cNvPicPr>
            <a:picLocks noChangeAspect="1"/>
          </p:cNvPicPr>
          <p:nvPr/>
        </p:nvPicPr>
        <p:blipFill>
          <a:blip r:embed="rId1"/>
          <a:stretch>
            <a:fillRect/>
          </a:stretch>
        </p:blipFill>
        <p:spPr>
          <a:xfrm>
            <a:off x="1295400" y="4419600"/>
            <a:ext cx="2362200" cy="1828800"/>
          </a:xfrm>
          <a:prstGeom prst="rect">
            <a:avLst/>
          </a:prstGeom>
          <a:noFill/>
          <a:ln w="9525" cap="flat" cmpd="sng">
            <a:solidFill>
              <a:schemeClr val="tx1"/>
            </a:solidFill>
            <a:prstDash val="solid"/>
            <a:miter/>
            <a:headEnd type="none" w="med" len="med"/>
            <a:tailEnd type="none" w="med" len="med"/>
          </a:ln>
        </p:spPr>
      </p:pic>
      <p:pic>
        <p:nvPicPr>
          <p:cNvPr id="44038" name="Picture 4" descr="proximity_sensor_on_robot"/>
          <p:cNvPicPr>
            <a:picLocks noChangeAspect="1"/>
          </p:cNvPicPr>
          <p:nvPr/>
        </p:nvPicPr>
        <p:blipFill>
          <a:blip r:embed="rId2"/>
          <a:stretch>
            <a:fillRect/>
          </a:stretch>
        </p:blipFill>
        <p:spPr>
          <a:xfrm>
            <a:off x="5257800" y="4419600"/>
            <a:ext cx="2438400" cy="1870075"/>
          </a:xfrm>
          <a:prstGeom prst="rect">
            <a:avLst/>
          </a:prstGeom>
          <a:noFill/>
          <a:ln w="9525" cap="flat" cmpd="sng">
            <a:solidFill>
              <a:schemeClr val="tx1"/>
            </a:solidFill>
            <a:prstDash val="solid"/>
            <a:miter/>
            <a:headEnd type="none" w="med" len="med"/>
            <a:tailEnd type="none" w="med" len="med"/>
          </a:ln>
        </p:spPr>
      </p:pic>
      <p:sp>
        <p:nvSpPr>
          <p:cNvPr id="44039" name="Rectangle 5"/>
          <p:cNvSpPr/>
          <p:nvPr/>
        </p:nvSpPr>
        <p:spPr>
          <a:xfrm>
            <a:off x="381000" y="457200"/>
            <a:ext cx="8382000" cy="685800"/>
          </a:xfrm>
          <a:prstGeom prst="rect">
            <a:avLst/>
          </a:prstGeom>
          <a:noFill/>
          <a:ln w="9525">
            <a:noFill/>
          </a:ln>
        </p:spPr>
        <p:txBody>
          <a:bodyPr lIns="92075" tIns="46038" rIns="92075" bIns="46038" anchor="ctr" anchorCtr="0"/>
          <a:p>
            <a:r>
              <a:rPr sz="4000" dirty="0">
                <a:solidFill>
                  <a:schemeClr val="tx2"/>
                </a:solidFill>
                <a:latin typeface="Arial Narrow" panose="020B0606020202030204" pitchFamily="34" charset="0"/>
              </a:rPr>
              <a:t>Robotics </a:t>
            </a:r>
            <a:r>
              <a:rPr lang="tr-TR" altLang="x-none" sz="4000" dirty="0">
                <a:solidFill>
                  <a:schemeClr val="tx2"/>
                </a:solidFill>
                <a:latin typeface="Arial Narrow" panose="020B0606020202030204" pitchFamily="34" charset="0"/>
              </a:rPr>
              <a:t>Terminology</a:t>
            </a:r>
            <a:endParaRPr sz="4000" dirty="0">
              <a:solidFill>
                <a:schemeClr val="tx2"/>
              </a:solidFill>
              <a:latin typeface="Arial Narrow" panose="020B0606020202030204" pitchFamily="34" charset="0"/>
            </a:endParaRPr>
          </a:p>
        </p:txBody>
      </p:sp>
    </p:spTree>
  </p:cSld>
  <p:clrMapOvr>
    <a:masterClrMapping/>
  </p:clrMapOvr>
  <p:transition advClick="0"/>
</p:sld>
</file>

<file path=ppt/theme/theme1.xml><?xml version="1.0" encoding="utf-8"?>
<a:theme xmlns:a="http://schemas.openxmlformats.org/drawingml/2006/main" name="GrooverNew2007June">
  <a:themeElements>
    <a:clrScheme name="GrooverNew2007June 3">
      <a:dk1>
        <a:srgbClr val="000000"/>
      </a:dk1>
      <a:lt1>
        <a:srgbClr val="FFFFFF"/>
      </a:lt1>
      <a:dk2>
        <a:srgbClr val="000000"/>
      </a:dk2>
      <a:lt2>
        <a:srgbClr val="EAEAEA"/>
      </a:lt2>
      <a:accent1>
        <a:srgbClr val="DDDDDD"/>
      </a:accent1>
      <a:accent2>
        <a:srgbClr val="B2B2B2"/>
      </a:accent2>
      <a:accent3>
        <a:srgbClr val="FFFFFF"/>
      </a:accent3>
      <a:accent4>
        <a:srgbClr val="000000"/>
      </a:accent4>
      <a:accent5>
        <a:srgbClr val="EBEBEB"/>
      </a:accent5>
      <a:accent6>
        <a:srgbClr val="A1A1A1"/>
      </a:accent6>
      <a:hlink>
        <a:srgbClr val="4D4D4D"/>
      </a:hlink>
      <a:folHlink>
        <a:srgbClr val="969696"/>
      </a:folHlink>
    </a:clrScheme>
    <a:fontScheme name="GrooverNew2007Jun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Arial Narrow" panose="020B060602020203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Arial Narrow" panose="020B0606020202030204" pitchFamily="34" charset="0"/>
          </a:defRPr>
        </a:defPPr>
      </a:lstStyle>
    </a:lnDef>
  </a:objectDefaults>
  <a:extraClrSchemeLst>
    <a:extraClrScheme>
      <a:clrScheme name="GrooverNew2007June 1">
        <a:dk1>
          <a:srgbClr val="000054"/>
        </a:dk1>
        <a:lt1>
          <a:srgbClr val="EAEAEA"/>
        </a:lt1>
        <a:dk2>
          <a:srgbClr val="00007A"/>
        </a:dk2>
        <a:lt2>
          <a:srgbClr val="EBD189"/>
        </a:lt2>
        <a:accent1>
          <a:srgbClr val="FCAB40"/>
        </a:accent1>
        <a:accent2>
          <a:srgbClr val="555BAD"/>
        </a:accent2>
        <a:accent3>
          <a:srgbClr val="AAAABE"/>
        </a:accent3>
        <a:accent4>
          <a:srgbClr val="C8C8C8"/>
        </a:accent4>
        <a:accent5>
          <a:srgbClr val="FDD2AF"/>
        </a:accent5>
        <a:accent6>
          <a:srgbClr val="4C529C"/>
        </a:accent6>
        <a:hlink>
          <a:srgbClr val="B97C01"/>
        </a:hlink>
        <a:folHlink>
          <a:srgbClr val="CCFF33"/>
        </a:folHlink>
      </a:clrScheme>
      <a:clrMap bg1="dk2" tx1="lt1" bg2="dk1" tx2="lt2" accent1="accent1" accent2="accent2" accent3="accent3" accent4="accent4" accent5="accent5" accent6="accent6" hlink="hlink" folHlink="folHlink"/>
    </a:extraClrScheme>
    <a:extraClrScheme>
      <a:clrScheme name="GrooverNew2007June 2">
        <a:dk1>
          <a:srgbClr val="000000"/>
        </a:dk1>
        <a:lt1>
          <a:srgbClr val="FFFFCC"/>
        </a:lt1>
        <a:dk2>
          <a:srgbClr val="993300"/>
        </a:dk2>
        <a:lt2>
          <a:srgbClr val="EDE1AF"/>
        </a:lt2>
        <a:accent1>
          <a:srgbClr val="CAC0E2"/>
        </a:accent1>
        <a:accent2>
          <a:srgbClr val="DFC977"/>
        </a:accent2>
        <a:accent3>
          <a:srgbClr val="FFFFE2"/>
        </a:accent3>
        <a:accent4>
          <a:srgbClr val="000000"/>
        </a:accent4>
        <a:accent5>
          <a:srgbClr val="E1DCEE"/>
        </a:accent5>
        <a:accent6>
          <a:srgbClr val="CAB66B"/>
        </a:accent6>
        <a:hlink>
          <a:srgbClr val="660033"/>
        </a:hlink>
        <a:folHlink>
          <a:srgbClr val="993366"/>
        </a:folHlink>
      </a:clrScheme>
      <a:clrMap bg1="lt1" tx1="dk1" bg2="lt2" tx2="dk2" accent1="accent1" accent2="accent2" accent3="accent3" accent4="accent4" accent5="accent5" accent6="accent6" hlink="hlink" folHlink="folHlink"/>
    </a:extraClrScheme>
    <a:extraClrScheme>
      <a:clrScheme name="GrooverNew2007June 3">
        <a:dk1>
          <a:srgbClr val="000000"/>
        </a:dk1>
        <a:lt1>
          <a:srgbClr val="FFFFFF"/>
        </a:lt1>
        <a:dk2>
          <a:srgbClr val="000000"/>
        </a:dk2>
        <a:lt2>
          <a:srgbClr val="EAEAEA"/>
        </a:lt2>
        <a:accent1>
          <a:srgbClr val="DDDDDD"/>
        </a:accent1>
        <a:accent2>
          <a:srgbClr val="B2B2B2"/>
        </a:accent2>
        <a:accent3>
          <a:srgbClr val="FFFFFF"/>
        </a:accent3>
        <a:accent4>
          <a:srgbClr val="000000"/>
        </a:accent4>
        <a:accent5>
          <a:srgbClr val="EBEBEB"/>
        </a:accent5>
        <a:accent6>
          <a:srgbClr val="A1A1A1"/>
        </a:accent6>
        <a:hlink>
          <a:srgbClr val="4D4D4D"/>
        </a:hlink>
        <a:folHlink>
          <a:srgbClr val="969696"/>
        </a:folHlink>
      </a:clrScheme>
      <a:clrMap bg1="lt1" tx1="dk1" bg2="lt2" tx2="dk2" accent1="accent1" accent2="accent2" accent3="accent3" accent4="accent4" accent5="accent5" accent6="accent6" hlink="hlink" folHlink="folHlink"/>
    </a:extraClrScheme>
    <a:extraClrScheme>
      <a:clrScheme name="GrooverNew2007June 4">
        <a:dk1>
          <a:srgbClr val="481800"/>
        </a:dk1>
        <a:lt1>
          <a:srgbClr val="EAEAEA"/>
        </a:lt1>
        <a:dk2>
          <a:srgbClr val="762700"/>
        </a:dk2>
        <a:lt2>
          <a:srgbClr val="EBD189"/>
        </a:lt2>
        <a:accent1>
          <a:srgbClr val="FCAB40"/>
        </a:accent1>
        <a:accent2>
          <a:srgbClr val="AD717F"/>
        </a:accent2>
        <a:accent3>
          <a:srgbClr val="BDACAA"/>
        </a:accent3>
        <a:accent4>
          <a:srgbClr val="C8C8C8"/>
        </a:accent4>
        <a:accent5>
          <a:srgbClr val="FDD2AF"/>
        </a:accent5>
        <a:accent6>
          <a:srgbClr val="9C6672"/>
        </a:accent6>
        <a:hlink>
          <a:srgbClr val="FFFF99"/>
        </a:hlink>
        <a:folHlink>
          <a:srgbClr val="CC9900"/>
        </a:folHlink>
      </a:clrScheme>
      <a:clrMap bg1="dk2" tx1="lt1" bg2="dk1" tx2="lt2" accent1="accent1" accent2="accent2" accent3="accent3" accent4="accent4" accent5="accent5" accent6="accent6" hlink="hlink" folHlink="folHlink"/>
    </a:extraClrScheme>
    <a:extraClrScheme>
      <a:clrScheme name="GrooverNew2007June 5">
        <a:dk1>
          <a:srgbClr val="330066"/>
        </a:dk1>
        <a:lt1>
          <a:srgbClr val="EAEAEA"/>
        </a:lt1>
        <a:dk2>
          <a:srgbClr val="4E009C"/>
        </a:dk2>
        <a:lt2>
          <a:srgbClr val="EBD189"/>
        </a:lt2>
        <a:accent1>
          <a:srgbClr val="FCAB40"/>
        </a:accent1>
        <a:accent2>
          <a:srgbClr val="8871BB"/>
        </a:accent2>
        <a:accent3>
          <a:srgbClr val="B2AACB"/>
        </a:accent3>
        <a:accent4>
          <a:srgbClr val="C8C8C8"/>
        </a:accent4>
        <a:accent5>
          <a:srgbClr val="FDD2AF"/>
        </a:accent5>
        <a:accent6>
          <a:srgbClr val="7B66A9"/>
        </a:accent6>
        <a:hlink>
          <a:srgbClr val="99CC00"/>
        </a:hlink>
        <a:folHlink>
          <a:srgbClr val="808000"/>
        </a:folHlink>
      </a:clrScheme>
      <a:clrMap bg1="dk2" tx1="lt1" bg2="dk1" tx2="lt2" accent1="accent1" accent2="accent2" accent3="accent3" accent4="accent4" accent5="accent5" accent6="accent6" hlink="hlink" folHlink="folHlink"/>
    </a:extraClrScheme>
    <a:extraClrScheme>
      <a:clrScheme name="GrooverNew2007June 6">
        <a:dk1>
          <a:srgbClr val="454425"/>
        </a:dk1>
        <a:lt1>
          <a:srgbClr val="EAEAEA"/>
        </a:lt1>
        <a:dk2>
          <a:srgbClr val="4D6A2A"/>
        </a:dk2>
        <a:lt2>
          <a:srgbClr val="EBD189"/>
        </a:lt2>
        <a:accent1>
          <a:srgbClr val="FCAB40"/>
        </a:accent1>
        <a:accent2>
          <a:srgbClr val="A59E79"/>
        </a:accent2>
        <a:accent3>
          <a:srgbClr val="B2B9AC"/>
        </a:accent3>
        <a:accent4>
          <a:srgbClr val="C8C8C8"/>
        </a:accent4>
        <a:accent5>
          <a:srgbClr val="FDD2AF"/>
        </a:accent5>
        <a:accent6>
          <a:srgbClr val="958F6D"/>
        </a:accent6>
        <a:hlink>
          <a:srgbClr val="FFCC00"/>
        </a:hlink>
        <a:folHlink>
          <a:srgbClr val="CCCC00"/>
        </a:folHlink>
      </a:clrScheme>
      <a:clrMap bg1="dk2" tx1="lt1" bg2="dk1" tx2="lt2" accent1="accent1" accent2="accent2" accent3="accent3" accent4="accent4" accent5="accent5" accent6="accent6" hlink="hlink" folHlink="folHlink"/>
    </a:extraClrScheme>
    <a:extraClrScheme>
      <a:clrScheme name="GrooverNew2007June 7">
        <a:dk1>
          <a:srgbClr val="3C2924"/>
        </a:dk1>
        <a:lt1>
          <a:srgbClr val="EAEAEA"/>
        </a:lt1>
        <a:dk2>
          <a:srgbClr val="0D0A46"/>
        </a:dk2>
        <a:lt2>
          <a:srgbClr val="EBD189"/>
        </a:lt2>
        <a:accent1>
          <a:srgbClr val="FCAB40"/>
        </a:accent1>
        <a:accent2>
          <a:srgbClr val="633D4E"/>
        </a:accent2>
        <a:accent3>
          <a:srgbClr val="AAAAB0"/>
        </a:accent3>
        <a:accent4>
          <a:srgbClr val="C8C8C8"/>
        </a:accent4>
        <a:accent5>
          <a:srgbClr val="FDD2AF"/>
        </a:accent5>
        <a:accent6>
          <a:srgbClr val="593646"/>
        </a:accent6>
        <a:hlink>
          <a:srgbClr val="FFCC66"/>
        </a:hlink>
        <a:folHlink>
          <a:srgbClr val="99CC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C:\WINDOWS\Application Data\Microsoft\Templates\GrooverNew2007June.pot</Template>
  <TotalTime>0</TotalTime>
  <Words>26842</Words>
  <Application>WPS Presentation</Application>
  <PresentationFormat>On-screen Show (4:3)</PresentationFormat>
  <Paragraphs>992</Paragraphs>
  <Slides>87</Slides>
  <Notes>49</Notes>
  <HiddenSlides>0</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41</vt:i4>
      </vt:variant>
      <vt:variant>
        <vt:lpstr>幻灯片标题</vt:lpstr>
      </vt:variant>
      <vt:variant>
        <vt:i4>87</vt:i4>
      </vt:variant>
    </vt:vector>
  </HeadingPairs>
  <TitlesOfParts>
    <vt:vector size="148" baseType="lpstr">
      <vt:lpstr>Arial</vt:lpstr>
      <vt:lpstr>SimSun</vt:lpstr>
      <vt:lpstr>Wingdings</vt:lpstr>
      <vt:lpstr>Arial Narrow</vt:lpstr>
      <vt:lpstr>Times New Roman</vt:lpstr>
      <vt:lpstr>Microsoft YaHei</vt:lpstr>
      <vt:lpstr>Arial Unicode MS</vt:lpstr>
      <vt:lpstr>Calibri</vt:lpstr>
      <vt:lpstr>Symbol</vt:lpstr>
      <vt:lpstr>Wingdings 2</vt:lpstr>
      <vt:lpstr>Wingdings 3</vt:lpstr>
      <vt:lpstr>Wingdings 3</vt:lpstr>
      <vt:lpstr>Rockwell</vt:lpstr>
      <vt:lpstr>Tahoma</vt:lpstr>
      <vt:lpstr>Gulim</vt:lpstr>
      <vt:lpstr>Malgun Gothic</vt:lpstr>
      <vt:lpstr>GungsuhChe</vt:lpstr>
      <vt:lpstr>Wingdings 2</vt:lpstr>
      <vt:lpstr>Verdana</vt:lpstr>
      <vt:lpstr>GrooverNew2007June</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                          UNIT-III                    INTRODUCTION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What is a joint?</vt:lpstr>
      <vt:lpstr>What is a robot link?</vt:lpstr>
      <vt:lpstr>Types of robot joints</vt:lpstr>
      <vt:lpstr>Linear joint</vt:lpstr>
      <vt:lpstr>Orthogonal joint</vt:lpstr>
      <vt:lpstr>Rotational joint</vt:lpstr>
      <vt:lpstr>Twisting joint</vt:lpstr>
      <vt:lpstr>Revolving joint </vt:lpstr>
      <vt:lpstr>PowerPoint 演示文稿</vt:lpstr>
      <vt:lpstr>PowerPoint 演示文稿</vt:lpstr>
      <vt:lpstr>PowerPoint 演示文稿</vt:lpstr>
      <vt:lpstr>PowerPoint 演示文稿</vt:lpstr>
      <vt:lpstr>Industrial Robotics</vt:lpstr>
      <vt:lpstr>Robot Anatomy</vt:lpstr>
      <vt:lpstr>Manipulator Joints</vt:lpstr>
      <vt:lpstr>PowerPoint 演示文稿</vt:lpstr>
      <vt:lpstr>PowerPoint 演示文稿</vt:lpstr>
      <vt:lpstr>Robot Classification Based On Kinematic Structure:  Body-Arm Configuration:</vt:lpstr>
      <vt:lpstr>Cartesian Type Configuration (PPP)</vt:lpstr>
      <vt:lpstr>PowerPoint 演示文稿</vt:lpstr>
      <vt:lpstr>PowerPoint 演示文稿</vt:lpstr>
      <vt:lpstr>PowerPoint 演示文稿</vt:lpstr>
      <vt:lpstr>Cylindrical Type Configuration (RPP)</vt:lpstr>
      <vt:lpstr>PowerPoint 演示文稿</vt:lpstr>
      <vt:lpstr>PowerPoint 演示文稿</vt:lpstr>
      <vt:lpstr>Spherical Type Configuration (RRP)</vt:lpstr>
      <vt:lpstr>PowerPoint 演示文稿</vt:lpstr>
      <vt:lpstr>PowerPoint 演示文稿</vt:lpstr>
      <vt:lpstr>SCARA Type Configuration  (RRP or PRR)</vt:lpstr>
      <vt:lpstr>PowerPoint 演示文稿</vt:lpstr>
      <vt:lpstr>Revolute Type Configuration (RRR)</vt:lpstr>
      <vt:lpstr>Revolute Type Configuration (RRR) </vt:lpstr>
      <vt:lpstr>PowerPoint 演示文稿</vt:lpstr>
      <vt:lpstr>Wrist Configurations:</vt:lpstr>
      <vt:lpstr>Examples:</vt:lpstr>
      <vt:lpstr>End Effectors</vt:lpstr>
      <vt:lpstr>Working Envelope </vt:lpstr>
      <vt:lpstr>PowerPoint 演示文稿</vt:lpstr>
      <vt:lpstr>PowerPoint 演示文稿</vt:lpstr>
      <vt:lpstr> Robot Kinematics: Position Analysis</vt:lpstr>
      <vt:lpstr> Robot Kinematics: Position Analysis</vt:lpstr>
      <vt:lpstr> Robot Kinematics: Position Analysis</vt:lpstr>
      <vt:lpstr> Robot Kinematics: Position Analysis</vt:lpstr>
      <vt:lpstr> Robot Kinematics: Position Analysis</vt:lpstr>
      <vt:lpstr> Robot Kinematics: Position Analysis</vt:lpstr>
      <vt:lpstr> Robot Kinematics: Position Analysis</vt:lpstr>
      <vt:lpstr> Robot Kinematics: Position Analysis</vt:lpstr>
      <vt:lpstr> Robot Kinematics: Position Analysis</vt:lpstr>
      <vt:lpstr> Robot Kinematics: Position Analysis</vt:lpstr>
      <vt:lpstr> Robot Kinematics: Position Analysis</vt:lpstr>
      <vt:lpstr> Robot Kinematics: Position Analysis</vt:lpstr>
      <vt:lpstr> Robot Kinematics: Position Analysis</vt:lpstr>
      <vt:lpstr> Robot Kinematics: Position Analysis</vt:lpstr>
      <vt:lpstr> Robot Kinematics: Position Analysis</vt:lpstr>
      <vt:lpstr> Robot Kinematics: Position Analysis</vt:lpstr>
      <vt:lpstr> Robot Kinematics: Position Analysis</vt:lpstr>
      <vt:lpstr> Robot Kinematics: Position Analysis</vt:lpstr>
      <vt:lpstr> Robot Kinematics: Position Analysis</vt:lpstr>
      <vt:lpstr> Robot Kinematics: Position Analysis</vt:lpstr>
      <vt:lpstr> Robot Kinematics: Position Analysis</vt:lpstr>
      <vt:lpstr> Robot Kinematics: Position Analysis</vt:lpstr>
      <vt:lpstr> </vt:lpstr>
      <vt:lpstr> Robot Kinematics: Position Analysis</vt:lpstr>
      <vt:lpstr> Robot Kinematics: Position Analysis</vt:lpstr>
      <vt:lpstr> Robot Kinematics: Position Analysis</vt:lpstr>
      <vt:lpstr> Robot Kinematics: Position Analysis</vt:lpstr>
      <vt:lpstr> Robot Kinematics: Position Analysis</vt:lpstr>
      <vt:lpstr> Robot Kinematics: Position Analysis</vt:lpstr>
      <vt:lpstr> Robot Kinematics: Position Analysis</vt:lpstr>
    </vt:vector>
  </TitlesOfParts>
  <Company>Lehigh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INDUSTRIAL ROBOTICS</dc:title>
  <dc:creator>Valued Gateway Client</dc:creator>
  <cp:lastModifiedBy>ramus</cp:lastModifiedBy>
  <cp:revision>106</cp:revision>
  <dcterms:created xsi:type="dcterms:W3CDTF">2002-01-30T20:34:00Z</dcterms:created>
  <dcterms:modified xsi:type="dcterms:W3CDTF">2022-09-19T03:40:33Z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78C29D888F1641AFB34D12E21B963F0E</vt:lpwstr>
  </property>
  <property fmtid="{D5CDD505-2E9C-101B-9397-08002B2CF9AE}" pid="3" name="KSOProductBuildVer">
    <vt:lpwstr>1033-11.2.0.11306</vt:lpwstr>
  </property>
</Properties>
</file>