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2819399" y="1807451"/>
            <a:ext cx="6334125" cy="1938992"/>
          </a:xfrm>
          <a:prstGeom prst="rect">
            <a:avLst/>
          </a:prstGeom>
          <a:noFill/>
        </p:spPr>
        <p:txBody>
          <a:bodyPr wrap="square" rtlCol="0">
            <a:spAutoFit/>
          </a:bodyPr>
          <a:lstStyle/>
          <a:p>
            <a:r>
              <a:rPr lang="en-US" sz="2400" dirty="0"/>
              <a:t>STUDENT NAME:R.SRIDEVI</a:t>
            </a:r>
          </a:p>
          <a:p>
            <a:r>
              <a:rPr lang="en-US" sz="2400" dirty="0"/>
              <a:t>REGISTER NO:312208424-asunm1330312208424</a:t>
            </a:r>
          </a:p>
          <a:p>
            <a:r>
              <a:rPr lang="en-US" sz="2400" dirty="0"/>
              <a:t>DEPARTMENT: ACCOUNTING AND FINANCE </a:t>
            </a:r>
          </a:p>
          <a:p>
            <a:r>
              <a:rPr lang="en-US" sz="2400" dirty="0"/>
              <a:t>COLLEGE: CHELLAMMAL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06396EE-ED48-C9E7-E879-83049EA97B98}"/>
              </a:ext>
            </a:extLst>
          </p:cNvPr>
          <p:cNvSpPr txBox="1"/>
          <p:nvPr/>
        </p:nvSpPr>
        <p:spPr>
          <a:xfrm>
            <a:off x="1440851" y="1862461"/>
            <a:ext cx="6685656" cy="2862322"/>
          </a:xfrm>
          <a:prstGeom prst="rect">
            <a:avLst/>
          </a:prstGeom>
          <a:noFill/>
        </p:spPr>
        <p:txBody>
          <a:bodyPr wrap="square">
            <a:spAutoFit/>
          </a:bodyPr>
          <a:lstStyle/>
          <a:p>
            <a:pPr marL="285750" indent="-285750">
              <a:buFont typeface="Arial" panose="020B0604020202020204" pitchFamily="34" charset="0"/>
              <a:buChar char="•"/>
            </a:pPr>
            <a:r>
              <a:rPr lang="en-US" dirty="0"/>
              <a:t>1Remote Learning:
Modeling: Engagement and performance models for personalized learning.
Waste Management:
Modeling: Optimization algorithms for waste collection and recycling.
Inventory Optimization:
Modeling: Demand forecasting and inventory algorithms.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5DE1E4EA-7864-2FB4-2DAA-3682B509B7BB}"/>
              </a:ext>
            </a:extLst>
          </p:cNvPr>
          <p:cNvSpPr txBox="1"/>
          <p:nvPr/>
        </p:nvSpPr>
        <p:spPr>
          <a:xfrm>
            <a:off x="2391728" y="1828800"/>
            <a:ext cx="3524977" cy="3139321"/>
          </a:xfrm>
          <a:prstGeom prst="rect">
            <a:avLst/>
          </a:prstGeom>
          <a:noFill/>
        </p:spPr>
        <p:txBody>
          <a:bodyPr wrap="square">
            <a:spAutoFit/>
          </a:bodyPr>
          <a:lstStyle/>
          <a:p>
            <a:r>
              <a:rPr lang="en-US" b="1" dirty="0"/>
              <a:t>Climate Adaptation:</a:t>
            </a:r>
            <a:br>
              <a:rPr lang="en-US" dirty="0"/>
            </a:br>
            <a:r>
              <a:rPr lang="en-US" b="1" dirty="0"/>
              <a:t>Modeling:</a:t>
            </a:r>
            <a:r>
              <a:rPr lang="en-US" dirty="0"/>
              <a:t> Predictive analytics for weather and sea level impacts.</a:t>
            </a:r>
          </a:p>
          <a:p>
            <a:r>
              <a:rPr lang="en-US" b="1" dirty="0"/>
              <a:t>Healthcare Access:</a:t>
            </a:r>
            <a:br>
              <a:rPr lang="en-US" dirty="0"/>
            </a:br>
            <a:r>
              <a:rPr lang="en-US" b="1" dirty="0"/>
              <a:t>Modeling:</a:t>
            </a:r>
            <a:r>
              <a:rPr lang="en-US" dirty="0"/>
              <a:t> Machine learning for patient needs and resource allocation.</a:t>
            </a:r>
          </a:p>
          <a:p>
            <a:r>
              <a:rPr lang="en-US" b="1" dirty="0"/>
              <a:t>Remote Learning:</a:t>
            </a:r>
            <a:br>
              <a:rPr lang="en-US" dirty="0"/>
            </a:br>
            <a:r>
              <a:rPr lang="en-US" b="1" dirty="0"/>
              <a:t>Modeling:</a:t>
            </a:r>
            <a:r>
              <a:rPr lang="en-US" dirty="0"/>
              <a:t> Engagement and performance models for personalized learning.</a:t>
            </a:r>
          </a:p>
        </p:txBody>
      </p:sp>
    </p:spTree>
    <p:extLst>
      <p:ext uri="{BB962C8B-B14F-4D97-AF65-F5344CB8AC3E}">
        <p14:creationId xmlns:p14="http://schemas.microsoft.com/office/powerpoint/2010/main" val="124044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016985D1-1F25-2004-EAB0-24C637498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129" y="1590675"/>
            <a:ext cx="7924800"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A43469F-DA03-2A4D-247A-43C06611839A}"/>
              </a:ext>
            </a:extLst>
          </p:cNvPr>
          <p:cNvSpPr txBox="1"/>
          <p:nvPr/>
        </p:nvSpPr>
        <p:spPr>
          <a:xfrm>
            <a:off x="2241176" y="2079812"/>
            <a:ext cx="5611906"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B0F0"/>
                </a:solidFill>
              </a:rPr>
              <a:t>Healthcare Access:
Conclusion: AI-driven telemedicine solutions can bridge healthcare gaps in rural areas, providing timely and equitable medical care.
Remote Learning:
Conclusion: Interactive and personalized learning platforms can greatly enhance remote education, making it more engaging and effective.
Waste Management:
Conclusion: Smart waste management systems can optimize recycling and reduce landfill use, leading to more sustainable urban environments.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151105" y="0"/>
            <a:ext cx="45719" cy="51816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chemeClr val="accent2">
              <a:alpha val="70195"/>
            </a:schemeClr>
          </a:solidFill>
          <a:ln>
            <a:solidFill>
              <a:schemeClr val="accent2"/>
            </a:solidFill>
          </a:ln>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294823"/>
            <a:ext cx="8593228" cy="1446550"/>
          </a:xfrm>
          <a:prstGeom prst="rect">
            <a:avLst/>
          </a:prstGeom>
          <a:noFill/>
        </p:spPr>
        <p:txBody>
          <a:bodyPr wrap="square" rtlCol="0">
            <a:spAutoFit/>
          </a:bodyPr>
          <a:lstStyle/>
          <a:p>
            <a:r>
              <a:rPr lang="en-US" sz="4400" b="1" i="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b="1" i="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258B41B-BF35-EC1D-E4C0-0A8BB2115472}"/>
              </a:ext>
            </a:extLst>
          </p:cNvPr>
          <p:cNvSpPr txBox="1"/>
          <p:nvPr/>
        </p:nvSpPr>
        <p:spPr>
          <a:xfrm>
            <a:off x="1747838" y="1695450"/>
            <a:ext cx="5836304" cy="3416320"/>
          </a:xfrm>
          <a:prstGeom prst="rect">
            <a:avLst/>
          </a:prstGeom>
          <a:noFill/>
        </p:spPr>
        <p:txBody>
          <a:bodyPr wrap="square">
            <a:spAutoFit/>
          </a:bodyPr>
          <a:lstStyle/>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b="1" dirty="0"/>
              <a:t>Climate Adaptation: </a:t>
            </a:r>
            <a:r>
              <a:rPr lang="en-US" dirty="0">
                <a:solidFill>
                  <a:schemeClr val="tx2"/>
                </a:solidFill>
              </a:rPr>
              <a:t>“Create a plan for a coastal city to manage rising sea levels and severe weather.”
</a:t>
            </a:r>
            <a:r>
              <a:rPr lang="en-US" b="1" dirty="0"/>
              <a:t>Healthcare Access: </a:t>
            </a:r>
            <a:r>
              <a:rPr lang="en-US" dirty="0">
                <a:solidFill>
                  <a:schemeClr val="tx2"/>
                </a:solidFill>
              </a:rPr>
              <a:t>“Design a telemedicine solution to improve healthcare in rural areas.”
</a:t>
            </a:r>
            <a:r>
              <a:rPr lang="en-US" b="1" dirty="0"/>
              <a:t>Remote Learning:</a:t>
            </a:r>
            <a:r>
              <a:rPr lang="en-US" dirty="0">
                <a:solidFill>
                  <a:schemeClr val="tx2"/>
                </a:solidFill>
              </a:rPr>
              <a:t> “Build a platform to enhance remote learning for high school students.”
</a:t>
            </a:r>
            <a:r>
              <a:rPr lang="en-US" b="1" dirty="0"/>
              <a:t>Waste Management</a:t>
            </a:r>
            <a:r>
              <a:rPr lang="en-US" dirty="0">
                <a:solidFill>
                  <a:schemeClr val="tx2"/>
                </a:solidFill>
              </a:rPr>
              <a:t>: “Develop a waste management system to reduce landfill use in a city.”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2381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E173C62-D29A-FF45-C8B0-E4DE4DE93510}"/>
              </a:ext>
            </a:extLst>
          </p:cNvPr>
          <p:cNvSpPr txBox="1"/>
          <p:nvPr/>
        </p:nvSpPr>
        <p:spPr>
          <a:xfrm rot="10800000" flipV="1">
            <a:off x="990600" y="2019300"/>
            <a:ext cx="6229966" cy="2862322"/>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accent3"/>
                </a:solidFill>
              </a:rPr>
              <a:t>Climate change. </a:t>
            </a:r>
            <a:r>
              <a:rPr lang="en-US" dirty="0">
                <a:solidFill>
                  <a:schemeClr val="accent4"/>
                </a:solidFill>
              </a:rPr>
              <a:t>Adaptation strategies include enhancing infrastructure to withstand flooding, improving emergency response systems, and engaging communities in resilience-building efforts.
</a:t>
            </a:r>
            <a:r>
              <a:rPr lang="en-US" dirty="0"/>
              <a:t>
</a:t>
            </a:r>
            <a:r>
              <a:rPr lang="en-US" b="1" dirty="0">
                <a:solidFill>
                  <a:schemeClr val="accent3"/>
                </a:solidFill>
              </a:rPr>
              <a:t>Healthcare Access: </a:t>
            </a:r>
            <a:r>
              <a:rPr lang="en-US" dirty="0">
                <a:solidFill>
                  <a:schemeClr val="accent4">
                    <a:lumMod val="75000"/>
                  </a:schemeClr>
                </a:solidFill>
              </a:rPr>
              <a:t>Rural areas often have limited access to medical services. Telemedicine can bridge this gap by providing remote consultations and treatment, overcoming geographic barriers, and integrating with local healthcare systems to improve overall access and quality of care.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F86A846-FBC9-B24C-705D-83F1CAC9247C}"/>
              </a:ext>
            </a:extLst>
          </p:cNvPr>
          <p:cNvSpPr txBox="1"/>
          <p:nvPr/>
        </p:nvSpPr>
        <p:spPr>
          <a:xfrm>
            <a:off x="1814512" y="2019300"/>
            <a:ext cx="5988424" cy="3693319"/>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FF0000"/>
                </a:solidFill>
              </a:rPr>
              <a:t>Climate Adaptation:</a:t>
            </a:r>
            <a:r>
              <a:rPr lang="en-US" dirty="0">
                <a:solidFill>
                  <a:schemeClr val="tx2">
                    <a:lumMod val="75000"/>
                  </a:schemeClr>
                </a:solidFill>
              </a:rPr>
              <a:t> Residents and businesses in coastal cities.</a:t>
            </a:r>
          </a:p>
          <a:p>
            <a:pPr marL="285750" indent="-285750">
              <a:buFont typeface="Arial" panose="020B0604020202020204" pitchFamily="34" charset="0"/>
              <a:buChar char="•"/>
            </a:pPr>
            <a:r>
              <a:rPr lang="en-US" dirty="0">
                <a:solidFill>
                  <a:schemeClr val="tx2">
                    <a:lumMod val="75000"/>
                  </a:schemeClr>
                </a:solidFill>
              </a:rPr>
              <a:t>
</a:t>
            </a:r>
            <a:r>
              <a:rPr lang="en-US" b="1" dirty="0">
                <a:solidFill>
                  <a:srgbClr val="C00000"/>
                </a:solidFill>
              </a:rPr>
              <a:t>Healthcare Access: </a:t>
            </a:r>
            <a:r>
              <a:rPr lang="en-US" dirty="0">
                <a:solidFill>
                  <a:schemeClr val="tx2">
                    <a:lumMod val="75000"/>
                  </a:schemeClr>
                </a:solidFill>
              </a:rPr>
              <a:t>Patients and healthcare providers in rural areas.</a:t>
            </a:r>
          </a:p>
          <a:p>
            <a:pPr marL="285750" indent="-285750">
              <a:buFont typeface="Arial" panose="020B0604020202020204" pitchFamily="34" charset="0"/>
              <a:buChar char="•"/>
            </a:pPr>
            <a:r>
              <a:rPr lang="en-US" dirty="0">
                <a:solidFill>
                  <a:schemeClr val="tx2">
                    <a:lumMod val="75000"/>
                  </a:schemeClr>
                </a:solidFill>
              </a:rPr>
              <a:t>
</a:t>
            </a:r>
            <a:r>
              <a:rPr lang="en-US" b="1" dirty="0">
                <a:solidFill>
                  <a:srgbClr val="C00000"/>
                </a:solidFill>
              </a:rPr>
              <a:t>Remote Learning: </a:t>
            </a:r>
            <a:r>
              <a:rPr lang="en-US" dirty="0">
                <a:solidFill>
                  <a:schemeClr val="tx2">
                    <a:lumMod val="75000"/>
                  </a:schemeClr>
                </a:solidFill>
              </a:rPr>
              <a:t>High school students and teachers.</a:t>
            </a:r>
          </a:p>
          <a:p>
            <a:pPr marL="285750" indent="-285750">
              <a:buFont typeface="Arial" panose="020B0604020202020204" pitchFamily="34" charset="0"/>
              <a:buChar char="•"/>
            </a:pPr>
            <a:r>
              <a:rPr lang="en-US" dirty="0">
                <a:solidFill>
                  <a:schemeClr val="tx2">
                    <a:lumMod val="75000"/>
                  </a:schemeClr>
                </a:solidFill>
              </a:rPr>
              <a:t>
</a:t>
            </a:r>
            <a:r>
              <a:rPr lang="en-US" b="1" dirty="0">
                <a:solidFill>
                  <a:srgbClr val="C00000"/>
                </a:solidFill>
              </a:rPr>
              <a:t>Waste Management: </a:t>
            </a:r>
            <a:r>
              <a:rPr lang="en-US" dirty="0">
                <a:solidFill>
                  <a:schemeClr val="tx2">
                    <a:lumMod val="75000"/>
                  </a:schemeClr>
                </a:solidFill>
              </a:rPr>
              <a:t>City residents and waste management authorities.</a:t>
            </a:r>
          </a:p>
          <a:p>
            <a:pPr marL="285750" indent="-285750">
              <a:buFont typeface="Arial" panose="020B0604020202020204" pitchFamily="34" charset="0"/>
              <a:buChar char="•"/>
            </a:pPr>
            <a:r>
              <a:rPr lang="en-US" dirty="0">
                <a:solidFill>
                  <a:schemeClr val="tx2">
                    <a:lumMod val="75000"/>
                  </a:schemeClr>
                </a:solidFill>
              </a:rPr>
              <a:t>
</a:t>
            </a:r>
            <a:r>
              <a:rPr lang="en-US" b="1" dirty="0">
                <a:solidFill>
                  <a:srgbClr val="C00000"/>
                </a:solidFill>
              </a:rPr>
              <a:t>Inventory Optimization: </a:t>
            </a:r>
            <a:r>
              <a:rPr lang="en-US" dirty="0">
                <a:solidFill>
                  <a:schemeClr val="tx2">
                    <a:lumMod val="75000"/>
                  </a:schemeClr>
                </a:solidFill>
              </a:rPr>
              <a:t>E-commerce companies and their customers.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80288DC-6F0B-C139-BB47-174E970AE5AB}"/>
              </a:ext>
            </a:extLst>
          </p:cNvPr>
          <p:cNvSpPr txBox="1"/>
          <p:nvPr/>
        </p:nvSpPr>
        <p:spPr>
          <a:xfrm>
            <a:off x="2695574" y="995680"/>
            <a:ext cx="8186047" cy="5909310"/>
          </a:xfrm>
          <a:prstGeom prst="rect">
            <a:avLst/>
          </a:prstGeom>
          <a:noFill/>
        </p:spPr>
        <p:txBody>
          <a:bodyPr wrap="square">
            <a:spAutoFit/>
          </a:bodyPr>
          <a:lstStyle/>
          <a:p>
            <a:pPr marL="285750" indent="-285750">
              <a:buFont typeface="Arial" panose="020B0604020202020204" pitchFamily="34" charset="0"/>
              <a:buChar char="•"/>
            </a:pPr>
            <a:endParaRPr lang="en-US" dirty="0">
              <a:solidFill>
                <a:schemeClr val="bg2">
                  <a:lumMod val="50000"/>
                </a:schemeClr>
              </a:solidFill>
            </a:endParaRPr>
          </a:p>
          <a:p>
            <a:r>
              <a:rPr lang="en-US" b="1" dirty="0"/>
              <a:t>Climate Adaptation:</a:t>
            </a:r>
            <a:r>
              <a:rPr lang="en-US" dirty="0"/>
              <a:t>
Solution: Coastal defense systems.
Value Proposition: Reduces flood and storm damage, safeguarding communities.
</a:t>
            </a:r>
            <a:r>
              <a:rPr lang="en-US" b="1" dirty="0"/>
              <a:t>Healthcare Access:</a:t>
            </a:r>
            <a:r>
              <a:rPr lang="en-US" dirty="0"/>
              <a:t>
Solution: Telemedicine platform.
Value Proposition: Expands access to healthcare in rural areas, improving health services.
</a:t>
            </a:r>
            <a:r>
              <a:rPr lang="en-US" b="1" dirty="0"/>
              <a:t>Remote Learning:</a:t>
            </a:r>
            <a:r>
              <a:rPr lang="en-US" dirty="0"/>
              <a:t>
Solution: Interactive learning platform.
Value Proposition: Boosts student engagement and learning effectiveness.
</a:t>
            </a:r>
            <a:r>
              <a:rPr lang="en-US" b="1" dirty="0"/>
              <a:t>Waste Management:</a:t>
            </a:r>
            <a:r>
              <a:rPr lang="en-US" dirty="0"/>
              <a:t>
Solution: Smart waste management system.
Value Proposition: Minimizes landfill use and improves recycling.
</a:t>
            </a:r>
            <a:r>
              <a:rPr lang="en-US" b="1" dirty="0"/>
              <a:t>Inventory Optimization:</a:t>
            </a:r>
            <a:r>
              <a:rPr lang="en-US" dirty="0"/>
              <a:t>
Solution: Inventory management algorithm.
Value Proposition: Balances stock levels, reducing waste and shortages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44989B75-B4A4-8D12-823A-F80688025F7C}"/>
              </a:ext>
            </a:extLst>
          </p:cNvPr>
          <p:cNvSpPr txBox="1"/>
          <p:nvPr/>
        </p:nvSpPr>
        <p:spPr>
          <a:xfrm>
            <a:off x="2348753" y="1443841"/>
            <a:ext cx="6364941" cy="3970318"/>
          </a:xfrm>
          <a:prstGeom prst="rect">
            <a:avLst/>
          </a:prstGeom>
          <a:noFill/>
        </p:spPr>
        <p:txBody>
          <a:bodyPr wrap="square">
            <a:spAutoFit/>
          </a:bodyPr>
          <a:lstStyle/>
          <a:p>
            <a:r>
              <a:rPr lang="en-US" b="1" dirty="0"/>
              <a:t>Climate Adaptation:</a:t>
            </a:r>
            <a:br>
              <a:rPr lang="en-US" dirty="0"/>
            </a:br>
            <a:r>
              <a:rPr lang="en-US" b="1" dirty="0"/>
              <a:t>Dataset:</a:t>
            </a:r>
            <a:r>
              <a:rPr lang="en-US" dirty="0"/>
              <a:t> </a:t>
            </a:r>
            <a:r>
              <a:rPr lang="en-US" dirty="0">
                <a:solidFill>
                  <a:srgbClr val="00B050"/>
                </a:solidFill>
              </a:rPr>
              <a:t>Weather patterns, sea level data, infrastructure condition.</a:t>
            </a:r>
          </a:p>
          <a:p>
            <a:r>
              <a:rPr lang="en-US" b="1" dirty="0"/>
              <a:t>Healthcare Access:</a:t>
            </a:r>
            <a:br>
              <a:rPr lang="en-US" dirty="0"/>
            </a:br>
            <a:r>
              <a:rPr lang="en-US" b="1" dirty="0"/>
              <a:t>Dataset:</a:t>
            </a:r>
            <a:r>
              <a:rPr lang="en-US" dirty="0"/>
              <a:t> </a:t>
            </a:r>
            <a:r>
              <a:rPr lang="en-US" dirty="0">
                <a:solidFill>
                  <a:srgbClr val="00B050"/>
                </a:solidFill>
              </a:rPr>
              <a:t>Telemedicine usage, patient demographics, provider availability.</a:t>
            </a:r>
          </a:p>
          <a:p>
            <a:r>
              <a:rPr lang="en-US" b="1" dirty="0"/>
              <a:t>Remote Learning:</a:t>
            </a:r>
            <a:br>
              <a:rPr lang="en-US" dirty="0"/>
            </a:br>
            <a:r>
              <a:rPr lang="en-US" b="1" dirty="0"/>
              <a:t>Dataset:</a:t>
            </a:r>
            <a:r>
              <a:rPr lang="en-US" dirty="0">
                <a:solidFill>
                  <a:srgbClr val="00B050"/>
                </a:solidFill>
              </a:rPr>
              <a:t> Student engagement, course completion rates, interaction logs.</a:t>
            </a:r>
          </a:p>
          <a:p>
            <a:r>
              <a:rPr lang="en-US" b="1" dirty="0"/>
              <a:t>Waste Management:</a:t>
            </a:r>
            <a:br>
              <a:rPr lang="en-US" dirty="0"/>
            </a:br>
            <a:r>
              <a:rPr lang="en-US" b="1" dirty="0"/>
              <a:t>Dataset:</a:t>
            </a:r>
            <a:r>
              <a:rPr lang="en-US" dirty="0">
                <a:solidFill>
                  <a:srgbClr val="00B050"/>
                </a:solidFill>
              </a:rPr>
              <a:t> Waste collection data, recycling rates, community participation.</a:t>
            </a:r>
          </a:p>
          <a:p>
            <a:r>
              <a:rPr lang="en-US" b="1" dirty="0"/>
              <a:t>Inventory Optimization:</a:t>
            </a:r>
            <a:br>
              <a:rPr lang="en-US" dirty="0"/>
            </a:br>
            <a:r>
              <a:rPr lang="en-US" b="1" dirty="0"/>
              <a:t>Dataset:</a:t>
            </a:r>
            <a:r>
              <a:rPr lang="en-US" dirty="0"/>
              <a:t> </a:t>
            </a:r>
            <a:r>
              <a:rPr lang="en-US" dirty="0">
                <a:solidFill>
                  <a:srgbClr val="00B050"/>
                </a:solidFill>
              </a:rPr>
              <a:t>Inventory levels, sales data, demand forecasts.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801857"/>
            <a:ext cx="7429500" cy="4401205"/>
          </a:xfrm>
          <a:prstGeom prst="rect">
            <a:avLst/>
          </a:prstGeom>
          <a:noFill/>
        </p:spPr>
        <p:txBody>
          <a:bodyPr wrap="square" rtlCol="0">
            <a:spAutoFit/>
          </a:bodyPr>
          <a:lstStyle/>
          <a:p>
            <a:pPr algn="l">
              <a:buFont typeface="Arial" panose="020B0604020202020204" pitchFamily="34" charset="0"/>
              <a:buChar char="•"/>
            </a:pPr>
            <a:endParaRPr lang="en-IN" sz="2800" dirty="0">
              <a:solidFill>
                <a:srgbClr val="00B0F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EEC37A4-842F-B6C5-0ED5-5ACC2E053A3A}"/>
              </a:ext>
            </a:extLst>
          </p:cNvPr>
          <p:cNvSpPr txBox="1"/>
          <p:nvPr/>
        </p:nvSpPr>
        <p:spPr>
          <a:xfrm>
            <a:off x="2381250" y="1164134"/>
            <a:ext cx="9595597" cy="5693866"/>
          </a:xfrm>
          <a:prstGeom prst="rect">
            <a:avLst/>
          </a:prstGeom>
          <a:noFill/>
        </p:spPr>
        <p:txBody>
          <a:bodyPr wrap="square" rtlCol="0">
            <a:spAutoFit/>
          </a:bodyPr>
          <a:lstStyle/>
          <a:p>
            <a:pPr algn="l">
              <a:buFont typeface="Arial" panose="020B0604020202020204" pitchFamily="34" charset="0"/>
              <a:buChar char="•"/>
            </a:pPr>
            <a:r>
              <a:rPr lang="en-US" sz="2800" dirty="0">
                <a:solidFill>
                  <a:srgbClr val="00B0F0"/>
                </a:solidFill>
                <a:latin typeface="Times New Roman" panose="02020603050405020304" pitchFamily="18" charset="0"/>
                <a:cs typeface="Times New Roman" panose="02020603050405020304" pitchFamily="18" charset="0"/>
              </a:rPr>
              <a:t>Climate Adaptation:
Wow Factor: Real-time predictive models to prevent damage.
Healthcare Access:
Wow Factor: AI-driven remote diagnostics for enhanced rural care.
Remote Learning:
Wow Factor: Immersive virtual classrooms that simulate in-person learning.
Waste Management:
Wow Factor: Smart bins and dynamic recycling incentives.</a:t>
            </a:r>
            <a:endParaRPr lang="en-IN" sz="2800"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Sridevi Raja</cp:lastModifiedBy>
  <cp:revision>18</cp:revision>
  <dcterms:created xsi:type="dcterms:W3CDTF">2024-03-29T15:07:22Z</dcterms:created>
  <dcterms:modified xsi:type="dcterms:W3CDTF">2024-09-02T12:28:09Z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