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6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1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9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1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6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6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9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3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4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3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0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6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84F14D-9197-41F9-A5CB-8173B93CD4E1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69889-3A81-49E8-AF16-97AF32B02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7" y="845959"/>
            <a:ext cx="9144000" cy="4833624"/>
          </a:xfrm>
        </p:spPr>
        <p:txBody>
          <a:bodyPr>
            <a:normAutofit/>
          </a:bodyPr>
          <a:lstStyle/>
          <a:p>
            <a:r>
              <a:rPr lang="en-IN" sz="8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TO</a:t>
            </a:r>
            <a:r>
              <a:rPr lang="en-IN" sz="8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8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SQL</a:t>
            </a:r>
            <a:endParaRPr lang="en-IN" sz="8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4197" y="4473527"/>
            <a:ext cx="10389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Presented By: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187200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SARIKA S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186978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SHALINI PATHAK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187089 GEETHA GUMMADI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180603 DIVYANSHU CHITRANSHI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186956 YNV DIVYA SUPRIYA LINGAMALLU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186969 SRINIVASA LAXMI NARAYANA MURTHY TULASI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3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905" y="109025"/>
            <a:ext cx="10018713" cy="861646"/>
          </a:xfrm>
        </p:spPr>
        <p:txBody>
          <a:bodyPr/>
          <a:lstStyle/>
          <a:p>
            <a:r>
              <a:rPr lang="en-IN" dirty="0" smtClean="0"/>
              <a:t>DEVELOPMENT PHASE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-191" t="-265" b="59789"/>
          <a:stretch/>
        </p:blipFill>
        <p:spPr>
          <a:xfrm>
            <a:off x="2547654" y="2197848"/>
            <a:ext cx="8117770" cy="2922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55" y="4775980"/>
            <a:ext cx="8117770" cy="689318"/>
          </a:xfrm>
          <a:prstGeom prst="rect">
            <a:avLst/>
          </a:prstGeom>
          <a:effectLst>
            <a:outerShdw blurRad="50800" dist="50800" dir="5400000" sx="32000" sy="32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18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842" y="1586894"/>
            <a:ext cx="8761413" cy="706964"/>
          </a:xfrm>
        </p:spPr>
        <p:txBody>
          <a:bodyPr/>
          <a:lstStyle/>
          <a:p>
            <a:r>
              <a:rPr lang="en-IN" sz="4000" dirty="0" smtClean="0"/>
              <a:t>CREATION OF TABLE IN DB2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CREATE TABLE </a:t>
            </a:r>
            <a:r>
              <a:rPr lang="en-IN" b="1" dirty="0" smtClean="0"/>
              <a:t>employee(</a:t>
            </a:r>
            <a:r>
              <a:rPr lang="en-IN" b="1" dirty="0" err="1" smtClean="0"/>
              <a:t>emp_id</a:t>
            </a:r>
            <a:r>
              <a:rPr lang="en-IN" b="1" dirty="0" smtClean="0"/>
              <a:t> </a:t>
            </a:r>
            <a:r>
              <a:rPr lang="en-IN" b="1" dirty="0"/>
              <a:t>INT NOT </a:t>
            </a:r>
            <a:r>
              <a:rPr lang="en-IN" b="1" dirty="0" smtClean="0"/>
              <a:t>NULL,emp_name </a:t>
            </a:r>
            <a:r>
              <a:rPr lang="en-IN" b="1" dirty="0"/>
              <a:t>VARCHAR(30),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designation VARCHAR (30</a:t>
            </a:r>
            <a:r>
              <a:rPr lang="en-IN" b="1" dirty="0" smtClean="0"/>
              <a:t>),</a:t>
            </a:r>
            <a:r>
              <a:rPr lang="en-IN" b="1" dirty="0" err="1" smtClean="0"/>
              <a:t>joindate</a:t>
            </a:r>
            <a:r>
              <a:rPr lang="en-IN" b="1" dirty="0" smtClean="0"/>
              <a:t> DATE,salary DOUBLE,addr </a:t>
            </a:r>
            <a:r>
              <a:rPr lang="en-IN" b="1" dirty="0"/>
              <a:t>VARCHAR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(</a:t>
            </a:r>
            <a:r>
              <a:rPr lang="en-IN" b="1" dirty="0"/>
              <a:t>50</a:t>
            </a:r>
            <a:r>
              <a:rPr lang="en-IN" b="1" dirty="0" smtClean="0"/>
              <a:t>),CONSTRAINT </a:t>
            </a:r>
            <a:r>
              <a:rPr lang="en-IN" b="1" dirty="0" err="1"/>
              <a:t>p_e_id</a:t>
            </a:r>
            <a:r>
              <a:rPr lang="en-IN" b="1" dirty="0"/>
              <a:t> PRIMARY KEY (Emp_id))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929749"/>
            <a:ext cx="8761413" cy="22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51809"/>
            <a:ext cx="8761412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INSERTION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/>
              <a:t>INSERT INTO employee VALUES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(</a:t>
            </a:r>
            <a:r>
              <a:rPr lang="en-IN" b="1" dirty="0"/>
              <a:t>s1.nextval,'Kiyara','Software Engineer</a:t>
            </a:r>
            <a:r>
              <a:rPr lang="en-IN" b="1" dirty="0" smtClean="0"/>
              <a:t>',</a:t>
            </a:r>
          </a:p>
          <a:p>
            <a:pPr marL="0" indent="0">
              <a:buNone/>
            </a:pPr>
            <a:r>
              <a:rPr lang="en-IN" b="1" dirty="0" smtClean="0"/>
              <a:t>'07-07-2017</a:t>
            </a:r>
            <a:r>
              <a:rPr lang="en-IN" b="1" dirty="0"/>
              <a:t>',30000,'V50,Nehru enclave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gomti </a:t>
            </a:r>
            <a:r>
              <a:rPr lang="en-IN" b="1" dirty="0"/>
              <a:t>nagar,Lucknow</a:t>
            </a:r>
            <a:r>
              <a:rPr lang="en-IN" b="1" dirty="0" smtClean="0"/>
              <a:t>')</a:t>
            </a:r>
          </a:p>
          <a:p>
            <a:pPr marL="0" indent="0">
              <a:buNone/>
            </a:pP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/>
              <a:t>Select * from </a:t>
            </a:r>
            <a:r>
              <a:rPr lang="en-IN" b="1" dirty="0" smtClean="0"/>
              <a:t>employee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35659" y="610773"/>
            <a:ext cx="6231989" cy="6217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9095" y="787791"/>
            <a:ext cx="22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PROJECTION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21169"/>
            <a:ext cx="8761412" cy="45368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create or replace procedure </a:t>
            </a:r>
            <a:r>
              <a:rPr lang="en-IN" b="1" dirty="0" err="1"/>
              <a:t>import_file</a:t>
            </a:r>
            <a:r>
              <a:rPr lang="en-IN" b="1" dirty="0"/>
              <a:t> is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ecount</a:t>
            </a:r>
            <a:r>
              <a:rPr lang="en-IN" b="1" dirty="0"/>
              <a:t> number := 1;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e_line</a:t>
            </a:r>
            <a:r>
              <a:rPr lang="en-IN" b="1" dirty="0"/>
              <a:t> varchar2(2000);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f </a:t>
            </a:r>
            <a:r>
              <a:rPr lang="en-IN" b="1" dirty="0" err="1"/>
              <a:t>utl_file.file_type</a:t>
            </a:r>
            <a:r>
              <a:rPr lang="en-IN" b="1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e_dir</a:t>
            </a:r>
            <a:r>
              <a:rPr lang="en-IN" b="1" dirty="0"/>
              <a:t> varchar2(250);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fname</a:t>
            </a:r>
            <a:r>
              <a:rPr lang="en-IN" b="1" dirty="0"/>
              <a:t> varchar2(50);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Comma1 </a:t>
            </a:r>
            <a:r>
              <a:rPr lang="en-IN" b="1" dirty="0" err="1"/>
              <a:t>varchar</a:t>
            </a:r>
            <a:r>
              <a:rPr lang="en-IN" b="1" dirty="0"/>
              <a:t>(10);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Comma2 </a:t>
            </a:r>
            <a:r>
              <a:rPr lang="en-IN" b="1" dirty="0" err="1"/>
              <a:t>varchar</a:t>
            </a:r>
            <a:r>
              <a:rPr lang="en-IN" b="1" dirty="0"/>
              <a:t>(10);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Comma3 </a:t>
            </a:r>
            <a:r>
              <a:rPr lang="en-IN" b="1" dirty="0" err="1"/>
              <a:t>varchar</a:t>
            </a:r>
            <a:r>
              <a:rPr lang="en-IN" b="1" dirty="0"/>
              <a:t>(10);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Comma4 </a:t>
            </a:r>
            <a:r>
              <a:rPr lang="en-IN" b="1" dirty="0" err="1"/>
              <a:t>varchar</a:t>
            </a:r>
            <a:r>
              <a:rPr lang="en-IN" b="1" dirty="0"/>
              <a:t>(10);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Comma5 </a:t>
            </a:r>
            <a:r>
              <a:rPr lang="en-IN" b="1" dirty="0" err="1"/>
              <a:t>varchar</a:t>
            </a:r>
            <a:r>
              <a:rPr lang="en-IN" b="1" dirty="0"/>
              <a:t>(10);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e_empid</a:t>
            </a:r>
            <a:r>
              <a:rPr lang="en-IN" b="1" dirty="0"/>
              <a:t> number;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e_ename</a:t>
            </a:r>
            <a:r>
              <a:rPr lang="en-IN" b="1" dirty="0"/>
              <a:t> varchar2(30);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e_design</a:t>
            </a:r>
            <a:r>
              <a:rPr lang="en-IN" b="1" dirty="0"/>
              <a:t> varchar2(30);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e_date</a:t>
            </a:r>
            <a:r>
              <a:rPr lang="en-IN" b="1" dirty="0"/>
              <a:t> varchar2(10);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e_sal</a:t>
            </a:r>
            <a:r>
              <a:rPr lang="en-IN" b="1" dirty="0"/>
              <a:t> number;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e_add</a:t>
            </a:r>
            <a:r>
              <a:rPr lang="en-IN" b="1" dirty="0"/>
              <a:t> varchar2(50);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16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82018"/>
            <a:ext cx="8761412" cy="3937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 begin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e_dir</a:t>
            </a:r>
            <a:r>
              <a:rPr lang="en-IN" sz="1400" b="1" dirty="0"/>
              <a:t> := 'C:\PLP';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fname</a:t>
            </a:r>
            <a:r>
              <a:rPr lang="en-IN" sz="1400" b="1" dirty="0"/>
              <a:t> := 'export.csv';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f := </a:t>
            </a:r>
            <a:r>
              <a:rPr lang="en-IN" sz="1400" b="1" dirty="0" err="1"/>
              <a:t>utl_file.fopen</a:t>
            </a:r>
            <a:r>
              <a:rPr lang="en-IN" sz="1400" b="1" dirty="0"/>
              <a:t>('IMPORT_DIR',</a:t>
            </a:r>
            <a:r>
              <a:rPr lang="en-IN" sz="1400" b="1" dirty="0" err="1"/>
              <a:t>fname</a:t>
            </a:r>
            <a:r>
              <a:rPr lang="en-IN" sz="1400" b="1" dirty="0"/>
              <a:t>,'r');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loop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begin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if (</a:t>
            </a:r>
            <a:r>
              <a:rPr lang="en-IN" sz="1400" b="1" dirty="0" err="1"/>
              <a:t>ecount</a:t>
            </a:r>
            <a:r>
              <a:rPr lang="en-IN" sz="1400" b="1" dirty="0"/>
              <a:t> = 1) then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utl_file.get_line</a:t>
            </a:r>
            <a:r>
              <a:rPr lang="en-IN" sz="1400" b="1" dirty="0"/>
              <a:t>(</a:t>
            </a:r>
            <a:r>
              <a:rPr lang="en-IN" sz="1400" b="1" dirty="0" err="1"/>
              <a:t>f,e_line</a:t>
            </a:r>
            <a:r>
              <a:rPr lang="en-IN" sz="1400" b="1" dirty="0"/>
              <a:t>);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utl_file.get_line</a:t>
            </a:r>
            <a:r>
              <a:rPr lang="en-IN" sz="1400" b="1" dirty="0"/>
              <a:t>(</a:t>
            </a:r>
            <a:r>
              <a:rPr lang="en-IN" sz="1400" b="1" dirty="0" err="1"/>
              <a:t>f,e_line</a:t>
            </a:r>
            <a:r>
              <a:rPr lang="en-IN" sz="1400" b="1" dirty="0"/>
              <a:t>);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ecount</a:t>
            </a:r>
            <a:r>
              <a:rPr lang="en-IN" sz="1400" b="1" dirty="0"/>
              <a:t> := 0;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else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utl_file.get_line</a:t>
            </a:r>
            <a:r>
              <a:rPr lang="en-IN" sz="1400" b="1" dirty="0"/>
              <a:t>(</a:t>
            </a:r>
            <a:r>
              <a:rPr lang="en-IN" sz="1400" b="1" dirty="0" err="1"/>
              <a:t>f,e_line</a:t>
            </a:r>
            <a:r>
              <a:rPr lang="en-IN" sz="1400" b="1" dirty="0"/>
              <a:t>);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end if;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dbms_output.put_line</a:t>
            </a:r>
            <a:r>
              <a:rPr lang="en-IN" sz="1400" b="1" dirty="0"/>
              <a:t>(</a:t>
            </a:r>
            <a:r>
              <a:rPr lang="en-IN" sz="1400" b="1" dirty="0" err="1"/>
              <a:t>e_line</a:t>
            </a:r>
            <a:r>
              <a:rPr lang="en-IN" sz="1400" b="1" dirty="0"/>
              <a:t>);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1227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90000"/>
              <a:buFont typeface="Century Gothic" panose="020B0502020202020204" pitchFamily="34" charset="0"/>
              <a:buChar char="►"/>
            </a:pPr>
            <a:endParaRPr lang="en-IN" dirty="0"/>
          </a:p>
          <a:p>
            <a:pPr>
              <a:buSzPct val="90000"/>
              <a:buFont typeface="Century Gothic" panose="020B0502020202020204" pitchFamily="34" charset="0"/>
              <a:buChar char="►"/>
            </a:pPr>
            <a:r>
              <a:rPr lang="en-IN" dirty="0" smtClean="0"/>
              <a:t>Map </a:t>
            </a:r>
            <a:r>
              <a:rPr lang="en-IN" dirty="0"/>
              <a:t>the structure of the source database to the corresponding destination database structure</a:t>
            </a:r>
            <a:r>
              <a:rPr lang="en-IN" dirty="0" smtClean="0"/>
              <a:t>.</a:t>
            </a:r>
          </a:p>
          <a:p>
            <a:pPr>
              <a:buSzPct val="90000"/>
              <a:buFont typeface="Century Gothic" panose="020B0502020202020204" pitchFamily="34" charset="0"/>
              <a:buChar char="►"/>
            </a:pPr>
            <a:r>
              <a:rPr lang="en-IN" dirty="0" smtClean="0"/>
              <a:t>Unload </a:t>
            </a:r>
            <a:r>
              <a:rPr lang="en-IN" dirty="0"/>
              <a:t>the data from the source database</a:t>
            </a:r>
            <a:r>
              <a:rPr lang="en-IN" dirty="0" smtClean="0"/>
              <a:t>.</a:t>
            </a:r>
          </a:p>
          <a:p>
            <a:pPr>
              <a:buSzPct val="90000"/>
              <a:buFont typeface="Century Gothic" panose="020B0502020202020204" pitchFamily="34" charset="0"/>
              <a:buChar char="►"/>
            </a:pPr>
            <a:r>
              <a:rPr lang="en-IN" dirty="0" smtClean="0"/>
              <a:t>Load </a:t>
            </a:r>
            <a:r>
              <a:rPr lang="en-IN" dirty="0"/>
              <a:t>the data into the target </a:t>
            </a:r>
            <a:r>
              <a:rPr lang="en-IN" dirty="0" smtClean="0"/>
              <a:t>database </a:t>
            </a:r>
            <a:r>
              <a:rPr lang="en-IN" dirty="0"/>
              <a:t>u</a:t>
            </a:r>
            <a:r>
              <a:rPr lang="en-IN" dirty="0" smtClean="0"/>
              <a:t>sing </a:t>
            </a:r>
            <a:r>
              <a:rPr lang="en-IN" dirty="0"/>
              <a:t>any tool or programming/scripting language for the mapping and unloading-loading part.</a:t>
            </a:r>
            <a:endParaRPr lang="en-IN" dirty="0" smtClean="0"/>
          </a:p>
          <a:p>
            <a:pPr>
              <a:buSzPct val="90000"/>
              <a:buFont typeface="Century Gothic" panose="020B0502020202020204" pitchFamily="34" charset="0"/>
              <a:buChar char="►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0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229"/>
            <a:ext cx="10018713" cy="1058594"/>
          </a:xfrm>
        </p:spPr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Migration of data from DB2 to oracle is done in this project.</a:t>
            </a:r>
          </a:p>
          <a:p>
            <a:r>
              <a:rPr lang="en-IN" dirty="0" smtClean="0"/>
              <a:t>The medium for the migration is IBM DB2 Cloud and UTL Packages in Oracle.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5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67618"/>
          </a:xfrm>
        </p:spPr>
        <p:txBody>
          <a:bodyPr/>
          <a:lstStyle/>
          <a:p>
            <a:r>
              <a:rPr lang="en-IN" dirty="0" smtClean="0"/>
              <a:t>SOFTWARE REQUIREMENTS: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26" y="1949235"/>
            <a:ext cx="5802556" cy="1609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57" y="4318090"/>
            <a:ext cx="7096919" cy="1932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8614" y="4870774"/>
            <a:ext cx="92557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6500 CPU</a:t>
            </a:r>
            <a:endParaRPr lang="en-IN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9464" y="5262343"/>
            <a:ext cx="10450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 pro</a:t>
            </a:r>
            <a:endParaRPr lang="en-I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4774"/>
              </p:ext>
            </p:extLst>
          </p:nvPr>
        </p:nvGraphicFramePr>
        <p:xfrm>
          <a:off x="2320726" y="3545058"/>
          <a:ext cx="57681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17"/>
                <a:gridCol w="4754880"/>
              </a:tblGrid>
              <a:tr h="236807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DB2 environment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51084"/>
              </p:ext>
            </p:extLst>
          </p:nvPr>
        </p:nvGraphicFramePr>
        <p:xfrm>
          <a:off x="4016556" y="6212260"/>
          <a:ext cx="709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118"/>
                <a:gridCol w="369980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DB2 Cloud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729" y="6288291"/>
            <a:ext cx="328167" cy="2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9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974" y="3055518"/>
            <a:ext cx="7919390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240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DESIGN PHASE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an 3"/>
          <p:cNvSpPr/>
          <p:nvPr/>
        </p:nvSpPr>
        <p:spPr>
          <a:xfrm>
            <a:off x="3101725" y="3345153"/>
            <a:ext cx="1038225" cy="23622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tx2"/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DB2</a:t>
            </a:r>
            <a:endParaRPr lang="en-IN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8693" y="3057856"/>
            <a:ext cx="3276600" cy="264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17597" y="3310272"/>
            <a:ext cx="2887112" cy="234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11362" y="4333112"/>
            <a:ext cx="4191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9300" y="3780479"/>
            <a:ext cx="914400" cy="1905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Fetch data from the DB2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2211" y="3781540"/>
            <a:ext cx="914400" cy="18859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Store the data in csv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4912" y="3804255"/>
            <a:ext cx="914400" cy="18764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2"/>
            </a:outerShdw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Convert CSV file into SQL table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31847" y="3905584"/>
            <a:ext cx="971550" cy="11525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Insert data into SQL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083594" y="4381832"/>
            <a:ext cx="323850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29831" y="3143415"/>
            <a:ext cx="1743075" cy="266700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ETL</a:t>
            </a: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46162" y="4084177"/>
            <a:ext cx="947365" cy="7953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865721" y="4367547"/>
            <a:ext cx="25717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208628" y="1955409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3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11764"/>
            <a:ext cx="10018713" cy="879364"/>
          </a:xfrm>
        </p:spPr>
        <p:txBody>
          <a:bodyPr/>
          <a:lstStyle/>
          <a:p>
            <a:pPr marL="0" indent="0"/>
            <a:r>
              <a:rPr lang="en-IN" dirty="0" smtClean="0"/>
              <a:t>LOW </a:t>
            </a:r>
            <a:r>
              <a:rPr lang="en-IN" dirty="0"/>
              <a:t>LEVEL DESIGN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84311" y="1140767"/>
            <a:ext cx="280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322363" y="2803034"/>
            <a:ext cx="1209822" cy="46978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Start</a:t>
            </a:r>
            <a:endParaRPr lang="en-IN" b="1" dirty="0"/>
          </a:p>
        </p:txBody>
      </p:sp>
      <p:sp>
        <p:nvSpPr>
          <p:cNvPr id="43" name="Rectangle 42"/>
          <p:cNvSpPr/>
          <p:nvPr/>
        </p:nvSpPr>
        <p:spPr>
          <a:xfrm>
            <a:off x="3509174" y="2527704"/>
            <a:ext cx="3068187" cy="1020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Creating table in the DB2 </a:t>
            </a:r>
            <a:r>
              <a:rPr lang="en-IN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endParaRPr lang="en-IN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49832" y="2527704"/>
            <a:ext cx="3291840" cy="1020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Exporting the data from DB2 environment to CSV</a:t>
            </a:r>
            <a:r>
              <a:rPr lang="en-IN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>
              <a:rPr lang="en-IN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49733" y="1823167"/>
            <a:ext cx="8482818" cy="19940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IBM DB2 Cloud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9284676" y="4909626"/>
            <a:ext cx="2588455" cy="1041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Creating directory in local disc using UTL </a:t>
            </a:r>
            <a:r>
              <a:rPr lang="en-IN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endParaRPr lang="en-IN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54017" y="4909626"/>
            <a:ext cx="2155469" cy="104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Reading data line by line from CSV </a:t>
            </a:r>
            <a:r>
              <a:rPr lang="en-IN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91243" y="4909625"/>
            <a:ext cx="2066521" cy="104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Loading each line in oracle </a:t>
            </a:r>
            <a:r>
              <a:rPr lang="en-IN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9733" y="4577218"/>
            <a:ext cx="8975040" cy="20345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dirty="0" smtClean="0"/>
              <a:t>Oracle Environment</a:t>
            </a:r>
            <a:endParaRPr lang="en-IN" dirty="0"/>
          </a:p>
        </p:txBody>
      </p:sp>
      <p:cxnSp>
        <p:nvCxnSpPr>
          <p:cNvPr id="51" name="Straight Arrow Connector 50"/>
          <p:cNvCxnSpPr>
            <a:stCxn id="43" idx="3"/>
          </p:cNvCxnSpPr>
          <p:nvPr/>
        </p:nvCxnSpPr>
        <p:spPr>
          <a:xfrm flipV="1">
            <a:off x="6577361" y="3037924"/>
            <a:ext cx="1472471" cy="1"/>
          </a:xfrm>
          <a:prstGeom prst="straightConnector1">
            <a:avLst/>
          </a:prstGeom>
          <a:ln>
            <a:tailEnd type="triangle"/>
          </a:ln>
          <a:effectLst>
            <a:outerShdw blurRad="50800" dist="50800" dir="2400000" algn="ctr" rotWithShape="0">
              <a:schemeClr val="accent1">
                <a:lumMod val="20000"/>
                <a:lumOff val="80000"/>
              </a:schemeClr>
            </a:outerShdw>
            <a:reflection blurRad="12700" stA="26000" endPos="32000" dist="12700" dir="5400000" sy="-100000" rotWithShape="0"/>
            <a:softEdge rad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1"/>
          </p:cNvCxnSpPr>
          <p:nvPr/>
        </p:nvCxnSpPr>
        <p:spPr>
          <a:xfrm>
            <a:off x="2532185" y="3037925"/>
            <a:ext cx="976989" cy="0"/>
          </a:xfrm>
          <a:prstGeom prst="straightConnector1">
            <a:avLst/>
          </a:prstGeom>
          <a:ln>
            <a:tailEnd type="triangle"/>
          </a:ln>
          <a:effectLst>
            <a:outerShdw blurRad="50800" dist="50800" dir="2400000" algn="ctr" rotWithShape="0">
              <a:schemeClr val="accent1">
                <a:lumMod val="20000"/>
                <a:lumOff val="80000"/>
              </a:schemeClr>
            </a:outerShdw>
            <a:reflection blurRad="12700" stA="26000" endPos="32000" dist="12700" dir="5400000" sy="-100000" rotWithShape="0"/>
            <a:softEdge rad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1"/>
          </p:cNvCxnSpPr>
          <p:nvPr/>
        </p:nvCxnSpPr>
        <p:spPr>
          <a:xfrm flipH="1" flipV="1">
            <a:off x="5857764" y="5430130"/>
            <a:ext cx="796253" cy="1"/>
          </a:xfrm>
          <a:prstGeom prst="straightConnector1">
            <a:avLst/>
          </a:prstGeom>
          <a:ln>
            <a:tailEnd type="triangle"/>
          </a:ln>
          <a:effectLst>
            <a:outerShdw blurRad="50800" dist="50800" dir="2400000" algn="ctr" rotWithShape="0">
              <a:schemeClr val="accent1">
                <a:lumMod val="20000"/>
                <a:lumOff val="80000"/>
              </a:schemeClr>
            </a:outerShdw>
            <a:reflection blurRad="12700" stA="26000" endPos="32000" dist="12700" dir="5400000" sy="-100000" rotWithShape="0"/>
            <a:softEdge rad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809486" y="5430130"/>
            <a:ext cx="475190" cy="0"/>
          </a:xfrm>
          <a:prstGeom prst="straightConnector1">
            <a:avLst/>
          </a:prstGeom>
          <a:ln>
            <a:tailEnd type="triangle"/>
          </a:ln>
          <a:effectLst>
            <a:outerShdw blurRad="50800" dist="50800" dir="2400000" algn="ctr" rotWithShape="0">
              <a:schemeClr val="accent1">
                <a:lumMod val="20000"/>
                <a:lumOff val="80000"/>
              </a:schemeClr>
            </a:outerShdw>
            <a:reflection blurRad="12700" stA="26000" endPos="32000" dist="12700" dir="5400000" sy="-100000" rotWithShape="0"/>
            <a:softEdge rad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2"/>
          </p:cNvCxnSpPr>
          <p:nvPr/>
        </p:nvCxnSpPr>
        <p:spPr>
          <a:xfrm>
            <a:off x="9695752" y="3548147"/>
            <a:ext cx="0" cy="1361478"/>
          </a:xfrm>
          <a:prstGeom prst="straightConnector1">
            <a:avLst/>
          </a:prstGeom>
          <a:ln>
            <a:tailEnd type="triangle"/>
          </a:ln>
          <a:effectLst>
            <a:outerShdw blurRad="50800" dist="50800" dir="2400000" algn="ctr" rotWithShape="0">
              <a:schemeClr val="accent1">
                <a:lumMod val="20000"/>
                <a:lumOff val="80000"/>
              </a:schemeClr>
            </a:outerShdw>
            <a:reflection blurRad="12700" stA="26000" endPos="32000" dist="12700" dir="5400000" sy="-100000" rotWithShape="0"/>
            <a:softEdge rad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202788" y="5195239"/>
            <a:ext cx="1209822" cy="46978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End</a:t>
            </a:r>
            <a:endParaRPr lang="en-IN" b="1" dirty="0"/>
          </a:p>
        </p:txBody>
      </p:sp>
      <p:cxnSp>
        <p:nvCxnSpPr>
          <p:cNvPr id="72" name="Straight Arrow Connector 71"/>
          <p:cNvCxnSpPr>
            <a:stCxn id="48" idx="1"/>
            <a:endCxn id="71" idx="6"/>
          </p:cNvCxnSpPr>
          <p:nvPr/>
        </p:nvCxnSpPr>
        <p:spPr>
          <a:xfrm flipH="1">
            <a:off x="2412610" y="5430130"/>
            <a:ext cx="1378633" cy="0"/>
          </a:xfrm>
          <a:prstGeom prst="straightConnector1">
            <a:avLst/>
          </a:prstGeom>
          <a:ln>
            <a:tailEnd type="triangle"/>
          </a:ln>
          <a:effectLst>
            <a:outerShdw blurRad="50800" dist="50800" dir="2400000" algn="ctr" rotWithShape="0">
              <a:schemeClr val="accent1">
                <a:lumMod val="20000"/>
                <a:lumOff val="80000"/>
              </a:schemeClr>
            </a:outerShdw>
            <a:reflection blurRad="12700" stA="26000" endPos="32000" dist="12700" dir="5400000" sy="-100000" rotWithShape="0"/>
            <a:softEdge rad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7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05973"/>
            <a:ext cx="10018713" cy="763172"/>
          </a:xfrm>
        </p:spPr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Algorithm:</a:t>
            </a:r>
            <a:endParaRPr lang="en-IN" dirty="0"/>
          </a:p>
          <a:p>
            <a:r>
              <a:rPr lang="en-IN" b="1" dirty="0"/>
              <a:t>Step1</a:t>
            </a:r>
            <a:r>
              <a:rPr lang="en-IN" dirty="0"/>
              <a:t>: Creating a table in DB2 environment.</a:t>
            </a:r>
          </a:p>
          <a:p>
            <a:r>
              <a:rPr lang="en-IN" b="1" dirty="0"/>
              <a:t>Step2</a:t>
            </a:r>
            <a:r>
              <a:rPr lang="en-IN" dirty="0"/>
              <a:t>: Inserting the data into DB2 table.</a:t>
            </a:r>
          </a:p>
          <a:p>
            <a:r>
              <a:rPr lang="en-IN" b="1" dirty="0"/>
              <a:t>Step3</a:t>
            </a:r>
            <a:r>
              <a:rPr lang="en-IN" dirty="0"/>
              <a:t>: Export the data from DB2 environment to CSV format file.</a:t>
            </a:r>
          </a:p>
          <a:p>
            <a:r>
              <a:rPr lang="en-IN" b="1" dirty="0"/>
              <a:t>Step4</a:t>
            </a:r>
            <a:r>
              <a:rPr lang="en-IN" dirty="0"/>
              <a:t>: Open the Oracle database and login as super user.</a:t>
            </a:r>
          </a:p>
          <a:p>
            <a:r>
              <a:rPr lang="en-IN" b="1" dirty="0"/>
              <a:t>Step5</a:t>
            </a:r>
            <a:r>
              <a:rPr lang="en-IN" dirty="0"/>
              <a:t>: Create a directory in local disk.</a:t>
            </a:r>
          </a:p>
          <a:p>
            <a:r>
              <a:rPr lang="en-IN" b="1" dirty="0"/>
              <a:t>Step6</a:t>
            </a:r>
            <a:r>
              <a:rPr lang="en-IN" dirty="0"/>
              <a:t>: Giving permissions to the normal user to access the directory and UTL file package.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03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0040"/>
            <a:ext cx="10018713" cy="45368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Step7</a:t>
            </a:r>
            <a:r>
              <a:rPr lang="en-IN" dirty="0"/>
              <a:t>: Login as normal user.</a:t>
            </a:r>
          </a:p>
          <a:p>
            <a:r>
              <a:rPr lang="en-IN" b="1" dirty="0"/>
              <a:t>Step8</a:t>
            </a:r>
            <a:r>
              <a:rPr lang="en-IN" dirty="0"/>
              <a:t>: Create the table with the same structure as DB2 table.</a:t>
            </a:r>
          </a:p>
          <a:p>
            <a:r>
              <a:rPr lang="en-IN" b="1" dirty="0"/>
              <a:t>Step9</a:t>
            </a:r>
            <a:r>
              <a:rPr lang="en-IN" dirty="0"/>
              <a:t>: Create procedure to access the </a:t>
            </a:r>
            <a:r>
              <a:rPr lang="en-IN" dirty="0" err="1"/>
              <a:t>UTL_file</a:t>
            </a:r>
            <a:r>
              <a:rPr lang="en-IN" dirty="0"/>
              <a:t> package.</a:t>
            </a:r>
          </a:p>
          <a:p>
            <a:r>
              <a:rPr lang="en-IN" b="1" dirty="0"/>
              <a:t>Step10</a:t>
            </a:r>
            <a:r>
              <a:rPr lang="en-IN" dirty="0"/>
              <a:t>: Reading the data line by line from CSV file using UTL package.</a:t>
            </a:r>
          </a:p>
          <a:p>
            <a:r>
              <a:rPr lang="en-IN" b="1" dirty="0"/>
              <a:t>Step11</a:t>
            </a:r>
            <a:r>
              <a:rPr lang="en-IN" dirty="0"/>
              <a:t>: Loading data into Oracle database.  </a:t>
            </a:r>
          </a:p>
          <a:p>
            <a:r>
              <a:rPr lang="en-IN" b="1" dirty="0"/>
              <a:t>Step12</a:t>
            </a:r>
            <a:r>
              <a:rPr lang="en-IN" dirty="0"/>
              <a:t>: Test the conversion by retrieving the data from table.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30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513</TotalTime>
  <Words>531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Century Gothic</vt:lpstr>
      <vt:lpstr>Corbel</vt:lpstr>
      <vt:lpstr>Times New Roman</vt:lpstr>
      <vt:lpstr>Wingdings</vt:lpstr>
      <vt:lpstr>Parallax</vt:lpstr>
      <vt:lpstr>PowerPoint Presentation</vt:lpstr>
      <vt:lpstr>REQUIREMENTS</vt:lpstr>
      <vt:lpstr>ABSTRACT</vt:lpstr>
      <vt:lpstr>SOFTWARE REQUIREMENTS:</vt:lpstr>
      <vt:lpstr>PowerPoint Presentation</vt:lpstr>
      <vt:lpstr>DESIGN PHASE  </vt:lpstr>
      <vt:lpstr>LOW LEVEL DESIGN</vt:lpstr>
      <vt:lpstr>DESIGN</vt:lpstr>
      <vt:lpstr>Contd.</vt:lpstr>
      <vt:lpstr>DEVELOPMENT PHASE</vt:lpstr>
      <vt:lpstr>CREATION OF TABLE IN DB2</vt:lpstr>
      <vt:lpstr>PowerPoint Presentation</vt:lpstr>
      <vt:lpstr>CODING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LINGAMALLU, Y N V DIVYA SUPRIYA</dc:creator>
  <cp:lastModifiedBy>LINGAMALLU, Y N V DIVYA SUPRIYA</cp:lastModifiedBy>
  <cp:revision>28</cp:revision>
  <dcterms:created xsi:type="dcterms:W3CDTF">2019-09-13T03:52:51Z</dcterms:created>
  <dcterms:modified xsi:type="dcterms:W3CDTF">2019-09-13T12:36:32Z</dcterms:modified>
</cp:coreProperties>
</file>