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5" r:id="rId10"/>
    <p:sldId id="263" r:id="rId11"/>
  </p:sldIdLst>
  <p:sldSz cx="10080625" cy="567055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757B3BC-7DC6-4DFE-BFD1-F58958B9F93F}" type="slidenum">
              <a:rPr/>
            </a:fld>
            <a:endParaRPr/>
          </a:p>
        </p:txBody>
      </p:sp>
      <p:sp>
        <p:nvSpPr>
          <p:cNvPr id="4" name="PlaceHolder 3"/>
          <p:cNvSpPr>
            <a:spLocks noGrp="1"/>
          </p:cNvSpPr>
          <p:nvPr>
            <p:ph type="dt" idx="1"/>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2EFEB40-0F6A-4BDF-8D99-E77109A5BD64}"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5689EA5-59D0-415D-B731-2721FF6F89AC}" type="slidenum">
              <a:rPr/>
            </a:fld>
            <a:endParaRPr/>
          </a:p>
        </p:txBody>
      </p:sp>
      <p:sp>
        <p:nvSpPr>
          <p:cNvPr id="9" name="PlaceHolder 8"/>
          <p:cNvSpPr>
            <a:spLocks noGrp="1"/>
          </p:cNvSpPr>
          <p:nvPr>
            <p:ph type="dt" idx="1"/>
          </p:nvPr>
        </p:nvSpPr>
        <p:spPr/>
        <p:txBody>
          <a:bodyPr/>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26D7CA7-6CB7-494D-BF6F-46A466933B49}" type="slidenum">
              <a:rPr/>
            </a:fld>
            <a:endParaRPr/>
          </a:p>
        </p:txBody>
      </p:sp>
      <p:sp>
        <p:nvSpPr>
          <p:cNvPr id="11" name="PlaceHolder 10"/>
          <p:cNvSpPr>
            <a:spLocks noGrp="1"/>
          </p:cNvSpPr>
          <p:nvPr>
            <p:ph type="dt" idx="1"/>
          </p:nvPr>
        </p:nvSpPr>
        <p:spPr/>
        <p:txBody>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4" name="PlaceHolder 3"/>
          <p:cNvSpPr>
            <a:spLocks noGrp="1"/>
          </p:cNvSpPr>
          <p:nvPr>
            <p:ph type="ftr" idx="2"/>
          </p:nvPr>
        </p:nvSpPr>
        <p:spPr/>
        <p:txBody>
          <a:bodyPr/>
          <a:p>
            <a:r>
              <a:t>Footer</a:t>
            </a:r>
          </a:p>
        </p:txBody>
      </p:sp>
      <p:sp>
        <p:nvSpPr>
          <p:cNvPr id="2" name="PlaceHolder 4"/>
          <p:cNvSpPr>
            <a:spLocks noGrp="1"/>
          </p:cNvSpPr>
          <p:nvPr>
            <p:ph type="sldNum" idx="3"/>
          </p:nvPr>
        </p:nvSpPr>
        <p:spPr/>
        <p:txBody>
          <a:bodyPr/>
          <a:p>
            <a:fld id="{B51C9C73-97A6-47D6-859B-05C7DC76F3EA}" type="slidenum">
              <a:rPr/>
            </a:fld>
            <a:endParaRPr/>
          </a:p>
        </p:txBody>
      </p:sp>
      <p:sp>
        <p:nvSpPr>
          <p:cNvPr id="3" name="PlaceHolder 5"/>
          <p:cNvSpPr>
            <a:spLocks noGrp="1"/>
          </p:cNvSpPr>
          <p:nvPr>
            <p:ph type="dt" idx="1"/>
          </p:nvPr>
        </p:nvSpPr>
        <p:spPr/>
        <p:txBody>
          <a:bodyPr/>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16D23F9-457B-4923-98FB-AD9F02700052}" type="slidenum">
              <a:rPr/>
            </a:fld>
            <a:endParaRPr/>
          </a:p>
        </p:txBody>
      </p:sp>
      <p:sp>
        <p:nvSpPr>
          <p:cNvPr id="6" name="PlaceHolder 5"/>
          <p:cNvSpPr>
            <a:spLocks noGrp="1"/>
          </p:cNvSpPr>
          <p:nvPr>
            <p:ph type="dt" idx="1"/>
          </p:nvPr>
        </p:nvSpPr>
        <p:spPr/>
        <p:txBody>
          <a:bodyPr/>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1C795D2-5D7B-48CC-988A-4073364641A4}" type="slidenum">
              <a:rPr/>
            </a:fld>
            <a:endParaRPr/>
          </a:p>
        </p:txBody>
      </p:sp>
      <p:sp>
        <p:nvSpPr>
          <p:cNvPr id="7" name="PlaceHolder 6"/>
          <p:cNvSpPr>
            <a:spLocks noGrp="1"/>
          </p:cNvSpPr>
          <p:nvPr>
            <p:ph type="dt" idx="1"/>
          </p:nvPr>
        </p:nvSpPr>
        <p:spPr/>
        <p:txBody>
          <a:bodyPr/>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01CBE45-F692-4365-A4E1-AC1CC37B1164}"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64B37DB-9AC9-4D8F-838E-A1849BD2B3B5}" type="slidenum">
              <a:rPr/>
            </a:fld>
            <a:endParaRPr/>
          </a:p>
        </p:txBody>
      </p:sp>
      <p:sp>
        <p:nvSpPr>
          <p:cNvPr id="5" name="PlaceHolder 4"/>
          <p:cNvSpPr>
            <a:spLocks noGrp="1"/>
          </p:cNvSpPr>
          <p:nvPr>
            <p:ph type="dt" idx="1"/>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9B073B2-E1B5-4C9E-9F15-27885BF2099B}"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C26427E-E974-46A6-9399-97EDB11700E7}"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B375B30-1907-4EA4-A79C-4119FDF913C6}" type="slidenum">
              <a:rPr/>
            </a:fld>
            <a:endParaRPr/>
          </a:p>
        </p:txBody>
      </p:sp>
      <p:sp>
        <p:nvSpPr>
          <p:cNvPr id="8" name="PlaceHolder 7"/>
          <p:cNvSpPr>
            <a:spLocks noGrp="1"/>
          </p:cNvSpPr>
          <p:nvPr>
            <p:ph type="dt" idx="1"/>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p>
            <a:pPr algn="ctr">
              <a:buNone/>
            </a:pP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algn="ctr">
              <a:buNone/>
              <a:defRPr lang="en-US" sz="1400" b="0" strike="noStrike" spc="-1">
                <a:latin typeface="Times New Roman" panose="02020603050405020304"/>
              </a:defRPr>
            </a:lvl1pPr>
          </a:lstStyle>
          <a:p>
            <a:pPr algn="ctr">
              <a:buNone/>
            </a:pP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algn="r">
              <a:buNone/>
              <a:defRPr lang="en-US" sz="1400" b="0" strike="noStrike" spc="-1">
                <a:latin typeface="Times New Roman" panose="02020603050405020304"/>
              </a:defRPr>
            </a:lvl1pPr>
          </a:lstStyle>
          <a:p>
            <a:pPr algn="r">
              <a:buNone/>
            </a:pPr>
            <a:fld id="{3A7C5E44-84DD-4FF8-B9F9-1971DFFC9B19}"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pic>
        <p:nvPicPr>
          <p:cNvPr id="41" name="Picture 4"/>
          <p:cNvPicPr/>
          <p:nvPr/>
        </p:nvPicPr>
        <p:blipFill>
          <a:blip r:embed="rId2"/>
          <a:stretch>
            <a:fillRect/>
          </a:stretch>
        </p:blipFill>
        <p:spPr>
          <a:xfrm>
            <a:off x="791845" y="819150"/>
            <a:ext cx="1494155" cy="1228090"/>
          </a:xfrm>
          <a:prstGeom prst="rect">
            <a:avLst/>
          </a:prstGeom>
          <a:ln w="0">
            <a:noFill/>
          </a:ln>
        </p:spPr>
      </p:pic>
      <p:sp>
        <p:nvSpPr>
          <p:cNvPr id="42" name="Text Box 41"/>
          <p:cNvSpPr txBox="1"/>
          <p:nvPr/>
        </p:nvSpPr>
        <p:spPr>
          <a:xfrm>
            <a:off x="2448560" y="747395"/>
            <a:ext cx="7232015" cy="1747520"/>
          </a:xfrm>
          <a:prstGeom prst="rect">
            <a:avLst/>
          </a:prstGeom>
          <a:noFill/>
          <a:ln w="0">
            <a:noFill/>
          </a:ln>
        </p:spPr>
        <p:txBody>
          <a:bodyPr lIns="90000" tIns="45000" rIns="90000" bIns="45000" anchor="t">
            <a:noAutofit/>
          </a:bodyPr>
          <a:p>
            <a:pPr algn="ctr"/>
            <a:r>
              <a:rPr lang="en-US" sz="4000" b="1" strike="noStrike" spc="-1">
                <a:solidFill>
                  <a:srgbClr val="FFFFFF"/>
                </a:solidFill>
                <a:latin typeface="Arial" panose="020B0604020202020204"/>
              </a:rPr>
              <a:t>Gesture Recognition</a:t>
            </a:r>
            <a:endParaRPr lang="en-US" sz="4000" b="1" strike="noStrike" spc="-1">
              <a:solidFill>
                <a:srgbClr val="FFFFFF"/>
              </a:solidFill>
              <a:latin typeface="Arial" panose="020B0604020202020204"/>
            </a:endParaRPr>
          </a:p>
          <a:p>
            <a:pPr algn="ctr"/>
            <a:r>
              <a:rPr lang="en-US" sz="4000" b="1" strike="noStrike" spc="-1">
                <a:solidFill>
                  <a:srgbClr val="FFFFFF"/>
                </a:solidFill>
                <a:latin typeface="Arial" panose="020B0604020202020204"/>
              </a:rPr>
              <a:t> Using Hand Landmarks</a:t>
            </a:r>
            <a:endParaRPr lang="en-US" sz="4000" b="1" strike="noStrike" spc="-1">
              <a:solidFill>
                <a:srgbClr val="FFFFFF"/>
              </a:solidFill>
              <a:latin typeface="Arial" panose="020B0604020202020204"/>
            </a:endParaRPr>
          </a:p>
        </p:txBody>
      </p:sp>
      <p:sp>
        <p:nvSpPr>
          <p:cNvPr id="43" name="Text Box 42"/>
          <p:cNvSpPr txBox="1"/>
          <p:nvPr/>
        </p:nvSpPr>
        <p:spPr>
          <a:xfrm>
            <a:off x="504190" y="2948940"/>
            <a:ext cx="4800600" cy="2305685"/>
          </a:xfrm>
          <a:prstGeom prst="rect">
            <a:avLst/>
          </a:prstGeom>
          <a:noFill/>
          <a:ln w="0">
            <a:noFill/>
          </a:ln>
        </p:spPr>
        <p:txBody>
          <a:bodyPr lIns="90000" tIns="45000" rIns="90000" bIns="45000" anchor="t">
            <a:noAutofit/>
          </a:bodyPr>
          <a:p>
            <a:pPr algn="ctr">
              <a:lnSpc>
                <a:spcPct val="150000"/>
              </a:lnSpc>
            </a:pPr>
            <a:r>
              <a:rPr lang="en-US" sz="2400" strike="noStrike" spc="-1">
                <a:solidFill>
                  <a:srgbClr val="FFFFFF"/>
                </a:solidFill>
                <a:latin typeface="Arial" panose="020B0604020202020204"/>
              </a:rPr>
              <a:t>Group Members:</a:t>
            </a:r>
            <a:endParaRPr lang="en-US" sz="2400" strike="noStrike" spc="-1">
              <a:solidFill>
                <a:srgbClr val="FFFFFF"/>
              </a:solidFill>
              <a:latin typeface="Arial" panose="020B0604020202020204"/>
            </a:endParaRPr>
          </a:p>
          <a:p>
            <a:pPr algn="ctr">
              <a:lnSpc>
                <a:spcPct val="150000"/>
              </a:lnSpc>
            </a:pPr>
            <a:r>
              <a:rPr lang="en-US" sz="2400" b="1" strike="noStrike" spc="-1">
                <a:solidFill>
                  <a:srgbClr val="FFFFFF"/>
                </a:solidFill>
                <a:latin typeface="Arial" panose="020B0604020202020204"/>
              </a:rPr>
              <a:t>Srishty Singh</a:t>
            </a:r>
            <a:endParaRPr lang="en-US" sz="2400" b="1" strike="noStrike" spc="-1">
              <a:solidFill>
                <a:srgbClr val="FFFFFF"/>
              </a:solidFill>
              <a:latin typeface="Arial" panose="020B0604020202020204"/>
            </a:endParaRPr>
          </a:p>
          <a:p>
            <a:pPr algn="ctr"/>
            <a:r>
              <a:rPr lang="en-US" sz="2400" b="1" strike="noStrike" spc="-1">
                <a:solidFill>
                  <a:srgbClr val="FFFFFF"/>
                </a:solidFill>
                <a:latin typeface="Arial" panose="020B0604020202020204"/>
              </a:rPr>
              <a:t>Raj Pratap Singh</a:t>
            </a:r>
            <a:r>
              <a:rPr lang="en-US" sz="2600" b="1" strike="noStrike" spc="-1">
                <a:solidFill>
                  <a:srgbClr val="FFFFFF"/>
                </a:solidFill>
                <a:latin typeface="Arial" panose="020B0604020202020204"/>
              </a:rPr>
              <a:t>                </a:t>
            </a:r>
            <a:endParaRPr lang="en-US" sz="2600" b="1" strike="noStrike" spc="-1">
              <a:solidFill>
                <a:srgbClr val="FFFFFF"/>
              </a:solidFill>
              <a:latin typeface="Arial" panose="020B0604020202020204"/>
            </a:endParaRPr>
          </a:p>
          <a:p>
            <a:pPr algn="ctr"/>
            <a:endParaRPr lang="en-US" sz="2200" b="1" strike="noStrike" spc="-1">
              <a:solidFill>
                <a:srgbClr val="FFFFFF"/>
              </a:solidFill>
              <a:latin typeface="Arial" panose="020B0604020202020204"/>
            </a:endParaRPr>
          </a:p>
        </p:txBody>
      </p:sp>
      <p:sp>
        <p:nvSpPr>
          <p:cNvPr id="2" name="Text Box 1"/>
          <p:cNvSpPr txBox="1"/>
          <p:nvPr/>
        </p:nvSpPr>
        <p:spPr>
          <a:xfrm>
            <a:off x="5688330" y="3051175"/>
            <a:ext cx="3528695" cy="1291590"/>
          </a:xfrm>
          <a:prstGeom prst="rect">
            <a:avLst/>
          </a:prstGeom>
          <a:noFill/>
        </p:spPr>
        <p:txBody>
          <a:bodyPr wrap="square" rtlCol="0">
            <a:spAutoFit/>
          </a:bodyPr>
          <a:p>
            <a:pPr algn="ctr"/>
            <a:r>
              <a:rPr lang="en-US" sz="2400" spc="-1">
                <a:solidFill>
                  <a:srgbClr val="FFFFFF"/>
                </a:solidFill>
                <a:latin typeface="Arial" panose="020B0604020202020204"/>
                <a:sym typeface="+mn-ea"/>
              </a:rPr>
              <a:t>Mentor:</a:t>
            </a:r>
            <a:endParaRPr lang="en-US" b="1" strike="noStrike" spc="-1">
              <a:solidFill>
                <a:srgbClr val="FFFFFF"/>
              </a:solidFill>
              <a:latin typeface="Arial" panose="020B0604020202020204"/>
            </a:endParaRPr>
          </a:p>
          <a:p>
            <a:pPr algn="ctr">
              <a:lnSpc>
                <a:spcPct val="150000"/>
              </a:lnSpc>
            </a:pPr>
            <a:r>
              <a:rPr lang="en-US" sz="2400" b="1" spc="-1">
                <a:solidFill>
                  <a:srgbClr val="FFFFFF"/>
                </a:solidFill>
                <a:latin typeface="Arial" panose="020B0604020202020204"/>
                <a:sym typeface="+mn-ea"/>
              </a:rPr>
              <a:t>Mr. Prashant Agrawal</a:t>
            </a:r>
            <a:endParaRPr lang="en-US" b="1" strike="noStrike" spc="-1">
              <a:solidFill>
                <a:srgbClr val="FFFFFF"/>
              </a:solidFill>
              <a:latin typeface="Arial" panose="020B0604020202020204"/>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4" name="Text Box 43"/>
          <p:cNvSpPr txBox="1"/>
          <p:nvPr/>
        </p:nvSpPr>
        <p:spPr>
          <a:xfrm>
            <a:off x="2448560" y="530550"/>
            <a:ext cx="5257800" cy="486720"/>
          </a:xfrm>
          <a:prstGeom prst="rect">
            <a:avLst/>
          </a:prstGeom>
          <a:noFill/>
          <a:ln w="0">
            <a:noFill/>
          </a:ln>
        </p:spPr>
        <p:txBody>
          <a:bodyPr lIns="90000" tIns="45000" rIns="90000" bIns="45000" anchor="t">
            <a:noAutofit/>
          </a:bodyPr>
          <a:p>
            <a:pPr algn="ctr"/>
            <a:r>
              <a:rPr lang="en-US" sz="3200" b="1" strike="noStrike" spc="-1">
                <a:solidFill>
                  <a:schemeClr val="accent3">
                    <a:lumMod val="50000"/>
                  </a:schemeClr>
                </a:solidFill>
                <a:latin typeface="Arial" panose="020B0604020202020204"/>
              </a:rPr>
              <a:t>Introduction</a:t>
            </a:r>
            <a:endParaRPr lang="en-US" sz="3200" b="1" strike="noStrike" spc="-1">
              <a:solidFill>
                <a:schemeClr val="accent3">
                  <a:lumMod val="50000"/>
                </a:schemeClr>
              </a:solidFill>
              <a:latin typeface="Arial" panose="020B0604020202020204"/>
            </a:endParaRPr>
          </a:p>
        </p:txBody>
      </p:sp>
      <p:sp>
        <p:nvSpPr>
          <p:cNvPr id="2" name="Text Box 1"/>
          <p:cNvSpPr txBox="1"/>
          <p:nvPr/>
        </p:nvSpPr>
        <p:spPr>
          <a:xfrm>
            <a:off x="571500" y="1223645"/>
            <a:ext cx="9043035" cy="4154170"/>
          </a:xfrm>
          <a:prstGeom prst="rect">
            <a:avLst/>
          </a:prstGeom>
          <a:noFill/>
        </p:spPr>
        <p:txBody>
          <a:bodyPr wrap="square" rtlCol="0">
            <a:spAutoFit/>
          </a:bodyPr>
          <a:p>
            <a:r>
              <a:rPr lang="en-US">
                <a:solidFill>
                  <a:schemeClr val="bg1"/>
                </a:solidFill>
              </a:rPr>
              <a:t>“Have you seen the remote?”</a:t>
            </a:r>
            <a:br>
              <a:rPr lang="en-US">
                <a:solidFill>
                  <a:schemeClr val="bg1"/>
                </a:solidFill>
              </a:rPr>
            </a:br>
            <a:r>
              <a:rPr lang="en-US">
                <a:solidFill>
                  <a:schemeClr val="bg1"/>
                </a:solidFill>
              </a:rPr>
              <a:t>“I left it on the table after watching my show”. </a:t>
            </a:r>
            <a:endParaRPr lang="en-US">
              <a:solidFill>
                <a:schemeClr val="bg1"/>
              </a:solidFill>
            </a:endParaRPr>
          </a:p>
          <a:p>
            <a:r>
              <a:rPr lang="en-US">
                <a:solidFill>
                  <a:schemeClr val="bg1"/>
                </a:solidFill>
              </a:rPr>
              <a:t>“It is not here, I will miss the news again because of you!!!” </a:t>
            </a:r>
            <a:endParaRPr lang="en-US">
              <a:solidFill>
                <a:schemeClr val="bg1"/>
              </a:solidFill>
            </a:endParaRPr>
          </a:p>
          <a:p>
            <a:endParaRPr lang="en-US">
              <a:solidFill>
                <a:schemeClr val="bg1"/>
              </a:solidFill>
            </a:endParaRPr>
          </a:p>
          <a:p>
            <a:r>
              <a:rPr lang="en-US" sz="2400">
                <a:solidFill>
                  <a:schemeClr val="bg1"/>
                </a:solidFill>
              </a:rPr>
              <a:t>In the near future, such heated discussions over remote control won’t disturb the harmony of the house.  </a:t>
            </a:r>
            <a:endParaRPr lang="en-US" sz="2400">
              <a:solidFill>
                <a:schemeClr val="bg1"/>
              </a:solidFill>
            </a:endParaRPr>
          </a:p>
          <a:p>
            <a:r>
              <a:rPr lang="en-US" sz="2400">
                <a:solidFill>
                  <a:schemeClr val="bg1"/>
                </a:solidFill>
              </a:rPr>
              <a:t>Because soon remote controls will be the objects of the past. Technology has finally reached that dimension when our hands will replace them by directly communicating with the computer or television.</a:t>
            </a:r>
            <a:endParaRPr lang="en-US" sz="2400">
              <a:solidFill>
                <a:schemeClr val="bg1"/>
              </a:solidFill>
            </a:endParaRPr>
          </a:p>
          <a:p>
            <a:r>
              <a:rPr lang="en-US" sz="2400">
                <a:solidFill>
                  <a:schemeClr val="bg1"/>
                </a:solidFill>
                <a:sym typeface="+mn-ea"/>
              </a:rPr>
              <a:t>Gesture recognition is the ability of a computer to understand gestures and execute commands based on those gestures.</a:t>
            </a:r>
            <a:endParaRPr lang="en-US"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5" name="Text Box 44"/>
          <p:cNvSpPr txBox="1"/>
          <p:nvPr/>
        </p:nvSpPr>
        <p:spPr>
          <a:xfrm>
            <a:off x="1299845" y="602615"/>
            <a:ext cx="7209155" cy="486410"/>
          </a:xfrm>
          <a:prstGeom prst="rect">
            <a:avLst/>
          </a:prstGeom>
          <a:noFill/>
          <a:ln w="0">
            <a:noFill/>
          </a:ln>
        </p:spPr>
        <p:txBody>
          <a:bodyPr lIns="90000" tIns="45000" rIns="90000" bIns="45000" anchor="t">
            <a:noAutofit/>
          </a:bodyPr>
          <a:p>
            <a:r>
              <a:rPr lang="en-US" sz="3200" b="1" strike="noStrike" spc="-1">
                <a:solidFill>
                  <a:schemeClr val="accent3">
                    <a:lumMod val="50000"/>
                  </a:schemeClr>
                </a:solidFill>
                <a:latin typeface="Arial" panose="020B0604020202020204"/>
              </a:rPr>
              <a:t>             Libraries To Be Used</a:t>
            </a:r>
            <a:endParaRPr lang="en-US" sz="3200" b="1" strike="noStrike" spc="-1">
              <a:solidFill>
                <a:schemeClr val="accent3">
                  <a:lumMod val="50000"/>
                </a:schemeClr>
              </a:solidFill>
              <a:latin typeface="Arial" panose="020B0604020202020204"/>
            </a:endParaRPr>
          </a:p>
        </p:txBody>
      </p:sp>
      <p:sp>
        <p:nvSpPr>
          <p:cNvPr id="46" name="Text Box 45"/>
          <p:cNvSpPr txBox="1"/>
          <p:nvPr/>
        </p:nvSpPr>
        <p:spPr>
          <a:xfrm>
            <a:off x="1828800" y="1362960"/>
            <a:ext cx="6858000" cy="1380240"/>
          </a:xfrm>
          <a:prstGeom prst="rect">
            <a:avLst/>
          </a:prstGeom>
          <a:noFill/>
          <a:ln w="0">
            <a:noFill/>
          </a:ln>
        </p:spPr>
        <p:txBody>
          <a:bodyPr lIns="90000" tIns="45000" rIns="90000" bIns="45000" anchor="t">
            <a:noAutofit/>
          </a:bodyPr>
          <a:p>
            <a:pPr marL="215900" indent="-215900">
              <a:spcBef>
                <a:spcPts val="720"/>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Open-CV</a:t>
            </a:r>
            <a:endParaRPr lang="en-US" sz="2600" b="0" strike="noStrike" spc="-1">
              <a:solidFill>
                <a:schemeClr val="bg1"/>
              </a:solidFill>
              <a:latin typeface="Arial" panose="020B0604020202020204"/>
            </a:endParaRPr>
          </a:p>
          <a:p>
            <a:pPr marL="215900" indent="-215900">
              <a:spcBef>
                <a:spcPts val="720"/>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Google Mediapipe</a:t>
            </a:r>
            <a:endParaRPr lang="en-US" sz="2600" b="0" strike="noStrike" spc="-1">
              <a:solidFill>
                <a:schemeClr val="bg1"/>
              </a:solidFill>
              <a:latin typeface="Arial" panose="020B0604020202020204"/>
            </a:endParaRPr>
          </a:p>
          <a:p>
            <a:pPr marL="215900" indent="-215900">
              <a:spcBef>
                <a:spcPts val="720"/>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Tkinter Python Module</a:t>
            </a:r>
            <a:endParaRPr lang="en-US" sz="2600" b="0" strike="noStrike" spc="-1">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7" name="Text Box 46"/>
          <p:cNvSpPr txBox="1"/>
          <p:nvPr/>
        </p:nvSpPr>
        <p:spPr>
          <a:xfrm>
            <a:off x="1188720" y="530860"/>
            <a:ext cx="7543165" cy="486410"/>
          </a:xfrm>
          <a:prstGeom prst="rect">
            <a:avLst/>
          </a:prstGeom>
          <a:noFill/>
          <a:ln w="0">
            <a:noFill/>
          </a:ln>
        </p:spPr>
        <p:txBody>
          <a:bodyPr lIns="90000" tIns="45000" rIns="90000" bIns="45000" anchor="t">
            <a:noAutofit/>
          </a:bodyPr>
          <a:p>
            <a:pPr algn="ctr"/>
            <a:r>
              <a:rPr lang="en-US" sz="3200" b="1" strike="noStrike" spc="-1">
                <a:solidFill>
                  <a:schemeClr val="accent3">
                    <a:lumMod val="50000"/>
                  </a:schemeClr>
                </a:solidFill>
                <a:latin typeface="Arial" panose="020B0604020202020204"/>
              </a:rPr>
              <a:t>       Hardware To Be Used</a:t>
            </a:r>
            <a:endParaRPr lang="en-US" sz="3200" b="1" strike="noStrike" spc="-1">
              <a:solidFill>
                <a:schemeClr val="accent3">
                  <a:lumMod val="50000"/>
                </a:schemeClr>
              </a:solidFill>
              <a:latin typeface="Arial" panose="020B0604020202020204"/>
            </a:endParaRPr>
          </a:p>
        </p:txBody>
      </p:sp>
      <p:sp>
        <p:nvSpPr>
          <p:cNvPr id="48" name="Text Box 47"/>
          <p:cNvSpPr txBox="1"/>
          <p:nvPr/>
        </p:nvSpPr>
        <p:spPr>
          <a:xfrm>
            <a:off x="2088515" y="1539215"/>
            <a:ext cx="6172200" cy="1895760"/>
          </a:xfrm>
          <a:prstGeom prst="rect">
            <a:avLst/>
          </a:prstGeom>
          <a:noFill/>
          <a:ln w="0">
            <a:noFill/>
          </a:ln>
        </p:spPr>
        <p:txBody>
          <a:bodyPr lIns="90000" tIns="45000" rIns="90000" bIns="45000" anchor="t">
            <a:noAutofit/>
          </a:bodyPr>
          <a:p>
            <a:pPr marL="215900" indent="-215900">
              <a:spcBef>
                <a:spcPts val="865"/>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Processor- intel i5 11</a:t>
            </a:r>
            <a:r>
              <a:rPr lang="en-US" sz="2600" b="0" strike="noStrike" spc="-1" baseline="33000">
                <a:solidFill>
                  <a:schemeClr val="bg1"/>
                </a:solidFill>
                <a:latin typeface="Arial" panose="020B0604020202020204"/>
              </a:rPr>
              <a:t>th</a:t>
            </a:r>
            <a:r>
              <a:rPr lang="en-US" sz="2600" b="0" strike="noStrike" spc="-1">
                <a:solidFill>
                  <a:schemeClr val="bg1"/>
                </a:solidFill>
                <a:latin typeface="Arial" panose="020B0604020202020204"/>
              </a:rPr>
              <a:t> generation</a:t>
            </a:r>
            <a:endParaRPr lang="en-US" sz="2600" b="0" strike="noStrike" spc="-1">
              <a:solidFill>
                <a:schemeClr val="bg1"/>
              </a:solidFill>
              <a:latin typeface="Arial" panose="020B0604020202020204"/>
            </a:endParaRPr>
          </a:p>
          <a:p>
            <a:pPr marL="215900" indent="-215900">
              <a:spcBef>
                <a:spcPts val="865"/>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Ram- 8 GB.</a:t>
            </a:r>
            <a:endParaRPr lang="en-US" sz="2600" b="0" strike="noStrike" spc="-1">
              <a:solidFill>
                <a:schemeClr val="bg1"/>
              </a:solidFill>
              <a:latin typeface="Arial" panose="020B0604020202020204"/>
            </a:endParaRPr>
          </a:p>
          <a:p>
            <a:pPr marL="215900" indent="-215900">
              <a:spcBef>
                <a:spcPts val="865"/>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A Good Quality Webcam.</a:t>
            </a:r>
            <a:endParaRPr lang="en-US" sz="2600" b="0" strike="noStrike" spc="-1">
              <a:solidFill>
                <a:schemeClr val="bg1"/>
              </a:solidFill>
              <a:latin typeface="Arial" panose="020B0604020202020204"/>
            </a:endParaRPr>
          </a:p>
          <a:p>
            <a:pPr marL="215900" indent="-215900">
              <a:spcBef>
                <a:spcPts val="865"/>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Minimum 8GB Disk Space.</a:t>
            </a:r>
            <a:endParaRPr lang="en-US" sz="2600" b="0" strike="noStrike" spc="-1">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9" name="Text Box 48"/>
          <p:cNvSpPr txBox="1"/>
          <p:nvPr/>
        </p:nvSpPr>
        <p:spPr>
          <a:xfrm>
            <a:off x="1080135" y="458470"/>
            <a:ext cx="7807325" cy="883285"/>
          </a:xfrm>
          <a:prstGeom prst="rect">
            <a:avLst/>
          </a:prstGeom>
          <a:noFill/>
          <a:ln w="0">
            <a:noFill/>
          </a:ln>
        </p:spPr>
        <p:txBody>
          <a:bodyPr lIns="90000" tIns="45000" rIns="90000" bIns="45000" anchor="t">
            <a:noAutofit/>
          </a:bodyPr>
          <a:p>
            <a:pPr algn="ctr"/>
            <a:r>
              <a:rPr lang="en-US" sz="3200" b="1" strike="noStrike" spc="-1">
                <a:solidFill>
                  <a:schemeClr val="accent3">
                    <a:lumMod val="50000"/>
                  </a:schemeClr>
                </a:solidFill>
                <a:latin typeface="Arial" panose="020B0604020202020204"/>
              </a:rPr>
              <a:t>Applications of Gesture Recognition</a:t>
            </a:r>
            <a:endParaRPr lang="en-US" sz="3200" b="1" strike="noStrike" spc="-1">
              <a:solidFill>
                <a:schemeClr val="accent3">
                  <a:lumMod val="50000"/>
                </a:schemeClr>
              </a:solidFill>
              <a:latin typeface="Arial" panose="020B0604020202020204"/>
            </a:endParaRPr>
          </a:p>
        </p:txBody>
      </p:sp>
      <p:sp>
        <p:nvSpPr>
          <p:cNvPr id="2" name="Text Box 1"/>
          <p:cNvSpPr txBox="1"/>
          <p:nvPr/>
        </p:nvSpPr>
        <p:spPr>
          <a:xfrm>
            <a:off x="1311275" y="1577975"/>
            <a:ext cx="7545705" cy="2491740"/>
          </a:xfrm>
          <a:prstGeom prst="rect">
            <a:avLst/>
          </a:prstGeom>
          <a:noFill/>
        </p:spPr>
        <p:txBody>
          <a:bodyPr wrap="square" rtlCol="0">
            <a:spAutoFit/>
          </a:bodyPr>
          <a:p>
            <a:pPr marL="285750" indent="-285750">
              <a:buFont typeface="Wingdings" panose="05000000000000000000" charset="0"/>
              <a:buChar char="§"/>
            </a:pPr>
            <a:r>
              <a:rPr lang="en-US" sz="2600">
                <a:solidFill>
                  <a:schemeClr val="bg1"/>
                </a:solidFill>
              </a:rPr>
              <a:t>Sign language recognition</a:t>
            </a:r>
            <a:endParaRPr lang="en-US" sz="2600">
              <a:solidFill>
                <a:schemeClr val="bg1"/>
              </a:solidFill>
            </a:endParaRPr>
          </a:p>
          <a:p>
            <a:pPr marL="285750" indent="-285750">
              <a:buFont typeface="Wingdings" panose="05000000000000000000" charset="0"/>
              <a:buChar char="§"/>
            </a:pPr>
            <a:r>
              <a:rPr lang="en-US" sz="2600">
                <a:solidFill>
                  <a:schemeClr val="bg1"/>
                </a:solidFill>
              </a:rPr>
              <a:t>Media controls</a:t>
            </a:r>
            <a:endParaRPr lang="en-US" sz="2600">
              <a:solidFill>
                <a:schemeClr val="bg1"/>
              </a:solidFill>
            </a:endParaRPr>
          </a:p>
          <a:p>
            <a:pPr marL="285750" indent="-285750">
              <a:buFont typeface="Wingdings" panose="05000000000000000000" charset="0"/>
              <a:buChar char="§"/>
            </a:pPr>
            <a:r>
              <a:rPr lang="en-US" sz="2600">
                <a:solidFill>
                  <a:schemeClr val="bg1"/>
                </a:solidFill>
              </a:rPr>
              <a:t>Virtual keyboard</a:t>
            </a:r>
            <a:endParaRPr lang="en-US" sz="2600">
              <a:solidFill>
                <a:schemeClr val="bg1"/>
              </a:solidFill>
            </a:endParaRPr>
          </a:p>
          <a:p>
            <a:pPr marL="285750" indent="-285750">
              <a:buFont typeface="Wingdings" panose="05000000000000000000" charset="0"/>
              <a:buChar char="§"/>
            </a:pPr>
            <a:r>
              <a:rPr lang="en-US" sz="2600">
                <a:solidFill>
                  <a:schemeClr val="bg1"/>
                </a:solidFill>
              </a:rPr>
              <a:t>Gaming gestures</a:t>
            </a:r>
            <a:endParaRPr lang="en-US" sz="2600">
              <a:solidFill>
                <a:schemeClr val="bg1"/>
              </a:solidFill>
            </a:endParaRPr>
          </a:p>
          <a:p>
            <a:pPr marL="285750" indent="-285750">
              <a:buFont typeface="Wingdings" panose="05000000000000000000" charset="0"/>
              <a:buChar char="§"/>
            </a:pPr>
            <a:r>
              <a:rPr lang="en-US" sz="2600">
                <a:solidFill>
                  <a:schemeClr val="bg1"/>
                </a:solidFill>
              </a:rPr>
              <a:t>Home automation with gesture input</a:t>
            </a:r>
            <a:endParaRPr lang="en-US" sz="2600">
              <a:solidFill>
                <a:schemeClr val="bg1"/>
              </a:solidFill>
            </a:endParaRPr>
          </a:p>
          <a:p>
            <a:pPr marL="285750" indent="-285750">
              <a:buFont typeface="Wingdings" panose="05000000000000000000" charset="0"/>
              <a:buChar char="§"/>
            </a:pPr>
            <a:r>
              <a:rPr lang="en-US" sz="2600">
                <a:solidFill>
                  <a:schemeClr val="bg1"/>
                </a:solidFill>
              </a:rPr>
              <a:t>Robotics</a:t>
            </a:r>
            <a:endParaRPr lang="en-US" sz="2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pic>
        <p:nvPicPr>
          <p:cNvPr id="2" name="Picture 1" descr="tinywow_Dataset Analysis (2)_5352889_1"/>
          <p:cNvPicPr>
            <a:picLocks noChangeAspect="1"/>
          </p:cNvPicPr>
          <p:nvPr/>
        </p:nvPicPr>
        <p:blipFill>
          <a:blip r:embed="rId2"/>
          <a:stretch>
            <a:fillRect/>
          </a:stretch>
        </p:blipFill>
        <p:spPr>
          <a:xfrm>
            <a:off x="1871980" y="530860"/>
            <a:ext cx="6256020" cy="4693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1" name="Text Box 50"/>
          <p:cNvSpPr txBox="1"/>
          <p:nvPr/>
        </p:nvSpPr>
        <p:spPr>
          <a:xfrm>
            <a:off x="2448560" y="602615"/>
            <a:ext cx="4800600" cy="459360"/>
          </a:xfrm>
          <a:prstGeom prst="rect">
            <a:avLst/>
          </a:prstGeom>
          <a:noFill/>
          <a:ln w="0">
            <a:noFill/>
          </a:ln>
        </p:spPr>
        <p:txBody>
          <a:bodyPr lIns="90000" tIns="45000" rIns="90000" bIns="45000" anchor="t">
            <a:noAutofit/>
          </a:bodyPr>
          <a:p>
            <a:pPr algn="ctr"/>
            <a:r>
              <a:rPr lang="en-US" sz="3200" b="1" strike="noStrike" spc="-1">
                <a:solidFill>
                  <a:schemeClr val="accent3">
                    <a:lumMod val="50000"/>
                  </a:schemeClr>
                </a:solidFill>
                <a:latin typeface="Arial" panose="020B0604020202020204"/>
              </a:rPr>
              <a:t>Outcome</a:t>
            </a:r>
            <a:endParaRPr lang="en-US" sz="3200" b="1" strike="noStrike" spc="-1">
              <a:solidFill>
                <a:schemeClr val="accent3">
                  <a:lumMod val="50000"/>
                </a:schemeClr>
              </a:solidFill>
              <a:latin typeface="Arial" panose="020B0604020202020204"/>
            </a:endParaRPr>
          </a:p>
        </p:txBody>
      </p:sp>
      <p:sp>
        <p:nvSpPr>
          <p:cNvPr id="2" name="Text Box 1"/>
          <p:cNvSpPr txBox="1"/>
          <p:nvPr/>
        </p:nvSpPr>
        <p:spPr>
          <a:xfrm>
            <a:off x="720090" y="1610995"/>
            <a:ext cx="6010910" cy="2891790"/>
          </a:xfrm>
          <a:prstGeom prst="rect">
            <a:avLst/>
          </a:prstGeom>
          <a:noFill/>
        </p:spPr>
        <p:txBody>
          <a:bodyPr wrap="square" rtlCol="0">
            <a:spAutoFit/>
          </a:bodyPr>
          <a:p>
            <a:pPr>
              <a:lnSpc>
                <a:spcPct val="100000"/>
              </a:lnSpc>
            </a:pPr>
            <a:r>
              <a:rPr lang="en-US" sz="2600">
                <a:solidFill>
                  <a:schemeClr val="bg1"/>
                </a:solidFill>
              </a:rPr>
              <a:t>The project will introduce an application using computer vision for hand gesture recognition. A camera will take live video stream, and palm detection will be applied. Then hand landmarks will be generated on the input feed. After that the gesture is recognized.</a:t>
            </a:r>
            <a:endParaRPr lang="en-US" sz="2600">
              <a:solidFill>
                <a:schemeClr val="bg1"/>
              </a:solidFill>
            </a:endParaRPr>
          </a:p>
        </p:txBody>
      </p:sp>
      <p:pic>
        <p:nvPicPr>
          <p:cNvPr id="3" name="Picture 2" descr="Landmark"/>
          <p:cNvPicPr>
            <a:picLocks noChangeAspect="1"/>
          </p:cNvPicPr>
          <p:nvPr/>
        </p:nvPicPr>
        <p:blipFill>
          <a:blip r:embed="rId2"/>
          <a:stretch>
            <a:fillRect/>
          </a:stretch>
        </p:blipFill>
        <p:spPr>
          <a:xfrm>
            <a:off x="7249160" y="1870075"/>
            <a:ext cx="2077085" cy="2374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1" name="Text Box 50"/>
          <p:cNvSpPr txBox="1"/>
          <p:nvPr/>
        </p:nvSpPr>
        <p:spPr>
          <a:xfrm>
            <a:off x="2448560" y="602615"/>
            <a:ext cx="4800600" cy="459360"/>
          </a:xfrm>
          <a:prstGeom prst="rect">
            <a:avLst/>
          </a:prstGeom>
          <a:noFill/>
          <a:ln w="0">
            <a:noFill/>
          </a:ln>
        </p:spPr>
        <p:txBody>
          <a:bodyPr lIns="90000" tIns="45000" rIns="90000" bIns="45000" anchor="t">
            <a:noAutofit/>
          </a:bodyPr>
          <a:p>
            <a:pPr algn="ctr"/>
            <a:r>
              <a:rPr lang="en-US" sz="3200" b="1" strike="noStrike" spc="-1">
                <a:solidFill>
                  <a:schemeClr val="accent3">
                    <a:lumMod val="50000"/>
                  </a:schemeClr>
                </a:solidFill>
                <a:latin typeface="Arial" panose="020B0604020202020204"/>
              </a:rPr>
              <a:t>Future Outcome Scope</a:t>
            </a:r>
            <a:endParaRPr lang="en-US" sz="3200" b="1" strike="noStrike" spc="-1">
              <a:solidFill>
                <a:schemeClr val="accent3">
                  <a:lumMod val="50000"/>
                </a:schemeClr>
              </a:solidFill>
              <a:latin typeface="Arial" panose="020B0604020202020204"/>
            </a:endParaRPr>
          </a:p>
        </p:txBody>
      </p:sp>
      <p:sp>
        <p:nvSpPr>
          <p:cNvPr id="2" name="Text Box 1"/>
          <p:cNvSpPr txBox="1"/>
          <p:nvPr/>
        </p:nvSpPr>
        <p:spPr>
          <a:xfrm>
            <a:off x="1122045" y="1633220"/>
            <a:ext cx="8029575" cy="2491740"/>
          </a:xfrm>
          <a:prstGeom prst="rect">
            <a:avLst/>
          </a:prstGeom>
          <a:noFill/>
        </p:spPr>
        <p:txBody>
          <a:bodyPr wrap="square" rtlCol="0">
            <a:spAutoFit/>
          </a:bodyPr>
          <a:p>
            <a:pPr>
              <a:lnSpc>
                <a:spcPct val="150000"/>
              </a:lnSpc>
            </a:pPr>
            <a:r>
              <a:rPr lang="en-US" sz="2600">
                <a:solidFill>
                  <a:schemeClr val="bg1"/>
                </a:solidFill>
              </a:rPr>
              <a:t>Research paper describing the implementation method of the project that uses MediaPipe Framework. Along with it’s advantages over predecessing methods.</a:t>
            </a:r>
            <a:endParaRPr lang="en-US" sz="2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2" name="Text Box 51"/>
          <p:cNvSpPr txBox="1"/>
          <p:nvPr/>
        </p:nvSpPr>
        <p:spPr>
          <a:xfrm>
            <a:off x="1656080" y="2258555"/>
            <a:ext cx="6629400" cy="942480"/>
          </a:xfrm>
          <a:prstGeom prst="rect">
            <a:avLst/>
          </a:prstGeom>
          <a:noFill/>
          <a:ln w="0">
            <a:noFill/>
          </a:ln>
        </p:spPr>
        <p:txBody>
          <a:bodyPr lIns="90000" tIns="45000" rIns="90000" bIns="45000" anchor="t">
            <a:noAutofit/>
          </a:bodyPr>
          <a:p>
            <a:pPr algn="ctr"/>
            <a:r>
              <a:rPr lang="en-US" sz="6000" b="1" strike="noStrike" spc="-1">
                <a:solidFill>
                  <a:schemeClr val="accent3">
                    <a:lumMod val="50000"/>
                  </a:schemeClr>
                </a:solidFill>
                <a:latin typeface="Arial" panose="020B0604020202020204"/>
              </a:rPr>
              <a:t>Thank You!!</a:t>
            </a:r>
            <a:endParaRPr lang="en-US" sz="6000" b="1" strike="noStrike" spc="-1">
              <a:solidFill>
                <a:schemeClr val="accent3">
                  <a:lumMod val="50000"/>
                </a:schemeClr>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1490</Words>
  <Application>WPS Presentation</Application>
  <PresentationFormat/>
  <Paragraphs>53</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Arial</vt:lpstr>
      <vt:lpstr>Symbol</vt:lpstr>
      <vt:lpstr>Times New Roman</vt:lpstr>
      <vt:lpstr>Wingdings</vt:lpstr>
      <vt:lpstr>Microsoft YaHei</vt:lpstr>
      <vt:lpstr>Arial Unicode MS</vt:lpstr>
      <vt:lpstr>DejaVu Sans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srisi</cp:lastModifiedBy>
  <cp:revision>7</cp:revision>
  <dcterms:created xsi:type="dcterms:W3CDTF">2022-09-09T22:31:00Z</dcterms:created>
  <dcterms:modified xsi:type="dcterms:W3CDTF">2022-09-10T09:33:23Z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F544FEB736AC4AC488A5739C0B45B5A7</vt:lpwstr>
  </property>
  <property fmtid="{D5CDD505-2E9C-101B-9397-08002B2CF9AE}" pid="3" name="KSOProductBuildVer">
    <vt:lpwstr>1033-11.2.0.11210</vt:lpwstr>
  </property>
</Properties>
</file>