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65" r:id="rId4"/>
  </p:sldMasterIdLst>
  <p:notesMasterIdLst>
    <p:notesMasterId r:id="rId15"/>
  </p:notesMasterIdLst>
  <p:sldIdLst>
    <p:sldId id="268" r:id="rId5"/>
    <p:sldId id="269" r:id="rId6"/>
    <p:sldId id="270" r:id="rId7"/>
    <p:sldId id="271" r:id="rId8"/>
    <p:sldId id="272" r:id="rId9"/>
    <p:sldId id="274" r:id="rId10"/>
    <p:sldId id="275" r:id="rId11"/>
    <p:sldId id="277" r:id="rId12"/>
    <p:sldId id="279"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57E2F-646A-4E8B-96B4-8E8A130AF167}" type="datetimeFigureOut">
              <a:rPr lang="en-US" smtClean="0"/>
              <a:t>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B1012-E83C-49D0-BD90-E92B7EA3D586}" type="slidenum">
              <a:rPr lang="en-US" smtClean="0"/>
              <a:t>‹#›</a:t>
            </a:fld>
            <a:endParaRPr lang="en-US"/>
          </a:p>
        </p:txBody>
      </p:sp>
    </p:spTree>
    <p:extLst>
      <p:ext uri="{BB962C8B-B14F-4D97-AF65-F5344CB8AC3E}">
        <p14:creationId xmlns:p14="http://schemas.microsoft.com/office/powerpoint/2010/main" val="4222064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2/14/2023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1157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05517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55664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65851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9875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55856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271202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707528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341235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8291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29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9514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01977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1102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2118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62880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2/14/2023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4079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2/14/2023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17886141"/>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1981962" y="568890"/>
            <a:ext cx="6622726" cy="1738666"/>
          </a:xfrm>
        </p:spPr>
        <p:txBody>
          <a:bodyPr>
            <a:noAutofit/>
          </a:bodyPr>
          <a:lstStyle/>
          <a:p>
            <a:pPr algn="l"/>
            <a:r>
              <a:rPr lang="en-US" sz="8000" b="1" u="sng" dirty="0">
                <a:latin typeface="Times New Roman" panose="02020603050405020304" pitchFamily="18" charset="0"/>
                <a:cs typeface="Times New Roman" panose="02020603050405020304" pitchFamily="18" charset="0"/>
              </a:rPr>
              <a:t>CLADUSS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3610947" y="3342482"/>
            <a:ext cx="7081934" cy="2742015"/>
          </a:xfrm>
        </p:spPr>
        <p:txBody>
          <a:bodyPr>
            <a:noAutofit/>
          </a:bodyPr>
          <a:lstStyle/>
          <a:p>
            <a:pPr algn="ctr">
              <a:lnSpc>
                <a:spcPct val="115000"/>
              </a:lnSpc>
            </a:pP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Submitted to  Mr</a:t>
            </a:r>
            <a:r>
              <a:rPr lang="en-US" sz="3000" b="1" dirty="0">
                <a:latin typeface="Times New Roman" panose="02020603050405020304" pitchFamily="18" charset="0"/>
                <a:ea typeface="Calibri" panose="020F0502020204030204" pitchFamily="34" charset="0"/>
                <a:cs typeface="Times New Roman" panose="02020603050405020304" pitchFamily="18" charset="0"/>
              </a:rPr>
              <a:t>.</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Ankit Verma</a:t>
            </a:r>
          </a:p>
          <a:p>
            <a:pPr marL="0" indent="0" algn="ctr">
              <a:lnSpc>
                <a:spcPct val="115000"/>
              </a:lnSpc>
              <a:buNone/>
            </a:pP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Department of Computer Applications</a:t>
            </a:r>
            <a:endParaRPr lang="en-US" sz="30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15000"/>
              </a:lnSpc>
              <a:buNone/>
            </a:pP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KIET Group of Institutions,</a:t>
            </a:r>
            <a:endParaRPr lang="en-US" sz="30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15000"/>
              </a:lnSpc>
              <a:buNone/>
            </a:pP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Delhi-NCR, Ghaziabad</a:t>
            </a:r>
          </a:p>
          <a:p>
            <a:pPr marL="0" indent="0" algn="ctr">
              <a:lnSpc>
                <a:spcPct val="115000"/>
              </a:lnSpc>
              <a:buNone/>
            </a:pPr>
            <a:endParaRPr lang="en-US" sz="3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lnSpc>
                <a:spcPct val="115000"/>
              </a:lnSpc>
            </a:pPr>
            <a:endParaRPr lang="en-US" sz="30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pPr>
            <a:r>
              <a:rPr lang="en-US" sz="3000" b="1" dirty="0">
                <a:latin typeface="Times New Roman" panose="02020603050405020304" pitchFamily="18" charset="0"/>
                <a:ea typeface="Calibri" panose="020F0502020204030204" pitchFamily="34" charset="0"/>
                <a:cs typeface="Times New Roman" panose="02020603050405020304" pitchFamily="18" charset="0"/>
              </a:rPr>
              <a:t>                                      </a:t>
            </a:r>
            <a:endParaRPr lang="en-US" sz="30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15000"/>
              </a:lnSpc>
              <a:buNone/>
            </a:pPr>
            <a:endParaRPr lang="en-US" sz="30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7" name="Subtitle 2">
            <a:extLst>
              <a:ext uri="{FF2B5EF4-FFF2-40B4-BE49-F238E27FC236}">
                <a16:creationId xmlns:a16="http://schemas.microsoft.com/office/drawing/2014/main" id="{AD494E0A-D7F0-4576-8B9B-85CA4025A8B5}"/>
              </a:ext>
            </a:extLst>
          </p:cNvPr>
          <p:cNvSpPr txBox="1">
            <a:spLocks/>
          </p:cNvSpPr>
          <p:nvPr/>
        </p:nvSpPr>
        <p:spPr>
          <a:xfrm>
            <a:off x="7829004" y="3097203"/>
            <a:ext cx="4101739" cy="2322574"/>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D2CB79D-71D8-D7F1-46E4-90AF752549AF}"/>
              </a:ext>
            </a:extLst>
          </p:cNvPr>
          <p:cNvSpPr txBox="1"/>
          <p:nvPr/>
        </p:nvSpPr>
        <p:spPr>
          <a:xfrm>
            <a:off x="6096000" y="6329778"/>
            <a:ext cx="2823099" cy="369332"/>
          </a:xfrm>
          <a:prstGeom prst="rect">
            <a:avLst/>
          </a:prstGeom>
          <a:noFill/>
        </p:spPr>
        <p:txBody>
          <a:bodyPr wrap="square" rtlCol="0">
            <a:spAutoFit/>
          </a:bodyPr>
          <a:lstStyle/>
          <a:p>
            <a:pPr algn="ct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September 2022</a:t>
            </a:r>
            <a:endParaRPr lang="en-US" dirty="0"/>
          </a:p>
        </p:txBody>
      </p:sp>
      <p:pic>
        <p:nvPicPr>
          <p:cNvPr id="5" name="Picture 4" descr="KIET Group of Institutions Mission Statement, Employees and Hiring |  LinkedIn">
            <a:extLst>
              <a:ext uri="{FF2B5EF4-FFF2-40B4-BE49-F238E27FC236}">
                <a16:creationId xmlns:a16="http://schemas.microsoft.com/office/drawing/2014/main" id="{39ABCB8A-904A-DF14-08A1-60821EEF4F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08099" y="605135"/>
            <a:ext cx="2404398" cy="2246787"/>
          </a:xfrm>
          <a:prstGeom prst="rect">
            <a:avLst/>
          </a:prstGeom>
          <a:noFill/>
          <a:ln>
            <a:noFill/>
          </a:ln>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D2DC5DD-BE0F-4FF3-A4A8-811ED0DF7ACB}"/>
              </a:ext>
            </a:extLst>
          </p:cNvPr>
          <p:cNvPicPr>
            <a:picLocks noChangeAspect="1"/>
          </p:cNvPicPr>
          <p:nvPr/>
        </p:nvPicPr>
        <p:blipFill>
          <a:blip r:embed="rId2"/>
          <a:stretch>
            <a:fillRect/>
          </a:stretch>
        </p:blipFill>
        <p:spPr>
          <a:xfrm>
            <a:off x="914400" y="1793300"/>
            <a:ext cx="11277600" cy="4022158"/>
          </a:xfrm>
          <a:prstGeom prst="rect">
            <a:avLst/>
          </a:prstGeom>
        </p:spPr>
      </p:pic>
    </p:spTree>
    <p:extLst>
      <p:ext uri="{BB962C8B-B14F-4D97-AF65-F5344CB8AC3E}">
        <p14:creationId xmlns:p14="http://schemas.microsoft.com/office/powerpoint/2010/main" val="371504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093A-57EC-4989-BAEE-9E93F1C1CEFF}"/>
              </a:ext>
            </a:extLst>
          </p:cNvPr>
          <p:cNvSpPr>
            <a:spLocks noGrp="1"/>
          </p:cNvSpPr>
          <p:nvPr>
            <p:ph type="title"/>
          </p:nvPr>
        </p:nvSpPr>
        <p:spPr>
          <a:xfrm>
            <a:off x="1780402" y="685800"/>
            <a:ext cx="10018713" cy="1752599"/>
          </a:xfrm>
        </p:spPr>
        <p:txBody>
          <a:bodyPr>
            <a:normAutofit/>
          </a:bodyPr>
          <a:lstStyle/>
          <a:p>
            <a:r>
              <a:rPr lang="en-US" sz="3600" b="1" u="sng" dirty="0">
                <a:effectLst/>
                <a:latin typeface="Times New Roman" panose="02020603050405020304" pitchFamily="18" charset="0"/>
                <a:ea typeface="Calibri" panose="020F0502020204030204" pitchFamily="34" charset="0"/>
                <a:cs typeface="Times New Roman" panose="02020603050405020304" pitchFamily="18" charset="0"/>
              </a:rPr>
              <a:t>Project Supervisor /Team Leader /Team Member</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9CBF8D-F6D9-4E73-AC7E-A5CC088109BD}"/>
              </a:ext>
            </a:extLst>
          </p:cNvPr>
          <p:cNvSpPr>
            <a:spLocks noGrp="1"/>
          </p:cNvSpPr>
          <p:nvPr>
            <p:ph idx="1"/>
          </p:nvPr>
        </p:nvSpPr>
        <p:spPr>
          <a:xfrm>
            <a:off x="1484311" y="2438399"/>
            <a:ext cx="6745289" cy="3124201"/>
          </a:xfrm>
        </p:spPr>
        <p:txBody>
          <a:bodyPr>
            <a:norm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Project Supervisor :-  Mr. Ankit Verma </a:t>
            </a:r>
          </a:p>
          <a:p>
            <a:pPr marL="0" indent="0">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Team Leader :- Chhavi Choudhary</a:t>
            </a:r>
          </a:p>
          <a:p>
            <a:pPr marL="0" indent="0">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Team Member :- Love Dubey, Amit Kumar Dubey,     	                          Dipanshu</a:t>
            </a:r>
            <a:endParaRPr lang="en-IN" sz="3200" dirty="0"/>
          </a:p>
        </p:txBody>
      </p:sp>
      <p:pic>
        <p:nvPicPr>
          <p:cNvPr id="6" name="Picture 5" descr="A picture containing icon&#10;&#10;Description automatically generated">
            <a:extLst>
              <a:ext uri="{FF2B5EF4-FFF2-40B4-BE49-F238E27FC236}">
                <a16:creationId xmlns:a16="http://schemas.microsoft.com/office/drawing/2014/main" id="{2B28D69F-8326-750D-4896-943609211B4A}"/>
              </a:ext>
            </a:extLst>
          </p:cNvPr>
          <p:cNvPicPr>
            <a:picLocks noChangeAspect="1"/>
          </p:cNvPicPr>
          <p:nvPr/>
        </p:nvPicPr>
        <p:blipFill>
          <a:blip r:embed="rId2"/>
          <a:stretch>
            <a:fillRect/>
          </a:stretch>
        </p:blipFill>
        <p:spPr>
          <a:xfrm>
            <a:off x="8274425" y="2245179"/>
            <a:ext cx="3342842" cy="2531008"/>
          </a:xfrm>
          <a:prstGeom prst="rect">
            <a:avLst/>
          </a:prstGeom>
        </p:spPr>
      </p:pic>
    </p:spTree>
    <p:extLst>
      <p:ext uri="{BB962C8B-B14F-4D97-AF65-F5344CB8AC3E}">
        <p14:creationId xmlns:p14="http://schemas.microsoft.com/office/powerpoint/2010/main" val="390407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541C-4664-4C18-9296-ECBAB2F10A3C}"/>
              </a:ext>
            </a:extLst>
          </p:cNvPr>
          <p:cNvSpPr>
            <a:spLocks noGrp="1"/>
          </p:cNvSpPr>
          <p:nvPr>
            <p:ph type="title"/>
          </p:nvPr>
        </p:nvSpPr>
        <p:spPr>
          <a:xfrm>
            <a:off x="1858778" y="230775"/>
            <a:ext cx="10018713" cy="1752599"/>
          </a:xfrm>
        </p:spPr>
        <p:txBody>
          <a:bodyPr>
            <a:normAutofit/>
          </a:bodyPr>
          <a:lstStyle/>
          <a:p>
            <a:r>
              <a:rPr lang="en-US" sz="4000" b="1" u="sng" dirty="0">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IN" sz="4000" b="1" u="sng" dirty="0">
                <a:effectLst/>
                <a:latin typeface="Calibri" panose="020F0502020204030204" pitchFamily="34" charset="0"/>
                <a:ea typeface="Calibri" panose="020F0502020204030204" pitchFamily="34"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93B065-0D8A-4A58-B814-4C9A5001660A}"/>
              </a:ext>
            </a:extLst>
          </p:cNvPr>
          <p:cNvSpPr>
            <a:spLocks noGrp="1"/>
          </p:cNvSpPr>
          <p:nvPr>
            <p:ph idx="1"/>
          </p:nvPr>
        </p:nvSpPr>
        <p:spPr>
          <a:xfrm>
            <a:off x="1580104" y="1983374"/>
            <a:ext cx="6797542" cy="4676501"/>
          </a:xfrm>
        </p:spPr>
        <p:txBody>
          <a:bodyPr>
            <a:normAutofit/>
          </a:bodyPr>
          <a:lstStyle/>
          <a:p>
            <a:pPr algn="just"/>
            <a:r>
              <a:rPr lang="en-IN" sz="2400" dirty="0"/>
              <a:t>The name of the project is CLADUSS which </a:t>
            </a:r>
            <a:r>
              <a:rPr lang="en-IN" sz="2400"/>
              <a:t>is a </a:t>
            </a:r>
            <a:r>
              <a:rPr lang="en-IN" sz="2400" dirty="0"/>
              <a:t>BUYING &amp; SELLING WEBSITE.</a:t>
            </a:r>
          </a:p>
          <a:p>
            <a:pPr algn="just"/>
            <a:r>
              <a:rPr lang="en-IN" sz="2400" dirty="0"/>
              <a:t>This document provide details about the entire software requirement specification for the software e-shopping a database for ONLINE SELLING &amp; BUYING  WEBSITE.</a:t>
            </a:r>
          </a:p>
          <a:p>
            <a:pPr algn="just"/>
            <a:r>
              <a:rPr lang="en-IN" sz="2400" dirty="0"/>
              <a:t>The purpose of this project is to provide the easy shopping facility online and easy selling facility to the merchants of all categories.</a:t>
            </a:r>
          </a:p>
          <a:p>
            <a:pPr algn="just"/>
            <a:r>
              <a:rPr lang="en-IN" sz="2400" dirty="0"/>
              <a:t>The Website provide both the customer and the merchant his login ID which is unique.</a:t>
            </a:r>
          </a:p>
          <a:p>
            <a:pPr marL="457200" lvl="1" indent="0">
              <a:buNone/>
            </a:pPr>
            <a:endParaRPr lang="en-IN" sz="1000" dirty="0">
              <a:latin typeface="Times New Roman" panose="02020603050405020304" pitchFamily="18" charset="0"/>
              <a:cs typeface="Times New Roman" panose="02020603050405020304" pitchFamily="18" charset="0"/>
            </a:endParaRPr>
          </a:p>
          <a:p>
            <a:pPr marL="457200" lvl="1" indent="0">
              <a:buNone/>
            </a:pPr>
            <a:endParaRPr lang="en-IN" sz="1000" dirty="0">
              <a:latin typeface="Times New Roman" panose="02020603050405020304" pitchFamily="18"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p:txBody>
      </p:sp>
      <p:pic>
        <p:nvPicPr>
          <p:cNvPr id="10" name="Picture 9" descr="A picture containing text&#10;&#10;Description automatically generated">
            <a:extLst>
              <a:ext uri="{FF2B5EF4-FFF2-40B4-BE49-F238E27FC236}">
                <a16:creationId xmlns:a16="http://schemas.microsoft.com/office/drawing/2014/main" id="{DC181501-65C1-18C3-01A6-615597512776}"/>
              </a:ext>
            </a:extLst>
          </p:cNvPr>
          <p:cNvPicPr>
            <a:picLocks noChangeAspect="1"/>
          </p:cNvPicPr>
          <p:nvPr/>
        </p:nvPicPr>
        <p:blipFill>
          <a:blip r:embed="rId2"/>
          <a:stretch>
            <a:fillRect/>
          </a:stretch>
        </p:blipFill>
        <p:spPr>
          <a:xfrm>
            <a:off x="8810625" y="2437580"/>
            <a:ext cx="2898093" cy="2591620"/>
          </a:xfrm>
          <a:prstGeom prst="rect">
            <a:avLst/>
          </a:prstGeom>
        </p:spPr>
      </p:pic>
    </p:spTree>
    <p:extLst>
      <p:ext uri="{BB962C8B-B14F-4D97-AF65-F5344CB8AC3E}">
        <p14:creationId xmlns:p14="http://schemas.microsoft.com/office/powerpoint/2010/main" val="718017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C828-6D53-46DE-8E0A-A22D950B15A2}"/>
              </a:ext>
            </a:extLst>
          </p:cNvPr>
          <p:cNvSpPr>
            <a:spLocks noGrp="1"/>
          </p:cNvSpPr>
          <p:nvPr>
            <p:ph type="title"/>
          </p:nvPr>
        </p:nvSpPr>
        <p:spPr>
          <a:xfrm>
            <a:off x="1789111" y="685800"/>
            <a:ext cx="10018713" cy="1752599"/>
          </a:xfrm>
        </p:spPr>
        <p:txBody>
          <a:bodyPr/>
          <a:lstStyle/>
          <a:p>
            <a:r>
              <a:rPr lang="en-US" sz="4000" b="1" u="sng" dirty="0">
                <a:effectLst/>
                <a:latin typeface="Times New Roman" panose="02020603050405020304" pitchFamily="18" charset="0"/>
                <a:ea typeface="Calibri" panose="020F0502020204030204" pitchFamily="34" charset="0"/>
                <a:cs typeface="Times New Roman" panose="02020603050405020304" pitchFamily="18" charset="0"/>
              </a:rPr>
              <a:t>Technologies / Software Requirements</a:t>
            </a:r>
            <a:br>
              <a:rPr lang="en-IN" sz="4000" b="1" u="sng" dirty="0">
                <a:effectLst/>
                <a:latin typeface="Calibri" panose="020F0502020204030204" pitchFamily="34" charset="0"/>
                <a:ea typeface="Calibri" panose="020F0502020204030204" pitchFamily="34"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BBA0B8-0546-40CB-A058-02D43ABB185E}"/>
              </a:ext>
            </a:extLst>
          </p:cNvPr>
          <p:cNvSpPr>
            <a:spLocks noGrp="1"/>
          </p:cNvSpPr>
          <p:nvPr>
            <p:ph idx="1"/>
          </p:nvPr>
        </p:nvSpPr>
        <p:spPr>
          <a:xfrm>
            <a:off x="1539552" y="2705878"/>
            <a:ext cx="6223518" cy="3131975"/>
          </a:xfrm>
        </p:spPr>
        <p:txBody>
          <a:bodyPr>
            <a:normAutofit fontScale="25000" lnSpcReduction="20000"/>
          </a:bodyPr>
          <a:lstStyle/>
          <a:p>
            <a:pPr marL="63500">
              <a:spcBef>
                <a:spcPts val="825"/>
              </a:spcBef>
              <a:spcAft>
                <a:spcPts val="0"/>
              </a:spcAft>
            </a:pPr>
            <a:r>
              <a:rPr lang="en-US" sz="7400" b="1" dirty="0">
                <a:effectLst/>
                <a:latin typeface="Times New Roman" panose="02020603050405020304" pitchFamily="18" charset="0"/>
                <a:ea typeface="Times New Roman" panose="02020603050405020304" pitchFamily="18" charset="0"/>
              </a:rPr>
              <a:t>Operating System - </a:t>
            </a:r>
            <a:r>
              <a:rPr lang="en-US" sz="7400" dirty="0">
                <a:effectLst/>
                <a:latin typeface="Times New Roman" panose="02020603050405020304" pitchFamily="18" charset="0"/>
                <a:ea typeface="Times New Roman" panose="02020603050405020304" pitchFamily="18" charset="0"/>
              </a:rPr>
              <a:t>Windows 7, 8, 10,11</a:t>
            </a:r>
            <a:endParaRPr lang="en-IN" sz="7400" dirty="0">
              <a:latin typeface="Times New Roman" panose="02020603050405020304" pitchFamily="18" charset="0"/>
              <a:ea typeface="Times New Roman" panose="02020603050405020304" pitchFamily="18" charset="0"/>
            </a:endParaRPr>
          </a:p>
          <a:p>
            <a:pPr marL="63500">
              <a:spcBef>
                <a:spcPts val="825"/>
              </a:spcBef>
              <a:spcAft>
                <a:spcPts val="0"/>
              </a:spcAft>
            </a:pPr>
            <a:endParaRPr lang="en-IN" sz="7400" dirty="0">
              <a:effectLst/>
              <a:latin typeface="Times New Roman" panose="02020603050405020304" pitchFamily="18" charset="0"/>
              <a:ea typeface="Times New Roman" panose="02020603050405020304" pitchFamily="18" charset="0"/>
            </a:endParaRPr>
          </a:p>
          <a:p>
            <a:pPr marL="63500"/>
            <a:r>
              <a:rPr lang="en-US" sz="7400" b="1" dirty="0">
                <a:effectLst/>
                <a:latin typeface="Times New Roman" panose="02020603050405020304" pitchFamily="18" charset="0"/>
                <a:ea typeface="Times New Roman" panose="02020603050405020304" pitchFamily="18" charset="0"/>
              </a:rPr>
              <a:t>Technology – </a:t>
            </a:r>
            <a:r>
              <a:rPr lang="en-US" sz="7400" dirty="0">
                <a:effectLst/>
                <a:latin typeface="Times New Roman" panose="02020603050405020304" pitchFamily="18" charset="0"/>
                <a:ea typeface="Times New Roman" panose="02020603050405020304" pitchFamily="18" charset="0"/>
              </a:rPr>
              <a:t>ASP Dot Net (C#)</a:t>
            </a:r>
          </a:p>
          <a:p>
            <a:pPr marL="0" indent="0">
              <a:buNone/>
            </a:pPr>
            <a:r>
              <a:rPr lang="en-US" sz="7400" dirty="0">
                <a:effectLst/>
                <a:latin typeface="Times New Roman" panose="02020603050405020304" pitchFamily="18" charset="0"/>
                <a:ea typeface="Times New Roman" panose="02020603050405020304" pitchFamily="18" charset="0"/>
              </a:rPr>
              <a:t> </a:t>
            </a:r>
            <a:endParaRPr lang="en-IN" sz="7400" dirty="0">
              <a:effectLst/>
              <a:latin typeface="Times New Roman" panose="02020603050405020304" pitchFamily="18" charset="0"/>
              <a:ea typeface="Times New Roman" panose="02020603050405020304" pitchFamily="18" charset="0"/>
            </a:endParaRPr>
          </a:p>
          <a:p>
            <a:pPr marL="63500"/>
            <a:r>
              <a:rPr lang="en-US" sz="7400" b="1" dirty="0">
                <a:effectLst/>
                <a:latin typeface="Times New Roman" panose="02020603050405020304" pitchFamily="18" charset="0"/>
                <a:ea typeface="Times New Roman" panose="02020603050405020304" pitchFamily="18" charset="0"/>
              </a:rPr>
              <a:t>Platform – </a:t>
            </a:r>
            <a:r>
              <a:rPr lang="en-US" sz="7400" dirty="0">
                <a:effectLst/>
                <a:latin typeface="Times New Roman" panose="02020603050405020304" pitchFamily="18" charset="0"/>
                <a:ea typeface="Times New Roman" panose="02020603050405020304" pitchFamily="18" charset="0"/>
              </a:rPr>
              <a:t>Web</a:t>
            </a:r>
            <a:r>
              <a:rPr lang="en-US" sz="7400" b="1" dirty="0">
                <a:effectLst/>
                <a:latin typeface="Times New Roman" panose="02020603050405020304" pitchFamily="18" charset="0"/>
                <a:ea typeface="Times New Roman" panose="02020603050405020304" pitchFamily="18" charset="0"/>
              </a:rPr>
              <a:t> </a:t>
            </a:r>
            <a:r>
              <a:rPr lang="en-US" sz="7400" dirty="0">
                <a:effectLst/>
                <a:latin typeface="Times New Roman" panose="02020603050405020304" pitchFamily="18" charset="0"/>
                <a:ea typeface="Times New Roman" panose="02020603050405020304" pitchFamily="18" charset="0"/>
              </a:rPr>
              <a:t>Browser.</a:t>
            </a:r>
          </a:p>
          <a:p>
            <a:pPr marL="0" indent="0">
              <a:buNone/>
            </a:pPr>
            <a:endParaRPr lang="en-US" sz="7400" dirty="0">
              <a:effectLst/>
              <a:latin typeface="Times New Roman" panose="02020603050405020304" pitchFamily="18" charset="0"/>
              <a:ea typeface="Times New Roman" panose="02020603050405020304" pitchFamily="18" charset="0"/>
            </a:endParaRPr>
          </a:p>
          <a:p>
            <a:pPr marL="63500"/>
            <a:r>
              <a:rPr lang="en-US" sz="7400" b="1" dirty="0">
                <a:latin typeface="Times New Roman" panose="02020603050405020304" pitchFamily="18" charset="0"/>
                <a:ea typeface="Times New Roman" panose="02020603050405020304" pitchFamily="18" charset="0"/>
              </a:rPr>
              <a:t>Frontend -</a:t>
            </a:r>
            <a:r>
              <a:rPr lang="en-US" sz="7400" dirty="0">
                <a:latin typeface="Times New Roman" panose="02020603050405020304" pitchFamily="18" charset="0"/>
                <a:ea typeface="Times New Roman" panose="02020603050405020304" pitchFamily="18" charset="0"/>
              </a:rPr>
              <a:t> </a:t>
            </a:r>
            <a:r>
              <a:rPr lang="en-US" sz="7400" dirty="0">
                <a:effectLst/>
                <a:latin typeface="Times New Roman" panose="02020603050405020304" pitchFamily="18" charset="0"/>
                <a:ea typeface="Times New Roman" panose="02020603050405020304" pitchFamily="18" charset="0"/>
              </a:rPr>
              <a:t>ASP Dot Net (C#)</a:t>
            </a:r>
          </a:p>
          <a:p>
            <a:pPr marL="0" indent="0">
              <a:buNone/>
            </a:pPr>
            <a:endParaRPr lang="en-US" sz="7400" dirty="0">
              <a:effectLst/>
              <a:latin typeface="Times New Roman" panose="02020603050405020304" pitchFamily="18" charset="0"/>
              <a:ea typeface="Times New Roman" panose="02020603050405020304" pitchFamily="18" charset="0"/>
            </a:endParaRPr>
          </a:p>
          <a:p>
            <a:pPr marL="63500"/>
            <a:r>
              <a:rPr lang="en-US" sz="7400" b="1" dirty="0">
                <a:latin typeface="Times New Roman" panose="02020603050405020304" pitchFamily="18" charset="0"/>
                <a:ea typeface="Times New Roman" panose="02020603050405020304" pitchFamily="18" charset="0"/>
              </a:rPr>
              <a:t>Backend – </a:t>
            </a:r>
            <a:r>
              <a:rPr lang="en-US" sz="7400" dirty="0">
                <a:latin typeface="Times New Roman" panose="02020603050405020304" pitchFamily="18" charset="0"/>
                <a:ea typeface="Times New Roman" panose="02020603050405020304" pitchFamily="18" charset="0"/>
              </a:rPr>
              <a:t>My SQL 2008</a:t>
            </a:r>
            <a:endParaRPr lang="en-US" sz="7400" b="1" dirty="0">
              <a:effectLst/>
              <a:latin typeface="Times New Roman" panose="02020603050405020304" pitchFamily="18" charset="0"/>
              <a:ea typeface="Times New Roman" panose="02020603050405020304" pitchFamily="18" charset="0"/>
            </a:endParaRPr>
          </a:p>
          <a:p>
            <a:pPr marL="0" indent="0">
              <a:buNone/>
            </a:pPr>
            <a:endParaRPr lang="en-US" sz="2400" dirty="0">
              <a:effectLst/>
              <a:latin typeface="Times New Roman" panose="02020603050405020304" pitchFamily="18" charset="0"/>
              <a:ea typeface="Times New Roman" panose="02020603050405020304" pitchFamily="18" charset="0"/>
            </a:endParaRPr>
          </a:p>
          <a:p>
            <a:pPr marL="0" indent="0">
              <a:buNone/>
            </a:pP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99FFF52B-B344-3FA9-3C31-8B9B2018EE92}"/>
              </a:ext>
            </a:extLst>
          </p:cNvPr>
          <p:cNvPicPr>
            <a:picLocks noChangeAspect="1"/>
          </p:cNvPicPr>
          <p:nvPr/>
        </p:nvPicPr>
        <p:blipFill>
          <a:blip r:embed="rId2"/>
          <a:stretch>
            <a:fillRect/>
          </a:stretch>
        </p:blipFill>
        <p:spPr>
          <a:xfrm>
            <a:off x="8881418" y="2479765"/>
            <a:ext cx="2438464" cy="2438464"/>
          </a:xfrm>
          <a:prstGeom prst="rect">
            <a:avLst/>
          </a:prstGeom>
        </p:spPr>
      </p:pic>
    </p:spTree>
    <p:extLst>
      <p:ext uri="{BB962C8B-B14F-4D97-AF65-F5344CB8AC3E}">
        <p14:creationId xmlns:p14="http://schemas.microsoft.com/office/powerpoint/2010/main" val="3799864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FE0A-BAF5-4033-BF39-076DBFAC1391}"/>
              </a:ext>
            </a:extLst>
          </p:cNvPr>
          <p:cNvSpPr>
            <a:spLocks noGrp="1"/>
          </p:cNvSpPr>
          <p:nvPr>
            <p:ph type="title"/>
          </p:nvPr>
        </p:nvSpPr>
        <p:spPr>
          <a:xfrm>
            <a:off x="1876196" y="599804"/>
            <a:ext cx="10018713" cy="1752599"/>
          </a:xfrm>
        </p:spPr>
        <p:txBody>
          <a:bodyPr/>
          <a:lstStyle/>
          <a:p>
            <a:r>
              <a:rPr lang="en-US" sz="4000" b="1" u="sng" dirty="0">
                <a:effectLst/>
                <a:latin typeface="Times New Roman" panose="02020603050405020304" pitchFamily="18" charset="0"/>
                <a:ea typeface="Calibri" panose="020F0502020204030204" pitchFamily="34" charset="0"/>
                <a:cs typeface="Times New Roman" panose="02020603050405020304" pitchFamily="18" charset="0"/>
              </a:rPr>
              <a:t>Hardware requirement / Hardware Used </a:t>
            </a:r>
            <a:br>
              <a:rPr lang="en-US" sz="4000" b="1" u="sng" dirty="0">
                <a:effectLst/>
                <a:latin typeface="Times New Roman" panose="02020603050405020304" pitchFamily="18" charset="0"/>
                <a:ea typeface="Calibri" panose="020F0502020204030204" pitchFamily="34"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4DFD36-0AE9-4BF7-912C-95373FD8FF1C}"/>
              </a:ext>
            </a:extLst>
          </p:cNvPr>
          <p:cNvSpPr>
            <a:spLocks noGrp="1"/>
          </p:cNvSpPr>
          <p:nvPr>
            <p:ph idx="1"/>
          </p:nvPr>
        </p:nvSpPr>
        <p:spPr>
          <a:xfrm>
            <a:off x="1696208" y="2115970"/>
            <a:ext cx="7172009" cy="3930398"/>
          </a:xfrm>
        </p:spPr>
        <p:txBody>
          <a:bodyPr>
            <a:normAutofit fontScale="92500" lnSpcReduction="10000"/>
          </a:bodyPr>
          <a:lstStyle/>
          <a:p>
            <a:pPr marL="63500">
              <a:spcBef>
                <a:spcPts val="905"/>
              </a:spcBef>
              <a:spcAft>
                <a:spcPts val="0"/>
              </a:spcAft>
            </a:pPr>
            <a:r>
              <a:rPr lang="en-US" sz="2400" b="1" dirty="0">
                <a:effectLst/>
                <a:latin typeface="Times New Roman" panose="02020603050405020304" pitchFamily="18" charset="0"/>
                <a:ea typeface="Times New Roman" panose="02020603050405020304" pitchFamily="18" charset="0"/>
              </a:rPr>
              <a:t>Processor </a:t>
            </a:r>
            <a:r>
              <a:rPr lang="en-US" sz="2400" dirty="0">
                <a:effectLst/>
                <a:latin typeface="Times New Roman" panose="02020603050405020304" pitchFamily="18" charset="0"/>
                <a:ea typeface="Times New Roman" panose="02020603050405020304" pitchFamily="18" charset="0"/>
              </a:rPr>
              <a:t>- Dual Core and above.</a:t>
            </a:r>
            <a:endParaRPr lang="en-IN" sz="2400" dirty="0">
              <a:effectLst/>
              <a:latin typeface="Times New Roman" panose="02020603050405020304" pitchFamily="18" charset="0"/>
              <a:ea typeface="Times New Roman" panose="02020603050405020304" pitchFamily="18" charset="0"/>
            </a:endParaRPr>
          </a:p>
          <a:p>
            <a:pPr marL="0" indent="0">
              <a:spcBef>
                <a:spcPts val="45"/>
              </a:spcBef>
              <a:buNone/>
            </a:pPr>
            <a:endParaRPr lang="en-IN" sz="2400" dirty="0">
              <a:effectLst/>
              <a:latin typeface="Times New Roman" panose="02020603050405020304" pitchFamily="18" charset="0"/>
              <a:ea typeface="Times New Roman" panose="02020603050405020304" pitchFamily="18" charset="0"/>
            </a:endParaRPr>
          </a:p>
          <a:p>
            <a:pPr marL="63500"/>
            <a:r>
              <a:rPr lang="en-US" sz="2400" b="1" dirty="0">
                <a:effectLst/>
                <a:latin typeface="Times New Roman" panose="02020603050405020304" pitchFamily="18" charset="0"/>
                <a:ea typeface="Times New Roman" panose="02020603050405020304" pitchFamily="18" charset="0"/>
              </a:rPr>
              <a:t>RAM </a:t>
            </a:r>
            <a:r>
              <a:rPr lang="en-US" sz="2400" dirty="0">
                <a:effectLst/>
                <a:latin typeface="Times New Roman" panose="02020603050405020304" pitchFamily="18" charset="0"/>
                <a:ea typeface="Times New Roman" panose="02020603050405020304" pitchFamily="18" charset="0"/>
              </a:rPr>
              <a:t>- 512 MB</a:t>
            </a:r>
            <a:endParaRPr lang="en-IN" sz="2400" dirty="0">
              <a:effectLst/>
              <a:latin typeface="Times New Roman" panose="02020603050405020304" pitchFamily="18" charset="0"/>
              <a:ea typeface="Times New Roman" panose="02020603050405020304" pitchFamily="18" charset="0"/>
            </a:endParaRPr>
          </a:p>
          <a:p>
            <a:pPr marL="0" indent="0">
              <a:spcBef>
                <a:spcPts val="45"/>
              </a:spcBef>
              <a:buNone/>
            </a:pPr>
            <a:endParaRPr lang="en-IN" sz="2400" dirty="0">
              <a:effectLst/>
              <a:latin typeface="Times New Roman" panose="02020603050405020304" pitchFamily="18" charset="0"/>
              <a:ea typeface="Times New Roman" panose="02020603050405020304" pitchFamily="18" charset="0"/>
            </a:endParaRPr>
          </a:p>
          <a:p>
            <a:pPr marL="63500"/>
            <a:r>
              <a:rPr lang="en-US" sz="2400" b="1" dirty="0">
                <a:effectLst/>
                <a:latin typeface="Times New Roman" panose="02020603050405020304" pitchFamily="18" charset="0"/>
                <a:ea typeface="Times New Roman" panose="02020603050405020304" pitchFamily="18" charset="0"/>
              </a:rPr>
              <a:t>Storage - </a:t>
            </a:r>
            <a:r>
              <a:rPr lang="en-US" sz="2400" dirty="0">
                <a:effectLst/>
                <a:latin typeface="Times New Roman" panose="02020603050405020304" pitchFamily="18" charset="0"/>
                <a:ea typeface="Times New Roman" panose="02020603050405020304" pitchFamily="18" charset="0"/>
              </a:rPr>
              <a:t>20 GB</a:t>
            </a:r>
            <a:endParaRPr lang="en-IN" sz="2400" dirty="0">
              <a:latin typeface="Times New Roman" panose="02020603050405020304" pitchFamily="18" charset="0"/>
              <a:ea typeface="Times New Roman" panose="02020603050405020304" pitchFamily="18" charset="0"/>
            </a:endParaRPr>
          </a:p>
          <a:p>
            <a:pPr marL="0" indent="0">
              <a:buNone/>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63500"/>
            <a:r>
              <a:rPr lang="en-US" sz="2400" b="1" dirty="0">
                <a:effectLst/>
                <a:latin typeface="Times New Roman" panose="02020603050405020304" pitchFamily="18" charset="0"/>
                <a:ea typeface="Times New Roman" panose="02020603050405020304" pitchFamily="18" charset="0"/>
              </a:rPr>
              <a:t>Monitor - </a:t>
            </a:r>
            <a:r>
              <a:rPr lang="en-US" sz="2400" dirty="0">
                <a:effectLst/>
                <a:latin typeface="Times New Roman" panose="02020603050405020304" pitchFamily="18" charset="0"/>
                <a:ea typeface="Times New Roman" panose="02020603050405020304" pitchFamily="18" charset="0"/>
              </a:rPr>
              <a:t>15” Color Monitor</a:t>
            </a:r>
            <a:endParaRPr lang="en-IN" sz="2400" dirty="0">
              <a:effectLst/>
              <a:latin typeface="Times New Roman" panose="02020603050405020304" pitchFamily="18" charset="0"/>
              <a:ea typeface="Times New Roman" panose="02020603050405020304" pitchFamily="18" charset="0"/>
            </a:endParaRPr>
          </a:p>
          <a:p>
            <a:pPr>
              <a:spcBef>
                <a:spcPts val="45"/>
              </a:spcBef>
            </a:pPr>
            <a:endParaRPr lang="en-IN" sz="2400" dirty="0">
              <a:effectLst/>
              <a:latin typeface="Times New Roman" panose="02020603050405020304" pitchFamily="18" charset="0"/>
              <a:ea typeface="Times New Roman" panose="02020603050405020304" pitchFamily="18" charset="0"/>
            </a:endParaRPr>
          </a:p>
          <a:p>
            <a:pPr marL="63500"/>
            <a:r>
              <a:rPr lang="en-US" sz="2400" b="1" dirty="0">
                <a:effectLst/>
                <a:latin typeface="Times New Roman" panose="02020603050405020304" pitchFamily="18" charset="0"/>
                <a:ea typeface="Times New Roman" panose="02020603050405020304" pitchFamily="18" charset="0"/>
              </a:rPr>
              <a:t>Keyboard - </a:t>
            </a:r>
            <a:r>
              <a:rPr lang="en-US" sz="2400" dirty="0">
                <a:effectLst/>
                <a:latin typeface="Times New Roman" panose="02020603050405020304" pitchFamily="18" charset="0"/>
                <a:ea typeface="Times New Roman" panose="02020603050405020304" pitchFamily="18" charset="0"/>
              </a:rPr>
              <a:t>122 Keys</a:t>
            </a:r>
            <a:endParaRPr lang="en-IN" sz="2400" dirty="0">
              <a:effectLst/>
              <a:latin typeface="Times New Roman" panose="02020603050405020304" pitchFamily="18" charset="0"/>
              <a:ea typeface="Times New Roman" panose="02020603050405020304" pitchFamily="18" charset="0"/>
            </a:endParaRPr>
          </a:p>
        </p:txBody>
      </p:sp>
      <p:sp>
        <p:nvSpPr>
          <p:cNvPr id="6" name="Title 1">
            <a:extLst>
              <a:ext uri="{FF2B5EF4-FFF2-40B4-BE49-F238E27FC236}">
                <a16:creationId xmlns:a16="http://schemas.microsoft.com/office/drawing/2014/main" id="{EF010615-6E5E-4A96-9582-BD0114952038}"/>
              </a:ext>
            </a:extLst>
          </p:cNvPr>
          <p:cNvSpPr txBox="1">
            <a:spLocks/>
          </p:cNvSpPr>
          <p:nvPr/>
        </p:nvSpPr>
        <p:spPr>
          <a:xfrm>
            <a:off x="1620259" y="3344636"/>
            <a:ext cx="6812031" cy="121484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IN" sz="3200"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5300D6AA-C277-4673-8D52-4831E19BCF3E}"/>
              </a:ext>
            </a:extLst>
          </p:cNvPr>
          <p:cNvSpPr txBox="1">
            <a:spLocks/>
          </p:cNvSpPr>
          <p:nvPr/>
        </p:nvSpPr>
        <p:spPr>
          <a:xfrm>
            <a:off x="1440269" y="1612719"/>
            <a:ext cx="7172009" cy="260821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B47B5EB-2E30-49EB-1B1B-E2E4B9ACC25D}"/>
              </a:ext>
            </a:extLst>
          </p:cNvPr>
          <p:cNvPicPr>
            <a:picLocks noChangeAspect="1"/>
          </p:cNvPicPr>
          <p:nvPr/>
        </p:nvPicPr>
        <p:blipFill>
          <a:blip r:embed="rId2"/>
          <a:stretch>
            <a:fillRect/>
          </a:stretch>
        </p:blipFill>
        <p:spPr>
          <a:xfrm>
            <a:off x="8557081" y="2724456"/>
            <a:ext cx="2194650" cy="2455203"/>
          </a:xfrm>
          <a:prstGeom prst="rect">
            <a:avLst/>
          </a:prstGeom>
        </p:spPr>
      </p:pic>
    </p:spTree>
    <p:extLst>
      <p:ext uri="{BB962C8B-B14F-4D97-AF65-F5344CB8AC3E}">
        <p14:creationId xmlns:p14="http://schemas.microsoft.com/office/powerpoint/2010/main" val="67623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D0FC-5F6B-4592-842E-AA4CCA9B7A12}"/>
              </a:ext>
            </a:extLst>
          </p:cNvPr>
          <p:cNvSpPr>
            <a:spLocks noGrp="1"/>
          </p:cNvSpPr>
          <p:nvPr>
            <p:ph type="title"/>
          </p:nvPr>
        </p:nvSpPr>
        <p:spPr>
          <a:xfrm>
            <a:off x="1819318" y="195060"/>
            <a:ext cx="10018713" cy="1752599"/>
          </a:xfrm>
        </p:spPr>
        <p:txBody>
          <a:bodyPr/>
          <a:lstStyle/>
          <a:p>
            <a:r>
              <a:rPr lang="en-US" sz="4000" b="1" u="sng" dirty="0">
                <a:effectLst/>
                <a:latin typeface="Times New Roman" panose="02020603050405020304" pitchFamily="18" charset="0"/>
                <a:ea typeface="Calibri" panose="020F0502020204030204" pitchFamily="34" charset="0"/>
                <a:cs typeface="Times New Roman" panose="02020603050405020304" pitchFamily="18" charset="0"/>
              </a:rPr>
              <a:t>Modules Description</a:t>
            </a:r>
            <a:br>
              <a:rPr lang="en-IN" sz="4000" b="1" u="sng" dirty="0">
                <a:effectLst/>
                <a:latin typeface="Calibri" panose="020F0502020204030204" pitchFamily="34" charset="0"/>
                <a:ea typeface="Calibri" panose="020F0502020204030204" pitchFamily="34"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8C7EEA0-B455-41EE-A6F8-12273655AB39}"/>
              </a:ext>
            </a:extLst>
          </p:cNvPr>
          <p:cNvSpPr txBox="1"/>
          <p:nvPr/>
        </p:nvSpPr>
        <p:spPr>
          <a:xfrm>
            <a:off x="1622135" y="1657105"/>
            <a:ext cx="6434572" cy="4824462"/>
          </a:xfrm>
          <a:prstGeom prst="rect">
            <a:avLst/>
          </a:prstGeom>
          <a:noFill/>
        </p:spPr>
        <p:txBody>
          <a:bodyPr wrap="square" rtlCol="0">
            <a:spAutoFit/>
          </a:bodyPr>
          <a:lstStyle/>
          <a:p>
            <a:pPr marL="63500" marR="263525" algn="just">
              <a:lnSpc>
                <a:spcPct val="113000"/>
              </a:lnSpc>
              <a:spcBef>
                <a:spcPts val="1100"/>
              </a:spcBef>
              <a:spcAft>
                <a:spcPts val="0"/>
              </a:spcAft>
            </a:pPr>
            <a:r>
              <a:rPr lang="en-US" sz="2200" dirty="0">
                <a:effectLst/>
                <a:latin typeface="Times New Roman" panose="02020603050405020304" pitchFamily="18" charset="0"/>
                <a:ea typeface="Times New Roman" panose="02020603050405020304" pitchFamily="18" charset="0"/>
              </a:rPr>
              <a:t>We have divided this mini project into many functions, some of the major functions are listed</a:t>
            </a:r>
            <a:r>
              <a:rPr lang="en-US" sz="2200" spc="-29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below which helps in understanding the overall project.</a:t>
            </a:r>
            <a:endParaRPr lang="en-IN" sz="2200" dirty="0">
              <a:effectLst/>
              <a:latin typeface="Times New Roman" panose="02020603050405020304" pitchFamily="18" charset="0"/>
              <a:ea typeface="Times New Roman" panose="02020603050405020304" pitchFamily="18" charset="0"/>
            </a:endParaRPr>
          </a:p>
          <a:p>
            <a:pPr marL="0" indent="0" algn="just">
              <a:spcBef>
                <a:spcPts val="45"/>
              </a:spcBef>
              <a:buNone/>
            </a:pPr>
            <a:endParaRPr lang="en-IN" sz="2200" dirty="0">
              <a:effectLst/>
              <a:latin typeface="Times New Roman" panose="02020603050405020304" pitchFamily="18" charset="0"/>
              <a:ea typeface="Times New Roman" panose="02020603050405020304" pitchFamily="18" charset="0"/>
            </a:endParaRPr>
          </a:p>
          <a:p>
            <a:pPr marL="342900" marR="307340" lvl="0" indent="-342900" algn="just">
              <a:spcAft>
                <a:spcPts val="600"/>
              </a:spcAft>
              <a:buFont typeface="Arial" panose="020B0604020202020204" pitchFamily="34" charset="0"/>
              <a:buChar char="●"/>
              <a:tabLst>
                <a:tab pos="520065" algn="l"/>
                <a:tab pos="520700" algn="l"/>
              </a:tabLst>
            </a:pPr>
            <a:r>
              <a:rPr lang="en-US" sz="2200" dirty="0">
                <a:effectLst/>
                <a:latin typeface="Times New Roman" panose="02020603050405020304" pitchFamily="18" charset="0"/>
                <a:ea typeface="Times New Roman" panose="02020603050405020304" pitchFamily="18" charset="0"/>
              </a:rPr>
              <a:t>Sell (</a:t>
            </a:r>
            <a:r>
              <a:rPr lang="en-US" sz="2200" spc="-15" dirty="0">
                <a:effectLst/>
                <a:latin typeface="Times New Roman" panose="02020603050405020304" pitchFamily="18" charset="0"/>
                <a:ea typeface="Times New Roman" panose="02020603050405020304" pitchFamily="18" charset="0"/>
              </a:rPr>
              <a:t>)</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This function will make the product         	            available to be sold.</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600"/>
              </a:spcAft>
              <a:buFont typeface="Arial" panose="020B0604020202020204" pitchFamily="34" charset="0"/>
              <a:buChar char="●"/>
              <a:tabLst>
                <a:tab pos="520065" algn="l"/>
                <a:tab pos="520700" algn="l"/>
              </a:tabLst>
            </a:pPr>
            <a:r>
              <a:rPr lang="en-US" sz="2200" dirty="0">
                <a:effectLst/>
                <a:latin typeface="Times New Roman" panose="02020603050405020304" pitchFamily="18" charset="0"/>
                <a:ea typeface="Times New Roman" panose="02020603050405020304" pitchFamily="18" charset="0"/>
              </a:rPr>
              <a:t>Buy () – This function will be used to buy the            	               product.</a:t>
            </a:r>
          </a:p>
          <a:p>
            <a:pPr lvl="0" algn="just">
              <a:lnSpc>
                <a:spcPts val="1200"/>
              </a:lnSpc>
              <a:spcAft>
                <a:spcPts val="200"/>
              </a:spcAft>
              <a:tabLst>
                <a:tab pos="520065" algn="l"/>
                <a:tab pos="520700" algn="l"/>
              </a:tabLst>
            </a:pPr>
            <a:r>
              <a:rPr lang="en-IN" sz="2200" dirty="0">
                <a:effectLst/>
                <a:latin typeface="Times New Roman" panose="02020603050405020304" pitchFamily="18" charset="0"/>
                <a:ea typeface="Times New Roman" panose="02020603050405020304" pitchFamily="18" charset="0"/>
              </a:rPr>
              <a:t> </a:t>
            </a:r>
          </a:p>
          <a:p>
            <a:pPr marL="342900" lvl="0" indent="-342900" algn="just">
              <a:lnSpc>
                <a:spcPts val="1200"/>
              </a:lnSpc>
              <a:spcBef>
                <a:spcPts val="190"/>
              </a:spcBef>
              <a:spcAft>
                <a:spcPts val="200"/>
              </a:spcAft>
              <a:buFont typeface="Arial" panose="020B0604020202020204" pitchFamily="34" charset="0"/>
              <a:buChar char="●"/>
              <a:tabLst>
                <a:tab pos="520065" algn="l"/>
                <a:tab pos="520700" algn="l"/>
              </a:tabLst>
            </a:pPr>
            <a:r>
              <a:rPr lang="en-US" sz="2200" dirty="0">
                <a:effectLst/>
                <a:latin typeface="Times New Roman" panose="02020603050405020304" pitchFamily="18" charset="0"/>
                <a:ea typeface="Times New Roman" panose="02020603050405020304" pitchFamily="18" charset="0"/>
              </a:rPr>
              <a:t>login () –  To get accessed.</a:t>
            </a:r>
          </a:p>
          <a:p>
            <a:pPr marL="342900" lvl="0" indent="-342900" algn="just">
              <a:lnSpc>
                <a:spcPts val="1200"/>
              </a:lnSpc>
              <a:spcBef>
                <a:spcPts val="190"/>
              </a:spcBef>
              <a:spcAft>
                <a:spcPts val="200"/>
              </a:spcAft>
              <a:buFont typeface="Arial" panose="020B0604020202020204" pitchFamily="34" charset="0"/>
              <a:buChar char="●"/>
              <a:tabLst>
                <a:tab pos="520065" algn="l"/>
                <a:tab pos="520700" algn="l"/>
              </a:tabLst>
            </a:pPr>
            <a:endParaRPr lang="en-US" sz="2200" dirty="0">
              <a:effectLst/>
              <a:latin typeface="Times New Roman" panose="02020603050405020304" pitchFamily="18" charset="0"/>
              <a:ea typeface="Times New Roman" panose="02020603050405020304" pitchFamily="18" charset="0"/>
            </a:endParaRPr>
          </a:p>
          <a:p>
            <a:pPr marL="342900" lvl="0" indent="-342900" algn="just">
              <a:lnSpc>
                <a:spcPts val="1200"/>
              </a:lnSpc>
              <a:spcBef>
                <a:spcPts val="190"/>
              </a:spcBef>
              <a:spcAft>
                <a:spcPts val="200"/>
              </a:spcAft>
              <a:buFont typeface="Arial" panose="020B0604020202020204" pitchFamily="34" charset="0"/>
              <a:buChar char="●"/>
              <a:tabLst>
                <a:tab pos="520065" algn="l"/>
                <a:tab pos="520700" algn="l"/>
              </a:tabLst>
            </a:pPr>
            <a:endParaRPr lang="en-IN" sz="2200" dirty="0">
              <a:effectLst/>
              <a:latin typeface="Times New Roman" panose="02020603050405020304" pitchFamily="18" charset="0"/>
              <a:ea typeface="Times New Roman" panose="02020603050405020304" pitchFamily="18" charset="0"/>
            </a:endParaRPr>
          </a:p>
          <a:p>
            <a:pPr marL="342900" lvl="0" indent="-342900" algn="just">
              <a:lnSpc>
                <a:spcPts val="1200"/>
              </a:lnSpc>
              <a:spcBef>
                <a:spcPts val="190"/>
              </a:spcBef>
              <a:spcAft>
                <a:spcPts val="200"/>
              </a:spcAft>
              <a:buFont typeface="Arial" panose="020B0604020202020204" pitchFamily="34" charset="0"/>
              <a:buChar char="●"/>
              <a:tabLst>
                <a:tab pos="520065" algn="l"/>
                <a:tab pos="520700" algn="l"/>
              </a:tabLst>
            </a:pPr>
            <a:r>
              <a:rPr lang="en-US" sz="2200" dirty="0">
                <a:effectLst/>
                <a:latin typeface="Times New Roman" panose="02020603050405020304" pitchFamily="18" charset="0"/>
                <a:ea typeface="Times New Roman" panose="02020603050405020304" pitchFamily="18" charset="0"/>
              </a:rPr>
              <a:t>Register () – To get registered.</a:t>
            </a:r>
          </a:p>
          <a:p>
            <a:pPr lvl="0">
              <a:lnSpc>
                <a:spcPts val="1200"/>
              </a:lnSpc>
              <a:spcAft>
                <a:spcPts val="200"/>
              </a:spcAft>
              <a:tabLst>
                <a:tab pos="520065" algn="l"/>
                <a:tab pos="520700" algn="l"/>
              </a:tabLst>
            </a:pPr>
            <a:endParaRPr lang="en-US" sz="2000" dirty="0">
              <a:effectLst/>
              <a:latin typeface="Times New Roman" panose="02020603050405020304" pitchFamily="18" charset="0"/>
              <a:ea typeface="Times New Roman" panose="02020603050405020304" pitchFamily="18" charset="0"/>
            </a:endParaRPr>
          </a:p>
          <a:p>
            <a:pPr marL="342900" lvl="0" indent="-342900">
              <a:lnSpc>
                <a:spcPts val="1200"/>
              </a:lnSpc>
              <a:spcAft>
                <a:spcPts val="200"/>
              </a:spcAft>
              <a:buFont typeface="Arial" panose="020B0604020202020204" pitchFamily="34" charset="0"/>
              <a:buChar char="●"/>
              <a:tabLst>
                <a:tab pos="520065" algn="l"/>
                <a:tab pos="520700" algn="l"/>
              </a:tabLst>
            </a:pPr>
            <a:endParaRPr lang="en-US" sz="20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0731009B-97AB-16D1-34F1-A788817B29BF}"/>
              </a:ext>
            </a:extLst>
          </p:cNvPr>
          <p:cNvPicPr>
            <a:picLocks noChangeAspect="1"/>
          </p:cNvPicPr>
          <p:nvPr/>
        </p:nvPicPr>
        <p:blipFill rotWithShape="1">
          <a:blip r:embed="rId2"/>
          <a:srcRect l="21893" r="21912"/>
          <a:stretch/>
        </p:blipFill>
        <p:spPr>
          <a:xfrm>
            <a:off x="9010835" y="2346634"/>
            <a:ext cx="2425461" cy="2438524"/>
          </a:xfrm>
          <a:prstGeom prst="ellipse">
            <a:avLst/>
          </a:prstGeom>
        </p:spPr>
      </p:pic>
    </p:spTree>
    <p:extLst>
      <p:ext uri="{BB962C8B-B14F-4D97-AF65-F5344CB8AC3E}">
        <p14:creationId xmlns:p14="http://schemas.microsoft.com/office/powerpoint/2010/main" val="3469009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39868E-68E8-3A05-0F7B-012D6C8408CC}"/>
              </a:ext>
            </a:extLst>
          </p:cNvPr>
          <p:cNvSpPr txBox="1"/>
          <p:nvPr/>
        </p:nvSpPr>
        <p:spPr>
          <a:xfrm>
            <a:off x="2991775" y="337352"/>
            <a:ext cx="6072326" cy="707886"/>
          </a:xfrm>
          <a:prstGeom prst="rect">
            <a:avLst/>
          </a:prstGeom>
          <a:noFill/>
        </p:spPr>
        <p:txBody>
          <a:bodyPr wrap="square" rtlCol="0">
            <a:spAutoFit/>
          </a:bodyPr>
          <a:lstStyle/>
          <a:p>
            <a:pPr algn="ctr"/>
            <a:r>
              <a:rPr lang="en-US" sz="4000" b="1" u="sng" dirty="0">
                <a:effectLst/>
                <a:latin typeface="Times New Roman" panose="02020603050405020304" pitchFamily="18" charset="0"/>
                <a:ea typeface="Calibri" panose="020F0502020204030204" pitchFamily="34" charset="0"/>
                <a:cs typeface="Times New Roman" panose="02020603050405020304" pitchFamily="18" charset="0"/>
              </a:rPr>
              <a:t>Reports</a:t>
            </a:r>
            <a:endParaRPr lang="en-US" sz="4000" dirty="0"/>
          </a:p>
        </p:txBody>
      </p:sp>
      <p:sp>
        <p:nvSpPr>
          <p:cNvPr id="3" name="TextBox 2">
            <a:extLst>
              <a:ext uri="{FF2B5EF4-FFF2-40B4-BE49-F238E27FC236}">
                <a16:creationId xmlns:a16="http://schemas.microsoft.com/office/drawing/2014/main" id="{F684727B-7D55-7D25-2174-B632B726698F}"/>
              </a:ext>
            </a:extLst>
          </p:cNvPr>
          <p:cNvSpPr txBox="1"/>
          <p:nvPr/>
        </p:nvSpPr>
        <p:spPr>
          <a:xfrm>
            <a:off x="1704513" y="1305016"/>
            <a:ext cx="6409677" cy="4989764"/>
          </a:xfrm>
          <a:prstGeom prst="rect">
            <a:avLst/>
          </a:prstGeom>
          <a:noFill/>
        </p:spPr>
        <p:txBody>
          <a:bodyPr wrap="square" rtlCol="0">
            <a:spAutoFit/>
          </a:bodyPr>
          <a:lstStyle/>
          <a:p>
            <a:pPr marL="63500" marR="200660" algn="just">
              <a:lnSpc>
                <a:spcPct val="113000"/>
              </a:lnSpc>
              <a:spcAft>
                <a:spcPts val="0"/>
              </a:spcAft>
            </a:pPr>
            <a:r>
              <a:rPr lang="en-US" sz="2400" dirty="0">
                <a:effectLst/>
                <a:latin typeface="Times New Roman" panose="02020603050405020304" pitchFamily="18" charset="0"/>
                <a:ea typeface="Times New Roman" panose="02020603050405020304" pitchFamily="18" charset="0"/>
              </a:rPr>
              <a:t>The “CLADUSS” will help users in selling their old products online, by which they can get money in return. It will also help to reduce the complexity and reduce the chances of any rejection as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everything</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will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under conditions.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This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will</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also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help</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users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 understand buying and selling platforms more.</a:t>
            </a:r>
            <a:endParaRPr lang="en-IN" sz="2400" dirty="0">
              <a:effectLst/>
              <a:latin typeface="Times New Roman" panose="02020603050405020304" pitchFamily="18" charset="0"/>
              <a:ea typeface="Times New Roman" panose="02020603050405020304" pitchFamily="18" charset="0"/>
            </a:endParaRPr>
          </a:p>
          <a:p>
            <a:pPr marL="0" indent="0" algn="just">
              <a:spcBef>
                <a:spcPts val="30"/>
              </a:spcBef>
              <a:buNone/>
            </a:pPr>
            <a:endParaRPr lang="en-IN" sz="2400" dirty="0">
              <a:effectLst/>
              <a:latin typeface="Times New Roman" panose="02020603050405020304" pitchFamily="18" charset="0"/>
              <a:ea typeface="Times New Roman" panose="02020603050405020304" pitchFamily="18" charset="0"/>
            </a:endParaRPr>
          </a:p>
          <a:p>
            <a:pPr marL="63500" marR="90170" algn="just">
              <a:lnSpc>
                <a:spcPct val="120000"/>
              </a:lnSpc>
              <a:spcAft>
                <a:spcPts val="0"/>
              </a:spcAft>
            </a:pPr>
            <a:r>
              <a:rPr lang="en-US" sz="2400" dirty="0">
                <a:effectLst/>
                <a:latin typeface="Times New Roman" panose="02020603050405020304" pitchFamily="18" charset="0"/>
                <a:ea typeface="Times New Roman" panose="02020603050405020304" pitchFamily="18" charset="0"/>
              </a:rPr>
              <a:t>This system will also help any user to see their desired product since these products would be old ones and will be available in less price.</a:t>
            </a:r>
            <a:endParaRPr lang="en-IN" sz="2400" dirty="0">
              <a:effectLst/>
              <a:latin typeface="Times New Roman" panose="02020603050405020304" pitchFamily="18" charset="0"/>
              <a:ea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4757BF2D-45DA-3CDC-EA64-262BC6EF9375}"/>
              </a:ext>
            </a:extLst>
          </p:cNvPr>
          <p:cNvPicPr>
            <a:picLocks noChangeAspect="1"/>
          </p:cNvPicPr>
          <p:nvPr/>
        </p:nvPicPr>
        <p:blipFill>
          <a:blip r:embed="rId2"/>
          <a:stretch>
            <a:fillRect/>
          </a:stretch>
        </p:blipFill>
        <p:spPr>
          <a:xfrm>
            <a:off x="8908062" y="2181225"/>
            <a:ext cx="2594961" cy="2594961"/>
          </a:xfrm>
          <a:prstGeom prst="rect">
            <a:avLst/>
          </a:prstGeom>
        </p:spPr>
      </p:pic>
    </p:spTree>
    <p:extLst>
      <p:ext uri="{BB962C8B-B14F-4D97-AF65-F5344CB8AC3E}">
        <p14:creationId xmlns:p14="http://schemas.microsoft.com/office/powerpoint/2010/main" val="357170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1065E-3254-45FD-A7EB-2F743D7AF2D6}"/>
              </a:ext>
            </a:extLst>
          </p:cNvPr>
          <p:cNvSpPr>
            <a:spLocks noGrp="1"/>
          </p:cNvSpPr>
          <p:nvPr>
            <p:ph type="title"/>
          </p:nvPr>
        </p:nvSpPr>
        <p:spPr>
          <a:xfrm>
            <a:off x="1573089" y="0"/>
            <a:ext cx="10018713" cy="976545"/>
          </a:xfrm>
        </p:spPr>
        <p:txBody>
          <a:bodyPr/>
          <a:lstStyle/>
          <a:p>
            <a:r>
              <a:rPr lang="en-US" sz="4000" b="1" u="sng"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1D582E5-671F-70B3-446C-4D061FED5585}"/>
              </a:ext>
            </a:extLst>
          </p:cNvPr>
          <p:cNvSpPr txBox="1"/>
          <p:nvPr/>
        </p:nvSpPr>
        <p:spPr>
          <a:xfrm>
            <a:off x="1573089" y="1071801"/>
            <a:ext cx="7374968" cy="5447645"/>
          </a:xfrm>
          <a:prstGeom prst="rect">
            <a:avLst/>
          </a:prstGeom>
          <a:noFill/>
        </p:spPr>
        <p:txBody>
          <a:bodyPr wrap="square" rtlCol="0">
            <a:spAutoFit/>
          </a:bodyPr>
          <a:lstStyle/>
          <a:p>
            <a:pPr algn="just"/>
            <a:r>
              <a:rPr lang="en-US" sz="2200" b="0" i="0" dirty="0">
                <a:solidFill>
                  <a:srgbClr val="000000"/>
                </a:solidFill>
                <a:effectLst/>
                <a:latin typeface="Times New Roman" panose="02020603050405020304" pitchFamily="18" charset="0"/>
              </a:rPr>
              <a:t>Technology has made significant progress over the years to provide consumers a better online shopping experience and will continue to do so for years to come. With the rapid growth of products and brands, people have speculated that online shopping will overtake in-store shopping.  While this has been the case in some areas, there is still demand for brick and mortar stores in market areas where the consumer feels more comfortable seeing and touching the product being bought.  However, the availability of online shopping has produced a more educated consumer that can shop around with relative ease without having to spend a large amount of time.  In exchange, online shopping has opened doors to many small retailers that would never be in business if they had to incur the high cost of owning a brick and mortar store.  At the end, it has been a win-win situation for both consumer and sellers.</a:t>
            </a:r>
            <a:endParaRPr lang="en-IN" sz="2200" dirty="0"/>
          </a:p>
          <a:p>
            <a:endParaRPr lang="en-US" dirty="0"/>
          </a:p>
        </p:txBody>
      </p:sp>
      <p:pic>
        <p:nvPicPr>
          <p:cNvPr id="5" name="Picture 4">
            <a:extLst>
              <a:ext uri="{FF2B5EF4-FFF2-40B4-BE49-F238E27FC236}">
                <a16:creationId xmlns:a16="http://schemas.microsoft.com/office/drawing/2014/main" id="{C2BA83E5-158E-08A7-1DC5-310CAE6D501C}"/>
              </a:ext>
            </a:extLst>
          </p:cNvPr>
          <p:cNvPicPr>
            <a:picLocks noChangeAspect="1"/>
          </p:cNvPicPr>
          <p:nvPr/>
        </p:nvPicPr>
        <p:blipFill>
          <a:blip r:embed="rId2"/>
          <a:stretch>
            <a:fillRect/>
          </a:stretch>
        </p:blipFill>
        <p:spPr>
          <a:xfrm>
            <a:off x="9207511" y="1811051"/>
            <a:ext cx="2527684" cy="2527684"/>
          </a:xfrm>
          <a:prstGeom prst="rect">
            <a:avLst/>
          </a:prstGeom>
        </p:spPr>
      </p:pic>
    </p:spTree>
    <p:extLst>
      <p:ext uri="{BB962C8B-B14F-4D97-AF65-F5344CB8AC3E}">
        <p14:creationId xmlns:p14="http://schemas.microsoft.com/office/powerpoint/2010/main" val="886971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30B467-DE5A-EA8A-5AE0-45440D8E345C}"/>
              </a:ext>
            </a:extLst>
          </p:cNvPr>
          <p:cNvSpPr txBox="1"/>
          <p:nvPr/>
        </p:nvSpPr>
        <p:spPr>
          <a:xfrm>
            <a:off x="2814222" y="550416"/>
            <a:ext cx="6915704" cy="984885"/>
          </a:xfrm>
          <a:prstGeom prst="rect">
            <a:avLst/>
          </a:prstGeom>
          <a:noFill/>
        </p:spPr>
        <p:txBody>
          <a:bodyPr wrap="square" rtlCol="0">
            <a:spAutoFit/>
          </a:bodyPr>
          <a:lstStyle/>
          <a:p>
            <a:pPr algn="ct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Gantt Chart (In terms of weeks)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6" name="Picture 5">
            <a:extLst>
              <a:ext uri="{FF2B5EF4-FFF2-40B4-BE49-F238E27FC236}">
                <a16:creationId xmlns:a16="http://schemas.microsoft.com/office/drawing/2014/main" id="{D680C194-A6C3-9CB4-D371-7C3263A032E7}"/>
              </a:ext>
            </a:extLst>
          </p:cNvPr>
          <p:cNvPicPr>
            <a:picLocks noChangeAspect="1"/>
          </p:cNvPicPr>
          <p:nvPr/>
        </p:nvPicPr>
        <p:blipFill>
          <a:blip r:embed="rId2"/>
          <a:stretch>
            <a:fillRect/>
          </a:stretch>
        </p:blipFill>
        <p:spPr>
          <a:xfrm>
            <a:off x="1828800" y="2323323"/>
            <a:ext cx="9181322" cy="3452326"/>
          </a:xfrm>
          <a:prstGeom prst="rect">
            <a:avLst/>
          </a:prstGeom>
        </p:spPr>
      </p:pic>
    </p:spTree>
    <p:extLst>
      <p:ext uri="{BB962C8B-B14F-4D97-AF65-F5344CB8AC3E}">
        <p14:creationId xmlns:p14="http://schemas.microsoft.com/office/powerpoint/2010/main" val="415367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543</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Times New Roman</vt:lpstr>
      <vt:lpstr>Parallax</vt:lpstr>
      <vt:lpstr>CLADUSS</vt:lpstr>
      <vt:lpstr>Project Supervisor /Team Leader /Team Member</vt:lpstr>
      <vt:lpstr>Introduction </vt:lpstr>
      <vt:lpstr>Technologies / Software Requirements </vt:lpstr>
      <vt:lpstr>Hardware requirement / Hardware Used  </vt:lpstr>
      <vt:lpstr>Modules Description </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2021-02-07T06:04:14Z</dcterms:created>
  <dcterms:modified xsi:type="dcterms:W3CDTF">2023-02-14T16:34:19Z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