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5" r:id="rId1"/>
  </p:sldMasterIdLst>
  <p:sldIdLst>
    <p:sldId id="256" r:id="rId2"/>
    <p:sldId id="312" r:id="rId3"/>
    <p:sldId id="259" r:id="rId4"/>
    <p:sldId id="315" r:id="rId5"/>
    <p:sldId id="316" r:id="rId6"/>
    <p:sldId id="313" r:id="rId7"/>
    <p:sldId id="261" r:id="rId8"/>
    <p:sldId id="262" r:id="rId9"/>
    <p:sldId id="314"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5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270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307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5915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6532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0327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2231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974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25630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070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BFA754-D5C3-4E66-96A6-867B257F58DC}" type="datetimeFigureOut">
              <a:rPr lang="en-US" smtClean="0"/>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4193323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906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2685104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2839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49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9777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4612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035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2/28/2023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9250123"/>
      </p:ext>
    </p:extLst>
  </p:cSld>
  <p:clrMap bg1="dk1" tx1="lt1" bg2="dk2" tx2="lt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 id="2147483951" r:id="rId16"/>
    <p:sldLayoutId id="214748395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5821" y="759667"/>
            <a:ext cx="9526762" cy="2834677"/>
          </a:xfrm>
        </p:spPr>
        <p:txBody>
          <a:bodyPr>
            <a:noAutofit/>
          </a:bodyPr>
          <a:lstStyle/>
          <a:p>
            <a:r>
              <a:rPr lang="en-IN" b="1" dirty="0"/>
              <a:t>Online Grocery Store management System</a:t>
            </a:r>
          </a:p>
        </p:txBody>
      </p:sp>
      <p:sp>
        <p:nvSpPr>
          <p:cNvPr id="3" name="Subtitle 2"/>
          <p:cNvSpPr>
            <a:spLocks noGrp="1"/>
          </p:cNvSpPr>
          <p:nvPr>
            <p:ph type="subTitle" idx="1"/>
          </p:nvPr>
        </p:nvSpPr>
        <p:spPr/>
        <p:txBody>
          <a:bodyPr>
            <a:normAutofit fontScale="77500" lnSpcReduction="20000"/>
          </a:bodyPr>
          <a:lstStyle/>
          <a:p>
            <a:endParaRPr lang="en-IN" sz="3200" b="1" dirty="0">
              <a:solidFill>
                <a:schemeClr val="accent4"/>
              </a:solidFill>
            </a:endParaRPr>
          </a:p>
          <a:p>
            <a:r>
              <a:rPr lang="en-IN" sz="3200" b="1" dirty="0">
                <a:solidFill>
                  <a:srgbClr val="C00000"/>
                </a:solidFill>
              </a:rPr>
              <a:t>                              </a:t>
            </a:r>
            <a:endParaRPr lang="en-IN" sz="3200" b="1" dirty="0">
              <a:solidFill>
                <a:srgbClr val="00B0F0"/>
              </a:solidFill>
            </a:endParaRPr>
          </a:p>
        </p:txBody>
      </p:sp>
      <p:sp>
        <p:nvSpPr>
          <p:cNvPr id="4" name="TextBox 3"/>
          <p:cNvSpPr txBox="1"/>
          <p:nvPr/>
        </p:nvSpPr>
        <p:spPr>
          <a:xfrm>
            <a:off x="1716503" y="3865579"/>
            <a:ext cx="5682966" cy="1754326"/>
          </a:xfrm>
          <a:prstGeom prst="rect">
            <a:avLst/>
          </a:prstGeom>
          <a:noFill/>
        </p:spPr>
        <p:txBody>
          <a:bodyPr wrap="none" rtlCol="0">
            <a:spAutoFit/>
          </a:bodyPr>
          <a:lstStyle/>
          <a:p>
            <a:r>
              <a:rPr lang="en-US" dirty="0"/>
              <a:t>TEAM MEMBERS: AYUSH TYAGI</a:t>
            </a:r>
          </a:p>
          <a:p>
            <a:r>
              <a:rPr lang="en-US" dirty="0"/>
              <a:t>                             MOHIT YADAV</a:t>
            </a:r>
          </a:p>
          <a:p>
            <a:r>
              <a:rPr lang="en-US" dirty="0"/>
              <a:t>                             KARTIK</a:t>
            </a:r>
          </a:p>
          <a:p>
            <a:r>
              <a:rPr lang="en-US" dirty="0"/>
              <a:t>                             MANMOHAN</a:t>
            </a:r>
          </a:p>
          <a:p>
            <a:endParaRPr lang="en-US" dirty="0"/>
          </a:p>
          <a:p>
            <a:r>
              <a:rPr lang="en-US" dirty="0"/>
              <a:t>PROJECT SUPERVISOR: DR. SHASHANK BHARDWAJ</a:t>
            </a:r>
          </a:p>
        </p:txBody>
      </p:sp>
    </p:spTree>
    <p:extLst>
      <p:ext uri="{BB962C8B-B14F-4D97-AF65-F5344CB8AC3E}">
        <p14:creationId xmlns:p14="http://schemas.microsoft.com/office/powerpoint/2010/main" val="2032716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rgbClr val="FFFF00"/>
                </a:solidFill>
              </a:rPr>
              <a:t>Thank You..!</a:t>
            </a:r>
          </a:p>
        </p:txBody>
      </p:sp>
    </p:spTree>
    <p:extLst>
      <p:ext uri="{BB962C8B-B14F-4D97-AF65-F5344CB8AC3E}">
        <p14:creationId xmlns:p14="http://schemas.microsoft.com/office/powerpoint/2010/main" val="38930929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EA93D-7ED0-59AC-5E55-4057E31FEAB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4606AD0-BFCE-720D-3510-8ED7C8702381}"/>
              </a:ext>
            </a:extLst>
          </p:cNvPr>
          <p:cNvSpPr>
            <a:spLocks noGrp="1"/>
          </p:cNvSpPr>
          <p:nvPr>
            <p:ph idx="1"/>
          </p:nvPr>
        </p:nvSpPr>
        <p:spPr/>
        <p:txBody>
          <a:bodyPr>
            <a:normAutofit fontScale="92500" lnSpcReduction="20000"/>
          </a:bodyPr>
          <a:lstStyle/>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 "Grocery Shop  System" has been developed to override the problems prevailing in the practicing manual system. This software is supported to eliminate and in some cases reduce the hardships faced by this existing system.</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US" sz="1600" b="1" i="0" dirty="0">
                <a:effectLst/>
                <a:latin typeface="Arial" panose="020B0604020202020204" pitchFamily="34" charset="0"/>
              </a:rPr>
              <a:t>A grocery store is a retail store that primarily sells food. A grocer is a bulk seller</a:t>
            </a:r>
            <a:br>
              <a:rPr lang="en-US" sz="1600" b="1" dirty="0"/>
            </a:br>
            <a:r>
              <a:rPr lang="en-US" sz="1600" b="1" i="0" dirty="0">
                <a:effectLst/>
                <a:latin typeface="Arial" panose="020B0604020202020204" pitchFamily="34" charset="0"/>
              </a:rPr>
              <a:t>of food</a:t>
            </a:r>
            <a:endParaRPr lang="en-US" sz="1800" dirty="0">
              <a:solidFill>
                <a:srgbClr val="000000"/>
              </a:solidFill>
              <a:latin typeface="Arial" panose="020B0604020202020204" pitchFamily="34" charset="0"/>
            </a:endParaRPr>
          </a:p>
          <a:p>
            <a:pPr>
              <a:lnSpc>
                <a:spcPct val="107000"/>
              </a:lnSpc>
              <a:spcAft>
                <a:spcPts val="800"/>
              </a:spcAft>
            </a:pPr>
            <a:r>
              <a:rPr lang="en-US" sz="1700" b="1" i="0" dirty="0">
                <a:effectLst/>
                <a:latin typeface="Arial" panose="020B0604020202020204" pitchFamily="34" charset="0"/>
              </a:rPr>
              <a:t>As pollution around the world has increased buying food on the road side is not</a:t>
            </a:r>
            <a:br>
              <a:rPr lang="en-US" sz="1700" b="1" dirty="0"/>
            </a:br>
            <a:r>
              <a:rPr lang="en-US" sz="1700" b="1" i="0" dirty="0">
                <a:effectLst/>
                <a:latin typeface="Arial" panose="020B0604020202020204" pitchFamily="34" charset="0"/>
              </a:rPr>
              <a:t>advisable.</a:t>
            </a:r>
            <a:br>
              <a:rPr lang="en-US" sz="1400" dirty="0"/>
            </a:br>
            <a:endParaRPr lang="en-US" sz="1600" b="0" i="0" dirty="0">
              <a:solidFill>
                <a:srgbClr val="000000"/>
              </a:solidFill>
              <a:effectLst/>
              <a:latin typeface="Arial" panose="020B0604020202020204" pitchFamily="34" charset="0"/>
            </a:endParaRPr>
          </a:p>
          <a:p>
            <a:pPr>
              <a:lnSpc>
                <a:spcPct val="107000"/>
              </a:lnSpc>
              <a:spcAft>
                <a:spcPts val="8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The application is reduced as much as possible to avoid errors while entering the data. It also provides error message while entering invalid data. No formal knowledge is needed for the user to use this system. Thus by this all it proves it is user-friendly. Grocery Shop Management System, as described above, can lead to error free, secure, reliable and fast management system. It can assist the user to concentrate on their other activities rather to concentrate on the record keeping.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50737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1528" y="0"/>
            <a:ext cx="9865096" cy="57797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b="1" dirty="0">
                <a:solidFill>
                  <a:schemeClr val="bg2">
                    <a:lumMod val="60000"/>
                    <a:lumOff val="40000"/>
                  </a:schemeClr>
                </a:solidFill>
              </a:rPr>
              <a:t>Project Specifications</a:t>
            </a:r>
          </a:p>
        </p:txBody>
      </p:sp>
      <p:sp>
        <p:nvSpPr>
          <p:cNvPr id="3" name="Rectangle 2"/>
          <p:cNvSpPr/>
          <p:nvPr/>
        </p:nvSpPr>
        <p:spPr>
          <a:xfrm>
            <a:off x="240224" y="1171563"/>
            <a:ext cx="11951775" cy="3539430"/>
          </a:xfrm>
          <a:prstGeom prst="rect">
            <a:avLst/>
          </a:prstGeom>
        </p:spPr>
        <p:txBody>
          <a:bodyPr wrap="square">
            <a:spAutoFit/>
          </a:bodyPr>
          <a:lstStyle/>
          <a:p>
            <a:r>
              <a:rPr lang="en-US" sz="2800" b="1" dirty="0">
                <a:latin typeface="Arial Black" pitchFamily="34" charset="0"/>
              </a:rPr>
              <a:t>Project Title             </a:t>
            </a:r>
            <a:r>
              <a:rPr lang="en-US" sz="2800" b="1" dirty="0">
                <a:latin typeface="Arial Black" pitchFamily="34" charset="0"/>
                <a:sym typeface="Wingdings" panose="05000000000000000000" pitchFamily="2" charset="2"/>
              </a:rPr>
              <a:t>:</a:t>
            </a:r>
            <a:r>
              <a:rPr lang="en-IN" sz="2800" b="1" dirty="0">
                <a:sym typeface="Wingdings" panose="05000000000000000000" pitchFamily="2" charset="2"/>
              </a:rPr>
              <a:t> Grocery store Management System</a:t>
            </a:r>
            <a:br>
              <a:rPr lang="en-US" sz="2800" b="1" dirty="0">
                <a:latin typeface="Verdana" pitchFamily="34" charset="0"/>
                <a:ea typeface="Verdana" pitchFamily="34" charset="0"/>
                <a:cs typeface="Verdana" pitchFamily="34" charset="0"/>
              </a:rPr>
            </a:br>
            <a:r>
              <a:rPr lang="en-US" sz="2800" b="1" dirty="0">
                <a:latin typeface="Arial Black" pitchFamily="34" charset="0"/>
              </a:rPr>
              <a:t>Front End Tools        </a:t>
            </a:r>
            <a:r>
              <a:rPr lang="en-US" sz="2800" b="1" dirty="0">
                <a:latin typeface="Arial Black" pitchFamily="34" charset="0"/>
                <a:sym typeface="Wingdings" panose="05000000000000000000" pitchFamily="2" charset="2"/>
              </a:rPr>
              <a:t>:</a:t>
            </a:r>
            <a:r>
              <a:rPr lang="en-US" sz="2800" b="1" dirty="0">
                <a:latin typeface="Arial Black" pitchFamily="34" charset="0"/>
              </a:rPr>
              <a:t> </a:t>
            </a:r>
            <a:r>
              <a:rPr lang="en-US" sz="2800" b="1" dirty="0">
                <a:latin typeface="Verdana" pitchFamily="34" charset="0"/>
                <a:ea typeface="Verdana" pitchFamily="34" charset="0"/>
                <a:cs typeface="Verdana" pitchFamily="34" charset="0"/>
              </a:rPr>
              <a:t>Asp.net , C#,  CSS, Java Script</a:t>
            </a:r>
            <a:br>
              <a:rPr lang="en-US" sz="2800" b="1" dirty="0">
                <a:latin typeface="Verdana" pitchFamily="34" charset="0"/>
                <a:ea typeface="Verdana" pitchFamily="34" charset="0"/>
                <a:cs typeface="Verdana" pitchFamily="34" charset="0"/>
              </a:rPr>
            </a:br>
            <a:r>
              <a:rPr lang="en-US" sz="2800" b="1" dirty="0">
                <a:latin typeface="Arial Black" pitchFamily="34" charset="0"/>
              </a:rPr>
              <a:t>Back End Tool          : </a:t>
            </a:r>
            <a:r>
              <a:rPr lang="en-US" sz="2800" b="1" dirty="0">
                <a:latin typeface="Verdana" pitchFamily="34" charset="0"/>
                <a:ea typeface="Verdana" pitchFamily="34" charset="0"/>
              </a:rPr>
              <a:t>SQL Server</a:t>
            </a:r>
            <a:br>
              <a:rPr lang="en-US" sz="2800" b="1" dirty="0">
                <a:latin typeface="Arial Black" pitchFamily="34" charset="0"/>
              </a:rPr>
            </a:br>
            <a:r>
              <a:rPr lang="en-US" sz="2800" b="1" dirty="0">
                <a:latin typeface="Arial Black" pitchFamily="34" charset="0"/>
              </a:rPr>
              <a:t>Operating System    : </a:t>
            </a:r>
            <a:r>
              <a:rPr lang="en-US" sz="2800" b="1" dirty="0">
                <a:latin typeface="Verdana" pitchFamily="34" charset="0"/>
                <a:ea typeface="Verdana" pitchFamily="34" charset="0"/>
                <a:cs typeface="Verdana" pitchFamily="34" charset="0"/>
              </a:rPr>
              <a:t>Microsoft  windows 10</a:t>
            </a:r>
            <a:br>
              <a:rPr lang="en-US" sz="2800" b="1" dirty="0">
                <a:latin typeface="Verdana" pitchFamily="34" charset="0"/>
                <a:ea typeface="Verdana" pitchFamily="34" charset="0"/>
                <a:cs typeface="Verdana" pitchFamily="34" charset="0"/>
              </a:rPr>
            </a:br>
            <a:r>
              <a:rPr lang="en-US" sz="2800" b="1" dirty="0">
                <a:latin typeface="Arial Black" pitchFamily="34" charset="0"/>
              </a:rPr>
              <a:t>Web Browser            : </a:t>
            </a:r>
            <a:r>
              <a:rPr lang="en-US" sz="2800" b="1" dirty="0">
                <a:latin typeface="Verdana" pitchFamily="34" charset="0"/>
                <a:ea typeface="Verdana" pitchFamily="34" charset="0"/>
                <a:cs typeface="Verdana" pitchFamily="34" charset="0"/>
              </a:rPr>
              <a:t>chrome</a:t>
            </a:r>
            <a:br>
              <a:rPr lang="en-US" sz="2800" b="1" dirty="0">
                <a:latin typeface="Arial Black" pitchFamily="34" charset="0"/>
              </a:rPr>
            </a:br>
            <a:r>
              <a:rPr lang="en-US" sz="2800" b="1" dirty="0">
                <a:latin typeface="Arial Black" pitchFamily="34" charset="0"/>
              </a:rPr>
              <a:t>Editor                       : </a:t>
            </a:r>
            <a:r>
              <a:rPr lang="en-US" sz="2800" b="1" dirty="0">
                <a:latin typeface="Verdana" pitchFamily="34" charset="0"/>
                <a:ea typeface="Verdana" pitchFamily="34" charset="0"/>
                <a:cs typeface="Verdana" pitchFamily="34" charset="0"/>
              </a:rPr>
              <a:t> Visual studio </a:t>
            </a:r>
            <a:br>
              <a:rPr lang="en-US" sz="2800" b="1" dirty="0">
                <a:latin typeface="Verdana" pitchFamily="34" charset="0"/>
                <a:ea typeface="Verdana" pitchFamily="34" charset="0"/>
                <a:cs typeface="Verdana" pitchFamily="34" charset="0"/>
              </a:rPr>
            </a:br>
            <a:r>
              <a:rPr lang="en-US" sz="2800" b="1" dirty="0">
                <a:latin typeface="Arial Black" pitchFamily="34" charset="0"/>
              </a:rPr>
              <a:t>Hardware                 : </a:t>
            </a:r>
            <a:r>
              <a:rPr lang="en-US" sz="2800" b="1" dirty="0">
                <a:latin typeface="Verdana" pitchFamily="34" charset="0"/>
                <a:ea typeface="Verdana" pitchFamily="34" charset="0"/>
                <a:cs typeface="Verdana" pitchFamily="34" charset="0"/>
              </a:rPr>
              <a:t>64-bit processor, 1.70 GHz, 4.00 GB RAM</a:t>
            </a:r>
            <a:endParaRPr lang="en-IN" sz="2800" b="1" dirty="0"/>
          </a:p>
        </p:txBody>
      </p:sp>
    </p:spTree>
    <p:extLst>
      <p:ext uri="{BB962C8B-B14F-4D97-AF65-F5344CB8AC3E}">
        <p14:creationId xmlns:p14="http://schemas.microsoft.com/office/powerpoint/2010/main" val="1808230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EA09-5FDB-7069-FD58-FDF26D483496}"/>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7A3F1F93-327C-0DF3-51B1-BCAA841AF0D1}"/>
              </a:ext>
            </a:extLst>
          </p:cNvPr>
          <p:cNvSpPr>
            <a:spLocks noGrp="1"/>
          </p:cNvSpPr>
          <p:nvPr>
            <p:ph idx="1"/>
          </p:nvPr>
        </p:nvSpPr>
        <p:spPr/>
        <p:txBody>
          <a:bodyPr>
            <a:normAutofit lnSpcReduction="10000"/>
          </a:bodyPr>
          <a:lstStyle/>
          <a:p>
            <a:r>
              <a:rPr lang="en-US" b="0" i="0" dirty="0">
                <a:effectLst/>
                <a:latin typeface="Arial" panose="020B0604020202020204" pitchFamily="34" charset="0"/>
              </a:rPr>
              <a:t>A grocery store is a retail store that primarily sells food. A grocer is a bulk        seller of food.</a:t>
            </a:r>
          </a:p>
          <a:p>
            <a:r>
              <a:rPr lang="en-US" sz="1800" b="0" i="0" dirty="0">
                <a:effectLst/>
                <a:latin typeface="Arial" panose="020B0604020202020204" pitchFamily="34" charset="0"/>
              </a:rPr>
              <a:t>Grocery stores often offer nonperishable food that is packaged in cans, bottles and </a:t>
            </a:r>
            <a:r>
              <a:rPr lang="en-US" sz="1800" b="0" i="0" dirty="0" err="1">
                <a:effectLst/>
                <a:latin typeface="Arial" panose="020B0604020202020204" pitchFamily="34" charset="0"/>
              </a:rPr>
              <a:t>boxes,with</a:t>
            </a:r>
            <a:r>
              <a:rPr lang="en-US" sz="1800" b="0" i="0" dirty="0">
                <a:effectLst/>
                <a:latin typeface="Arial" panose="020B0604020202020204" pitchFamily="34" charset="0"/>
              </a:rPr>
              <a:t> some also having  butchers, delis, and bakeries.</a:t>
            </a:r>
          </a:p>
          <a:p>
            <a:r>
              <a:rPr lang="en-US" sz="1800" b="0" i="0" dirty="0">
                <a:effectLst/>
                <a:latin typeface="Arial" panose="020B0604020202020204" pitchFamily="34" charset="0"/>
              </a:rPr>
              <a:t>As pollution around the world has increased buying food 0n the road side is not     </a:t>
            </a:r>
            <a:r>
              <a:rPr lang="en-US" sz="1800" b="0" i="0" dirty="0" err="1">
                <a:effectLst/>
                <a:latin typeface="Arial" panose="020B0604020202020204" pitchFamily="34" charset="0"/>
              </a:rPr>
              <a:t>advisable.Whether</a:t>
            </a:r>
            <a:r>
              <a:rPr lang="en-US" sz="1800" b="0" i="0" dirty="0">
                <a:effectLst/>
                <a:latin typeface="Arial" panose="020B0604020202020204" pitchFamily="34" charset="0"/>
              </a:rPr>
              <a:t> in charge of a small individually owned grocery store or one that is part of </a:t>
            </a:r>
            <a:r>
              <a:rPr lang="en-US" sz="1800" b="0" i="0" dirty="0" err="1">
                <a:effectLst/>
                <a:latin typeface="Arial" panose="020B0604020202020204" pitchFamily="34" charset="0"/>
              </a:rPr>
              <a:t>largerchain</a:t>
            </a:r>
            <a:r>
              <a:rPr lang="en-US" sz="1800" b="0" i="0" dirty="0">
                <a:effectLst/>
                <a:latin typeface="Arial" panose="020B0604020202020204" pitchFamily="34" charset="0"/>
              </a:rPr>
              <a:t> maintaining a grocery store successfully involves considerable responsibility.</a:t>
            </a:r>
            <a:br>
              <a:rPr lang="en-US" sz="2400" dirty="0"/>
            </a:br>
            <a:endParaRPr lang="en-US" sz="2400" dirty="0"/>
          </a:p>
          <a:p>
            <a:r>
              <a:rPr lang="en-US" sz="1800" b="0" i="0" dirty="0">
                <a:effectLst/>
                <a:latin typeface="Arial" panose="020B0604020202020204" pitchFamily="34" charset="0"/>
              </a:rPr>
              <a:t>Grocery store managers must ensure that the store runs smoothly that items are priced comparatively and that customers are </a:t>
            </a:r>
            <a:r>
              <a:rPr lang="en-US" sz="1800" b="0" i="0" dirty="0" err="1">
                <a:effectLst/>
                <a:latin typeface="Arial" panose="020B0604020202020204" pitchFamily="34" charset="0"/>
              </a:rPr>
              <a:t>satisfed</a:t>
            </a:r>
            <a:r>
              <a:rPr lang="en-US" sz="1800" b="0" i="0" dirty="0">
                <a:effectLst/>
                <a:latin typeface="Arial" panose="020B0604020202020204" pitchFamily="34" charset="0"/>
              </a:rPr>
              <a:t>.</a:t>
            </a:r>
            <a:br>
              <a:rPr lang="en-US" dirty="0"/>
            </a:br>
            <a:br>
              <a:rPr lang="en-US" dirty="0"/>
            </a:br>
            <a:endParaRPr lang="en-IN" dirty="0"/>
          </a:p>
        </p:txBody>
      </p:sp>
    </p:spTree>
    <p:extLst>
      <p:ext uri="{BB962C8B-B14F-4D97-AF65-F5344CB8AC3E}">
        <p14:creationId xmlns:p14="http://schemas.microsoft.com/office/powerpoint/2010/main" val="3917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DEB26-6E7C-54A7-DC31-84BCEB13DB13}"/>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740AF2D0-4C34-CC8C-C326-9AFEAA98D847}"/>
              </a:ext>
            </a:extLst>
          </p:cNvPr>
          <p:cNvSpPr>
            <a:spLocks noGrp="1"/>
          </p:cNvSpPr>
          <p:nvPr>
            <p:ph idx="1"/>
          </p:nvPr>
        </p:nvSpPr>
        <p:spPr/>
        <p:txBody>
          <a:bodyPr/>
          <a:lstStyle/>
          <a:p>
            <a:r>
              <a:rPr lang="en-US" sz="1800" b="0" i="0" dirty="0">
                <a:effectLst/>
                <a:latin typeface="Arial" panose="020B0604020202020204" pitchFamily="34" charset="0"/>
              </a:rPr>
              <a:t>Understanding of key concepts involved in effective grocery store management is</a:t>
            </a:r>
            <a:br>
              <a:rPr lang="en-US" dirty="0"/>
            </a:br>
            <a:r>
              <a:rPr lang="en-US" sz="1800" b="0" i="0" dirty="0">
                <a:effectLst/>
                <a:latin typeface="Arial" panose="020B0604020202020204" pitchFamily="34" charset="0"/>
              </a:rPr>
              <a:t>imperative for any manager dedicated to the success of his store.</a:t>
            </a:r>
          </a:p>
          <a:p>
            <a:r>
              <a:rPr lang="en-US" sz="1800" b="0" i="0" dirty="0">
                <a:effectLst/>
                <a:latin typeface="Arial" panose="020B0604020202020204" pitchFamily="34" charset="0"/>
              </a:rPr>
              <a:t>Particularly </a:t>
            </a:r>
            <a:r>
              <a:rPr lang="en-US" sz="1800" b="0" i="0">
                <a:effectLst/>
                <a:latin typeface="Arial" panose="020B0604020202020204" pitchFamily="34" charset="0"/>
              </a:rPr>
              <a:t>if  </a:t>
            </a:r>
            <a:r>
              <a:rPr lang="en-US" sz="1800" b="0" i="0" dirty="0">
                <a:effectLst/>
                <a:latin typeface="Arial" panose="020B0604020202020204" pitchFamily="34" charset="0"/>
              </a:rPr>
              <a:t>manages the small grocery store inventory requires more than simply keeping enough of every item in stock.</a:t>
            </a:r>
          </a:p>
          <a:p>
            <a:r>
              <a:rPr lang="en-US" sz="1800" b="0" i="0" dirty="0">
                <a:effectLst/>
                <a:latin typeface="Arial" panose="020B0604020202020204" pitchFamily="34" charset="0"/>
              </a:rPr>
              <a:t>This is a internet based application that is accessed through web This system can be used to search for all grocery and fresh vegetables which are available in the market</a:t>
            </a:r>
            <a:br>
              <a:rPr lang="en-US" dirty="0"/>
            </a:br>
            <a:br>
              <a:rPr lang="en-US" dirty="0"/>
            </a:br>
            <a:endParaRPr lang="en-IN" dirty="0"/>
          </a:p>
        </p:txBody>
      </p:sp>
    </p:spTree>
    <p:extLst>
      <p:ext uri="{BB962C8B-B14F-4D97-AF65-F5344CB8AC3E}">
        <p14:creationId xmlns:p14="http://schemas.microsoft.com/office/powerpoint/2010/main" val="3387384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03C81-5F39-0EFF-C1D9-D04CD01E72FC}"/>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F16FC923-5862-0FD0-C352-7FFFDF9EF7C4}"/>
              </a:ext>
            </a:extLst>
          </p:cNvPr>
          <p:cNvSpPr>
            <a:spLocks noGrp="1"/>
          </p:cNvSpPr>
          <p:nvPr>
            <p:ph idx="1"/>
          </p:nvPr>
        </p:nvSpPr>
        <p:spPr>
          <a:xfrm>
            <a:off x="1103312" y="1473694"/>
            <a:ext cx="8946541" cy="4774706"/>
          </a:xfrm>
        </p:spPr>
        <p:txBody>
          <a:bodyPr>
            <a:normAutofit fontScale="32500" lnSpcReduction="20000"/>
          </a:bodyPr>
          <a:lstStyle/>
          <a:p>
            <a:pPr algn="just">
              <a:lnSpc>
                <a:spcPct val="107000"/>
              </a:lnSpc>
              <a:spcAft>
                <a:spcPts val="800"/>
              </a:spcAft>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Customer Management Module: Used for managing the Customer details. </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Stock Module: Used for managing the details of Stock </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Product Type Module: Used for managing the Product Type Information </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Login Module: Used for managing the login details </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8000" b="1" dirty="0">
                <a:effectLst/>
                <a:latin typeface="Times New Roman" panose="02020603050405020304" pitchFamily="18" charset="0"/>
                <a:ea typeface="Calibri" panose="020F0502020204030204" pitchFamily="34" charset="0"/>
                <a:cs typeface="Times New Roman" panose="02020603050405020304" pitchFamily="18" charset="0"/>
              </a:rPr>
              <a:t>Users Module: Used for managing the users of the system</a:t>
            </a:r>
            <a:endParaRPr lang="en-IN" sz="8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6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6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2755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6452" y="0"/>
            <a:ext cx="10081120" cy="5715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bg1"/>
                </a:solidFill>
              </a:rPr>
              <a:t>System Development Strategy</a:t>
            </a:r>
            <a:endParaRPr lang="en-IN" sz="4000" b="1" dirty="0">
              <a:solidFill>
                <a:schemeClr val="bg1"/>
              </a:solidFill>
            </a:endParaRPr>
          </a:p>
        </p:txBody>
      </p:sp>
      <p:sp>
        <p:nvSpPr>
          <p:cNvPr id="3" name="Rectangle 2"/>
          <p:cNvSpPr/>
          <p:nvPr/>
        </p:nvSpPr>
        <p:spPr>
          <a:xfrm>
            <a:off x="380462" y="571500"/>
            <a:ext cx="11350997" cy="582050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Times New Roman" pitchFamily="18" charset="0"/>
                <a:cs typeface="Times New Roman" pitchFamily="18" charset="0"/>
              </a:rPr>
              <a:t>As per the requirement of the project, We have choose </a:t>
            </a:r>
          </a:p>
          <a:p>
            <a:r>
              <a:rPr lang="en-US" sz="3200" b="1" dirty="0">
                <a:solidFill>
                  <a:schemeClr val="tx1"/>
                </a:solidFill>
                <a:latin typeface="Times New Roman" pitchFamily="18" charset="0"/>
                <a:cs typeface="Times New Roman" pitchFamily="18" charset="0"/>
              </a:rPr>
              <a:t> the </a:t>
            </a:r>
            <a:r>
              <a:rPr lang="en-US" sz="3200" b="1" u="sng" dirty="0">
                <a:solidFill>
                  <a:schemeClr val="tx1"/>
                </a:solidFill>
                <a:latin typeface="Times New Roman" pitchFamily="18" charset="0"/>
                <a:cs typeface="Times New Roman" pitchFamily="18" charset="0"/>
              </a:rPr>
              <a:t>Spiral</a:t>
            </a:r>
            <a:r>
              <a:rPr lang="en-US" sz="3200" b="1" dirty="0">
                <a:solidFill>
                  <a:schemeClr val="tx1"/>
                </a:solidFill>
                <a:latin typeface="Times New Roman" pitchFamily="18" charset="0"/>
                <a:cs typeface="Times New Roman" pitchFamily="18" charset="0"/>
              </a:rPr>
              <a:t> as a strategy of developing the project, because  </a:t>
            </a:r>
          </a:p>
          <a:p>
            <a:r>
              <a:rPr lang="en-US" sz="3200" b="1" dirty="0">
                <a:solidFill>
                  <a:schemeClr val="tx1"/>
                </a:solidFill>
                <a:latin typeface="Times New Roman" pitchFamily="18" charset="0"/>
                <a:cs typeface="Times New Roman" pitchFamily="18" charset="0"/>
              </a:rPr>
              <a:t>in Spiral-SDLC model starts with a small set of requirement</a:t>
            </a:r>
          </a:p>
          <a:p>
            <a:r>
              <a:rPr lang="en-US" sz="3200" b="1" dirty="0">
                <a:solidFill>
                  <a:schemeClr val="tx1"/>
                </a:solidFill>
                <a:latin typeface="Times New Roman" pitchFamily="18" charset="0"/>
                <a:cs typeface="Times New Roman" pitchFamily="18" charset="0"/>
              </a:rPr>
              <a:t> and goes through each development phase for those set of </a:t>
            </a:r>
          </a:p>
          <a:p>
            <a:r>
              <a:rPr lang="en-US" sz="3200" b="1" dirty="0">
                <a:solidFill>
                  <a:schemeClr val="tx1"/>
                </a:solidFill>
                <a:latin typeface="Times New Roman" pitchFamily="18" charset="0"/>
                <a:cs typeface="Times New Roman" pitchFamily="18" charset="0"/>
              </a:rPr>
              <a:t>requirements, so the appropriate strategy is spiral model.</a:t>
            </a:r>
            <a:endParaRPr lang="en-US" sz="3200" b="1" dirty="0">
              <a:solidFill>
                <a:schemeClr val="tx1"/>
              </a:solidFill>
            </a:endParaRPr>
          </a:p>
        </p:txBody>
      </p:sp>
    </p:spTree>
    <p:extLst>
      <p:ext uri="{BB962C8B-B14F-4D97-AF65-F5344CB8AC3E}">
        <p14:creationId xmlns:p14="http://schemas.microsoft.com/office/powerpoint/2010/main" val="36416282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spiral-1-1024x945.jpg"/>
          <p:cNvPicPr>
            <a:picLocks noChangeAspect="1"/>
          </p:cNvPicPr>
          <p:nvPr/>
        </p:nvPicPr>
        <p:blipFill>
          <a:blip r:embed="rId2" cstate="print"/>
          <a:stretch>
            <a:fillRect/>
          </a:stretch>
        </p:blipFill>
        <p:spPr>
          <a:xfrm>
            <a:off x="2266729" y="608338"/>
            <a:ext cx="7488832" cy="5648479"/>
          </a:xfrm>
          <a:prstGeom prst="rect">
            <a:avLst/>
          </a:prstGeom>
        </p:spPr>
      </p:pic>
      <p:sp>
        <p:nvSpPr>
          <p:cNvPr id="3" name="TextBox 2"/>
          <p:cNvSpPr txBox="1"/>
          <p:nvPr/>
        </p:nvSpPr>
        <p:spPr>
          <a:xfrm>
            <a:off x="888521" y="112144"/>
            <a:ext cx="1560042" cy="369332"/>
          </a:xfrm>
          <a:prstGeom prst="rect">
            <a:avLst/>
          </a:prstGeom>
          <a:noFill/>
        </p:spPr>
        <p:txBody>
          <a:bodyPr wrap="none" rtlCol="0">
            <a:spAutoFit/>
          </a:bodyPr>
          <a:lstStyle/>
          <a:p>
            <a:r>
              <a:rPr lang="en-IN" b="1" dirty="0">
                <a:solidFill>
                  <a:schemeClr val="bg1"/>
                </a:solidFill>
              </a:rPr>
              <a:t>Spiral Module</a:t>
            </a:r>
          </a:p>
        </p:txBody>
      </p:sp>
    </p:spTree>
    <p:extLst>
      <p:ext uri="{BB962C8B-B14F-4D97-AF65-F5344CB8AC3E}">
        <p14:creationId xmlns:p14="http://schemas.microsoft.com/office/powerpoint/2010/main" val="13897659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D985-3DF8-F7C3-FC14-D3248FE75110}"/>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37944D04-EAB5-256C-ADBB-824707868759}"/>
              </a:ext>
            </a:extLst>
          </p:cNvPr>
          <p:cNvSpPr>
            <a:spLocks noGrp="1"/>
          </p:cNvSpPr>
          <p:nvPr>
            <p:ph idx="1"/>
          </p:nvPr>
        </p:nvSpPr>
        <p:spPr/>
        <p:txBody>
          <a:bodyPr/>
          <a:lstStyle/>
          <a:p>
            <a:r>
              <a:rPr lang="en-US" sz="2400" b="0" i="0" dirty="0">
                <a:effectLst/>
                <a:latin typeface="Arial" panose="020B0604020202020204" pitchFamily="34" charset="0"/>
              </a:rPr>
              <a:t>By implementing this grocery management system we are     getting the more flexibility for the users.</a:t>
            </a:r>
          </a:p>
          <a:p>
            <a:r>
              <a:rPr lang="en-US" sz="2400" b="0" i="0" dirty="0">
                <a:effectLst/>
                <a:latin typeface="Arial" panose="020B0604020202020204" pitchFamily="34" charset="0"/>
              </a:rPr>
              <a:t>which can operate from the home itself by implementing the pay and pickup and pay now options.</a:t>
            </a:r>
            <a:br>
              <a:rPr lang="en-US" dirty="0"/>
            </a:br>
            <a:br>
              <a:rPr lang="en-US" dirty="0"/>
            </a:br>
            <a:endParaRPr lang="en-IN" dirty="0"/>
          </a:p>
        </p:txBody>
      </p:sp>
    </p:spTree>
    <p:extLst>
      <p:ext uri="{BB962C8B-B14F-4D97-AF65-F5344CB8AC3E}">
        <p14:creationId xmlns:p14="http://schemas.microsoft.com/office/powerpoint/2010/main" val="31948421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733</TotalTime>
  <Words>605</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Calibri</vt:lpstr>
      <vt:lpstr>Century Gothic</vt:lpstr>
      <vt:lpstr>Times New Roman</vt:lpstr>
      <vt:lpstr>Verdana</vt:lpstr>
      <vt:lpstr>Wingdings 3</vt:lpstr>
      <vt:lpstr>Ion</vt:lpstr>
      <vt:lpstr>Online Grocery Store management System</vt:lpstr>
      <vt:lpstr>INTRODUCTION</vt:lpstr>
      <vt:lpstr>PowerPoint Presentation</vt:lpstr>
      <vt:lpstr>EXISTING SYSTEM</vt:lpstr>
      <vt:lpstr>PROPOSED SYSTEM</vt:lpstr>
      <vt:lpstr>MODULES</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E-Crime Management System</dc:title>
  <dc:creator>Microsoft account</dc:creator>
  <cp:lastModifiedBy>Manoj K</cp:lastModifiedBy>
  <cp:revision>146</cp:revision>
  <dcterms:created xsi:type="dcterms:W3CDTF">2021-05-21T09:46:37Z</dcterms:created>
  <dcterms:modified xsi:type="dcterms:W3CDTF">2023-02-28T06:26:01Z</dcterms:modified>
</cp:coreProperties>
</file>