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9"/>
  </p:notesMasterIdLst>
  <p:sldIdLst>
    <p:sldId id="3825" r:id="rId5"/>
    <p:sldId id="3826" r:id="rId6"/>
    <p:sldId id="3827" r:id="rId7"/>
    <p:sldId id="3828" r:id="rId8"/>
    <p:sldId id="3794" r:id="rId9"/>
    <p:sldId id="3835" r:id="rId10"/>
    <p:sldId id="3791" r:id="rId11"/>
    <p:sldId id="3836" r:id="rId12"/>
    <p:sldId id="3837" r:id="rId13"/>
    <p:sldId id="3838" r:id="rId14"/>
    <p:sldId id="3839" r:id="rId15"/>
    <p:sldId id="3840" r:id="rId16"/>
    <p:sldId id="3841" r:id="rId17"/>
    <p:sldId id="383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chal sharma" initials="As" lastIdx="1" clrIdx="0">
    <p:extLst>
      <p:ext uri="{19B8F6BF-5375-455C-9EA6-DF929625EA0E}">
        <p15:presenceInfo xmlns:p15="http://schemas.microsoft.com/office/powerpoint/2012/main" userId="6b41b81755cd3e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hal sharma" userId="6b41b81755cd3e98" providerId="LiveId" clId="{B0A4FCBF-1172-40FC-9815-EB58BCF29457}"/>
    <pc:docChg chg="modSld">
      <pc:chgData name="Achal sharma" userId="6b41b81755cd3e98" providerId="LiveId" clId="{B0A4FCBF-1172-40FC-9815-EB58BCF29457}" dt="2022-09-10T04:20:43.350" v="1" actId="20577"/>
      <pc:docMkLst>
        <pc:docMk/>
      </pc:docMkLst>
      <pc:sldChg chg="modSp mod">
        <pc:chgData name="Achal sharma" userId="6b41b81755cd3e98" providerId="LiveId" clId="{B0A4FCBF-1172-40FC-9815-EB58BCF29457}" dt="2022-09-10T04:20:43.350" v="1" actId="20577"/>
        <pc:sldMkLst>
          <pc:docMk/>
          <pc:sldMk cId="3633637913" sldId="3840"/>
        </pc:sldMkLst>
        <pc:graphicFrameChg chg="modGraphic">
          <ac:chgData name="Achal sharma" userId="6b41b81755cd3e98" providerId="LiveId" clId="{B0A4FCBF-1172-40FC-9815-EB58BCF29457}" dt="2022-09-10T04:20:43.350" v="1" actId="20577"/>
          <ac:graphicFrameMkLst>
            <pc:docMk/>
            <pc:sldMk cId="3633637913" sldId="3840"/>
            <ac:graphicFrameMk id="8" creationId="{3D69FFDF-9FAA-487D-A141-F02DF7B03FEB}"/>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9-10T00:12:03.61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9/10/2022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groundreport.com/effective-e-commerce-solutions-make-business-predictable-one/" TargetMode="External"/><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normAutofit/>
          </a:bodyPr>
          <a:lstStyle/>
          <a:p>
            <a:r>
              <a:rPr lang="en-US" sz="8800" b="1" dirty="0" err="1">
                <a:latin typeface="Times New Roman" panose="02020603050405020304" pitchFamily="18" charset="0"/>
                <a:cs typeface="Times New Roman" panose="02020603050405020304" pitchFamily="18" charset="0"/>
              </a:rPr>
              <a:t>Eshoppers</a:t>
            </a:r>
            <a:endParaRPr lang="en-US" sz="8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normAutofit lnSpcReduction="10000"/>
          </a:bodyPr>
          <a:lstStyle/>
          <a:p>
            <a:endParaRPr lang="en-US" dirty="0">
              <a:solidFill>
                <a:schemeClr val="tx1"/>
              </a:solidFill>
            </a:endParaRPr>
          </a:p>
          <a:p>
            <a:r>
              <a:rPr lang="en-US" sz="3500" dirty="0">
                <a:solidFill>
                  <a:schemeClr val="tx1"/>
                </a:solidFill>
                <a:latin typeface="Times New Roman" panose="02020603050405020304" pitchFamily="18" charset="0"/>
                <a:cs typeface="Times New Roman" panose="02020603050405020304" pitchFamily="18" charset="0"/>
              </a:rPr>
              <a:t>E-commerce Website</a:t>
            </a:r>
          </a:p>
        </p:txBody>
      </p:sp>
    </p:spTree>
    <p:extLst>
      <p:ext uri="{BB962C8B-B14F-4D97-AF65-F5344CB8AC3E}">
        <p14:creationId xmlns:p14="http://schemas.microsoft.com/office/powerpoint/2010/main" val="800962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4B45-0478-68A1-9378-9AB140A801DB}"/>
              </a:ext>
            </a:extLst>
          </p:cNvPr>
          <p:cNvSpPr>
            <a:spLocks noGrp="1"/>
          </p:cNvSpPr>
          <p:nvPr>
            <p:ph type="title"/>
          </p:nvPr>
        </p:nvSpPr>
        <p:spPr/>
        <p:txBody>
          <a:bodyPr/>
          <a:lstStyle/>
          <a:p>
            <a:r>
              <a:rPr lang="en-IN" dirty="0"/>
              <a:t>User Page</a:t>
            </a:r>
          </a:p>
        </p:txBody>
      </p:sp>
      <p:sp>
        <p:nvSpPr>
          <p:cNvPr id="3" name="Content Placeholder 2">
            <a:extLst>
              <a:ext uri="{FF2B5EF4-FFF2-40B4-BE49-F238E27FC236}">
                <a16:creationId xmlns:a16="http://schemas.microsoft.com/office/drawing/2014/main" id="{CDB7D71F-1757-02FC-0F57-29382BF7B7B4}"/>
              </a:ext>
            </a:extLst>
          </p:cNvPr>
          <p:cNvSpPr>
            <a:spLocks noGrp="1"/>
          </p:cNvSpPr>
          <p:nvPr>
            <p:ph idx="1"/>
          </p:nvPr>
        </p:nvSpPr>
        <p:spPr/>
        <p:txBody>
          <a:bodyPr/>
          <a:lstStyle/>
          <a:p>
            <a:r>
              <a:rPr lang="en-IN" dirty="0"/>
              <a:t>In this page any user can browse different type of products and they can select and add them into cart.</a:t>
            </a:r>
          </a:p>
        </p:txBody>
      </p:sp>
      <p:sp>
        <p:nvSpPr>
          <p:cNvPr id="4" name="Date Placeholder 3">
            <a:extLst>
              <a:ext uri="{FF2B5EF4-FFF2-40B4-BE49-F238E27FC236}">
                <a16:creationId xmlns:a16="http://schemas.microsoft.com/office/drawing/2014/main" id="{B5238F90-F0E7-24F5-E647-5FDC12BCA608}"/>
              </a:ext>
            </a:extLst>
          </p:cNvPr>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34B4C105-6E22-7809-D75D-0A7B5571A5B4}"/>
              </a:ext>
            </a:extLst>
          </p:cNvPr>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09F32576-5792-54AF-432A-CABA5DDB8C0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Tree>
    <p:extLst>
      <p:ext uri="{BB962C8B-B14F-4D97-AF65-F5344CB8AC3E}">
        <p14:creationId xmlns:p14="http://schemas.microsoft.com/office/powerpoint/2010/main" val="3704538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AC73-5E2D-0BEC-ABDF-1CBCE37B25CB}"/>
              </a:ext>
            </a:extLst>
          </p:cNvPr>
          <p:cNvSpPr>
            <a:spLocks noGrp="1"/>
          </p:cNvSpPr>
          <p:nvPr>
            <p:ph type="title"/>
          </p:nvPr>
        </p:nvSpPr>
        <p:spPr>
          <a:xfrm>
            <a:off x="1292352" y="1389888"/>
            <a:ext cx="3103684" cy="4069080"/>
          </a:xfrm>
        </p:spPr>
        <p:txBody>
          <a:bodyPr/>
          <a:lstStyle/>
          <a:p>
            <a:r>
              <a:rPr lang="en-IN" dirty="0"/>
              <a:t>Products Category</a:t>
            </a:r>
          </a:p>
        </p:txBody>
      </p:sp>
      <p:sp>
        <p:nvSpPr>
          <p:cNvPr id="3" name="Content Placeholder 2">
            <a:extLst>
              <a:ext uri="{FF2B5EF4-FFF2-40B4-BE49-F238E27FC236}">
                <a16:creationId xmlns:a16="http://schemas.microsoft.com/office/drawing/2014/main" id="{52FAAA35-CF50-03ED-F4AD-F3060192C65A}"/>
              </a:ext>
            </a:extLst>
          </p:cNvPr>
          <p:cNvSpPr>
            <a:spLocks noGrp="1"/>
          </p:cNvSpPr>
          <p:nvPr>
            <p:ph idx="1"/>
          </p:nvPr>
        </p:nvSpPr>
        <p:spPr/>
        <p:txBody>
          <a:bodyPr/>
          <a:lstStyle/>
          <a:p>
            <a:r>
              <a:rPr lang="en-IN" dirty="0"/>
              <a:t>In this section all categories will be shown for e.g.</a:t>
            </a:r>
          </a:p>
          <a:p>
            <a:pPr marL="457200" indent="-457200">
              <a:buFont typeface="Arial" panose="020B0604020202020204" pitchFamily="34" charset="0"/>
              <a:buChar char="•"/>
            </a:pPr>
            <a:r>
              <a:rPr lang="en-IN" dirty="0"/>
              <a:t>Electronics</a:t>
            </a:r>
          </a:p>
          <a:p>
            <a:pPr marL="457200" indent="-457200">
              <a:buFont typeface="Arial" panose="020B0604020202020204" pitchFamily="34" charset="0"/>
              <a:buChar char="•"/>
            </a:pPr>
            <a:r>
              <a:rPr lang="en-IN" dirty="0"/>
              <a:t>Fashion</a:t>
            </a:r>
          </a:p>
          <a:p>
            <a:pPr marL="457200" indent="-457200">
              <a:buFont typeface="Arial" panose="020B0604020202020204" pitchFamily="34" charset="0"/>
              <a:buChar char="•"/>
            </a:pPr>
            <a:r>
              <a:rPr lang="en-IN" dirty="0"/>
              <a:t>Grocery</a:t>
            </a:r>
          </a:p>
          <a:p>
            <a:pPr marL="457200" indent="-457200">
              <a:buFont typeface="Arial" panose="020B0604020202020204" pitchFamily="34" charset="0"/>
              <a:buChar char="•"/>
            </a:pPr>
            <a:r>
              <a:rPr lang="en-IN" dirty="0"/>
              <a:t>Furniture</a:t>
            </a:r>
          </a:p>
          <a:p>
            <a:pPr marL="457200" indent="-4572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403EBC18-F838-2837-6701-C4FBB14EB770}"/>
              </a:ext>
            </a:extLst>
          </p:cNvPr>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EDA14C-9241-3244-EF94-6B0ED47157B2}"/>
              </a:ext>
            </a:extLst>
          </p:cNvPr>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98A8B2A-5701-5537-0181-2A89D7C5CC0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1239180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C7C858-BF7F-D60C-5C69-AB7A25AAAC93}"/>
              </a:ext>
            </a:extLst>
          </p:cNvPr>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65411D1-67F1-AB08-D553-CD47A66FD6EA}"/>
              </a:ext>
            </a:extLst>
          </p:cNvPr>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8222AE8E-4B78-D87E-3424-0759B1099B2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graphicFrame>
        <p:nvGraphicFramePr>
          <p:cNvPr id="8" name="Table 2">
            <a:extLst>
              <a:ext uri="{FF2B5EF4-FFF2-40B4-BE49-F238E27FC236}">
                <a16:creationId xmlns:a16="http://schemas.microsoft.com/office/drawing/2014/main" id="{3D69FFDF-9FAA-487D-A141-F02DF7B03FEB}"/>
              </a:ext>
            </a:extLst>
          </p:cNvPr>
          <p:cNvGraphicFramePr>
            <a:graphicFrameLocks noGrp="1"/>
          </p:cNvGraphicFramePr>
          <p:nvPr>
            <p:extLst>
              <p:ext uri="{D42A27DB-BD31-4B8C-83A1-F6EECF244321}">
                <p14:modId xmlns:p14="http://schemas.microsoft.com/office/powerpoint/2010/main" val="2431079553"/>
              </p:ext>
            </p:extLst>
          </p:nvPr>
        </p:nvGraphicFramePr>
        <p:xfrm>
          <a:off x="876928" y="2408440"/>
          <a:ext cx="10438144" cy="3349414"/>
        </p:xfrm>
        <a:graphic>
          <a:graphicData uri="http://schemas.openxmlformats.org/drawingml/2006/table">
            <a:tbl>
              <a:tblPr firstRow="1" bandRow="1">
                <a:tableStyleId>{21E4AEA4-8DFA-4A89-87EB-49C32662AFE0}</a:tableStyleId>
              </a:tblPr>
              <a:tblGrid>
                <a:gridCol w="2311096">
                  <a:extLst>
                    <a:ext uri="{9D8B030D-6E8A-4147-A177-3AD203B41FA5}">
                      <a16:colId xmlns:a16="http://schemas.microsoft.com/office/drawing/2014/main" val="2963741653"/>
                    </a:ext>
                  </a:extLst>
                </a:gridCol>
                <a:gridCol w="1354508">
                  <a:extLst>
                    <a:ext uri="{9D8B030D-6E8A-4147-A177-3AD203B41FA5}">
                      <a16:colId xmlns:a16="http://schemas.microsoft.com/office/drawing/2014/main" val="2750595446"/>
                    </a:ext>
                  </a:extLst>
                </a:gridCol>
                <a:gridCol w="1354508">
                  <a:extLst>
                    <a:ext uri="{9D8B030D-6E8A-4147-A177-3AD203B41FA5}">
                      <a16:colId xmlns:a16="http://schemas.microsoft.com/office/drawing/2014/main" val="1004005709"/>
                    </a:ext>
                  </a:extLst>
                </a:gridCol>
                <a:gridCol w="1344266">
                  <a:extLst>
                    <a:ext uri="{9D8B030D-6E8A-4147-A177-3AD203B41FA5}">
                      <a16:colId xmlns:a16="http://schemas.microsoft.com/office/drawing/2014/main" val="2993518813"/>
                    </a:ext>
                  </a:extLst>
                </a:gridCol>
                <a:gridCol w="1364750">
                  <a:extLst>
                    <a:ext uri="{9D8B030D-6E8A-4147-A177-3AD203B41FA5}">
                      <a16:colId xmlns:a16="http://schemas.microsoft.com/office/drawing/2014/main" val="2954836955"/>
                    </a:ext>
                  </a:extLst>
                </a:gridCol>
                <a:gridCol w="1354508">
                  <a:extLst>
                    <a:ext uri="{9D8B030D-6E8A-4147-A177-3AD203B41FA5}">
                      <a16:colId xmlns:a16="http://schemas.microsoft.com/office/drawing/2014/main" val="2686139290"/>
                    </a:ext>
                  </a:extLst>
                </a:gridCol>
                <a:gridCol w="1354508">
                  <a:extLst>
                    <a:ext uri="{9D8B030D-6E8A-4147-A177-3AD203B41FA5}">
                      <a16:colId xmlns:a16="http://schemas.microsoft.com/office/drawing/2014/main" val="2935176521"/>
                    </a:ext>
                  </a:extLst>
                </a:gridCol>
              </a:tblGrid>
              <a:tr h="693110">
                <a:tc>
                  <a:txBody>
                    <a:bodyPr/>
                    <a:lstStyle/>
                    <a:p>
                      <a:r>
                        <a:rPr lang="en-IN" dirty="0"/>
                        <a:t>Task</a:t>
                      </a:r>
                    </a:p>
                  </a:txBody>
                  <a:tcPr/>
                </a:tc>
                <a:tc>
                  <a:txBody>
                    <a:bodyPr/>
                    <a:lstStyle/>
                    <a:p>
                      <a:pPr algn="ctr"/>
                      <a:r>
                        <a:rPr lang="en-IN" dirty="0"/>
                        <a:t>Week</a:t>
                      </a:r>
                    </a:p>
                    <a:p>
                      <a:pPr algn="ctr"/>
                      <a:r>
                        <a:rPr lang="en-IN" dirty="0"/>
                        <a:t>1-2</a:t>
                      </a:r>
                    </a:p>
                  </a:txBody>
                  <a:tcPr/>
                </a:tc>
                <a:tc>
                  <a:txBody>
                    <a:bodyPr/>
                    <a:lstStyle/>
                    <a:p>
                      <a:pPr algn="ctr"/>
                      <a:r>
                        <a:rPr lang="en-IN" dirty="0"/>
                        <a:t>Week</a:t>
                      </a:r>
                    </a:p>
                    <a:p>
                      <a:pPr algn="ctr"/>
                      <a:r>
                        <a:rPr lang="en-IN" dirty="0"/>
                        <a:t>3-4</a:t>
                      </a:r>
                    </a:p>
                  </a:txBody>
                  <a:tcPr/>
                </a:tc>
                <a:tc>
                  <a:txBody>
                    <a:bodyPr/>
                    <a:lstStyle/>
                    <a:p>
                      <a:pPr algn="ctr"/>
                      <a:r>
                        <a:rPr lang="en-IN" dirty="0"/>
                        <a:t>Week</a:t>
                      </a:r>
                    </a:p>
                    <a:p>
                      <a:pPr algn="ctr"/>
                      <a:r>
                        <a:rPr lang="en-IN" dirty="0"/>
                        <a:t>5-6</a:t>
                      </a:r>
                    </a:p>
                  </a:txBody>
                  <a:tcPr/>
                </a:tc>
                <a:tc>
                  <a:txBody>
                    <a:bodyPr/>
                    <a:lstStyle/>
                    <a:p>
                      <a:pPr algn="ctr"/>
                      <a:r>
                        <a:rPr lang="en-IN" dirty="0"/>
                        <a:t>Week</a:t>
                      </a:r>
                    </a:p>
                    <a:p>
                      <a:pPr algn="ctr"/>
                      <a:r>
                        <a:rPr lang="en-IN" dirty="0"/>
                        <a:t>7-8</a:t>
                      </a:r>
                    </a:p>
                  </a:txBody>
                  <a:tcPr/>
                </a:tc>
                <a:tc>
                  <a:txBody>
                    <a:bodyPr/>
                    <a:lstStyle/>
                    <a:p>
                      <a:pPr algn="ctr"/>
                      <a:r>
                        <a:rPr lang="en-IN" dirty="0"/>
                        <a:t>Week</a:t>
                      </a:r>
                    </a:p>
                    <a:p>
                      <a:pPr algn="ctr"/>
                      <a:r>
                        <a:rPr lang="en-IN" dirty="0"/>
                        <a:t>9-10</a:t>
                      </a:r>
                    </a:p>
                  </a:txBody>
                  <a:tcPr/>
                </a:tc>
                <a:tc>
                  <a:txBody>
                    <a:bodyPr/>
                    <a:lstStyle/>
                    <a:p>
                      <a:pPr algn="ctr"/>
                      <a:r>
                        <a:rPr lang="en-IN" dirty="0"/>
                        <a:t>Week</a:t>
                      </a:r>
                    </a:p>
                    <a:p>
                      <a:pPr algn="ctr"/>
                      <a:r>
                        <a:rPr lang="en-IN" dirty="0"/>
                        <a:t>11-12</a:t>
                      </a:r>
                    </a:p>
                  </a:txBody>
                  <a:tcPr/>
                </a:tc>
                <a:extLst>
                  <a:ext uri="{0D108BD9-81ED-4DB2-BD59-A6C34878D82A}">
                    <a16:rowId xmlns:a16="http://schemas.microsoft.com/office/drawing/2014/main" val="1551767960"/>
                  </a:ext>
                </a:extLst>
              </a:tr>
              <a:tr h="576064">
                <a:tc>
                  <a:txBody>
                    <a:bodyPr/>
                    <a:lstStyle/>
                    <a:p>
                      <a:r>
                        <a:rPr lang="en-IN"/>
                        <a:t>Requirement</a:t>
                      </a:r>
                      <a:endParaRPr lang="en-IN" dirty="0"/>
                    </a:p>
                    <a:p>
                      <a:r>
                        <a:rPr lang="en-IN" dirty="0"/>
                        <a:t>&amp; feasibility check</a:t>
                      </a:r>
                    </a:p>
                  </a:txBody>
                  <a:tcPr/>
                </a:tc>
                <a:tc>
                  <a:txBody>
                    <a:bodyPr/>
                    <a:lstStyle/>
                    <a:p>
                      <a:endParaRPr lang="en-IN" dirty="0"/>
                    </a:p>
                  </a:txBody>
                  <a:tcPr>
                    <a:solidFill>
                      <a:schemeClr val="accent2">
                        <a:lumMod val="75000"/>
                      </a:schemeClr>
                    </a:solidFill>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618148946"/>
                  </a:ext>
                </a:extLst>
              </a:tr>
              <a:tr h="648072">
                <a:tc>
                  <a:txBody>
                    <a:bodyPr/>
                    <a:lstStyle/>
                    <a:p>
                      <a:r>
                        <a:rPr lang="en-IN" dirty="0"/>
                        <a:t>Designing</a:t>
                      </a:r>
                    </a:p>
                  </a:txBody>
                  <a:tcPr/>
                </a:tc>
                <a:tc>
                  <a:txBody>
                    <a:bodyPr/>
                    <a:lstStyle/>
                    <a:p>
                      <a:endParaRPr lang="en-IN" dirty="0"/>
                    </a:p>
                  </a:txBody>
                  <a:tcPr/>
                </a:tc>
                <a:tc>
                  <a:txBody>
                    <a:bodyPr/>
                    <a:lstStyle/>
                    <a:p>
                      <a:endParaRPr lang="en-IN" dirty="0"/>
                    </a:p>
                  </a:txBody>
                  <a:tcPr>
                    <a:solidFill>
                      <a:schemeClr val="accent2">
                        <a:lumMod val="75000"/>
                      </a:schemeClr>
                    </a:solidFill>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94000701"/>
                  </a:ext>
                </a:extLst>
              </a:tr>
              <a:tr h="792088">
                <a:tc>
                  <a:txBody>
                    <a:bodyPr/>
                    <a:lstStyle/>
                    <a:p>
                      <a:r>
                        <a:rPr lang="en-IN" dirty="0"/>
                        <a:t>Coding</a:t>
                      </a:r>
                    </a:p>
                  </a:txBody>
                  <a:tcPr/>
                </a:tc>
                <a:tc>
                  <a:txBody>
                    <a:bodyPr/>
                    <a:lstStyle/>
                    <a:p>
                      <a:endParaRPr lang="en-IN"/>
                    </a:p>
                  </a:txBody>
                  <a:tcPr/>
                </a:tc>
                <a:tc>
                  <a:txBody>
                    <a:bodyPr/>
                    <a:lstStyle/>
                    <a:p>
                      <a:endParaRPr lang="en-IN" dirty="0"/>
                    </a:p>
                  </a:txBody>
                  <a:tcPr/>
                </a:tc>
                <a:tc>
                  <a:txBody>
                    <a:bodyPr/>
                    <a:lstStyle/>
                    <a:p>
                      <a:endParaRPr lang="en-IN" dirty="0"/>
                    </a:p>
                  </a:txBody>
                  <a:tcPr>
                    <a:solidFill>
                      <a:schemeClr val="accent2">
                        <a:lumMod val="75000"/>
                      </a:schemeClr>
                    </a:solidFill>
                  </a:tcPr>
                </a:tc>
                <a:tc>
                  <a:txBody>
                    <a:bodyPr/>
                    <a:lstStyle/>
                    <a:p>
                      <a:endParaRPr lang="en-IN" dirty="0"/>
                    </a:p>
                  </a:txBody>
                  <a:tcPr>
                    <a:solidFill>
                      <a:schemeClr val="accent2">
                        <a:lumMod val="75000"/>
                      </a:schemeClr>
                    </a:solidFill>
                  </a:tcPr>
                </a:tc>
                <a:tc>
                  <a:txBody>
                    <a:bodyPr/>
                    <a:lstStyle/>
                    <a:p>
                      <a:endParaRPr lang="en-IN" dirty="0"/>
                    </a:p>
                  </a:txBody>
                  <a:tcPr>
                    <a:solidFill>
                      <a:schemeClr val="accent2">
                        <a:lumMod val="75000"/>
                      </a:schemeClr>
                    </a:solidFill>
                  </a:tcPr>
                </a:tc>
                <a:tc>
                  <a:txBody>
                    <a:bodyPr/>
                    <a:lstStyle/>
                    <a:p>
                      <a:endParaRPr lang="en-IN"/>
                    </a:p>
                  </a:txBody>
                  <a:tcPr/>
                </a:tc>
                <a:extLst>
                  <a:ext uri="{0D108BD9-81ED-4DB2-BD59-A6C34878D82A}">
                    <a16:rowId xmlns:a16="http://schemas.microsoft.com/office/drawing/2014/main" val="172933604"/>
                  </a:ext>
                </a:extLst>
              </a:tr>
              <a:tr h="576064">
                <a:tc>
                  <a:txBody>
                    <a:bodyPr/>
                    <a:lstStyle/>
                    <a:p>
                      <a:r>
                        <a:rPr lang="en-IN" dirty="0"/>
                        <a:t>Testing</a:t>
                      </a:r>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solidFill>
                          <a:srgbClr val="10DE00"/>
                        </a:solidFill>
                      </a:endParaRPr>
                    </a:p>
                  </a:txBody>
                  <a:tcPr>
                    <a:solidFill>
                      <a:schemeClr val="accent2">
                        <a:lumMod val="75000"/>
                      </a:schemeClr>
                    </a:solidFill>
                  </a:tcPr>
                </a:tc>
                <a:extLst>
                  <a:ext uri="{0D108BD9-81ED-4DB2-BD59-A6C34878D82A}">
                    <a16:rowId xmlns:a16="http://schemas.microsoft.com/office/drawing/2014/main" val="1268241607"/>
                  </a:ext>
                </a:extLst>
              </a:tr>
            </a:tbl>
          </a:graphicData>
        </a:graphic>
      </p:graphicFrame>
      <p:sp>
        <p:nvSpPr>
          <p:cNvPr id="9" name="Oval 8">
            <a:extLst>
              <a:ext uri="{FF2B5EF4-FFF2-40B4-BE49-F238E27FC236}">
                <a16:creationId xmlns:a16="http://schemas.microsoft.com/office/drawing/2014/main" id="{37976751-2E0B-20D5-C2CC-06800F102473}"/>
              </a:ext>
            </a:extLst>
          </p:cNvPr>
          <p:cNvSpPr/>
          <p:nvPr/>
        </p:nvSpPr>
        <p:spPr>
          <a:xfrm>
            <a:off x="2350477" y="136525"/>
            <a:ext cx="7039708" cy="1673419"/>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b="1" dirty="0">
                <a:solidFill>
                  <a:schemeClr val="tx1"/>
                </a:solidFill>
                <a:latin typeface="+mj-lt"/>
              </a:rPr>
              <a:t>Gantt Chart</a:t>
            </a:r>
          </a:p>
        </p:txBody>
      </p:sp>
    </p:spTree>
    <p:extLst>
      <p:ext uri="{BB962C8B-B14F-4D97-AF65-F5344CB8AC3E}">
        <p14:creationId xmlns:p14="http://schemas.microsoft.com/office/powerpoint/2010/main" val="3633637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447A7A-A2F7-AAB9-9DF0-547FD2E5B6DD}"/>
              </a:ext>
            </a:extLst>
          </p:cNvPr>
          <p:cNvSpPr>
            <a:spLocks noGrp="1"/>
          </p:cNvSpPr>
          <p:nvPr>
            <p:ph type="title"/>
          </p:nvPr>
        </p:nvSpPr>
        <p:spPr>
          <a:xfrm>
            <a:off x="4260693" y="1243584"/>
            <a:ext cx="3670613" cy="720968"/>
          </a:xfrm>
        </p:spPr>
        <p:txBody>
          <a:bodyPr>
            <a:normAutofit fontScale="90000"/>
          </a:bodyPr>
          <a:lstStyle/>
          <a:p>
            <a:r>
              <a:rPr lang="en-IN" dirty="0">
                <a:solidFill>
                  <a:schemeClr val="bg1">
                    <a:lumMod val="95000"/>
                  </a:schemeClr>
                </a:solidFill>
                <a:effectLst>
                  <a:outerShdw blurRad="38100" dist="38100" dir="2700000" algn="tl">
                    <a:srgbClr val="000000">
                      <a:alpha val="43137"/>
                    </a:srgbClr>
                  </a:outerShdw>
                </a:effectLst>
              </a:rPr>
              <a:t>Conclusion</a:t>
            </a:r>
          </a:p>
        </p:txBody>
      </p:sp>
      <p:sp>
        <p:nvSpPr>
          <p:cNvPr id="6" name="Text Placeholder 5">
            <a:extLst>
              <a:ext uri="{FF2B5EF4-FFF2-40B4-BE49-F238E27FC236}">
                <a16:creationId xmlns:a16="http://schemas.microsoft.com/office/drawing/2014/main" id="{7ABEC9AB-FC98-FD48-E302-2728F2BF6E52}"/>
              </a:ext>
            </a:extLst>
          </p:cNvPr>
          <p:cNvSpPr>
            <a:spLocks noGrp="1"/>
          </p:cNvSpPr>
          <p:nvPr>
            <p:ph type="body" idx="1"/>
          </p:nvPr>
        </p:nvSpPr>
        <p:spPr>
          <a:xfrm>
            <a:off x="3319272" y="2963008"/>
            <a:ext cx="5559552" cy="2651408"/>
          </a:xfrm>
        </p:spPr>
        <p:txBody>
          <a:bodyPr>
            <a:normAutofit/>
          </a:bodyPr>
          <a:lstStyle/>
          <a:p>
            <a:pPr algn="just"/>
            <a:r>
              <a:rPr lang="en-US" i="1" dirty="0"/>
              <a:t>The output of  this project is a website that can be used to shop goods online. This can be helpful for small vendors as they can increase their reach by selling goods online at various locations which generally would require salesman and they can make commendable profits.</a:t>
            </a:r>
            <a:endParaRPr lang="en-IN" i="1" dirty="0"/>
          </a:p>
        </p:txBody>
      </p:sp>
      <p:sp>
        <p:nvSpPr>
          <p:cNvPr id="2" name="Date Placeholder 1">
            <a:extLst>
              <a:ext uri="{FF2B5EF4-FFF2-40B4-BE49-F238E27FC236}">
                <a16:creationId xmlns:a16="http://schemas.microsoft.com/office/drawing/2014/main" id="{742525D4-5735-9352-A498-ABFE498A7841}"/>
              </a:ext>
            </a:extLst>
          </p:cNvPr>
          <p:cNvSpPr>
            <a:spLocks noGrp="1"/>
          </p:cNvSpPr>
          <p:nvPr>
            <p:ph type="dt" sz="half" idx="4294967295"/>
          </p:nvPr>
        </p:nvSpPr>
        <p:spPr>
          <a:xfrm>
            <a:off x="0" y="6356350"/>
            <a:ext cx="2743200" cy="365125"/>
          </a:xfrm>
        </p:spPr>
        <p:txBody>
          <a:bodyPr/>
          <a:lstStyle/>
          <a:p>
            <a:pPr>
              <a:defRPr/>
            </a:pP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D0941DD5-676B-2159-BF6D-020966A55D3C}"/>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516530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endParaRPr lang="en-US" noProof="0" dirty="0"/>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endParaRPr lang="en-US" noProof="0" dirty="0"/>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14</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62258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730817" y="921434"/>
            <a:ext cx="4114800" cy="5015132"/>
          </a:xfrm>
        </p:spPr>
        <p:txBody>
          <a:bodyPr/>
          <a:lstStyle/>
          <a:p>
            <a:r>
              <a:rPr lang="en-IN" dirty="0"/>
              <a:t>Team Members</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899639" y="1688339"/>
            <a:ext cx="7663962" cy="4668011"/>
          </a:xfrm>
        </p:spPr>
        <p:txBody>
          <a:bodyPr>
            <a:normAutofit lnSpcReduction="10000"/>
          </a:bodyPr>
          <a:lstStyle/>
          <a:p>
            <a:pPr marL="457200" indent="-457200">
              <a:buFont typeface="Arial" panose="020B0604020202020204" pitchFamily="34" charset="0"/>
              <a:buChar char="•"/>
            </a:pPr>
            <a:r>
              <a:rPr lang="en-US" dirty="0"/>
              <a:t>Abhishek Mishra </a:t>
            </a:r>
          </a:p>
          <a:p>
            <a:pPr marL="457200" indent="-457200">
              <a:buFont typeface="Arial" panose="020B0604020202020204" pitchFamily="34" charset="0"/>
              <a:buChar char="•"/>
            </a:pPr>
            <a:r>
              <a:rPr lang="en-US" dirty="0"/>
              <a:t>Achal Sharma</a:t>
            </a:r>
          </a:p>
          <a:p>
            <a:pPr marL="457200" indent="-457200">
              <a:buFont typeface="Arial" panose="020B0604020202020204" pitchFamily="34" charset="0"/>
              <a:buChar char="•"/>
            </a:pPr>
            <a:r>
              <a:rPr lang="en-US" dirty="0" err="1"/>
              <a:t>Ayush</a:t>
            </a:r>
            <a:r>
              <a:rPr lang="en-US" dirty="0"/>
              <a:t> Tyagi</a:t>
            </a:r>
          </a:p>
          <a:p>
            <a:endParaRPr lang="en-US" dirty="0"/>
          </a:p>
          <a:p>
            <a:endParaRPr lang="en-US" dirty="0"/>
          </a:p>
          <a:p>
            <a:endParaRPr lang="en-US" dirty="0"/>
          </a:p>
          <a:p>
            <a:pPr marL="0" indent="0">
              <a:buNone/>
            </a:pPr>
            <a:r>
              <a:rPr lang="en-US" sz="5200" b="1" dirty="0">
                <a:solidFill>
                  <a:schemeClr val="accent2"/>
                </a:solidFill>
                <a:latin typeface="+mj-lt"/>
              </a:rPr>
              <a:t>Project Supervisor </a:t>
            </a:r>
          </a:p>
          <a:p>
            <a:pPr marL="0" indent="0">
              <a:buNone/>
            </a:pPr>
            <a:r>
              <a:rPr lang="en-US" b="1" dirty="0">
                <a:latin typeface="+mj-lt"/>
              </a:rPr>
              <a:t>	</a:t>
            </a:r>
          </a:p>
          <a:p>
            <a:pPr marL="0" indent="0">
              <a:buNone/>
            </a:pPr>
            <a:r>
              <a:rPr lang="en-US" b="1" dirty="0">
                <a:latin typeface="+mj-lt"/>
              </a:rPr>
              <a:t>	</a:t>
            </a:r>
            <a:r>
              <a:rPr lang="en-US" b="1" u="sng" dirty="0">
                <a:latin typeface="+mj-lt"/>
              </a:rPr>
              <a:t>Dr. Shashank Bhardwaj</a:t>
            </a:r>
          </a:p>
          <a:p>
            <a:pPr marL="0" indent="0">
              <a:buNone/>
            </a:pPr>
            <a:endParaRPr lang="en-US" dirty="0">
              <a:solidFill>
                <a:schemeClr val="accent2"/>
              </a:solidFill>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lstStyle/>
          <a:p>
            <a:r>
              <a:rPr lang="en-US" dirty="0" err="1"/>
              <a:t>Eshoppers</a:t>
            </a:r>
            <a:r>
              <a:rPr lang="en-US" dirty="0"/>
              <a:t> is an E-commerce website which allow users to buy any kind of products.</a:t>
            </a:r>
          </a:p>
          <a:p>
            <a:r>
              <a:rPr lang="en-US" dirty="0"/>
              <a:t>E-commerce consist of buying and selling goods over an electronic system Such as the internet </a:t>
            </a:r>
          </a:p>
        </p:txBody>
      </p:sp>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a:blip r:embed="rId2">
            <a:extLst>
              <a:ext uri="{837473B0-CC2E-450A-ABE3-18F120FF3D39}">
                <a1611:picAttrSrcUrl xmlns:a1611="http://schemas.microsoft.com/office/drawing/2016/11/main" xmlns="" r:id="rId3"/>
              </a:ext>
            </a:extLst>
          </a:blip>
          <a:srcRect/>
          <a:stretch/>
        </p:blipFill>
        <p:spPr>
          <a:xfrm>
            <a:off x="7576188" y="644662"/>
            <a:ext cx="4076316" cy="2492376"/>
          </a:xfrm>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Our System</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idx="1"/>
          </p:nvPr>
        </p:nvSpPr>
        <p:spPr/>
        <p:txBody>
          <a:bodyPr/>
          <a:lstStyle/>
          <a:p>
            <a:r>
              <a:rPr lang="en-US" dirty="0" err="1" smtClean="0"/>
              <a:t>Eshoppers</a:t>
            </a:r>
            <a:r>
              <a:rPr lang="en-US" dirty="0" smtClean="0"/>
              <a:t> </a:t>
            </a:r>
            <a:r>
              <a:rPr lang="en-US" dirty="0"/>
              <a:t>is a </a:t>
            </a:r>
            <a:r>
              <a:rPr lang="en-US" dirty="0" smtClean="0"/>
              <a:t>platform </a:t>
            </a:r>
            <a:r>
              <a:rPr lang="en-US" dirty="0"/>
              <a:t>where people can buy goods and vendors can sell their products.</a:t>
            </a:r>
          </a:p>
        </p:txBody>
      </p:sp>
      <p:sp>
        <p:nvSpPr>
          <p:cNvPr id="4" name="Title 1">
            <a:extLst>
              <a:ext uri="{FF2B5EF4-FFF2-40B4-BE49-F238E27FC236}">
                <a16:creationId xmlns:a16="http://schemas.microsoft.com/office/drawing/2014/main" id="{DB23F96F-A7AC-B991-EB46-1C5A46156A95}"/>
              </a:ext>
            </a:extLst>
          </p:cNvPr>
          <p:cNvSpPr txBox="1">
            <a:spLocks/>
          </p:cNvSpPr>
          <p:nvPr/>
        </p:nvSpPr>
        <p:spPr>
          <a:xfrm>
            <a:off x="6475124" y="3424428"/>
            <a:ext cx="3236976" cy="40690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solidFill>
                  <a:srgbClr val="FFFFFF"/>
                </a:solidFill>
              </a:rPr>
              <a:t>Our System</a:t>
            </a:r>
            <a:endParaRPr lang="en-US" dirty="0"/>
          </a:p>
        </p:txBody>
      </p:sp>
    </p:spTree>
    <p:extLst>
      <p:ext uri="{BB962C8B-B14F-4D97-AF65-F5344CB8AC3E}">
        <p14:creationId xmlns:p14="http://schemas.microsoft.com/office/powerpoint/2010/main" val="4283594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Tools &amp; Technologies</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en-US" dirty="0"/>
              <a:t>Technologies</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lstStyle/>
          <a:p>
            <a:r>
              <a:rPr lang="en-US" dirty="0"/>
              <a:t>HTML ,CSS &amp; JavaScript</a:t>
            </a:r>
          </a:p>
          <a:p>
            <a:r>
              <a:rPr lang="en-US" dirty="0" smtClean="0"/>
              <a:t>Bootstrap</a:t>
            </a:r>
            <a:endParaRPr lang="en-US" dirty="0"/>
          </a:p>
          <a:p>
            <a:r>
              <a:rPr lang="en-US" dirty="0"/>
              <a:t>Java J2EE(JSP, </a:t>
            </a:r>
            <a:r>
              <a:rPr lang="en-US" dirty="0" smtClean="0"/>
              <a:t>Servlets, </a:t>
            </a:r>
            <a:r>
              <a:rPr lang="en-US" dirty="0"/>
              <a:t>Hibernate)</a:t>
            </a:r>
          </a:p>
          <a:p>
            <a:endParaRPr lang="en-US" dirty="0"/>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p:txBody>
          <a:bodyPr/>
          <a:lstStyle/>
          <a:p>
            <a:r>
              <a:rPr lang="en-US" dirty="0" err="1"/>
              <a:t>Softwares</a:t>
            </a:r>
            <a:endParaRPr lang="en-US" dirty="0"/>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p:txBody>
          <a:bodyPr/>
          <a:lstStyle/>
          <a:p>
            <a:r>
              <a:rPr lang="en-US" sz="2400" dirty="0"/>
              <a:t>JDK-17</a:t>
            </a:r>
          </a:p>
          <a:p>
            <a:r>
              <a:rPr lang="en-US" sz="2400" dirty="0"/>
              <a:t>NetBeans IDE</a:t>
            </a:r>
          </a:p>
          <a:p>
            <a:r>
              <a:rPr lang="en-US" dirty="0"/>
              <a:t>Tomcat 9</a:t>
            </a:r>
          </a:p>
          <a:p>
            <a:r>
              <a:rPr lang="en-US" sz="2400" dirty="0" err="1"/>
              <a:t>MySql</a:t>
            </a:r>
            <a:endParaRPr lang="en-US" sz="2400" dirty="0"/>
          </a:p>
          <a:p>
            <a:r>
              <a:rPr lang="en-US" dirty="0"/>
              <a:t>VS-Code</a:t>
            </a:r>
            <a:endParaRPr lang="en-US" sz="2400" dirty="0"/>
          </a:p>
          <a:p>
            <a:endParaRPr lang="en-US" sz="2400"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910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ADDF-E757-3E79-F4EF-C30F2D8B23B4}"/>
              </a:ext>
            </a:extLst>
          </p:cNvPr>
          <p:cNvSpPr>
            <a:spLocks noGrp="1"/>
          </p:cNvSpPr>
          <p:nvPr>
            <p:ph type="title"/>
          </p:nvPr>
        </p:nvSpPr>
        <p:spPr/>
        <p:txBody>
          <a:bodyPr/>
          <a:lstStyle/>
          <a:p>
            <a:r>
              <a:rPr lang="en-IN" dirty="0"/>
              <a:t>Minimum Hardware </a:t>
            </a:r>
            <a:r>
              <a:rPr lang="en-IN" dirty="0" smtClean="0"/>
              <a:t>Requirement</a:t>
            </a:r>
            <a:endParaRPr lang="en-IN" dirty="0"/>
          </a:p>
        </p:txBody>
      </p:sp>
      <p:sp>
        <p:nvSpPr>
          <p:cNvPr id="10" name="Content Placeholder 9">
            <a:extLst>
              <a:ext uri="{FF2B5EF4-FFF2-40B4-BE49-F238E27FC236}">
                <a16:creationId xmlns:a16="http://schemas.microsoft.com/office/drawing/2014/main" id="{6668C401-ED12-7F79-DA9E-F473320A0A9B}"/>
              </a:ext>
            </a:extLst>
          </p:cNvPr>
          <p:cNvSpPr>
            <a:spLocks noGrp="1"/>
          </p:cNvSpPr>
          <p:nvPr>
            <p:ph sz="half" idx="1"/>
          </p:nvPr>
        </p:nvSpPr>
        <p:spPr/>
        <p:txBody>
          <a:bodyPr/>
          <a:lstStyle/>
          <a:p>
            <a:r>
              <a:rPr lang="en-IN" dirty="0"/>
              <a:t>Processor :</a:t>
            </a:r>
          </a:p>
          <a:p>
            <a:r>
              <a:rPr lang="en-IN" dirty="0"/>
              <a:t>System Type :</a:t>
            </a:r>
          </a:p>
          <a:p>
            <a:r>
              <a:rPr lang="en-IN" dirty="0"/>
              <a:t>Speed :</a:t>
            </a:r>
          </a:p>
          <a:p>
            <a:r>
              <a:rPr lang="en-IN" dirty="0" smtClean="0"/>
              <a:t>Hard Disk </a:t>
            </a:r>
            <a:r>
              <a:rPr lang="en-IN" dirty="0"/>
              <a:t>:</a:t>
            </a:r>
          </a:p>
          <a:p>
            <a:r>
              <a:rPr lang="en-IN" dirty="0"/>
              <a:t>Ram :</a:t>
            </a:r>
          </a:p>
          <a:p>
            <a:r>
              <a:rPr lang="en-IN" dirty="0"/>
              <a:t>Operating System :</a:t>
            </a:r>
          </a:p>
        </p:txBody>
      </p:sp>
      <p:sp>
        <p:nvSpPr>
          <p:cNvPr id="11" name="Content Placeholder 10">
            <a:extLst>
              <a:ext uri="{FF2B5EF4-FFF2-40B4-BE49-F238E27FC236}">
                <a16:creationId xmlns:a16="http://schemas.microsoft.com/office/drawing/2014/main" id="{8F5A54F3-6525-7A66-890B-A85D5FA67AA1}"/>
              </a:ext>
            </a:extLst>
          </p:cNvPr>
          <p:cNvSpPr>
            <a:spLocks noGrp="1"/>
          </p:cNvSpPr>
          <p:nvPr>
            <p:ph sz="half" idx="2"/>
          </p:nvPr>
        </p:nvSpPr>
        <p:spPr>
          <a:xfrm>
            <a:off x="4712677" y="1825625"/>
            <a:ext cx="5181600" cy="4351338"/>
          </a:xfrm>
        </p:spPr>
        <p:txBody>
          <a:bodyPr/>
          <a:lstStyle/>
          <a:p>
            <a:pPr marL="0" indent="0">
              <a:buNone/>
            </a:pPr>
            <a:r>
              <a:rPr lang="en-IN" dirty="0"/>
              <a:t>8</a:t>
            </a:r>
            <a:r>
              <a:rPr lang="en-IN" baseline="30000" dirty="0"/>
              <a:t>th</a:t>
            </a:r>
            <a:r>
              <a:rPr lang="en-IN" dirty="0"/>
              <a:t> Gen Intel core i3</a:t>
            </a:r>
          </a:p>
          <a:p>
            <a:pPr marL="0" indent="0">
              <a:buNone/>
            </a:pPr>
            <a:r>
              <a:rPr lang="en-IN" dirty="0"/>
              <a:t>32-bit Operating system</a:t>
            </a:r>
          </a:p>
          <a:p>
            <a:pPr marL="0" indent="0">
              <a:buNone/>
            </a:pPr>
            <a:r>
              <a:rPr lang="en-IN" dirty="0"/>
              <a:t>2.4 GHz</a:t>
            </a:r>
          </a:p>
          <a:p>
            <a:pPr marL="0" indent="0">
              <a:buNone/>
            </a:pPr>
            <a:r>
              <a:rPr lang="en-IN" dirty="0"/>
              <a:t>256 GB</a:t>
            </a:r>
          </a:p>
          <a:p>
            <a:pPr marL="0" indent="0">
              <a:buNone/>
            </a:pPr>
            <a:r>
              <a:rPr lang="en-IN" dirty="0"/>
              <a:t>4 GB</a:t>
            </a:r>
          </a:p>
          <a:p>
            <a:pPr marL="0" indent="0">
              <a:buNone/>
            </a:pPr>
            <a:r>
              <a:rPr lang="en-IN" dirty="0"/>
              <a:t>Windows 10</a:t>
            </a:r>
          </a:p>
        </p:txBody>
      </p:sp>
      <p:sp>
        <p:nvSpPr>
          <p:cNvPr id="7" name="Date Placeholder 6">
            <a:extLst>
              <a:ext uri="{FF2B5EF4-FFF2-40B4-BE49-F238E27FC236}">
                <a16:creationId xmlns:a16="http://schemas.microsoft.com/office/drawing/2014/main" id="{1112CEDB-8B18-EF47-E31C-5F0A6408B8EE}"/>
              </a:ext>
            </a:extLst>
          </p:cNvPr>
          <p:cNvSpPr>
            <a:spLocks noGrp="1"/>
          </p:cNvSpPr>
          <p:nvPr>
            <p:ph type="dt" sz="half" idx="10"/>
          </p:nvPr>
        </p:nvSpPr>
        <p:spPr/>
        <p:txBody>
          <a:bodyPr/>
          <a:lstStyle/>
          <a:p>
            <a:pPr>
              <a:defRPr/>
            </a:pP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098F3A48-F4BF-AA90-8698-05FFD1A2F8DB}"/>
              </a:ext>
            </a:extLst>
          </p:cNvPr>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1E50EC13-6BE8-39C4-0ED2-5FF391362C8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Tree>
    <p:extLst>
      <p:ext uri="{BB962C8B-B14F-4D97-AF65-F5344CB8AC3E}">
        <p14:creationId xmlns:p14="http://schemas.microsoft.com/office/powerpoint/2010/main" val="2726200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p:txBody>
          <a:bodyPr/>
          <a:lstStyle/>
          <a:p>
            <a:r>
              <a:rPr lang="en-US" dirty="0"/>
              <a:t>Modules</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AFEC70BD-1DEF-77C7-C563-6DCC6B7381ED}"/>
              </a:ext>
            </a:extLst>
          </p:cNvPr>
          <p:cNvSpPr>
            <a:spLocks noGrp="1"/>
          </p:cNvSpPr>
          <p:nvPr>
            <p:ph idx="1"/>
          </p:nvPr>
        </p:nvSpPr>
        <p:spPr/>
        <p:txBody>
          <a:bodyPr/>
          <a:lstStyle/>
          <a:p>
            <a:pPr marL="457200" indent="-457200">
              <a:buFont typeface="Arial" panose="020B0604020202020204" pitchFamily="34" charset="0"/>
              <a:buChar char="•"/>
            </a:pPr>
            <a:r>
              <a:rPr lang="en-IN" dirty="0"/>
              <a:t>Login &amp; Signup</a:t>
            </a:r>
          </a:p>
          <a:p>
            <a:pPr marL="457200" indent="-457200">
              <a:buFont typeface="Arial" panose="020B0604020202020204" pitchFamily="34" charset="0"/>
              <a:buChar char="•"/>
            </a:pPr>
            <a:r>
              <a:rPr lang="en-IN" dirty="0"/>
              <a:t>Admin Panel</a:t>
            </a:r>
          </a:p>
          <a:p>
            <a:pPr marL="457200" indent="-457200">
              <a:buFont typeface="Arial" panose="020B0604020202020204" pitchFamily="34" charset="0"/>
              <a:buChar char="•"/>
            </a:pPr>
            <a:r>
              <a:rPr lang="en-IN" dirty="0"/>
              <a:t>User panel</a:t>
            </a:r>
          </a:p>
          <a:p>
            <a:pPr marL="457200" indent="-457200">
              <a:buFont typeface="Arial" panose="020B0604020202020204" pitchFamily="34" charset="0"/>
              <a:buChar char="•"/>
            </a:pPr>
            <a:r>
              <a:rPr lang="en-IN" dirty="0"/>
              <a:t>Product Category</a:t>
            </a:r>
          </a:p>
          <a:p>
            <a:pPr marL="457200" indent="-457200">
              <a:buFont typeface="Arial" panose="020B0604020202020204" pitchFamily="34" charset="0"/>
              <a:buChar char="•"/>
            </a:pPr>
            <a:r>
              <a:rPr lang="en-IN" dirty="0"/>
              <a:t>Product Cart &amp; Checkout</a:t>
            </a:r>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1019213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A860-303C-BB6C-DD28-1C7EBB8C21C0}"/>
              </a:ext>
            </a:extLst>
          </p:cNvPr>
          <p:cNvSpPr>
            <a:spLocks noGrp="1"/>
          </p:cNvSpPr>
          <p:nvPr>
            <p:ph type="title"/>
          </p:nvPr>
        </p:nvSpPr>
        <p:spPr>
          <a:xfrm>
            <a:off x="838200" y="1389888"/>
            <a:ext cx="3885145" cy="4069080"/>
          </a:xfrm>
        </p:spPr>
        <p:txBody>
          <a:bodyPr/>
          <a:lstStyle/>
          <a:p>
            <a:r>
              <a:rPr lang="en-IN" dirty="0"/>
              <a:t>Login &amp; Signup</a:t>
            </a:r>
          </a:p>
        </p:txBody>
      </p:sp>
      <p:sp>
        <p:nvSpPr>
          <p:cNvPr id="3" name="Content Placeholder 2">
            <a:extLst>
              <a:ext uri="{FF2B5EF4-FFF2-40B4-BE49-F238E27FC236}">
                <a16:creationId xmlns:a16="http://schemas.microsoft.com/office/drawing/2014/main" id="{E29CF0BE-5C30-5C13-CCE8-A89F01F53517}"/>
              </a:ext>
            </a:extLst>
          </p:cNvPr>
          <p:cNvSpPr>
            <a:spLocks noGrp="1"/>
          </p:cNvSpPr>
          <p:nvPr>
            <p:ph idx="1"/>
          </p:nvPr>
        </p:nvSpPr>
        <p:spPr/>
        <p:txBody>
          <a:bodyPr/>
          <a:lstStyle/>
          <a:p>
            <a:r>
              <a:rPr lang="en-IN" dirty="0"/>
              <a:t>If a user is already registered customer then he/she will have to login first otherwise he/she will register first.</a:t>
            </a:r>
          </a:p>
        </p:txBody>
      </p:sp>
      <p:sp>
        <p:nvSpPr>
          <p:cNvPr id="4" name="Date Placeholder 3">
            <a:extLst>
              <a:ext uri="{FF2B5EF4-FFF2-40B4-BE49-F238E27FC236}">
                <a16:creationId xmlns:a16="http://schemas.microsoft.com/office/drawing/2014/main" id="{21FA0E30-B645-00F8-A9B7-AB57AC1E5552}"/>
              </a:ext>
            </a:extLst>
          </p:cNvPr>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362758B-BA2E-AC74-045D-40A248CDEBB6}"/>
              </a:ext>
            </a:extLst>
          </p:cNvPr>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5DA5926-7BD3-B7EF-54A6-9555A8109FD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2645795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F733-F963-EF88-4A8A-9580623C33C5}"/>
              </a:ext>
            </a:extLst>
          </p:cNvPr>
          <p:cNvSpPr>
            <a:spLocks noGrp="1"/>
          </p:cNvSpPr>
          <p:nvPr>
            <p:ph type="title"/>
          </p:nvPr>
        </p:nvSpPr>
        <p:spPr/>
        <p:txBody>
          <a:bodyPr/>
          <a:lstStyle/>
          <a:p>
            <a:r>
              <a:rPr lang="en-IN" dirty="0"/>
              <a:t>Admin Panel</a:t>
            </a:r>
          </a:p>
        </p:txBody>
      </p:sp>
      <p:sp>
        <p:nvSpPr>
          <p:cNvPr id="3" name="Content Placeholder 2">
            <a:extLst>
              <a:ext uri="{FF2B5EF4-FFF2-40B4-BE49-F238E27FC236}">
                <a16:creationId xmlns:a16="http://schemas.microsoft.com/office/drawing/2014/main" id="{027A4431-960F-A376-634A-9618A70D5BC6}"/>
              </a:ext>
            </a:extLst>
          </p:cNvPr>
          <p:cNvSpPr>
            <a:spLocks noGrp="1"/>
          </p:cNvSpPr>
          <p:nvPr>
            <p:ph idx="1"/>
          </p:nvPr>
        </p:nvSpPr>
        <p:spPr/>
        <p:txBody>
          <a:bodyPr/>
          <a:lstStyle/>
          <a:p>
            <a:r>
              <a:rPr lang="en-IN" dirty="0" smtClean="0"/>
              <a:t>In this page vendor can add products along with category,  original price , discount with product image.</a:t>
            </a:r>
            <a:endParaRPr lang="en-IN" dirty="0"/>
          </a:p>
        </p:txBody>
      </p:sp>
      <p:sp>
        <p:nvSpPr>
          <p:cNvPr id="4" name="Date Placeholder 3">
            <a:extLst>
              <a:ext uri="{FF2B5EF4-FFF2-40B4-BE49-F238E27FC236}">
                <a16:creationId xmlns:a16="http://schemas.microsoft.com/office/drawing/2014/main" id="{DB8DAD14-365B-E868-7213-1A87911417D7}"/>
              </a:ext>
            </a:extLst>
          </p:cNvPr>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5E0AD792-27A1-A0B4-2453-96776EFDB143}"/>
              </a:ext>
            </a:extLst>
          </p:cNvPr>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ED228F9F-FF4F-C90B-4C16-B5F61D2B991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Tree>
    <p:extLst>
      <p:ext uri="{BB962C8B-B14F-4D97-AF65-F5344CB8AC3E}">
        <p14:creationId xmlns:p14="http://schemas.microsoft.com/office/powerpoint/2010/main" val="4030183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71af3243-3dd4-4a8d-8c0d-dd76da1f02a5"/>
    <ds:schemaRef ds:uri="http://www.w3.org/XML/1998/namespace"/>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Shapes presentation</Template>
  <TotalTime>499</TotalTime>
  <Words>307</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Times New Roman</vt:lpstr>
      <vt:lpstr>Tw Cen MT</vt:lpstr>
      <vt:lpstr>ShapesVTI</vt:lpstr>
      <vt:lpstr>Eshoppers</vt:lpstr>
      <vt:lpstr>Team Members</vt:lpstr>
      <vt:lpstr>Introduction</vt:lpstr>
      <vt:lpstr>Our System</vt:lpstr>
      <vt:lpstr>Tools &amp; Technologies</vt:lpstr>
      <vt:lpstr>Minimum Hardware Requirement</vt:lpstr>
      <vt:lpstr>Modules</vt:lpstr>
      <vt:lpstr>Login &amp; Signup</vt:lpstr>
      <vt:lpstr>Admin Panel</vt:lpstr>
      <vt:lpstr>User Page</vt:lpstr>
      <vt:lpstr>Products Category</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Eshoppers</dc:title>
  <dc:creator>Achal sharma</dc:creator>
  <cp:lastModifiedBy>Abhishek mishra</cp:lastModifiedBy>
  <cp:revision>8</cp:revision>
  <dcterms:created xsi:type="dcterms:W3CDTF">2022-09-09T18:21:42Z</dcterms:created>
  <dcterms:modified xsi:type="dcterms:W3CDTF">2022-09-10T05:26:43Z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