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58" r:id="rId4"/>
    <p:sldId id="259" r:id="rId5"/>
    <p:sldId id="265" r:id="rId6"/>
    <p:sldId id="260" r:id="rId7"/>
    <p:sldId id="261" r:id="rId8"/>
    <p:sldId id="262" r:id="rId9"/>
    <p:sldId id="263" r:id="rId10"/>
    <p:sldId id="264"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7" autoAdjust="0"/>
  </p:normalViewPr>
  <p:slideViewPr>
    <p:cSldViewPr snapToGrid="0">
      <p:cViewPr varScale="1">
        <p:scale>
          <a:sx n="64" d="100"/>
          <a:sy n="64" d="100"/>
        </p:scale>
        <p:origin x="978" y="48"/>
      </p:cViewPr>
      <p:guideLst/>
    </p:cSldViewPr>
  </p:slideViewPr>
  <p:outlineViewPr>
    <p:cViewPr>
      <p:scale>
        <a:sx n="33" d="100"/>
        <a:sy n="33" d="100"/>
      </p:scale>
      <p:origin x="0" y="-3067"/>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7272D5-751B-4D4C-B9BA-A7F2E02F6302}" type="datetimeFigureOut">
              <a:rPr lang="en-IN" smtClean="0"/>
              <a:t>10-01-2023</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A67C3E-8C70-4F51-B2EA-2DEF3E383D9B}" type="slidenum">
              <a:rPr lang="en-IN" smtClean="0"/>
              <a:t>‹#›</a:t>
            </a:fld>
            <a:endParaRPr lang="en-IN" dirty="0"/>
          </a:p>
        </p:txBody>
      </p:sp>
    </p:spTree>
    <p:extLst>
      <p:ext uri="{BB962C8B-B14F-4D97-AF65-F5344CB8AC3E}">
        <p14:creationId xmlns:p14="http://schemas.microsoft.com/office/powerpoint/2010/main" val="2612276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AA67C3E-8C70-4F51-B2EA-2DEF3E383D9B}" type="slidenum">
              <a:rPr lang="en-IN" smtClean="0"/>
              <a:t>6</a:t>
            </a:fld>
            <a:endParaRPr lang="en-IN" dirty="0"/>
          </a:p>
        </p:txBody>
      </p:sp>
    </p:spTree>
    <p:extLst>
      <p:ext uri="{BB962C8B-B14F-4D97-AF65-F5344CB8AC3E}">
        <p14:creationId xmlns:p14="http://schemas.microsoft.com/office/powerpoint/2010/main" val="26335039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1/10/2023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1/10/2023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mrgscience.com/ess-ia-results-analysis--conclusions.html" TargetMode="External"/><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www.peoplematters.in/article/recruitment/recruitment-technology-and-trends-a-checklist-21273" TargetMode="External"/><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scherlund.blogspot.com/2018/06/technology-is-key-for-boosting.html" TargetMode="External"/><Relationship Id="rId2" Type="http://schemas.openxmlformats.org/officeDocument/2006/relationships/image" Target="../media/image4.jpg"/><Relationship Id="rId1" Type="http://schemas.openxmlformats.org/officeDocument/2006/relationships/slideLayout" Target="../slideLayouts/slideLayout1.xml"/><Relationship Id="rId4" Type="http://schemas.openxmlformats.org/officeDocument/2006/relationships/hyperlink" Target="https://creativecommons.org/licenses/by/3.0/"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pxhere.com/en/photo/721151" TargetMode="External"/><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csnm.kku.ac.th/learning/course/module/73-project-implementation"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pixabay.com/en/checklist-task-to-do-list-plan-1295319/" TargetMode="External"/><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700BA-D3C8-473C-9859-85CA176106F6}"/>
              </a:ext>
            </a:extLst>
          </p:cNvPr>
          <p:cNvSpPr>
            <a:spLocks noGrp="1"/>
          </p:cNvSpPr>
          <p:nvPr>
            <p:ph type="ctrTitle"/>
          </p:nvPr>
        </p:nvSpPr>
        <p:spPr>
          <a:xfrm>
            <a:off x="1784984" y="482283"/>
            <a:ext cx="8791575" cy="2387600"/>
          </a:xfrm>
        </p:spPr>
        <p:txBody>
          <a:bodyPr/>
          <a:lstStyle/>
          <a:p>
            <a:pPr algn="ctr"/>
            <a:r>
              <a:rPr lang="en-US" b="1" cap="none" dirty="0">
                <a:ln w="9525">
                  <a:solidFill>
                    <a:srgbClr val="002060"/>
                  </a:solidFill>
                  <a:prstDash val="solid"/>
                </a:ln>
                <a:effectLst>
                  <a:outerShdw blurRad="50800" dist="38100" dir="18900000" algn="bl" rotWithShape="0">
                    <a:prstClr val="black">
                      <a:alpha val="40000"/>
                    </a:prstClr>
                  </a:outerShdw>
                </a:effectLst>
              </a:rPr>
              <a:t>Placement Information System</a:t>
            </a:r>
            <a:endParaRPr lang="en-IN" b="1" cap="none" dirty="0">
              <a:ln w="9525">
                <a:solidFill>
                  <a:srgbClr val="002060"/>
                </a:solidFill>
                <a:prstDash val="solid"/>
              </a:ln>
              <a:effectLst>
                <a:outerShdw blurRad="50800" dist="38100" dir="18900000" algn="bl" rotWithShape="0">
                  <a:prstClr val="black">
                    <a:alpha val="40000"/>
                  </a:prstClr>
                </a:outerShdw>
              </a:effectLst>
            </a:endParaRPr>
          </a:p>
        </p:txBody>
      </p:sp>
      <p:sp>
        <p:nvSpPr>
          <p:cNvPr id="3" name="Subtitle 2">
            <a:extLst>
              <a:ext uri="{FF2B5EF4-FFF2-40B4-BE49-F238E27FC236}">
                <a16:creationId xmlns:a16="http://schemas.microsoft.com/office/drawing/2014/main" id="{51F67A49-C2D6-48B9-84F5-AC3DD441493D}"/>
              </a:ext>
            </a:extLst>
          </p:cNvPr>
          <p:cNvSpPr>
            <a:spLocks noGrp="1"/>
          </p:cNvSpPr>
          <p:nvPr>
            <p:ph type="subTitle" idx="1"/>
          </p:nvPr>
        </p:nvSpPr>
        <p:spPr>
          <a:xfrm>
            <a:off x="2013307" y="3517063"/>
            <a:ext cx="8791575" cy="1655762"/>
          </a:xfrm>
        </p:spPr>
        <p:txBody>
          <a:bodyPr>
            <a:noAutofit/>
          </a:bodyPr>
          <a:lstStyle/>
          <a:p>
            <a:r>
              <a:rPr lang="en-US" sz="1600" dirty="0">
                <a:solidFill>
                  <a:schemeClr val="bg2">
                    <a:lumMod val="50000"/>
                  </a:schemeClr>
                </a:solidFill>
              </a:rPr>
              <a:t>Team Members						     Project Supervisor</a:t>
            </a:r>
          </a:p>
          <a:p>
            <a:pPr marL="457200" indent="-457200">
              <a:buFont typeface="+mj-lt"/>
              <a:buAutoNum type="arabicPeriod"/>
            </a:pPr>
            <a:r>
              <a:rPr lang="en-US" sz="1600" dirty="0">
                <a:solidFill>
                  <a:schemeClr val="bg2">
                    <a:lumMod val="50000"/>
                  </a:schemeClr>
                </a:solidFill>
              </a:rPr>
              <a:t>Vinay Gupta (2100290140148)				       (Dr. Akash Rajak)</a:t>
            </a:r>
          </a:p>
          <a:p>
            <a:pPr marL="457200" indent="-457200">
              <a:buFont typeface="+mj-lt"/>
              <a:buAutoNum type="arabicPeriod"/>
            </a:pPr>
            <a:r>
              <a:rPr lang="en-US" sz="1600" dirty="0">
                <a:solidFill>
                  <a:schemeClr val="bg2">
                    <a:lumMod val="50000"/>
                  </a:schemeClr>
                </a:solidFill>
              </a:rPr>
              <a:t>Prashant GUPTA (2100290140104)</a:t>
            </a:r>
          </a:p>
          <a:p>
            <a:pPr marL="457200" indent="-457200">
              <a:buFont typeface="+mj-lt"/>
              <a:buAutoNum type="arabicPeriod"/>
            </a:pPr>
            <a:r>
              <a:rPr lang="en-US" sz="1600" dirty="0">
                <a:solidFill>
                  <a:schemeClr val="bg2">
                    <a:lumMod val="50000"/>
                  </a:schemeClr>
                </a:solidFill>
              </a:rPr>
              <a:t>Shubham Dubey (2100290140132)</a:t>
            </a:r>
          </a:p>
          <a:p>
            <a:pPr marL="457200" indent="-457200">
              <a:buFont typeface="+mj-lt"/>
              <a:buAutoNum type="arabicPeriod"/>
            </a:pPr>
            <a:r>
              <a:rPr lang="en-US" sz="1600" dirty="0">
                <a:solidFill>
                  <a:schemeClr val="bg2">
                    <a:lumMod val="50000"/>
                  </a:schemeClr>
                </a:solidFill>
              </a:rPr>
              <a:t>Nishant Sharma (2100290140098)</a:t>
            </a:r>
            <a:endParaRPr lang="en-IN" sz="1600" dirty="0">
              <a:solidFill>
                <a:schemeClr val="bg2">
                  <a:lumMod val="50000"/>
                </a:schemeClr>
              </a:solidFill>
            </a:endParaRPr>
          </a:p>
        </p:txBody>
      </p:sp>
    </p:spTree>
    <p:extLst>
      <p:ext uri="{BB962C8B-B14F-4D97-AF65-F5344CB8AC3E}">
        <p14:creationId xmlns:p14="http://schemas.microsoft.com/office/powerpoint/2010/main" val="45933032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D210B-3B00-4D2A-9ECB-1130ACA74BA9}"/>
              </a:ext>
            </a:extLst>
          </p:cNvPr>
          <p:cNvSpPr>
            <a:spLocks noGrp="1"/>
          </p:cNvSpPr>
          <p:nvPr>
            <p:ph type="ctrTitle"/>
          </p:nvPr>
        </p:nvSpPr>
        <p:spPr>
          <a:xfrm>
            <a:off x="4434898" y="122237"/>
            <a:ext cx="3859358" cy="1198563"/>
          </a:xfrm>
        </p:spPr>
        <p:txBody>
          <a:bodyPr>
            <a:normAutofit/>
          </a:bodyPr>
          <a:lstStyle/>
          <a:p>
            <a:r>
              <a:rPr lang="en-US" sz="4000" b="1" cap="none" spc="50" dirty="0">
                <a:ln w="0"/>
                <a:solidFill>
                  <a:schemeClr val="bg2">
                    <a:lumMod val="75000"/>
                  </a:schemeClr>
                </a:solidFill>
                <a:effectLst>
                  <a:glow rad="101600">
                    <a:schemeClr val="accent5">
                      <a:satMod val="175000"/>
                      <a:alpha val="40000"/>
                    </a:schemeClr>
                  </a:glow>
                  <a:innerShdw blurRad="63500" dist="50800" dir="13500000">
                    <a:srgbClr val="000000">
                      <a:alpha val="50000"/>
                    </a:srgbClr>
                  </a:innerShdw>
                </a:effectLst>
              </a:rPr>
              <a:t>Conclusion</a:t>
            </a:r>
            <a:endParaRPr lang="en-IN" sz="4000" b="1" cap="none" spc="50" dirty="0">
              <a:ln w="0"/>
              <a:solidFill>
                <a:schemeClr val="bg2">
                  <a:lumMod val="75000"/>
                </a:schemeClr>
              </a:solidFill>
              <a:effectLst>
                <a:glow rad="101600">
                  <a:schemeClr val="accent5">
                    <a:satMod val="175000"/>
                    <a:alpha val="40000"/>
                  </a:schemeClr>
                </a:glow>
                <a:innerShdw blurRad="63500" dist="50800" dir="13500000">
                  <a:srgbClr val="000000">
                    <a:alpha val="50000"/>
                  </a:srgbClr>
                </a:innerShdw>
              </a:effectLst>
            </a:endParaRPr>
          </a:p>
        </p:txBody>
      </p:sp>
      <p:sp>
        <p:nvSpPr>
          <p:cNvPr id="3" name="Subtitle 2">
            <a:extLst>
              <a:ext uri="{FF2B5EF4-FFF2-40B4-BE49-F238E27FC236}">
                <a16:creationId xmlns:a16="http://schemas.microsoft.com/office/drawing/2014/main" id="{8A8EB213-0892-468D-B71E-EC4A5B69D469}"/>
              </a:ext>
            </a:extLst>
          </p:cNvPr>
          <p:cNvSpPr>
            <a:spLocks noGrp="1"/>
          </p:cNvSpPr>
          <p:nvPr>
            <p:ph type="subTitle" idx="1"/>
          </p:nvPr>
        </p:nvSpPr>
        <p:spPr>
          <a:xfrm>
            <a:off x="2309090" y="1644072"/>
            <a:ext cx="8700285" cy="4701309"/>
          </a:xfrm>
        </p:spPr>
        <p:txBody>
          <a:bodyPr>
            <a:normAutofit/>
          </a:bodyPr>
          <a:lstStyle/>
          <a:p>
            <a:r>
              <a:rPr lang="en-US" cap="none" dirty="0">
                <a:ln w="0"/>
                <a:solidFill>
                  <a:schemeClr val="tx1"/>
                </a:solidFill>
                <a:effectLst>
                  <a:outerShdw blurRad="38100" dist="19050" dir="2700000" algn="tl" rotWithShape="0">
                    <a:schemeClr val="dk1">
                      <a:alpha val="40000"/>
                    </a:schemeClr>
                  </a:outerShdw>
                </a:effectLst>
              </a:rPr>
              <a:t>Placement information system manages student information in the college with regard to placement. It improves existing system. It has the facility of maintaining the details of the student, thereby reducing the manual work. It will save time and energy which are spending in making reports and collecting data.</a:t>
            </a:r>
            <a:endParaRPr lang="en-IN" cap="none" dirty="0">
              <a:ln w="0"/>
              <a:solidFill>
                <a:schemeClr val="tx1"/>
              </a:solidFill>
              <a:effectLst>
                <a:outerShdw blurRad="38100" dist="19050" dir="2700000" algn="tl" rotWithShape="0">
                  <a:schemeClr val="dk1">
                    <a:alpha val="40000"/>
                  </a:schemeClr>
                </a:outerShdw>
              </a:effectLst>
            </a:endParaRPr>
          </a:p>
          <a:p>
            <a:endParaRPr lang="en-IN" sz="2800" cap="none" dirty="0"/>
          </a:p>
        </p:txBody>
      </p:sp>
      <p:pic>
        <p:nvPicPr>
          <p:cNvPr id="5" name="Picture 4">
            <a:extLst>
              <a:ext uri="{FF2B5EF4-FFF2-40B4-BE49-F238E27FC236}">
                <a16:creationId xmlns:a16="http://schemas.microsoft.com/office/drawing/2014/main" id="{593E38F1-F20C-4B44-B525-884A3DAD53D8}"/>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849808" y="3596259"/>
            <a:ext cx="3228975" cy="21526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6629144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 calcmode="lin" valueType="num">
                                      <p:cBhvr additive="base">
                                        <p:cTn id="20"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8C279-9858-46E0-9F3A-7F0C77374024}"/>
              </a:ext>
            </a:extLst>
          </p:cNvPr>
          <p:cNvSpPr>
            <a:spLocks noGrp="1"/>
          </p:cNvSpPr>
          <p:nvPr>
            <p:ph type="title"/>
          </p:nvPr>
        </p:nvSpPr>
        <p:spPr/>
        <p:txBody>
          <a:bodyPr/>
          <a:lstStyle/>
          <a:p>
            <a:pPr algn="ctr"/>
            <a:r>
              <a:rPr lang="en-US" b="1" dirty="0">
                <a:solidFill>
                  <a:srgbClr val="002060"/>
                </a:solidFill>
              </a:rPr>
              <a:t>GANTT CHART</a:t>
            </a:r>
            <a:endParaRPr lang="en-IN" b="1" dirty="0">
              <a:solidFill>
                <a:srgbClr val="002060"/>
              </a:solidFill>
            </a:endParaRPr>
          </a:p>
        </p:txBody>
      </p:sp>
      <p:graphicFrame>
        <p:nvGraphicFramePr>
          <p:cNvPr id="4" name="Content Placeholder 3">
            <a:extLst>
              <a:ext uri="{FF2B5EF4-FFF2-40B4-BE49-F238E27FC236}">
                <a16:creationId xmlns:a16="http://schemas.microsoft.com/office/drawing/2014/main" id="{71D33FC1-EEFD-4B7C-91BC-AA9F8D7F4BE1}"/>
              </a:ext>
            </a:extLst>
          </p:cNvPr>
          <p:cNvGraphicFramePr>
            <a:graphicFrameLocks noGrp="1"/>
          </p:cNvGraphicFramePr>
          <p:nvPr>
            <p:ph idx="1"/>
            <p:extLst>
              <p:ext uri="{D42A27DB-BD31-4B8C-83A1-F6EECF244321}">
                <p14:modId xmlns:p14="http://schemas.microsoft.com/office/powerpoint/2010/main" val="2715962421"/>
              </p:ext>
            </p:extLst>
          </p:nvPr>
        </p:nvGraphicFramePr>
        <p:xfrm>
          <a:off x="129308" y="2258724"/>
          <a:ext cx="11914905" cy="4197495"/>
        </p:xfrm>
        <a:graphic>
          <a:graphicData uri="http://schemas.openxmlformats.org/drawingml/2006/table">
            <a:tbl>
              <a:tblPr firstRow="1" bandRow="1">
                <a:tableStyleId>{5C22544A-7EE6-4342-B048-85BDC9FD1C3A}</a:tableStyleId>
              </a:tblPr>
              <a:tblGrid>
                <a:gridCol w="1644074">
                  <a:extLst>
                    <a:ext uri="{9D8B030D-6E8A-4147-A177-3AD203B41FA5}">
                      <a16:colId xmlns:a16="http://schemas.microsoft.com/office/drawing/2014/main" val="2281271092"/>
                    </a:ext>
                  </a:extLst>
                </a:gridCol>
                <a:gridCol w="886691">
                  <a:extLst>
                    <a:ext uri="{9D8B030D-6E8A-4147-A177-3AD203B41FA5}">
                      <a16:colId xmlns:a16="http://schemas.microsoft.com/office/drawing/2014/main" val="3905150029"/>
                    </a:ext>
                  </a:extLst>
                </a:gridCol>
                <a:gridCol w="822588">
                  <a:extLst>
                    <a:ext uri="{9D8B030D-6E8A-4147-A177-3AD203B41FA5}">
                      <a16:colId xmlns:a16="http://schemas.microsoft.com/office/drawing/2014/main" val="2660693808"/>
                    </a:ext>
                  </a:extLst>
                </a:gridCol>
                <a:gridCol w="804074">
                  <a:extLst>
                    <a:ext uri="{9D8B030D-6E8A-4147-A177-3AD203B41FA5}">
                      <a16:colId xmlns:a16="http://schemas.microsoft.com/office/drawing/2014/main" val="2829758189"/>
                    </a:ext>
                  </a:extLst>
                </a:gridCol>
                <a:gridCol w="886309">
                  <a:extLst>
                    <a:ext uri="{9D8B030D-6E8A-4147-A177-3AD203B41FA5}">
                      <a16:colId xmlns:a16="http://schemas.microsoft.com/office/drawing/2014/main" val="1907426447"/>
                    </a:ext>
                  </a:extLst>
                </a:gridCol>
                <a:gridCol w="868033">
                  <a:extLst>
                    <a:ext uri="{9D8B030D-6E8A-4147-A177-3AD203B41FA5}">
                      <a16:colId xmlns:a16="http://schemas.microsoft.com/office/drawing/2014/main" val="3416376171"/>
                    </a:ext>
                  </a:extLst>
                </a:gridCol>
                <a:gridCol w="868034">
                  <a:extLst>
                    <a:ext uri="{9D8B030D-6E8A-4147-A177-3AD203B41FA5}">
                      <a16:colId xmlns:a16="http://schemas.microsoft.com/office/drawing/2014/main" val="2536637949"/>
                    </a:ext>
                  </a:extLst>
                </a:gridCol>
                <a:gridCol w="877171">
                  <a:extLst>
                    <a:ext uri="{9D8B030D-6E8A-4147-A177-3AD203B41FA5}">
                      <a16:colId xmlns:a16="http://schemas.microsoft.com/office/drawing/2014/main" val="2050957448"/>
                    </a:ext>
                  </a:extLst>
                </a:gridCol>
                <a:gridCol w="877171">
                  <a:extLst>
                    <a:ext uri="{9D8B030D-6E8A-4147-A177-3AD203B41FA5}">
                      <a16:colId xmlns:a16="http://schemas.microsoft.com/office/drawing/2014/main" val="2412668933"/>
                    </a:ext>
                  </a:extLst>
                </a:gridCol>
                <a:gridCol w="886308">
                  <a:extLst>
                    <a:ext uri="{9D8B030D-6E8A-4147-A177-3AD203B41FA5}">
                      <a16:colId xmlns:a16="http://schemas.microsoft.com/office/drawing/2014/main" val="946389362"/>
                    </a:ext>
                  </a:extLst>
                </a:gridCol>
                <a:gridCol w="840622">
                  <a:extLst>
                    <a:ext uri="{9D8B030D-6E8A-4147-A177-3AD203B41FA5}">
                      <a16:colId xmlns:a16="http://schemas.microsoft.com/office/drawing/2014/main" val="4167370708"/>
                    </a:ext>
                  </a:extLst>
                </a:gridCol>
                <a:gridCol w="840623">
                  <a:extLst>
                    <a:ext uri="{9D8B030D-6E8A-4147-A177-3AD203B41FA5}">
                      <a16:colId xmlns:a16="http://schemas.microsoft.com/office/drawing/2014/main" val="2893344448"/>
                    </a:ext>
                  </a:extLst>
                </a:gridCol>
                <a:gridCol w="813207">
                  <a:extLst>
                    <a:ext uri="{9D8B030D-6E8A-4147-A177-3AD203B41FA5}">
                      <a16:colId xmlns:a16="http://schemas.microsoft.com/office/drawing/2014/main" val="1902696811"/>
                    </a:ext>
                  </a:extLst>
                </a:gridCol>
              </a:tblGrid>
              <a:tr h="839499">
                <a:tc>
                  <a:txBody>
                    <a:bodyPr/>
                    <a:lstStyle/>
                    <a:p>
                      <a:endParaRPr lang="en-US" dirty="0"/>
                    </a:p>
                  </a:txBody>
                  <a:tcPr/>
                </a:tc>
                <a:tc>
                  <a:txBody>
                    <a:bodyPr/>
                    <a:lstStyle/>
                    <a:p>
                      <a:r>
                        <a:rPr lang="en-US" dirty="0"/>
                        <a:t>WEEK</a:t>
                      </a:r>
                    </a:p>
                    <a:p>
                      <a:r>
                        <a:rPr lang="en-IN" dirty="0"/>
                        <a:t> 1</a:t>
                      </a:r>
                      <a:endParaRPr lang="en-US" dirty="0"/>
                    </a:p>
                  </a:txBody>
                  <a:tcPr/>
                </a:tc>
                <a:tc>
                  <a:txBody>
                    <a:bodyPr/>
                    <a:lstStyle/>
                    <a:p>
                      <a:r>
                        <a:rPr lang="en-US" dirty="0"/>
                        <a:t>WEEK 2</a:t>
                      </a:r>
                      <a:endParaRPr lang="en-IN" dirty="0"/>
                    </a:p>
                  </a:txBody>
                  <a:tcPr/>
                </a:tc>
                <a:tc>
                  <a:txBody>
                    <a:bodyPr/>
                    <a:lstStyle/>
                    <a:p>
                      <a:r>
                        <a:rPr lang="en-US" dirty="0"/>
                        <a:t>WEEK 3</a:t>
                      </a:r>
                      <a:endParaRPr lang="en-IN" dirty="0"/>
                    </a:p>
                  </a:txBody>
                  <a:tcPr/>
                </a:tc>
                <a:tc>
                  <a:txBody>
                    <a:bodyPr/>
                    <a:lstStyle/>
                    <a:p>
                      <a:r>
                        <a:rPr lang="en-US" dirty="0"/>
                        <a:t>WEEK 4</a:t>
                      </a:r>
                      <a:endParaRPr lang="en-IN" dirty="0"/>
                    </a:p>
                  </a:txBody>
                  <a:tcPr/>
                </a:tc>
                <a:tc>
                  <a:txBody>
                    <a:bodyPr/>
                    <a:lstStyle/>
                    <a:p>
                      <a:r>
                        <a:rPr lang="en-US" dirty="0"/>
                        <a:t>WEEK 5</a:t>
                      </a:r>
                      <a:endParaRPr lang="en-IN" dirty="0"/>
                    </a:p>
                  </a:txBody>
                  <a:tcPr/>
                </a:tc>
                <a:tc>
                  <a:txBody>
                    <a:bodyPr/>
                    <a:lstStyle/>
                    <a:p>
                      <a:r>
                        <a:rPr lang="en-US" dirty="0"/>
                        <a:t>WEEK 6</a:t>
                      </a:r>
                      <a:endParaRPr lang="en-IN" dirty="0"/>
                    </a:p>
                  </a:txBody>
                  <a:tcPr/>
                </a:tc>
                <a:tc>
                  <a:txBody>
                    <a:bodyPr/>
                    <a:lstStyle/>
                    <a:p>
                      <a:r>
                        <a:rPr lang="en-US" dirty="0"/>
                        <a:t>WEEK 7</a:t>
                      </a:r>
                      <a:endParaRPr lang="en-IN" dirty="0"/>
                    </a:p>
                  </a:txBody>
                  <a:tcPr/>
                </a:tc>
                <a:tc>
                  <a:txBody>
                    <a:bodyPr/>
                    <a:lstStyle/>
                    <a:p>
                      <a:r>
                        <a:rPr lang="en-US" dirty="0"/>
                        <a:t>WEEK 8</a:t>
                      </a:r>
                      <a:endParaRPr lang="en-IN" dirty="0"/>
                    </a:p>
                  </a:txBody>
                  <a:tcPr/>
                </a:tc>
                <a:tc>
                  <a:txBody>
                    <a:bodyPr/>
                    <a:lstStyle/>
                    <a:p>
                      <a:r>
                        <a:rPr lang="en-US" dirty="0"/>
                        <a:t>WEEK 9</a:t>
                      </a:r>
                      <a:endParaRPr lang="en-IN" dirty="0"/>
                    </a:p>
                  </a:txBody>
                  <a:tcPr/>
                </a:tc>
                <a:tc>
                  <a:txBody>
                    <a:bodyPr/>
                    <a:lstStyle/>
                    <a:p>
                      <a:r>
                        <a:rPr lang="en-US" dirty="0"/>
                        <a:t>WEEK 10</a:t>
                      </a:r>
                      <a:endParaRPr lang="en-IN" dirty="0"/>
                    </a:p>
                  </a:txBody>
                  <a:tcPr/>
                </a:tc>
                <a:tc>
                  <a:txBody>
                    <a:bodyPr/>
                    <a:lstStyle/>
                    <a:p>
                      <a:r>
                        <a:rPr lang="en-US" dirty="0"/>
                        <a:t>WEEK 11</a:t>
                      </a:r>
                      <a:endParaRPr lang="en-IN" dirty="0"/>
                    </a:p>
                  </a:txBody>
                  <a:tcPr/>
                </a:tc>
                <a:tc>
                  <a:txBody>
                    <a:bodyPr/>
                    <a:lstStyle/>
                    <a:p>
                      <a:r>
                        <a:rPr lang="en-US" dirty="0"/>
                        <a:t>WEEK 12</a:t>
                      </a:r>
                    </a:p>
                  </a:txBody>
                  <a:tcPr/>
                </a:tc>
                <a:extLst>
                  <a:ext uri="{0D108BD9-81ED-4DB2-BD59-A6C34878D82A}">
                    <a16:rowId xmlns:a16="http://schemas.microsoft.com/office/drawing/2014/main" val="3108081941"/>
                  </a:ext>
                </a:extLst>
              </a:tr>
              <a:tr h="839499">
                <a:tc>
                  <a:txBody>
                    <a:bodyPr/>
                    <a:lstStyle/>
                    <a:p>
                      <a:pPr algn="ctr"/>
                      <a:r>
                        <a:rPr lang="en-US" sz="1400" dirty="0"/>
                        <a:t>Requirement analysis and feasibility check</a:t>
                      </a:r>
                      <a:endParaRPr lang="en-IN" sz="1400" dirty="0"/>
                    </a:p>
                  </a:txBody>
                  <a:tcPr/>
                </a:tc>
                <a:tc>
                  <a:txBody>
                    <a:bodyPr/>
                    <a:lstStyle/>
                    <a:p>
                      <a:endParaRPr lang="en-IN" dirty="0"/>
                    </a:p>
                  </a:txBody>
                  <a:tcPr>
                    <a:solidFill>
                      <a:schemeClr val="bg2">
                        <a:lumMod val="60000"/>
                        <a:lumOff val="40000"/>
                      </a:schemeClr>
                    </a:solidFill>
                  </a:tcPr>
                </a:tc>
                <a:tc>
                  <a:txBody>
                    <a:bodyPr/>
                    <a:lstStyle/>
                    <a:p>
                      <a:endParaRPr lang="en-IN" dirty="0"/>
                    </a:p>
                  </a:txBody>
                  <a:tcPr>
                    <a:solidFill>
                      <a:schemeClr val="bg2">
                        <a:lumMod val="60000"/>
                        <a:lumOff val="40000"/>
                      </a:schemeClr>
                    </a:solidFill>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259186596"/>
                  </a:ext>
                </a:extLst>
              </a:tr>
              <a:tr h="839499">
                <a:tc>
                  <a:txBody>
                    <a:bodyPr/>
                    <a:lstStyle/>
                    <a:p>
                      <a:pPr algn="ctr"/>
                      <a:r>
                        <a:rPr lang="en-US" sz="1400" dirty="0"/>
                        <a:t>Designing</a:t>
                      </a:r>
                      <a:endParaRPr lang="en-IN" sz="1400" dirty="0"/>
                    </a:p>
                  </a:txBody>
                  <a:tcPr/>
                </a:tc>
                <a:tc>
                  <a:txBody>
                    <a:bodyPr/>
                    <a:lstStyle/>
                    <a:p>
                      <a:endParaRPr lang="en-IN" dirty="0"/>
                    </a:p>
                  </a:txBody>
                  <a:tcPr/>
                </a:tc>
                <a:tc>
                  <a:txBody>
                    <a:bodyPr/>
                    <a:lstStyle/>
                    <a:p>
                      <a:endParaRPr lang="en-IN" dirty="0"/>
                    </a:p>
                  </a:txBody>
                  <a:tcPr>
                    <a:solidFill>
                      <a:schemeClr val="bg2">
                        <a:lumMod val="60000"/>
                        <a:lumOff val="40000"/>
                      </a:schemeClr>
                    </a:solidFill>
                  </a:tcPr>
                </a:tc>
                <a:tc>
                  <a:txBody>
                    <a:bodyPr/>
                    <a:lstStyle/>
                    <a:p>
                      <a:endParaRPr lang="en-IN" dirty="0"/>
                    </a:p>
                  </a:txBody>
                  <a:tcPr>
                    <a:solidFill>
                      <a:schemeClr val="bg2">
                        <a:lumMod val="60000"/>
                        <a:lumOff val="40000"/>
                      </a:schemeClr>
                    </a:solidFill>
                  </a:tcPr>
                </a:tc>
                <a:tc>
                  <a:txBody>
                    <a:bodyPr/>
                    <a:lstStyle/>
                    <a:p>
                      <a:endParaRPr lang="en-IN" dirty="0"/>
                    </a:p>
                  </a:txBody>
                  <a:tcPr>
                    <a:solidFill>
                      <a:schemeClr val="bg2">
                        <a:lumMod val="60000"/>
                        <a:lumOff val="40000"/>
                      </a:schemeClr>
                    </a:solidFill>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165925504"/>
                  </a:ext>
                </a:extLst>
              </a:tr>
              <a:tr h="839499">
                <a:tc>
                  <a:txBody>
                    <a:bodyPr/>
                    <a:lstStyle/>
                    <a:p>
                      <a:pPr algn="ctr"/>
                      <a:r>
                        <a:rPr lang="en-US" sz="1400" dirty="0"/>
                        <a:t>Coding</a:t>
                      </a:r>
                      <a:endParaRPr lang="en-IN" sz="1400"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solidFill>
                      <a:schemeClr val="bg2">
                        <a:lumMod val="60000"/>
                        <a:lumOff val="40000"/>
                      </a:schemeClr>
                    </a:solidFill>
                  </a:tcPr>
                </a:tc>
                <a:tc>
                  <a:txBody>
                    <a:bodyPr/>
                    <a:lstStyle/>
                    <a:p>
                      <a:endParaRPr lang="en-IN" dirty="0"/>
                    </a:p>
                  </a:txBody>
                  <a:tcPr>
                    <a:solidFill>
                      <a:schemeClr val="bg2">
                        <a:lumMod val="60000"/>
                        <a:lumOff val="40000"/>
                      </a:schemeClr>
                    </a:solidFill>
                  </a:tcPr>
                </a:tc>
                <a:tc>
                  <a:txBody>
                    <a:bodyPr/>
                    <a:lstStyle/>
                    <a:p>
                      <a:endParaRPr lang="en-IN" dirty="0"/>
                    </a:p>
                  </a:txBody>
                  <a:tcPr>
                    <a:solidFill>
                      <a:schemeClr val="bg2">
                        <a:lumMod val="60000"/>
                        <a:lumOff val="40000"/>
                      </a:schemeClr>
                    </a:solidFill>
                  </a:tcPr>
                </a:tc>
                <a:tc>
                  <a:txBody>
                    <a:bodyPr/>
                    <a:lstStyle/>
                    <a:p>
                      <a:endParaRPr lang="en-IN" dirty="0"/>
                    </a:p>
                  </a:txBody>
                  <a:tcPr>
                    <a:solidFill>
                      <a:schemeClr val="bg2">
                        <a:lumMod val="60000"/>
                        <a:lumOff val="40000"/>
                      </a:schemeClr>
                    </a:solidFill>
                  </a:tcPr>
                </a:tc>
                <a:tc>
                  <a:txBody>
                    <a:bodyPr/>
                    <a:lstStyle/>
                    <a:p>
                      <a:endParaRPr lang="en-IN" dirty="0"/>
                    </a:p>
                  </a:txBody>
                  <a:tcPr>
                    <a:solidFill>
                      <a:schemeClr val="bg2">
                        <a:lumMod val="60000"/>
                        <a:lumOff val="40000"/>
                      </a:schemeClr>
                    </a:solidFill>
                  </a:tcPr>
                </a:tc>
                <a:tc>
                  <a:txBody>
                    <a:bodyPr/>
                    <a:lstStyle/>
                    <a:p>
                      <a:endParaRPr lang="en-IN" dirty="0"/>
                    </a:p>
                  </a:txBody>
                  <a:tcPr>
                    <a:solidFill>
                      <a:schemeClr val="bg2">
                        <a:lumMod val="60000"/>
                        <a:lumOff val="40000"/>
                      </a:schemeClr>
                    </a:solidFill>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718547067"/>
                  </a:ext>
                </a:extLst>
              </a:tr>
              <a:tr h="839499">
                <a:tc>
                  <a:txBody>
                    <a:bodyPr/>
                    <a:lstStyle/>
                    <a:p>
                      <a:pPr algn="ctr"/>
                      <a:r>
                        <a:rPr lang="en-US" sz="1400" dirty="0"/>
                        <a:t>Testing and maintenance</a:t>
                      </a:r>
                      <a:endParaRPr lang="en-IN" sz="1400"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solidFill>
                      <a:schemeClr val="bg2">
                        <a:lumMod val="60000"/>
                        <a:lumOff val="40000"/>
                      </a:schemeClr>
                    </a:solidFill>
                  </a:tcPr>
                </a:tc>
                <a:tc>
                  <a:txBody>
                    <a:bodyPr/>
                    <a:lstStyle/>
                    <a:p>
                      <a:endParaRPr lang="en-IN" dirty="0"/>
                    </a:p>
                  </a:txBody>
                  <a:tcPr>
                    <a:solidFill>
                      <a:schemeClr val="bg2">
                        <a:lumMod val="60000"/>
                        <a:lumOff val="40000"/>
                      </a:schemeClr>
                    </a:solidFill>
                  </a:tcPr>
                </a:tc>
                <a:tc>
                  <a:txBody>
                    <a:bodyPr/>
                    <a:lstStyle/>
                    <a:p>
                      <a:endParaRPr lang="en-IN" dirty="0"/>
                    </a:p>
                  </a:txBody>
                  <a:tcPr>
                    <a:solidFill>
                      <a:schemeClr val="bg2">
                        <a:lumMod val="60000"/>
                        <a:lumOff val="40000"/>
                      </a:schemeClr>
                    </a:solidFill>
                  </a:tcPr>
                </a:tc>
                <a:tc>
                  <a:txBody>
                    <a:bodyPr/>
                    <a:lstStyle/>
                    <a:p>
                      <a:endParaRPr lang="en-IN" dirty="0"/>
                    </a:p>
                  </a:txBody>
                  <a:tcPr>
                    <a:solidFill>
                      <a:schemeClr val="bg2">
                        <a:lumMod val="60000"/>
                        <a:lumOff val="40000"/>
                      </a:schemeClr>
                    </a:solidFill>
                  </a:tcPr>
                </a:tc>
                <a:extLst>
                  <a:ext uri="{0D108BD9-81ED-4DB2-BD59-A6C34878D82A}">
                    <a16:rowId xmlns:a16="http://schemas.microsoft.com/office/drawing/2014/main" val="445530830"/>
                  </a:ext>
                </a:extLst>
              </a:tr>
            </a:tbl>
          </a:graphicData>
        </a:graphic>
      </p:graphicFrame>
    </p:spTree>
    <p:extLst>
      <p:ext uri="{BB962C8B-B14F-4D97-AF65-F5344CB8AC3E}">
        <p14:creationId xmlns:p14="http://schemas.microsoft.com/office/powerpoint/2010/main" val="201216549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1000" fill="hold"/>
                                        <p:tgtEl>
                                          <p:spTgt spid="4"/>
                                        </p:tgtEl>
                                        <p:attrNameLst>
                                          <p:attrName>ppt_w</p:attrName>
                                        </p:attrNameLst>
                                      </p:cBhvr>
                                      <p:tavLst>
                                        <p:tav tm="0">
                                          <p:val>
                                            <p:fltVal val="0"/>
                                          </p:val>
                                        </p:tav>
                                        <p:tav tm="100000">
                                          <p:val>
                                            <p:strVal val="#ppt_w"/>
                                          </p:val>
                                        </p:tav>
                                      </p:tavLst>
                                    </p:anim>
                                    <p:anim calcmode="lin" valueType="num">
                                      <p:cBhvr>
                                        <p:cTn id="15" dur="1000" fill="hold"/>
                                        <p:tgtEl>
                                          <p:spTgt spid="4"/>
                                        </p:tgtEl>
                                        <p:attrNameLst>
                                          <p:attrName>ppt_h</p:attrName>
                                        </p:attrNameLst>
                                      </p:cBhvr>
                                      <p:tavLst>
                                        <p:tav tm="0">
                                          <p:val>
                                            <p:fltVal val="0"/>
                                          </p:val>
                                        </p:tav>
                                        <p:tav tm="100000">
                                          <p:val>
                                            <p:strVal val="#ppt_h"/>
                                          </p:val>
                                        </p:tav>
                                      </p:tavLst>
                                    </p:anim>
                                    <p:anim calcmode="lin" valueType="num">
                                      <p:cBhvr>
                                        <p:cTn id="16" dur="1000" fill="hold"/>
                                        <p:tgtEl>
                                          <p:spTgt spid="4"/>
                                        </p:tgtEl>
                                        <p:attrNameLst>
                                          <p:attrName>style.rotation</p:attrName>
                                        </p:attrNameLst>
                                      </p:cBhvr>
                                      <p:tavLst>
                                        <p:tav tm="0">
                                          <p:val>
                                            <p:fltVal val="90"/>
                                          </p:val>
                                        </p:tav>
                                        <p:tav tm="100000">
                                          <p:val>
                                            <p:fltVal val="0"/>
                                          </p:val>
                                        </p:tav>
                                      </p:tavLst>
                                    </p:anim>
                                    <p:animEffect transition="in" filter="fade">
                                      <p:cBhvr>
                                        <p:cTn id="1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6861" y="2355878"/>
            <a:ext cx="9905998" cy="1896082"/>
          </a:xfrm>
        </p:spPr>
        <p:txBody>
          <a:bodyPr>
            <a:normAutofit/>
          </a:bodyPr>
          <a:lstStyle/>
          <a:p>
            <a:pPr algn="ctr"/>
            <a:r>
              <a:rPr lang="en-US" sz="5400" b="1" dirty="0">
                <a:solidFill>
                  <a:srgbClr val="FF0000"/>
                </a:solidFill>
              </a:rPr>
              <a:t>Thank you</a:t>
            </a:r>
            <a:endParaRPr lang="en-IN" sz="5400" b="1" dirty="0">
              <a:solidFill>
                <a:srgbClr val="FF0000"/>
              </a:solidFill>
            </a:endParaRPr>
          </a:p>
        </p:txBody>
      </p:sp>
    </p:spTree>
    <p:extLst>
      <p:ext uri="{BB962C8B-B14F-4D97-AF65-F5344CB8AC3E}">
        <p14:creationId xmlns:p14="http://schemas.microsoft.com/office/powerpoint/2010/main" val="392588810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A9E17-5EE3-469C-A52F-B55FF54B66B2}"/>
              </a:ext>
            </a:extLst>
          </p:cNvPr>
          <p:cNvSpPr>
            <a:spLocks noGrp="1"/>
          </p:cNvSpPr>
          <p:nvPr>
            <p:ph type="ctrTitle"/>
          </p:nvPr>
        </p:nvSpPr>
        <p:spPr>
          <a:xfrm>
            <a:off x="4146993" y="793179"/>
            <a:ext cx="4250436" cy="1090485"/>
          </a:xfrm>
        </p:spPr>
        <p:txBody>
          <a:bodyPr>
            <a:noAutofit/>
          </a:bodyPr>
          <a:lstStyle/>
          <a:p>
            <a:r>
              <a:rPr lang="en-US" b="1" cap="none" spc="50" dirty="0">
                <a:ln w="0"/>
                <a:solidFill>
                  <a:schemeClr val="bg2">
                    <a:lumMod val="75000"/>
                  </a:schemeClr>
                </a:solidFill>
                <a:effectLst>
                  <a:glow rad="101600">
                    <a:schemeClr val="accent5">
                      <a:satMod val="175000"/>
                      <a:alpha val="40000"/>
                    </a:schemeClr>
                  </a:glow>
                  <a:innerShdw blurRad="63500" dist="50800" dir="13500000">
                    <a:srgbClr val="000000">
                      <a:alpha val="50000"/>
                    </a:srgbClr>
                  </a:innerShdw>
                </a:effectLst>
              </a:rPr>
              <a:t>Introduction</a:t>
            </a:r>
            <a:br>
              <a:rPr lang="en-US" dirty="0"/>
            </a:br>
            <a:endParaRPr lang="en-IN" dirty="0"/>
          </a:p>
        </p:txBody>
      </p:sp>
      <p:sp>
        <p:nvSpPr>
          <p:cNvPr id="3" name="Subtitle 2">
            <a:extLst>
              <a:ext uri="{FF2B5EF4-FFF2-40B4-BE49-F238E27FC236}">
                <a16:creationId xmlns:a16="http://schemas.microsoft.com/office/drawing/2014/main" id="{67F47453-39D3-4223-A21D-37F479AB60F5}"/>
              </a:ext>
            </a:extLst>
          </p:cNvPr>
          <p:cNvSpPr>
            <a:spLocks noGrp="1"/>
          </p:cNvSpPr>
          <p:nvPr>
            <p:ph type="subTitle" idx="1"/>
          </p:nvPr>
        </p:nvSpPr>
        <p:spPr>
          <a:xfrm>
            <a:off x="1596197" y="1286975"/>
            <a:ext cx="9727312" cy="4801667"/>
          </a:xfrm>
        </p:spPr>
        <p:txBody>
          <a:bodyPr>
            <a:normAutofit fontScale="92500" lnSpcReduction="20000"/>
          </a:bodyPr>
          <a:lstStyle/>
          <a:p>
            <a:pPr marL="342900" indent="-342900">
              <a:buFont typeface="Arial" panose="020B0604020202020204" pitchFamily="34" charset="0"/>
              <a:buChar char="•"/>
            </a:pPr>
            <a:r>
              <a:rPr lang="en-IN" sz="2400" cap="none" dirty="0">
                <a:ln w="0"/>
                <a:solidFill>
                  <a:schemeClr val="tx1"/>
                </a:solidFill>
                <a:effectLst>
                  <a:outerShdw blurRad="38100" dist="19050" dir="2700000" algn="tl" rotWithShape="0">
                    <a:schemeClr val="dk1">
                      <a:alpha val="40000"/>
                    </a:schemeClr>
                  </a:outerShdw>
                </a:effectLst>
              </a:rPr>
              <a:t>The placement information system project is developing an online application for the placement department of the college. This maintains and controls the training and placement details and does online operations and generates various reports. This system allows multidivisional, handling that includes various activities. </a:t>
            </a:r>
          </a:p>
          <a:p>
            <a:pPr marL="342900" indent="-342900">
              <a:buFont typeface="Arial" panose="020B0604020202020204" pitchFamily="34" charset="0"/>
              <a:buChar char="•"/>
            </a:pPr>
            <a:r>
              <a:rPr lang="en-IN" sz="2400" cap="none" dirty="0">
                <a:ln w="0"/>
                <a:solidFill>
                  <a:schemeClr val="tx1"/>
                </a:solidFill>
                <a:effectLst>
                  <a:outerShdw blurRad="38100" dist="19050" dir="2700000" algn="tl" rotWithShape="0">
                    <a:schemeClr val="dk1">
                      <a:alpha val="40000"/>
                    </a:schemeClr>
                  </a:outerShdw>
                </a:effectLst>
              </a:rPr>
              <a:t>There are mainly three modules in this system:</a:t>
            </a:r>
          </a:p>
          <a:p>
            <a:r>
              <a:rPr lang="en-US" sz="2400" cap="none" dirty="0">
                <a:ln w="0"/>
                <a:solidFill>
                  <a:schemeClr val="tx1"/>
                </a:solidFill>
                <a:effectLst>
                  <a:outerShdw blurRad="38100" dist="19050" dir="2700000" algn="tl" rotWithShape="0">
                    <a:schemeClr val="dk1">
                      <a:alpha val="40000"/>
                    </a:schemeClr>
                  </a:outerShdw>
                </a:effectLst>
              </a:rPr>
              <a:t>	</a:t>
            </a:r>
            <a:r>
              <a:rPr lang="en-IN" sz="2400" cap="none" dirty="0">
                <a:ln w="0"/>
                <a:solidFill>
                  <a:schemeClr val="tx1"/>
                </a:solidFill>
                <a:effectLst>
                  <a:outerShdw blurRad="38100" dist="19050" dir="2700000" algn="tl" rotWithShape="0">
                    <a:schemeClr val="dk1">
                      <a:alpha val="40000"/>
                    </a:schemeClr>
                  </a:outerShdw>
                </a:effectLst>
              </a:rPr>
              <a:t>Student Module</a:t>
            </a:r>
          </a:p>
          <a:p>
            <a:r>
              <a:rPr lang="en-US" sz="2400" cap="none" dirty="0">
                <a:ln w="0"/>
                <a:solidFill>
                  <a:schemeClr val="tx1"/>
                </a:solidFill>
                <a:effectLst>
                  <a:outerShdw blurRad="38100" dist="19050" dir="2700000" algn="tl" rotWithShape="0">
                    <a:schemeClr val="dk1">
                      <a:alpha val="40000"/>
                    </a:schemeClr>
                  </a:outerShdw>
                </a:effectLst>
              </a:rPr>
              <a:t>	</a:t>
            </a:r>
            <a:r>
              <a:rPr lang="en-IN" sz="2400" cap="none" dirty="0">
                <a:ln w="0"/>
                <a:solidFill>
                  <a:schemeClr val="tx1"/>
                </a:solidFill>
                <a:effectLst>
                  <a:outerShdw blurRad="38100" dist="19050" dir="2700000" algn="tl" rotWithShape="0">
                    <a:schemeClr val="dk1">
                      <a:alpha val="40000"/>
                    </a:schemeClr>
                  </a:outerShdw>
                </a:effectLst>
              </a:rPr>
              <a:t>Faculty Module</a:t>
            </a:r>
          </a:p>
          <a:p>
            <a:r>
              <a:rPr lang="en-US" sz="2400" cap="none" dirty="0">
                <a:ln w="0"/>
                <a:solidFill>
                  <a:schemeClr val="tx1"/>
                </a:solidFill>
                <a:effectLst>
                  <a:outerShdw blurRad="38100" dist="19050" dir="2700000" algn="tl" rotWithShape="0">
                    <a:schemeClr val="dk1">
                      <a:alpha val="40000"/>
                    </a:schemeClr>
                  </a:outerShdw>
                </a:effectLst>
              </a:rPr>
              <a:t>	Admin Module</a:t>
            </a:r>
            <a:endParaRPr lang="en-IN" sz="2400" cap="none" dirty="0">
              <a:ln w="0"/>
              <a:solidFill>
                <a:schemeClr val="tx1"/>
              </a:solidFill>
              <a:effectLst>
                <a:outerShdw blurRad="38100" dist="19050" dir="2700000" algn="tl" rotWithShape="0">
                  <a:schemeClr val="dk1">
                    <a:alpha val="40000"/>
                  </a:schemeClr>
                </a:outerShdw>
              </a:effectLst>
            </a:endParaRPr>
          </a:p>
          <a:p>
            <a:endParaRPr lang="en-IN" cap="none" dirty="0">
              <a:ln w="0"/>
              <a:solidFill>
                <a:schemeClr val="tx1"/>
              </a:solidFill>
              <a:effectLst>
                <a:outerShdw blurRad="38100" dist="19050" dir="2700000" algn="tl" rotWithShape="0">
                  <a:schemeClr val="dk1">
                    <a:alpha val="40000"/>
                  </a:schemeClr>
                </a:outerShdw>
              </a:effectLst>
            </a:endParaRPr>
          </a:p>
          <a:p>
            <a:endParaRPr lang="en-IN" cap="none" dirty="0">
              <a:ln w="0"/>
              <a:solidFill>
                <a:schemeClr val="tx1"/>
              </a:solidFill>
              <a:effectLst>
                <a:outerShdw blurRad="38100" dist="19050" dir="2700000" algn="tl" rotWithShape="0">
                  <a:schemeClr val="dk1">
                    <a:alpha val="40000"/>
                  </a:schemeClr>
                </a:outerShdw>
              </a:effectLst>
            </a:endParaRPr>
          </a:p>
          <a:p>
            <a:r>
              <a:rPr lang="en-IN" cap="none" dirty="0">
                <a:ln w="0"/>
                <a:solidFill>
                  <a:schemeClr val="tx1"/>
                </a:solidFill>
                <a:effectLst>
                  <a:outerShdw blurRad="38100" dist="19050" dir="2700000" algn="tl" rotWithShape="0">
                    <a:schemeClr val="dk1">
                      <a:alpha val="40000"/>
                    </a:schemeClr>
                  </a:outerShdw>
                </a:effectLst>
              </a:rPr>
              <a:t>	 </a:t>
            </a:r>
          </a:p>
          <a:p>
            <a:endParaRPr lang="en-IN" cap="none" dirty="0">
              <a:ln w="0"/>
              <a:solidFill>
                <a:schemeClr val="tx1"/>
              </a:solidFill>
              <a:effectLst>
                <a:outerShdw blurRad="38100" dist="19050" dir="2700000" algn="tl" rotWithShape="0">
                  <a:schemeClr val="dk1">
                    <a:alpha val="40000"/>
                  </a:schemeClr>
                </a:outerShdw>
              </a:effectLst>
            </a:endParaRPr>
          </a:p>
        </p:txBody>
      </p:sp>
      <p:pic>
        <p:nvPicPr>
          <p:cNvPr id="11" name="Picture 10">
            <a:extLst>
              <a:ext uri="{FF2B5EF4-FFF2-40B4-BE49-F238E27FC236}">
                <a16:creationId xmlns:a16="http://schemas.microsoft.com/office/drawing/2014/main" id="{3075A1D6-22E7-4450-8004-DAFA667A9364}"/>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963920" y="3103769"/>
            <a:ext cx="5732272" cy="3224403"/>
          </a:xfrm>
          <a:prstGeom prst="ellipse">
            <a:avLst/>
          </a:prstGeom>
          <a:ln>
            <a:noFill/>
          </a:ln>
          <a:effectLst>
            <a:softEdge rad="112500"/>
          </a:effectLst>
        </p:spPr>
      </p:pic>
      <p:sp>
        <p:nvSpPr>
          <p:cNvPr id="9" name="TextBox 8">
            <a:extLst>
              <a:ext uri="{FF2B5EF4-FFF2-40B4-BE49-F238E27FC236}">
                <a16:creationId xmlns:a16="http://schemas.microsoft.com/office/drawing/2014/main" id="{BDF9412E-A9AF-481C-B40C-ADBF10F979B5}"/>
              </a:ext>
            </a:extLst>
          </p:cNvPr>
          <p:cNvSpPr txBox="1"/>
          <p:nvPr/>
        </p:nvSpPr>
        <p:spPr>
          <a:xfrm>
            <a:off x="5471349" y="5867400"/>
            <a:ext cx="5852160" cy="369332"/>
          </a:xfrm>
          <a:prstGeom prst="rect">
            <a:avLst/>
          </a:prstGeom>
          <a:noFill/>
        </p:spPr>
        <p:txBody>
          <a:bodyPr wrap="square" rtlCol="0">
            <a:spAutoFit/>
          </a:bodyPr>
          <a:lstStyle/>
          <a:p>
            <a:endParaRPr lang="en-US" sz="900" dirty="0"/>
          </a:p>
          <a:p>
            <a:endParaRPr lang="en-IN" sz="900" dirty="0"/>
          </a:p>
        </p:txBody>
      </p:sp>
    </p:spTree>
    <p:extLst>
      <p:ext uri="{BB962C8B-B14F-4D97-AF65-F5344CB8AC3E}">
        <p14:creationId xmlns:p14="http://schemas.microsoft.com/office/powerpoint/2010/main" val="38415116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1000"/>
                                        <p:tgtEl>
                                          <p:spTgt spid="3">
                                            <p:txEl>
                                              <p:pRg st="0" end="0"/>
                                            </p:txEl>
                                          </p:spTgt>
                                        </p:tgtEl>
                                      </p:cBhvr>
                                    </p:animEffect>
                                    <p:anim calcmode="lin" valueType="num">
                                      <p:cBhvr>
                                        <p:cTn id="2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1000"/>
                                        <p:tgtEl>
                                          <p:spTgt spid="3">
                                            <p:txEl>
                                              <p:pRg st="1" end="1"/>
                                            </p:txEl>
                                          </p:spTgt>
                                        </p:tgtEl>
                                      </p:cBhvr>
                                    </p:animEffect>
                                    <p:anim calcmode="lin" valueType="num">
                                      <p:cBhvr>
                                        <p:cTn id="2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fade">
                                      <p:cBhvr>
                                        <p:cTn id="35" dur="1000"/>
                                        <p:tgtEl>
                                          <p:spTgt spid="3">
                                            <p:txEl>
                                              <p:pRg st="2" end="2"/>
                                            </p:txEl>
                                          </p:spTgt>
                                        </p:tgtEl>
                                      </p:cBhvr>
                                    </p:animEffect>
                                    <p:anim calcmode="lin" valueType="num">
                                      <p:cBhvr>
                                        <p:cTn id="3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Effect transition="in" filter="fade">
                                      <p:cBhvr>
                                        <p:cTn id="42" dur="1000"/>
                                        <p:tgtEl>
                                          <p:spTgt spid="3">
                                            <p:txEl>
                                              <p:pRg st="3" end="3"/>
                                            </p:txEl>
                                          </p:spTgt>
                                        </p:tgtEl>
                                      </p:cBhvr>
                                    </p:animEffect>
                                    <p:anim calcmode="lin" valueType="num">
                                      <p:cBhvr>
                                        <p:cTn id="4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animEffect transition="in" filter="fade">
                                      <p:cBhvr>
                                        <p:cTn id="49" dur="1000"/>
                                        <p:tgtEl>
                                          <p:spTgt spid="3">
                                            <p:txEl>
                                              <p:pRg st="4" end="4"/>
                                            </p:txEl>
                                          </p:spTgt>
                                        </p:tgtEl>
                                      </p:cBhvr>
                                    </p:animEffect>
                                    <p:anim calcmode="lin" valueType="num">
                                      <p:cBhvr>
                                        <p:cTn id="5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49DB4-80EF-4132-AF1A-DA2A167066EC}"/>
              </a:ext>
            </a:extLst>
          </p:cNvPr>
          <p:cNvSpPr>
            <a:spLocks noGrp="1"/>
          </p:cNvSpPr>
          <p:nvPr>
            <p:ph type="ctrTitle"/>
          </p:nvPr>
        </p:nvSpPr>
        <p:spPr>
          <a:xfrm>
            <a:off x="1705112" y="517326"/>
            <a:ext cx="10354543" cy="1678277"/>
          </a:xfrm>
        </p:spPr>
        <p:txBody>
          <a:bodyPr>
            <a:noAutofit/>
          </a:bodyPr>
          <a:lstStyle/>
          <a:p>
            <a:r>
              <a:rPr lang="en-US" sz="4000" b="1" cap="none" spc="50" dirty="0">
                <a:ln w="0"/>
                <a:solidFill>
                  <a:schemeClr val="bg2">
                    <a:lumMod val="75000"/>
                  </a:schemeClr>
                </a:solidFill>
                <a:effectLst>
                  <a:glow rad="101600">
                    <a:schemeClr val="accent5">
                      <a:satMod val="175000"/>
                      <a:alpha val="40000"/>
                    </a:schemeClr>
                  </a:glow>
                  <a:innerShdw blurRad="63500" dist="50800" dir="13500000">
                    <a:srgbClr val="000000">
                      <a:alpha val="50000"/>
                    </a:srgbClr>
                  </a:innerShdw>
                </a:effectLst>
              </a:rPr>
              <a:t>TECHNOLOGIES</a:t>
            </a:r>
            <a:r>
              <a:rPr lang="en-US" sz="4000" b="1" dirty="0"/>
              <a:t> </a:t>
            </a:r>
            <a:r>
              <a:rPr lang="en-US" sz="4000" b="1" cap="none" spc="50" dirty="0">
                <a:ln w="0"/>
                <a:solidFill>
                  <a:schemeClr val="bg2">
                    <a:lumMod val="75000"/>
                  </a:schemeClr>
                </a:solidFill>
                <a:effectLst>
                  <a:glow rad="101600">
                    <a:schemeClr val="accent5">
                      <a:satMod val="175000"/>
                      <a:alpha val="40000"/>
                    </a:schemeClr>
                  </a:glow>
                  <a:innerShdw blurRad="63500" dist="50800" dir="13500000">
                    <a:srgbClr val="000000">
                      <a:alpha val="50000"/>
                    </a:srgbClr>
                  </a:innerShdw>
                </a:effectLst>
              </a:rPr>
              <a:t>/ SOFTWARE REQUIREMENT</a:t>
            </a:r>
            <a:br>
              <a:rPr lang="en-IN" sz="4000" dirty="0"/>
            </a:br>
            <a:r>
              <a:rPr lang="en-US" sz="4000" b="1" dirty="0"/>
              <a:t> </a:t>
            </a:r>
            <a:br>
              <a:rPr lang="en-IN" sz="4000" dirty="0"/>
            </a:br>
            <a:endParaRPr lang="en-IN" sz="4000" dirty="0"/>
          </a:p>
        </p:txBody>
      </p:sp>
      <p:sp>
        <p:nvSpPr>
          <p:cNvPr id="3" name="Subtitle 2">
            <a:extLst>
              <a:ext uri="{FF2B5EF4-FFF2-40B4-BE49-F238E27FC236}">
                <a16:creationId xmlns:a16="http://schemas.microsoft.com/office/drawing/2014/main" id="{1C4ED979-69AD-41A5-8040-4F66D83C18C1}"/>
              </a:ext>
            </a:extLst>
          </p:cNvPr>
          <p:cNvSpPr>
            <a:spLocks noGrp="1"/>
          </p:cNvSpPr>
          <p:nvPr>
            <p:ph type="subTitle" idx="1"/>
          </p:nvPr>
        </p:nvSpPr>
        <p:spPr>
          <a:xfrm>
            <a:off x="2473175" y="3964822"/>
            <a:ext cx="7438921" cy="3463780"/>
          </a:xfrm>
        </p:spPr>
        <p:txBody>
          <a:bodyPr/>
          <a:lstStyle/>
          <a:p>
            <a:pPr marL="342900" lvl="0" indent="-342900">
              <a:buFont typeface="Arial" panose="020B0604020202020204" pitchFamily="34" charset="0"/>
              <a:buChar char="•"/>
            </a:pPr>
            <a:r>
              <a:rPr lang="en-US" sz="2400" cap="none" dirty="0">
                <a:ln w="0"/>
                <a:solidFill>
                  <a:schemeClr val="tx1"/>
                </a:solidFill>
                <a:effectLst>
                  <a:outerShdw blurRad="38100" dist="19050" dir="2700000" algn="tl" rotWithShape="0">
                    <a:schemeClr val="dk1">
                      <a:alpha val="40000"/>
                    </a:schemeClr>
                  </a:outerShdw>
                </a:effectLst>
              </a:rPr>
              <a:t>Windows, Linux, Mac operating system</a:t>
            </a:r>
            <a:endParaRPr lang="en-IN" sz="2400" cap="none" dirty="0">
              <a:ln w="0"/>
              <a:solidFill>
                <a:schemeClr val="tx1"/>
              </a:solidFill>
              <a:effectLst>
                <a:outerShdw blurRad="38100" dist="19050" dir="2700000" algn="tl" rotWithShape="0">
                  <a:schemeClr val="dk1">
                    <a:alpha val="40000"/>
                  </a:schemeClr>
                </a:outerShdw>
              </a:effectLst>
            </a:endParaRPr>
          </a:p>
          <a:p>
            <a:pPr marL="342900" lvl="0" indent="-342900">
              <a:buFont typeface="Arial" panose="020B0604020202020204" pitchFamily="34" charset="0"/>
              <a:buChar char="•"/>
            </a:pPr>
            <a:r>
              <a:rPr lang="en-US" sz="2400" cap="none" dirty="0">
                <a:ln w="0"/>
                <a:solidFill>
                  <a:schemeClr val="tx1"/>
                </a:solidFill>
                <a:effectLst>
                  <a:outerShdw blurRad="38100" dist="19050" dir="2700000" algn="tl" rotWithShape="0">
                    <a:schemeClr val="dk1">
                      <a:alpha val="40000"/>
                    </a:schemeClr>
                  </a:outerShdw>
                </a:effectLst>
              </a:rPr>
              <a:t>Code Editor :VS code </a:t>
            </a:r>
            <a:endParaRPr lang="en-IN" sz="2400" cap="none" dirty="0">
              <a:ln w="0"/>
              <a:solidFill>
                <a:schemeClr val="tx1"/>
              </a:solidFill>
              <a:effectLst>
                <a:outerShdw blurRad="38100" dist="19050" dir="2700000" algn="tl" rotWithShape="0">
                  <a:schemeClr val="dk1">
                    <a:alpha val="40000"/>
                  </a:schemeClr>
                </a:outerShdw>
              </a:effectLst>
            </a:endParaRPr>
          </a:p>
          <a:p>
            <a:pPr marL="342900" lvl="0" indent="-342900">
              <a:buFont typeface="Arial" panose="020B0604020202020204" pitchFamily="34" charset="0"/>
              <a:buChar char="•"/>
            </a:pPr>
            <a:r>
              <a:rPr lang="en-US" sz="2400" cap="none" dirty="0">
                <a:ln w="0"/>
                <a:solidFill>
                  <a:schemeClr val="tx1"/>
                </a:solidFill>
                <a:effectLst>
                  <a:outerShdw blurRad="38100" dist="19050" dir="2700000" algn="tl" rotWithShape="0">
                    <a:schemeClr val="dk1">
                      <a:alpha val="40000"/>
                    </a:schemeClr>
                  </a:outerShdw>
                </a:effectLst>
              </a:rPr>
              <a:t>Frontend: HTML, CSS, JAVASCRIPT</a:t>
            </a:r>
            <a:endParaRPr lang="en-IN" sz="2400" cap="none" dirty="0">
              <a:ln w="0"/>
              <a:solidFill>
                <a:schemeClr val="tx1"/>
              </a:solidFill>
              <a:effectLst>
                <a:outerShdw blurRad="38100" dist="19050" dir="2700000" algn="tl" rotWithShape="0">
                  <a:schemeClr val="dk1">
                    <a:alpha val="40000"/>
                  </a:schemeClr>
                </a:outerShdw>
              </a:effectLst>
            </a:endParaRPr>
          </a:p>
          <a:p>
            <a:pPr marL="342900" lvl="0" indent="-342900">
              <a:buFont typeface="Arial" panose="020B0604020202020204" pitchFamily="34" charset="0"/>
              <a:buChar char="•"/>
            </a:pPr>
            <a:r>
              <a:rPr lang="en-US" sz="2400" cap="none" dirty="0">
                <a:ln w="0"/>
                <a:solidFill>
                  <a:schemeClr val="tx1"/>
                </a:solidFill>
                <a:effectLst>
                  <a:outerShdw blurRad="38100" dist="19050" dir="2700000" algn="tl" rotWithShape="0">
                    <a:schemeClr val="dk1">
                      <a:alpha val="40000"/>
                    </a:schemeClr>
                  </a:outerShdw>
                </a:effectLst>
              </a:rPr>
              <a:t>Backend: PHP</a:t>
            </a:r>
            <a:endParaRPr lang="en-IN" sz="2400" cap="none" dirty="0">
              <a:ln w="0"/>
              <a:solidFill>
                <a:schemeClr val="tx1"/>
              </a:solidFill>
              <a:effectLst>
                <a:outerShdw blurRad="38100" dist="19050" dir="2700000" algn="tl" rotWithShape="0">
                  <a:schemeClr val="dk1">
                    <a:alpha val="40000"/>
                  </a:schemeClr>
                </a:outerShdw>
              </a:effectLst>
            </a:endParaRPr>
          </a:p>
          <a:p>
            <a:r>
              <a:rPr lang="en-US" sz="2400" cap="none" dirty="0">
                <a:ln w="0"/>
                <a:solidFill>
                  <a:schemeClr val="tx1"/>
                </a:solidFill>
                <a:effectLst>
                  <a:outerShdw blurRad="38100" dist="19050" dir="2700000" algn="tl" rotWithShape="0">
                    <a:schemeClr val="dk1">
                      <a:alpha val="40000"/>
                    </a:schemeClr>
                  </a:outerShdw>
                </a:effectLst>
              </a:rPr>
              <a:t> </a:t>
            </a:r>
            <a:endParaRPr lang="en-IN" sz="2400" cap="none" dirty="0">
              <a:ln w="0"/>
              <a:solidFill>
                <a:schemeClr val="tx1"/>
              </a:solidFill>
              <a:effectLst>
                <a:outerShdw blurRad="38100" dist="19050" dir="2700000" algn="tl" rotWithShape="0">
                  <a:schemeClr val="dk1">
                    <a:alpha val="40000"/>
                  </a:schemeClr>
                </a:outerShdw>
              </a:effectLst>
            </a:endParaRPr>
          </a:p>
          <a:p>
            <a:endParaRPr lang="en-IN" dirty="0"/>
          </a:p>
        </p:txBody>
      </p:sp>
      <p:pic>
        <p:nvPicPr>
          <p:cNvPr id="8" name="Picture 7">
            <a:extLst>
              <a:ext uri="{FF2B5EF4-FFF2-40B4-BE49-F238E27FC236}">
                <a16:creationId xmlns:a16="http://schemas.microsoft.com/office/drawing/2014/main" id="{967C6575-9FAD-4A3E-9CA5-B71B49E689B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148840" y="1164441"/>
            <a:ext cx="8708136" cy="2728383"/>
          </a:xfrm>
          <a:prstGeom prst="rect">
            <a:avLst/>
          </a:prstGeom>
          <a:ln>
            <a:noFill/>
          </a:ln>
          <a:effectLst>
            <a:softEdge rad="112500"/>
          </a:effectLst>
        </p:spPr>
      </p:pic>
      <p:sp>
        <p:nvSpPr>
          <p:cNvPr id="9" name="TextBox 8">
            <a:extLst>
              <a:ext uri="{FF2B5EF4-FFF2-40B4-BE49-F238E27FC236}">
                <a16:creationId xmlns:a16="http://schemas.microsoft.com/office/drawing/2014/main" id="{5C50F3B9-0603-4658-814C-7359B5CDB41C}"/>
              </a:ext>
            </a:extLst>
          </p:cNvPr>
          <p:cNvSpPr txBox="1"/>
          <p:nvPr/>
        </p:nvSpPr>
        <p:spPr>
          <a:xfrm>
            <a:off x="3447288" y="6837202"/>
            <a:ext cx="7857744" cy="230832"/>
          </a:xfrm>
          <a:prstGeom prst="rect">
            <a:avLst/>
          </a:prstGeom>
          <a:noFill/>
        </p:spPr>
        <p:txBody>
          <a:bodyPr wrap="square" rtlCol="0">
            <a:spAutoFit/>
          </a:bodyPr>
          <a:lstStyle/>
          <a:p>
            <a:r>
              <a:rPr lang="en-IN" sz="900" dirty="0">
                <a:hlinkClick r:id="rId3" tooltip="https://scherlund.blogspot.com/2018/06/technology-is-key-for-boosting.html"/>
              </a:rPr>
              <a:t>This Photo</a:t>
            </a:r>
            <a:r>
              <a:rPr lang="en-IN" sz="900" dirty="0"/>
              <a:t> by Unknown Author is licensed under </a:t>
            </a:r>
            <a:r>
              <a:rPr lang="en-IN" sz="900" dirty="0">
                <a:hlinkClick r:id="rId4" tooltip="https://creativecommons.org/licenses/by/3.0/"/>
              </a:rPr>
              <a:t>CC BY</a:t>
            </a:r>
            <a:endParaRPr lang="en-IN" sz="900" dirty="0"/>
          </a:p>
        </p:txBody>
      </p:sp>
    </p:spTree>
    <p:extLst>
      <p:ext uri="{BB962C8B-B14F-4D97-AF65-F5344CB8AC3E}">
        <p14:creationId xmlns:p14="http://schemas.microsoft.com/office/powerpoint/2010/main" val="428982297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p:cTn id="1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9" dur="500"/>
                                        <p:tgtEl>
                                          <p:spTgt spid="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 calcmode="lin" valueType="num">
                                      <p:cBhvr>
                                        <p:cTn id="2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6" dur="500"/>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p:cTn id="3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33" dur="500"/>
                                        <p:tgtEl>
                                          <p:spTgt spid="3">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anim calcmode="lin" valueType="num">
                                      <p:cBhvr>
                                        <p:cTn id="3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40" dur="500"/>
                                        <p:tgtEl>
                                          <p:spTgt spid="3">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grpId="0"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anim calcmode="lin" valueType="num">
                                      <p:cBhvr>
                                        <p:cTn id="4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4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4A614-ED69-49D2-8168-6C3889E187C4}"/>
              </a:ext>
            </a:extLst>
          </p:cNvPr>
          <p:cNvSpPr>
            <a:spLocks noGrp="1"/>
          </p:cNvSpPr>
          <p:nvPr>
            <p:ph type="ctrTitle"/>
          </p:nvPr>
        </p:nvSpPr>
        <p:spPr>
          <a:xfrm>
            <a:off x="1124712" y="308547"/>
            <a:ext cx="11000232" cy="1078201"/>
          </a:xfrm>
        </p:spPr>
        <p:txBody>
          <a:bodyPr>
            <a:noAutofit/>
          </a:bodyPr>
          <a:lstStyle/>
          <a:p>
            <a:r>
              <a:rPr lang="en-US" sz="3200" b="1" cap="none" spc="50" dirty="0">
                <a:ln w="0"/>
                <a:solidFill>
                  <a:schemeClr val="bg2">
                    <a:lumMod val="75000"/>
                  </a:schemeClr>
                </a:solidFill>
                <a:effectLst>
                  <a:glow rad="101600">
                    <a:schemeClr val="accent5">
                      <a:satMod val="175000"/>
                      <a:alpha val="40000"/>
                    </a:schemeClr>
                  </a:glow>
                  <a:innerShdw blurRad="63500" dist="50800" dir="13500000">
                    <a:srgbClr val="000000">
                      <a:alpha val="50000"/>
                    </a:srgbClr>
                  </a:innerShdw>
                </a:effectLst>
              </a:rPr>
              <a:t>MINIMUM HARDWARE REQUIREMENTS / HARDWARE USED</a:t>
            </a:r>
            <a:endParaRPr lang="en-IN" sz="3200" b="1" cap="none" spc="50" dirty="0">
              <a:ln w="0"/>
              <a:solidFill>
                <a:schemeClr val="bg2">
                  <a:lumMod val="75000"/>
                </a:schemeClr>
              </a:solidFill>
              <a:effectLst>
                <a:glow rad="101600">
                  <a:schemeClr val="accent5">
                    <a:satMod val="175000"/>
                    <a:alpha val="40000"/>
                  </a:schemeClr>
                </a:glow>
                <a:innerShdw blurRad="63500" dist="50800" dir="13500000">
                  <a:srgbClr val="000000">
                    <a:alpha val="50000"/>
                  </a:srgbClr>
                </a:innerShdw>
              </a:effectLst>
            </a:endParaRPr>
          </a:p>
        </p:txBody>
      </p:sp>
      <p:sp>
        <p:nvSpPr>
          <p:cNvPr id="3" name="Subtitle 2">
            <a:extLst>
              <a:ext uri="{FF2B5EF4-FFF2-40B4-BE49-F238E27FC236}">
                <a16:creationId xmlns:a16="http://schemas.microsoft.com/office/drawing/2014/main" id="{5CD454E3-2346-44D2-9B3D-B22A10A9C512}"/>
              </a:ext>
            </a:extLst>
          </p:cNvPr>
          <p:cNvSpPr>
            <a:spLocks noGrp="1"/>
          </p:cNvSpPr>
          <p:nvPr>
            <p:ph type="subTitle" idx="1"/>
          </p:nvPr>
        </p:nvSpPr>
        <p:spPr>
          <a:xfrm>
            <a:off x="6340543" y="1774642"/>
            <a:ext cx="5263193" cy="4027199"/>
          </a:xfrm>
        </p:spPr>
        <p:txBody>
          <a:bodyPr>
            <a:normAutofit/>
          </a:bodyPr>
          <a:lstStyle/>
          <a:p>
            <a:pPr marL="342900" indent="-342900">
              <a:buFont typeface="Arial" panose="020B0604020202020204" pitchFamily="34" charset="0"/>
              <a:buChar char="•"/>
            </a:pPr>
            <a:r>
              <a:rPr lang="en-US" sz="2400" cap="none" dirty="0">
                <a:ln w="0"/>
                <a:solidFill>
                  <a:schemeClr val="tx1"/>
                </a:solidFill>
                <a:effectLst>
                  <a:outerShdw blurRad="38100" dist="19050" dir="2700000" algn="tl" rotWithShape="0">
                    <a:schemeClr val="dk1">
                      <a:alpha val="40000"/>
                    </a:schemeClr>
                  </a:outerShdw>
                </a:effectLst>
              </a:rPr>
              <a:t>Intel i3 or above</a:t>
            </a:r>
            <a:endParaRPr lang="en-IN" sz="2400" cap="none" dirty="0">
              <a:ln w="0"/>
              <a:solidFill>
                <a:schemeClr val="tx1"/>
              </a:solidFill>
              <a:effectLst>
                <a:outerShdw blurRad="38100" dist="19050" dir="2700000" algn="tl" rotWithShape="0">
                  <a:schemeClr val="dk1">
                    <a:alpha val="40000"/>
                  </a:schemeClr>
                </a:outerShdw>
              </a:effectLst>
            </a:endParaRPr>
          </a:p>
          <a:p>
            <a:pPr marL="342900" indent="-342900">
              <a:buFont typeface="Arial" panose="020B0604020202020204" pitchFamily="34" charset="0"/>
              <a:buChar char="•"/>
            </a:pPr>
            <a:r>
              <a:rPr lang="en-US" sz="2400" cap="none" dirty="0">
                <a:ln w="0"/>
                <a:solidFill>
                  <a:schemeClr val="tx1"/>
                </a:solidFill>
                <a:effectLst>
                  <a:outerShdw blurRad="38100" dist="19050" dir="2700000" algn="tl" rotWithShape="0">
                    <a:schemeClr val="dk1">
                      <a:alpha val="40000"/>
                    </a:schemeClr>
                  </a:outerShdw>
                </a:effectLst>
              </a:rPr>
              <a:t>4GB RAM or above</a:t>
            </a:r>
            <a:endParaRPr lang="en-IN" sz="2400" cap="none" dirty="0">
              <a:ln w="0"/>
              <a:solidFill>
                <a:schemeClr val="tx1"/>
              </a:solidFill>
              <a:effectLst>
                <a:outerShdw blurRad="38100" dist="19050" dir="2700000" algn="tl" rotWithShape="0">
                  <a:schemeClr val="dk1">
                    <a:alpha val="40000"/>
                  </a:schemeClr>
                </a:outerShdw>
              </a:effectLst>
            </a:endParaRPr>
          </a:p>
          <a:p>
            <a:pPr marL="342900" indent="-342900">
              <a:buFont typeface="Arial" panose="020B0604020202020204" pitchFamily="34" charset="0"/>
              <a:buChar char="•"/>
            </a:pPr>
            <a:r>
              <a:rPr lang="en-US" sz="2400" cap="none" dirty="0">
                <a:ln w="0"/>
                <a:solidFill>
                  <a:schemeClr val="tx1"/>
                </a:solidFill>
                <a:effectLst>
                  <a:outerShdw blurRad="38100" dist="19050" dir="2700000" algn="tl" rotWithShape="0">
                    <a:schemeClr val="dk1">
                      <a:alpha val="40000"/>
                    </a:schemeClr>
                  </a:outerShdw>
                </a:effectLst>
              </a:rPr>
              <a:t>1.6Ghz speed or above</a:t>
            </a:r>
            <a:endParaRPr lang="en-IN" sz="2400" cap="none" dirty="0">
              <a:ln w="0"/>
              <a:solidFill>
                <a:schemeClr val="tx1"/>
              </a:solidFill>
              <a:effectLst>
                <a:outerShdw blurRad="38100" dist="19050" dir="2700000" algn="tl" rotWithShape="0">
                  <a:schemeClr val="dk1">
                    <a:alpha val="40000"/>
                  </a:schemeClr>
                </a:outerShdw>
              </a:effectLst>
            </a:endParaRPr>
          </a:p>
          <a:p>
            <a:pPr marL="342900" indent="-342900">
              <a:buFont typeface="Arial" panose="020B0604020202020204" pitchFamily="34" charset="0"/>
              <a:buChar char="•"/>
            </a:pPr>
            <a:r>
              <a:rPr lang="en-US" sz="2400" cap="none" dirty="0">
                <a:ln w="0"/>
                <a:solidFill>
                  <a:schemeClr val="tx1"/>
                </a:solidFill>
                <a:effectLst>
                  <a:outerShdw blurRad="38100" dist="19050" dir="2700000" algn="tl" rotWithShape="0">
                    <a:schemeClr val="dk1">
                      <a:alpha val="40000"/>
                    </a:schemeClr>
                  </a:outerShdw>
                </a:effectLst>
              </a:rPr>
              <a:t>Hard-drive capacity 64GB or above</a:t>
            </a:r>
            <a:endParaRPr lang="en-IN" sz="2400" cap="none" dirty="0">
              <a:ln w="0"/>
              <a:solidFill>
                <a:schemeClr val="tx1"/>
              </a:solidFill>
              <a:effectLst>
                <a:outerShdw blurRad="38100" dist="19050" dir="2700000" algn="tl" rotWithShape="0">
                  <a:schemeClr val="dk1">
                    <a:alpha val="40000"/>
                  </a:schemeClr>
                </a:outerShdw>
              </a:effectLst>
            </a:endParaRPr>
          </a:p>
        </p:txBody>
      </p:sp>
      <p:pic>
        <p:nvPicPr>
          <p:cNvPr id="5" name="Picture 4">
            <a:extLst>
              <a:ext uri="{FF2B5EF4-FFF2-40B4-BE49-F238E27FC236}">
                <a16:creationId xmlns:a16="http://schemas.microsoft.com/office/drawing/2014/main" id="{47848D5C-6881-4CD5-922B-BD876FAB6E43}"/>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389067" y="1587916"/>
            <a:ext cx="4951476" cy="3300984"/>
          </a:xfrm>
          <a:prstGeom prst="ellipse">
            <a:avLst/>
          </a:prstGeom>
          <a:ln>
            <a:noFill/>
          </a:ln>
          <a:effectLst>
            <a:softEdge rad="112500"/>
          </a:effectLst>
        </p:spPr>
      </p:pic>
    </p:spTree>
    <p:extLst>
      <p:ext uri="{BB962C8B-B14F-4D97-AF65-F5344CB8AC3E}">
        <p14:creationId xmlns:p14="http://schemas.microsoft.com/office/powerpoint/2010/main" val="310751995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additive="base">
                                        <p:cTn id="1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 calcmode="lin" valueType="num">
                                      <p:cBhvr additive="base">
                                        <p:cTn id="2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 calcmode="lin" valueType="num">
                                      <p:cBhvr additive="base">
                                        <p:cTn id="2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additive="base">
                                        <p:cTn id="3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0AD9C-EAAE-4FFB-BE78-C4F3F721EC00}"/>
              </a:ext>
            </a:extLst>
          </p:cNvPr>
          <p:cNvSpPr>
            <a:spLocks noGrp="1"/>
          </p:cNvSpPr>
          <p:nvPr>
            <p:ph type="title"/>
          </p:nvPr>
        </p:nvSpPr>
        <p:spPr>
          <a:xfrm>
            <a:off x="5104644" y="327514"/>
            <a:ext cx="2580842" cy="739285"/>
          </a:xfrm>
        </p:spPr>
        <p:txBody>
          <a:bodyPr>
            <a:noAutofit/>
          </a:bodyPr>
          <a:lstStyle/>
          <a:p>
            <a:r>
              <a:rPr lang="en-US" sz="4000" b="1" cap="none" spc="50" dirty="0">
                <a:ln w="0"/>
                <a:solidFill>
                  <a:schemeClr val="bg2">
                    <a:lumMod val="75000"/>
                  </a:schemeClr>
                </a:solidFill>
                <a:effectLst>
                  <a:glow rad="101600">
                    <a:schemeClr val="accent5">
                      <a:satMod val="175000"/>
                      <a:alpha val="40000"/>
                    </a:schemeClr>
                  </a:glow>
                  <a:innerShdw blurRad="63500" dist="50800" dir="13500000">
                    <a:srgbClr val="000000">
                      <a:alpha val="50000"/>
                    </a:srgbClr>
                  </a:innerShdw>
                </a:effectLst>
              </a:rPr>
              <a:t>MODULES</a:t>
            </a:r>
            <a:endParaRPr lang="en-IN" sz="4000" b="1" cap="none" spc="50" dirty="0">
              <a:ln w="0"/>
              <a:solidFill>
                <a:schemeClr val="bg2">
                  <a:lumMod val="75000"/>
                </a:schemeClr>
              </a:solidFill>
              <a:effectLst>
                <a:glow rad="101600">
                  <a:schemeClr val="accent5">
                    <a:satMod val="175000"/>
                    <a:alpha val="40000"/>
                  </a:schemeClr>
                </a:glow>
                <a:innerShdw blurRad="63500" dist="50800" dir="13500000">
                  <a:srgbClr val="000000">
                    <a:alpha val="50000"/>
                  </a:srgbClr>
                </a:innerShdw>
              </a:effectLst>
            </a:endParaRPr>
          </a:p>
        </p:txBody>
      </p:sp>
      <p:sp>
        <p:nvSpPr>
          <p:cNvPr id="3" name="Content Placeholder 2">
            <a:extLst>
              <a:ext uri="{FF2B5EF4-FFF2-40B4-BE49-F238E27FC236}">
                <a16:creationId xmlns:a16="http://schemas.microsoft.com/office/drawing/2014/main" id="{F1A38B41-3D69-4480-89CA-2ABA31CFE9BA}"/>
              </a:ext>
            </a:extLst>
          </p:cNvPr>
          <p:cNvSpPr>
            <a:spLocks noGrp="1"/>
          </p:cNvSpPr>
          <p:nvPr>
            <p:ph idx="1"/>
          </p:nvPr>
        </p:nvSpPr>
        <p:spPr>
          <a:xfrm>
            <a:off x="1466273" y="1727576"/>
            <a:ext cx="6379279" cy="3630808"/>
          </a:xfrm>
        </p:spPr>
        <p:txBody>
          <a:bodyPr/>
          <a:lstStyle/>
          <a:p>
            <a:pPr marL="342900" indent="-342900"/>
            <a:r>
              <a:rPr lang="en-IN" dirty="0">
                <a:ln w="0"/>
                <a:effectLst>
                  <a:outerShdw blurRad="38100" dist="19050" dir="2700000" algn="tl" rotWithShape="0">
                    <a:schemeClr val="dk1">
                      <a:alpha val="40000"/>
                    </a:schemeClr>
                  </a:outerShdw>
                </a:effectLst>
              </a:rPr>
              <a:t>There are mainly three modules in this system:</a:t>
            </a:r>
          </a:p>
          <a:p>
            <a:pPr marL="0" indent="0">
              <a:buNone/>
            </a:pPr>
            <a:r>
              <a:rPr lang="en-US" dirty="0">
                <a:ln w="0"/>
                <a:effectLst>
                  <a:outerShdw blurRad="38100" dist="19050" dir="2700000" algn="tl" rotWithShape="0">
                    <a:schemeClr val="dk1">
                      <a:alpha val="40000"/>
                    </a:schemeClr>
                  </a:outerShdw>
                </a:effectLst>
              </a:rPr>
              <a:t>	</a:t>
            </a:r>
            <a:r>
              <a:rPr lang="en-IN" dirty="0">
                <a:ln w="0"/>
                <a:effectLst>
                  <a:outerShdw blurRad="38100" dist="19050" dir="2700000" algn="tl" rotWithShape="0">
                    <a:schemeClr val="dk1">
                      <a:alpha val="40000"/>
                    </a:schemeClr>
                  </a:outerShdw>
                </a:effectLst>
              </a:rPr>
              <a:t>Student Module</a:t>
            </a:r>
          </a:p>
          <a:p>
            <a:pPr marL="0" indent="0">
              <a:buNone/>
            </a:pPr>
            <a:r>
              <a:rPr lang="en-US" dirty="0">
                <a:ln w="0"/>
                <a:effectLst>
                  <a:outerShdw blurRad="38100" dist="19050" dir="2700000" algn="tl" rotWithShape="0">
                    <a:schemeClr val="dk1">
                      <a:alpha val="40000"/>
                    </a:schemeClr>
                  </a:outerShdw>
                </a:effectLst>
              </a:rPr>
              <a:t>	</a:t>
            </a:r>
            <a:r>
              <a:rPr lang="en-IN" dirty="0">
                <a:ln w="0"/>
                <a:effectLst>
                  <a:outerShdw blurRad="38100" dist="19050" dir="2700000" algn="tl" rotWithShape="0">
                    <a:schemeClr val="dk1">
                      <a:alpha val="40000"/>
                    </a:schemeClr>
                  </a:outerShdw>
                </a:effectLst>
              </a:rPr>
              <a:t>Faculty Module</a:t>
            </a:r>
          </a:p>
          <a:p>
            <a:pPr marL="0" indent="0">
              <a:buNone/>
            </a:pPr>
            <a:r>
              <a:rPr lang="en-US" dirty="0">
                <a:ln w="0"/>
                <a:effectLst>
                  <a:outerShdw blurRad="38100" dist="19050" dir="2700000" algn="tl" rotWithShape="0">
                    <a:schemeClr val="dk1">
                      <a:alpha val="40000"/>
                    </a:schemeClr>
                  </a:outerShdw>
                </a:effectLst>
              </a:rPr>
              <a:t>	Admin Module</a:t>
            </a:r>
            <a:endParaRPr lang="en-IN" dirty="0">
              <a:ln w="0"/>
              <a:effectLst>
                <a:outerShdw blurRad="38100" dist="19050" dir="2700000" algn="tl" rotWithShape="0">
                  <a:schemeClr val="dk1">
                    <a:alpha val="40000"/>
                  </a:schemeClr>
                </a:outerShdw>
              </a:effectLst>
            </a:endParaRPr>
          </a:p>
          <a:p>
            <a:pPr marL="0" indent="0">
              <a:buNone/>
            </a:pPr>
            <a:endParaRPr lang="en-IN" dirty="0">
              <a:solidFill>
                <a:schemeClr val="tx2"/>
              </a:solidFill>
            </a:endParaRPr>
          </a:p>
        </p:txBody>
      </p:sp>
      <p:pic>
        <p:nvPicPr>
          <p:cNvPr id="5" name="Picture 4">
            <a:extLst>
              <a:ext uri="{FF2B5EF4-FFF2-40B4-BE49-F238E27FC236}">
                <a16:creationId xmlns:a16="http://schemas.microsoft.com/office/drawing/2014/main" id="{86CE6E46-A9EE-4804-8D1E-100A1223FC0E}"/>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978054" y="2688336"/>
            <a:ext cx="5990983" cy="3145266"/>
          </a:xfrm>
          <a:prstGeom prst="rect">
            <a:avLst/>
          </a:prstGeom>
        </p:spPr>
      </p:pic>
    </p:spTree>
    <p:extLst>
      <p:ext uri="{BB962C8B-B14F-4D97-AF65-F5344CB8AC3E}">
        <p14:creationId xmlns:p14="http://schemas.microsoft.com/office/powerpoint/2010/main" val="4152973681"/>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 calcmode="lin" valueType="num">
                                      <p:cBhvr>
                                        <p:cTn id="2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24" dur="500"/>
                                        <p:tgtEl>
                                          <p:spTgt spid="3">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anim calcmode="lin" valueType="num">
                                      <p:cBhvr>
                                        <p:cTn id="29"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30"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31" dur="500"/>
                                        <p:tgtEl>
                                          <p:spTgt spid="3">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3">
                                            <p:txEl>
                                              <p:pRg st="2" end="2"/>
                                            </p:txEl>
                                          </p:spTgt>
                                        </p:tgtEl>
                                        <p:attrNameLst>
                                          <p:attrName>style.visibility</p:attrName>
                                        </p:attrNameLst>
                                      </p:cBhvr>
                                      <p:to>
                                        <p:strVal val="visible"/>
                                      </p:to>
                                    </p:set>
                                    <p:anim calcmode="lin" valueType="num">
                                      <p:cBhvr>
                                        <p:cTn id="36"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7"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38" dur="500"/>
                                        <p:tgtEl>
                                          <p:spTgt spid="3">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 calcmode="lin" valueType="num">
                                      <p:cBhvr>
                                        <p:cTn id="43"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44"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4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E97AF-92EE-47ED-9F5A-05117D3F07D3}"/>
              </a:ext>
            </a:extLst>
          </p:cNvPr>
          <p:cNvSpPr>
            <a:spLocks noGrp="1"/>
          </p:cNvSpPr>
          <p:nvPr>
            <p:ph type="title"/>
          </p:nvPr>
        </p:nvSpPr>
        <p:spPr>
          <a:xfrm>
            <a:off x="4244642" y="239715"/>
            <a:ext cx="4622267" cy="642358"/>
          </a:xfrm>
        </p:spPr>
        <p:txBody>
          <a:bodyPr>
            <a:noAutofit/>
          </a:bodyPr>
          <a:lstStyle/>
          <a:p>
            <a:r>
              <a:rPr lang="en-US" sz="4000" b="1" cap="none" spc="50" dirty="0">
                <a:ln w="0"/>
                <a:solidFill>
                  <a:schemeClr val="bg2">
                    <a:lumMod val="75000"/>
                  </a:schemeClr>
                </a:solidFill>
                <a:effectLst>
                  <a:glow rad="101600">
                    <a:schemeClr val="accent5">
                      <a:satMod val="175000"/>
                      <a:alpha val="40000"/>
                    </a:schemeClr>
                  </a:glow>
                  <a:innerShdw blurRad="63500" dist="50800" dir="13500000">
                    <a:srgbClr val="000000">
                      <a:alpha val="50000"/>
                    </a:srgbClr>
                  </a:innerShdw>
                </a:effectLst>
              </a:rPr>
              <a:t>Admin module</a:t>
            </a:r>
            <a:endParaRPr lang="en-IN" sz="4000" b="1" cap="none" spc="50" dirty="0">
              <a:ln w="0"/>
              <a:solidFill>
                <a:schemeClr val="bg2">
                  <a:lumMod val="75000"/>
                </a:schemeClr>
              </a:solidFill>
              <a:effectLst>
                <a:glow rad="101600">
                  <a:schemeClr val="accent5">
                    <a:satMod val="175000"/>
                    <a:alpha val="40000"/>
                  </a:schemeClr>
                </a:glow>
                <a:innerShdw blurRad="63500" dist="50800" dir="13500000">
                  <a:srgbClr val="000000">
                    <a:alpha val="50000"/>
                  </a:srgbClr>
                </a:innerShdw>
              </a:effectLst>
            </a:endParaRPr>
          </a:p>
        </p:txBody>
      </p:sp>
      <p:sp>
        <p:nvSpPr>
          <p:cNvPr id="4" name="Text Placeholder 3">
            <a:extLst>
              <a:ext uri="{FF2B5EF4-FFF2-40B4-BE49-F238E27FC236}">
                <a16:creationId xmlns:a16="http://schemas.microsoft.com/office/drawing/2014/main" id="{D0BD790B-6C0A-443C-9B6B-A011B89169C5}"/>
              </a:ext>
            </a:extLst>
          </p:cNvPr>
          <p:cNvSpPr>
            <a:spLocks noGrp="1"/>
          </p:cNvSpPr>
          <p:nvPr>
            <p:ph type="body" sz="half" idx="2"/>
          </p:nvPr>
        </p:nvSpPr>
        <p:spPr>
          <a:xfrm>
            <a:off x="539023" y="785091"/>
            <a:ext cx="6016752" cy="5287818"/>
          </a:xfrm>
        </p:spPr>
        <p:txBody>
          <a:bodyPr>
            <a:normAutofit fontScale="77500" lnSpcReduction="20000"/>
          </a:bodyPr>
          <a:lstStyle/>
          <a:p>
            <a:pPr marL="342900" lvl="0" indent="-342900">
              <a:lnSpc>
                <a:spcPct val="140000"/>
              </a:lnSpc>
              <a:buFont typeface="Arial" panose="020B0604020202020204" pitchFamily="34" charset="0"/>
              <a:buChar char="•"/>
            </a:pPr>
            <a:r>
              <a:rPr lang="en-IN" sz="2600" dirty="0">
                <a:ln w="0"/>
                <a:effectLst>
                  <a:outerShdw blurRad="38100" dist="19050" dir="2700000" algn="tl" rotWithShape="0">
                    <a:schemeClr val="dk1">
                      <a:alpha val="40000"/>
                    </a:schemeClr>
                  </a:outerShdw>
                </a:effectLst>
              </a:rPr>
              <a:t>Once the admin logins, they’ll be able to view and delete the registered students.</a:t>
            </a:r>
          </a:p>
          <a:p>
            <a:pPr marL="342900" lvl="0" indent="-342900">
              <a:lnSpc>
                <a:spcPct val="140000"/>
              </a:lnSpc>
              <a:buFont typeface="Arial" panose="020B0604020202020204" pitchFamily="34" charset="0"/>
              <a:buChar char="•"/>
            </a:pPr>
            <a:r>
              <a:rPr lang="en-IN" sz="2600" dirty="0">
                <a:ln w="0"/>
                <a:effectLst>
                  <a:outerShdw blurRad="38100" dist="19050" dir="2700000" algn="tl" rotWithShape="0">
                    <a:schemeClr val="dk1">
                      <a:alpha val="40000"/>
                    </a:schemeClr>
                  </a:outerShdw>
                </a:effectLst>
              </a:rPr>
              <a:t>They updates the list of companies available for recruitment and also updates the schedule for various recruitment drives.</a:t>
            </a:r>
          </a:p>
          <a:p>
            <a:pPr marL="342900" lvl="0" indent="-342900">
              <a:lnSpc>
                <a:spcPct val="140000"/>
              </a:lnSpc>
              <a:buFont typeface="Arial" panose="020B0604020202020204" pitchFamily="34" charset="0"/>
              <a:buChar char="•"/>
            </a:pPr>
            <a:r>
              <a:rPr lang="en-IN" sz="2600" dirty="0">
                <a:ln w="0"/>
                <a:effectLst>
                  <a:outerShdw blurRad="38100" dist="19050" dir="2700000" algn="tl" rotWithShape="0">
                    <a:schemeClr val="dk1">
                      <a:alpha val="40000"/>
                    </a:schemeClr>
                  </a:outerShdw>
                </a:effectLst>
              </a:rPr>
              <a:t>Admin will be able to update the student database with the list of students placed in various companies and their details.</a:t>
            </a:r>
          </a:p>
          <a:p>
            <a:pPr marL="342900" lvl="0" indent="-342900">
              <a:lnSpc>
                <a:spcPct val="140000"/>
              </a:lnSpc>
              <a:buFont typeface="Arial" panose="020B0604020202020204" pitchFamily="34" charset="0"/>
              <a:buChar char="•"/>
            </a:pPr>
            <a:r>
              <a:rPr lang="en-IN" sz="2600" dirty="0">
                <a:ln w="0"/>
                <a:effectLst>
                  <a:outerShdw blurRad="38100" dist="19050" dir="2700000" algn="tl" rotWithShape="0">
                    <a:schemeClr val="dk1">
                      <a:alpha val="40000"/>
                    </a:schemeClr>
                  </a:outerShdw>
                </a:effectLst>
              </a:rPr>
              <a:t>The Admin maintains all the students who registered to the placements. And also maintains the details of the students who are eligible to which company placements.</a:t>
            </a:r>
          </a:p>
          <a:p>
            <a:endParaRPr lang="en-IN" dirty="0"/>
          </a:p>
        </p:txBody>
      </p:sp>
      <p:pic>
        <p:nvPicPr>
          <p:cNvPr id="5" name="Picture 4">
            <a:extLst>
              <a:ext uri="{FF2B5EF4-FFF2-40B4-BE49-F238E27FC236}">
                <a16:creationId xmlns:a16="http://schemas.microsoft.com/office/drawing/2014/main" id="{046EDD74-682F-4880-A9F6-AE3E830810BE}"/>
              </a:ext>
            </a:extLst>
          </p:cNvPr>
          <p:cNvPicPr>
            <a:picLocks noChangeAspect="1"/>
          </p:cNvPicPr>
          <p:nvPr/>
        </p:nvPicPr>
        <p:blipFill>
          <a:blip r:embed="rId3"/>
          <a:stretch>
            <a:fillRect/>
          </a:stretch>
        </p:blipFill>
        <p:spPr>
          <a:xfrm>
            <a:off x="6555775" y="1024097"/>
            <a:ext cx="4828505" cy="4818919"/>
          </a:xfrm>
          <a:prstGeom prst="rect">
            <a:avLst/>
          </a:prstGeom>
          <a:ln>
            <a:noFill/>
          </a:ln>
          <a:effectLst>
            <a:outerShdw blurRad="190500" algn="tl" rotWithShape="0">
              <a:srgbClr val="000000">
                <a:alpha val="70000"/>
              </a:srgbClr>
            </a:outerShdw>
          </a:effectLst>
        </p:spPr>
      </p:pic>
      <p:sp>
        <p:nvSpPr>
          <p:cNvPr id="6" name="TextBox 5">
            <a:extLst>
              <a:ext uri="{FF2B5EF4-FFF2-40B4-BE49-F238E27FC236}">
                <a16:creationId xmlns:a16="http://schemas.microsoft.com/office/drawing/2014/main" id="{67E91C62-C838-593A-7FAD-EFDF1E2DDCBE}"/>
              </a:ext>
            </a:extLst>
          </p:cNvPr>
          <p:cNvSpPr txBox="1"/>
          <p:nvPr/>
        </p:nvSpPr>
        <p:spPr>
          <a:xfrm>
            <a:off x="3038621" y="3247851"/>
            <a:ext cx="6105378" cy="369332"/>
          </a:xfrm>
          <a:prstGeom prst="rect">
            <a:avLst/>
          </a:prstGeom>
          <a:noFill/>
        </p:spPr>
        <p:txBody>
          <a:bodyPr wrap="square">
            <a:spAutoFit/>
          </a:bodyPr>
          <a:lstStyle/>
          <a:p>
            <a:r>
              <a:rPr lang="en-US" sz="1800" cap="none" dirty="0">
                <a:ln w="0"/>
                <a:solidFill>
                  <a:schemeClr val="tx1"/>
                </a:solidFill>
                <a:effectLst>
                  <a:outerShdw blurRad="38100" dist="19050" dir="2700000" algn="tl" rotWithShape="0">
                    <a:schemeClr val="dk1">
                      <a:alpha val="40000"/>
                    </a:schemeClr>
                  </a:outerShdw>
                </a:effectLst>
              </a:rPr>
              <a:t>Bootstrap, </a:t>
            </a:r>
            <a:endParaRPr lang="en-IN" dirty="0"/>
          </a:p>
        </p:txBody>
      </p:sp>
    </p:spTree>
    <p:extLst>
      <p:ext uri="{BB962C8B-B14F-4D97-AF65-F5344CB8AC3E}">
        <p14:creationId xmlns:p14="http://schemas.microsoft.com/office/powerpoint/2010/main" val="13505985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 calcmode="lin" valueType="num">
                                      <p:cBhvr>
                                        <p:cTn id="21"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22"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23" dur="500"/>
                                        <p:tgtEl>
                                          <p:spTgt spid="4">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4">
                                            <p:txEl>
                                              <p:pRg st="1" end="1"/>
                                            </p:txEl>
                                          </p:spTgt>
                                        </p:tgtEl>
                                        <p:attrNameLst>
                                          <p:attrName>style.visibility</p:attrName>
                                        </p:attrNameLst>
                                      </p:cBhvr>
                                      <p:to>
                                        <p:strVal val="visible"/>
                                      </p:to>
                                    </p:set>
                                    <p:anim calcmode="lin" valueType="num">
                                      <p:cBhvr>
                                        <p:cTn id="28"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29" dur="500" fill="hold"/>
                                        <p:tgtEl>
                                          <p:spTgt spid="4">
                                            <p:txEl>
                                              <p:pRg st="1" end="1"/>
                                            </p:txEl>
                                          </p:spTgt>
                                        </p:tgtEl>
                                        <p:attrNameLst>
                                          <p:attrName>ppt_h</p:attrName>
                                        </p:attrNameLst>
                                      </p:cBhvr>
                                      <p:tavLst>
                                        <p:tav tm="0">
                                          <p:val>
                                            <p:fltVal val="0"/>
                                          </p:val>
                                        </p:tav>
                                        <p:tav tm="100000">
                                          <p:val>
                                            <p:strVal val="#ppt_h"/>
                                          </p:val>
                                        </p:tav>
                                      </p:tavLst>
                                    </p:anim>
                                    <p:animEffect transition="in" filter="fade">
                                      <p:cBhvr>
                                        <p:cTn id="30" dur="500"/>
                                        <p:tgtEl>
                                          <p:spTgt spid="4">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anim calcmode="lin" valueType="num">
                                      <p:cBhvr>
                                        <p:cTn id="35"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36" dur="500" fill="hold"/>
                                        <p:tgtEl>
                                          <p:spTgt spid="4">
                                            <p:txEl>
                                              <p:pRg st="2" end="2"/>
                                            </p:txEl>
                                          </p:spTgt>
                                        </p:tgtEl>
                                        <p:attrNameLst>
                                          <p:attrName>ppt_h</p:attrName>
                                        </p:attrNameLst>
                                      </p:cBhvr>
                                      <p:tavLst>
                                        <p:tav tm="0">
                                          <p:val>
                                            <p:fltVal val="0"/>
                                          </p:val>
                                        </p:tav>
                                        <p:tav tm="100000">
                                          <p:val>
                                            <p:strVal val="#ppt_h"/>
                                          </p:val>
                                        </p:tav>
                                      </p:tavLst>
                                    </p:anim>
                                    <p:animEffect transition="in" filter="fade">
                                      <p:cBhvr>
                                        <p:cTn id="37" dur="500"/>
                                        <p:tgtEl>
                                          <p:spTgt spid="4">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4">
                                            <p:txEl>
                                              <p:pRg st="3" end="3"/>
                                            </p:txEl>
                                          </p:spTgt>
                                        </p:tgtEl>
                                        <p:attrNameLst>
                                          <p:attrName>style.visibility</p:attrName>
                                        </p:attrNameLst>
                                      </p:cBhvr>
                                      <p:to>
                                        <p:strVal val="visible"/>
                                      </p:to>
                                    </p:set>
                                    <p:anim calcmode="lin" valueType="num">
                                      <p:cBhvr>
                                        <p:cTn id="42" dur="500" fill="hold"/>
                                        <p:tgtEl>
                                          <p:spTgt spid="4">
                                            <p:txEl>
                                              <p:pRg st="3" end="3"/>
                                            </p:txEl>
                                          </p:spTgt>
                                        </p:tgtEl>
                                        <p:attrNameLst>
                                          <p:attrName>ppt_w</p:attrName>
                                        </p:attrNameLst>
                                      </p:cBhvr>
                                      <p:tavLst>
                                        <p:tav tm="0">
                                          <p:val>
                                            <p:fltVal val="0"/>
                                          </p:val>
                                        </p:tav>
                                        <p:tav tm="100000">
                                          <p:val>
                                            <p:strVal val="#ppt_w"/>
                                          </p:val>
                                        </p:tav>
                                      </p:tavLst>
                                    </p:anim>
                                    <p:anim calcmode="lin" valueType="num">
                                      <p:cBhvr>
                                        <p:cTn id="43" dur="500" fill="hold"/>
                                        <p:tgtEl>
                                          <p:spTgt spid="4">
                                            <p:txEl>
                                              <p:pRg st="3" end="3"/>
                                            </p:txEl>
                                          </p:spTgt>
                                        </p:tgtEl>
                                        <p:attrNameLst>
                                          <p:attrName>ppt_h</p:attrName>
                                        </p:attrNameLst>
                                      </p:cBhvr>
                                      <p:tavLst>
                                        <p:tav tm="0">
                                          <p:val>
                                            <p:fltVal val="0"/>
                                          </p:val>
                                        </p:tav>
                                        <p:tav tm="100000">
                                          <p:val>
                                            <p:strVal val="#ppt_h"/>
                                          </p:val>
                                        </p:tav>
                                      </p:tavLst>
                                    </p:anim>
                                    <p:animEffect transition="in" filter="fade">
                                      <p:cBhvr>
                                        <p:cTn id="44"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CE37E-34C1-49F8-82F7-997147A85A64}"/>
              </a:ext>
            </a:extLst>
          </p:cNvPr>
          <p:cNvSpPr>
            <a:spLocks noGrp="1"/>
          </p:cNvSpPr>
          <p:nvPr>
            <p:ph type="ctrTitle"/>
          </p:nvPr>
        </p:nvSpPr>
        <p:spPr>
          <a:xfrm>
            <a:off x="3783012" y="387856"/>
            <a:ext cx="4625976" cy="951490"/>
          </a:xfrm>
        </p:spPr>
        <p:txBody>
          <a:bodyPr>
            <a:normAutofit/>
          </a:bodyPr>
          <a:lstStyle/>
          <a:p>
            <a:r>
              <a:rPr lang="en-US" sz="4000" b="1" cap="none" spc="50" dirty="0">
                <a:ln w="0"/>
                <a:solidFill>
                  <a:schemeClr val="bg2">
                    <a:lumMod val="75000"/>
                  </a:schemeClr>
                </a:solidFill>
                <a:effectLst>
                  <a:glow rad="101600">
                    <a:schemeClr val="accent5">
                      <a:satMod val="175000"/>
                      <a:alpha val="40000"/>
                    </a:schemeClr>
                  </a:glow>
                  <a:innerShdw blurRad="63500" dist="50800" dir="13500000">
                    <a:srgbClr val="000000">
                      <a:alpha val="50000"/>
                    </a:srgbClr>
                  </a:innerShdw>
                </a:effectLst>
              </a:rPr>
              <a:t>Faculty module</a:t>
            </a:r>
            <a:endParaRPr lang="en-IN" sz="4000" b="1" cap="none" spc="50" dirty="0">
              <a:ln w="0"/>
              <a:solidFill>
                <a:schemeClr val="bg2">
                  <a:lumMod val="75000"/>
                </a:schemeClr>
              </a:solidFill>
              <a:effectLst>
                <a:glow rad="101600">
                  <a:schemeClr val="accent5">
                    <a:satMod val="175000"/>
                    <a:alpha val="40000"/>
                  </a:schemeClr>
                </a:glow>
                <a:innerShdw blurRad="63500" dist="50800" dir="13500000">
                  <a:srgbClr val="000000">
                    <a:alpha val="50000"/>
                  </a:srgbClr>
                </a:innerShdw>
              </a:effectLst>
            </a:endParaRPr>
          </a:p>
        </p:txBody>
      </p:sp>
      <p:sp>
        <p:nvSpPr>
          <p:cNvPr id="3" name="Subtitle 2">
            <a:extLst>
              <a:ext uri="{FF2B5EF4-FFF2-40B4-BE49-F238E27FC236}">
                <a16:creationId xmlns:a16="http://schemas.microsoft.com/office/drawing/2014/main" id="{9B42368F-E8F8-40F6-8AC4-49FDF4DCA37B}"/>
              </a:ext>
            </a:extLst>
          </p:cNvPr>
          <p:cNvSpPr>
            <a:spLocks noGrp="1"/>
          </p:cNvSpPr>
          <p:nvPr>
            <p:ph type="subTitle" idx="1"/>
          </p:nvPr>
        </p:nvSpPr>
        <p:spPr>
          <a:xfrm>
            <a:off x="1567376" y="1707936"/>
            <a:ext cx="5078558" cy="4350471"/>
          </a:xfrm>
        </p:spPr>
        <p:txBody>
          <a:bodyPr/>
          <a:lstStyle/>
          <a:p>
            <a:pPr marL="342900" indent="-342900">
              <a:buFont typeface="Arial" panose="020B0604020202020204" pitchFamily="34" charset="0"/>
              <a:buChar char="•"/>
            </a:pPr>
            <a:r>
              <a:rPr lang="en-US" dirty="0">
                <a:ln w="0"/>
                <a:solidFill>
                  <a:schemeClr val="tx1"/>
                </a:solidFill>
                <a:effectLst>
                  <a:outerShdw blurRad="38100" dist="19050" dir="2700000" algn="tl" rotWithShape="0">
                    <a:schemeClr val="dk1">
                      <a:alpha val="40000"/>
                    </a:schemeClr>
                  </a:outerShdw>
                </a:effectLst>
              </a:rPr>
              <a:t>Once the faculty logins, they should be able to view the list of placed students and their details.</a:t>
            </a:r>
          </a:p>
          <a:p>
            <a:pPr marL="342900" indent="-342900">
              <a:buFont typeface="Arial" panose="020B0604020202020204" pitchFamily="34" charset="0"/>
              <a:buChar char="•"/>
            </a:pPr>
            <a:r>
              <a:rPr lang="en-US" dirty="0">
                <a:ln w="0"/>
                <a:solidFill>
                  <a:schemeClr val="tx1"/>
                </a:solidFill>
                <a:effectLst>
                  <a:outerShdw blurRad="38100" dist="19050" dir="2700000" algn="tl" rotWithShape="0">
                    <a:schemeClr val="dk1">
                      <a:alpha val="40000"/>
                    </a:schemeClr>
                  </a:outerShdw>
                </a:effectLst>
              </a:rPr>
              <a:t>They will be able to perform the search operation for a particular student details in the student database.</a:t>
            </a:r>
            <a:endParaRPr lang="en-IN" dirty="0">
              <a:ln w="0"/>
              <a:solidFill>
                <a:schemeClr val="tx1"/>
              </a:solidFill>
              <a:effectLst>
                <a:outerShdw blurRad="38100" dist="19050" dir="2700000" algn="tl" rotWithShape="0">
                  <a:schemeClr val="dk1">
                    <a:alpha val="40000"/>
                  </a:schemeClr>
                </a:outerShdw>
              </a:effectLst>
            </a:endParaRPr>
          </a:p>
        </p:txBody>
      </p:sp>
      <p:pic>
        <p:nvPicPr>
          <p:cNvPr id="5" name="Picture 4">
            <a:extLst>
              <a:ext uri="{FF2B5EF4-FFF2-40B4-BE49-F238E27FC236}">
                <a16:creationId xmlns:a16="http://schemas.microsoft.com/office/drawing/2014/main" id="{A49EE24F-4E8B-4EC5-ACB7-C232B5CEC798}"/>
              </a:ext>
            </a:extLst>
          </p:cNvPr>
          <p:cNvPicPr>
            <a:picLocks noChangeAspect="1"/>
          </p:cNvPicPr>
          <p:nvPr/>
        </p:nvPicPr>
        <p:blipFill>
          <a:blip r:embed="rId2"/>
          <a:stretch>
            <a:fillRect/>
          </a:stretch>
        </p:blipFill>
        <p:spPr>
          <a:xfrm>
            <a:off x="6793991" y="1580176"/>
            <a:ext cx="4692799" cy="388010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27788687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A52E2-06CE-498F-8DAC-F7568F479901}"/>
              </a:ext>
            </a:extLst>
          </p:cNvPr>
          <p:cNvSpPr>
            <a:spLocks noGrp="1"/>
          </p:cNvSpPr>
          <p:nvPr>
            <p:ph type="ctrTitle"/>
          </p:nvPr>
        </p:nvSpPr>
        <p:spPr>
          <a:xfrm>
            <a:off x="4000789" y="0"/>
            <a:ext cx="4875358" cy="997672"/>
          </a:xfrm>
        </p:spPr>
        <p:txBody>
          <a:bodyPr>
            <a:normAutofit/>
          </a:bodyPr>
          <a:lstStyle/>
          <a:p>
            <a:r>
              <a:rPr lang="en-US" sz="4000" b="1" cap="none" spc="50" dirty="0">
                <a:ln w="0"/>
                <a:solidFill>
                  <a:schemeClr val="bg2">
                    <a:lumMod val="75000"/>
                  </a:schemeClr>
                </a:solidFill>
                <a:effectLst>
                  <a:glow rad="101600">
                    <a:schemeClr val="accent5">
                      <a:satMod val="175000"/>
                      <a:alpha val="40000"/>
                    </a:schemeClr>
                  </a:glow>
                  <a:innerShdw blurRad="63500" dist="50800" dir="13500000">
                    <a:srgbClr val="000000">
                      <a:alpha val="50000"/>
                    </a:srgbClr>
                  </a:innerShdw>
                </a:effectLst>
              </a:rPr>
              <a:t>Student Module</a:t>
            </a:r>
            <a:endParaRPr lang="en-IN" sz="4000" b="1" cap="none" spc="50" dirty="0">
              <a:ln w="0"/>
              <a:solidFill>
                <a:schemeClr val="bg2">
                  <a:lumMod val="75000"/>
                </a:schemeClr>
              </a:solidFill>
              <a:effectLst>
                <a:glow rad="101600">
                  <a:schemeClr val="accent5">
                    <a:satMod val="175000"/>
                    <a:alpha val="40000"/>
                  </a:schemeClr>
                </a:glow>
                <a:innerShdw blurRad="63500" dist="50800" dir="13500000">
                  <a:srgbClr val="000000">
                    <a:alpha val="50000"/>
                  </a:srgbClr>
                </a:innerShdw>
              </a:effectLst>
            </a:endParaRPr>
          </a:p>
        </p:txBody>
      </p:sp>
      <p:sp>
        <p:nvSpPr>
          <p:cNvPr id="3" name="Subtitle 2">
            <a:extLst>
              <a:ext uri="{FF2B5EF4-FFF2-40B4-BE49-F238E27FC236}">
                <a16:creationId xmlns:a16="http://schemas.microsoft.com/office/drawing/2014/main" id="{04C24583-8A40-4372-896F-5C2269098397}"/>
              </a:ext>
            </a:extLst>
          </p:cNvPr>
          <p:cNvSpPr>
            <a:spLocks noGrp="1"/>
          </p:cNvSpPr>
          <p:nvPr>
            <p:ph type="subTitle" idx="1"/>
          </p:nvPr>
        </p:nvSpPr>
        <p:spPr>
          <a:xfrm>
            <a:off x="1657349" y="1303915"/>
            <a:ext cx="4535055" cy="4932073"/>
          </a:xfrm>
        </p:spPr>
        <p:txBody>
          <a:bodyPr>
            <a:normAutofit/>
          </a:bodyPr>
          <a:lstStyle/>
          <a:p>
            <a:pPr marL="342900" indent="-342900">
              <a:buFont typeface="Arial" panose="020B0604020202020204" pitchFamily="34" charset="0"/>
              <a:buChar char="•"/>
            </a:pPr>
            <a:r>
              <a:rPr lang="en-IN" dirty="0">
                <a:ln w="0"/>
                <a:solidFill>
                  <a:schemeClr val="tx1"/>
                </a:solidFill>
                <a:effectLst>
                  <a:outerShdw blurRad="38100" dist="19050" dir="2700000" algn="tl" rotWithShape="0">
                    <a:schemeClr val="dk1">
                      <a:alpha val="40000"/>
                    </a:schemeClr>
                  </a:outerShdw>
                </a:effectLst>
              </a:rPr>
              <a:t>After login, the student should be able to view the list of companies open for recruitment and the schedule of various recruitment drives.</a:t>
            </a:r>
            <a:endParaRPr lang="en-US" dirty="0">
              <a:ln w="0"/>
              <a:solidFill>
                <a:schemeClr val="tx1"/>
              </a:solidFill>
              <a:effectLst>
                <a:outerShdw blurRad="38100" dist="19050" dir="2700000" algn="tl" rotWithShape="0">
                  <a:schemeClr val="dk1">
                    <a:alpha val="40000"/>
                  </a:schemeClr>
                </a:outerShdw>
              </a:effectLst>
            </a:endParaRPr>
          </a:p>
          <a:p>
            <a:pPr marL="342900" indent="-342900">
              <a:buFont typeface="Arial" panose="020B0604020202020204" pitchFamily="34" charset="0"/>
              <a:buChar char="•"/>
            </a:pPr>
            <a:r>
              <a:rPr lang="en-US" dirty="0">
                <a:ln w="0"/>
                <a:solidFill>
                  <a:schemeClr val="tx1"/>
                </a:solidFill>
                <a:effectLst>
                  <a:outerShdw blurRad="38100" dist="19050" dir="2700000" algn="tl" rotWithShape="0">
                    <a:schemeClr val="dk1">
                      <a:alpha val="40000"/>
                    </a:schemeClr>
                  </a:outerShdw>
                </a:effectLst>
              </a:rPr>
              <a:t>They should be able to go to the training webpage and access links for various training  courses and send their queries to admin.</a:t>
            </a:r>
            <a:endParaRPr lang="en-IN" dirty="0">
              <a:ln w="0"/>
              <a:solidFill>
                <a:schemeClr val="tx1"/>
              </a:solidFill>
              <a:effectLst>
                <a:outerShdw blurRad="38100" dist="19050" dir="2700000" algn="tl" rotWithShape="0">
                  <a:schemeClr val="dk1">
                    <a:alpha val="40000"/>
                  </a:schemeClr>
                </a:outerShdw>
              </a:effectLst>
            </a:endParaRPr>
          </a:p>
        </p:txBody>
      </p:sp>
      <p:pic>
        <p:nvPicPr>
          <p:cNvPr id="5" name="Picture 4">
            <a:extLst>
              <a:ext uri="{FF2B5EF4-FFF2-40B4-BE49-F238E27FC236}">
                <a16:creationId xmlns:a16="http://schemas.microsoft.com/office/drawing/2014/main" id="{E58E7258-AE66-4D74-B256-371F570DDED3}"/>
              </a:ext>
            </a:extLst>
          </p:cNvPr>
          <p:cNvPicPr>
            <a:picLocks noChangeAspect="1"/>
          </p:cNvPicPr>
          <p:nvPr/>
        </p:nvPicPr>
        <p:blipFill>
          <a:blip r:embed="rId2"/>
          <a:stretch>
            <a:fillRect/>
          </a:stretch>
        </p:blipFill>
        <p:spPr>
          <a:xfrm>
            <a:off x="6303325" y="1303915"/>
            <a:ext cx="5498778" cy="434051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284234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5" presetClass="entr" presetSubtype="0"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2000"/>
                                        <p:tgtEl>
                                          <p:spTgt spid="3">
                                            <p:txEl>
                                              <p:pRg st="0" end="0"/>
                                            </p:txEl>
                                          </p:spTgt>
                                        </p:tgtEl>
                                      </p:cBhvr>
                                    </p:animEffect>
                                    <p:anim calcmode="lin" valueType="num">
                                      <p:cBhvr>
                                        <p:cTn id="19"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20"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fade">
                                      <p:cBhvr>
                                        <p:cTn id="25" dur="2000"/>
                                        <p:tgtEl>
                                          <p:spTgt spid="3">
                                            <p:txEl>
                                              <p:pRg st="1" end="1"/>
                                            </p:txEl>
                                          </p:spTgt>
                                        </p:tgtEl>
                                      </p:cBhvr>
                                    </p:animEffect>
                                    <p:anim calcmode="lin" valueType="num">
                                      <p:cBhvr>
                                        <p:cTn id="26" dur="2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27" dur="2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FCFF0-1564-40DE-9335-14980D51B1F8}"/>
              </a:ext>
            </a:extLst>
          </p:cNvPr>
          <p:cNvSpPr>
            <a:spLocks noGrp="1"/>
          </p:cNvSpPr>
          <p:nvPr>
            <p:ph type="ctrTitle"/>
          </p:nvPr>
        </p:nvSpPr>
        <p:spPr>
          <a:xfrm>
            <a:off x="5246975" y="226146"/>
            <a:ext cx="2270703" cy="1043854"/>
          </a:xfrm>
        </p:spPr>
        <p:txBody>
          <a:bodyPr>
            <a:normAutofit/>
          </a:bodyPr>
          <a:lstStyle/>
          <a:p>
            <a:r>
              <a:rPr lang="en-US" sz="4000" b="1" cap="none" spc="50" dirty="0">
                <a:ln w="0"/>
                <a:solidFill>
                  <a:schemeClr val="bg2">
                    <a:lumMod val="75000"/>
                  </a:schemeClr>
                </a:solidFill>
                <a:effectLst>
                  <a:glow rad="101600">
                    <a:schemeClr val="accent5">
                      <a:satMod val="175000"/>
                      <a:alpha val="40000"/>
                    </a:schemeClr>
                  </a:glow>
                  <a:innerShdw blurRad="63500" dist="50800" dir="13500000">
                    <a:srgbClr val="000000">
                      <a:alpha val="50000"/>
                    </a:srgbClr>
                  </a:innerShdw>
                </a:effectLst>
              </a:rPr>
              <a:t>Output</a:t>
            </a:r>
            <a:endParaRPr lang="en-IN" sz="4000" b="1" cap="none" spc="50" dirty="0">
              <a:ln w="0"/>
              <a:solidFill>
                <a:schemeClr val="bg2">
                  <a:lumMod val="75000"/>
                </a:schemeClr>
              </a:solidFill>
              <a:effectLst>
                <a:glow rad="101600">
                  <a:schemeClr val="accent5">
                    <a:satMod val="175000"/>
                    <a:alpha val="40000"/>
                  </a:schemeClr>
                </a:glow>
                <a:innerShdw blurRad="63500" dist="50800" dir="13500000">
                  <a:srgbClr val="000000">
                    <a:alpha val="50000"/>
                  </a:srgbClr>
                </a:innerShdw>
              </a:effectLst>
            </a:endParaRPr>
          </a:p>
        </p:txBody>
      </p:sp>
      <p:sp>
        <p:nvSpPr>
          <p:cNvPr id="3" name="Subtitle 2">
            <a:extLst>
              <a:ext uri="{FF2B5EF4-FFF2-40B4-BE49-F238E27FC236}">
                <a16:creationId xmlns:a16="http://schemas.microsoft.com/office/drawing/2014/main" id="{64685050-2E4A-455F-AED7-BB72BF7E71B5}"/>
              </a:ext>
            </a:extLst>
          </p:cNvPr>
          <p:cNvSpPr>
            <a:spLocks noGrp="1"/>
          </p:cNvSpPr>
          <p:nvPr>
            <p:ph type="subTitle" idx="1"/>
          </p:nvPr>
        </p:nvSpPr>
        <p:spPr>
          <a:xfrm>
            <a:off x="4524375" y="1562100"/>
            <a:ext cx="6115050" cy="4400550"/>
          </a:xfrm>
        </p:spPr>
        <p:txBody>
          <a:bodyPr>
            <a:normAutofit/>
          </a:bodyPr>
          <a:lstStyle/>
          <a:p>
            <a:r>
              <a:rPr lang="en-US" cap="none" dirty="0">
                <a:ln w="0"/>
                <a:solidFill>
                  <a:schemeClr val="tx1"/>
                </a:solidFill>
                <a:effectLst>
                  <a:outerShdw blurRad="38100" dist="19050" dir="2700000" algn="tl" rotWithShape="0">
                    <a:schemeClr val="dk1">
                      <a:alpha val="40000"/>
                    </a:schemeClr>
                  </a:outerShdw>
                </a:effectLst>
              </a:rPr>
              <a:t>Use of this website is that makes it feasible for students to know about companies and makes it easy for placement team to know about student interests and who are willing to apply for a company and can also know about students through the marks provided by faculty. It also makes it easier to upload data related to companies, which decreases the effort to upload the data related to companies.</a:t>
            </a:r>
            <a:endParaRPr lang="en-IN" cap="none" dirty="0">
              <a:ln w="0"/>
              <a:solidFill>
                <a:schemeClr val="tx1"/>
              </a:solidFill>
              <a:effectLst>
                <a:outerShdw blurRad="38100" dist="19050" dir="2700000" algn="tl" rotWithShape="0">
                  <a:schemeClr val="dk1">
                    <a:alpha val="40000"/>
                  </a:schemeClr>
                </a:outerShdw>
              </a:effectLst>
            </a:endParaRPr>
          </a:p>
        </p:txBody>
      </p:sp>
      <p:pic>
        <p:nvPicPr>
          <p:cNvPr id="5" name="Picture 4">
            <a:extLst>
              <a:ext uri="{FF2B5EF4-FFF2-40B4-BE49-F238E27FC236}">
                <a16:creationId xmlns:a16="http://schemas.microsoft.com/office/drawing/2014/main" id="{64643983-705B-4F72-856C-82A6CA8A3BAA}"/>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625319" y="1562100"/>
            <a:ext cx="2575206" cy="2775671"/>
          </a:xfrm>
          <a:prstGeom prst="rect">
            <a:avLst/>
          </a:prstGeom>
        </p:spPr>
      </p:pic>
    </p:spTree>
    <p:extLst>
      <p:ext uri="{BB962C8B-B14F-4D97-AF65-F5344CB8AC3E}">
        <p14:creationId xmlns:p14="http://schemas.microsoft.com/office/powerpoint/2010/main" val="642446255"/>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barn(inVertical)">
                                      <p:cBhvr>
                                        <p:cTn id="2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545</TotalTime>
  <Words>545</Words>
  <Application>Microsoft Office PowerPoint</Application>
  <PresentationFormat>Widescreen</PresentationFormat>
  <Paragraphs>68</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Tw Cen MT</vt:lpstr>
      <vt:lpstr>Circuit</vt:lpstr>
      <vt:lpstr>Placement Information System</vt:lpstr>
      <vt:lpstr>Introduction </vt:lpstr>
      <vt:lpstr>TECHNOLOGIES / SOFTWARE REQUIREMENT   </vt:lpstr>
      <vt:lpstr>MINIMUM HARDWARE REQUIREMENTS / HARDWARE USED</vt:lpstr>
      <vt:lpstr>MODULES</vt:lpstr>
      <vt:lpstr>Admin module</vt:lpstr>
      <vt:lpstr>Faculty module</vt:lpstr>
      <vt:lpstr>Student Module</vt:lpstr>
      <vt:lpstr>Output</vt:lpstr>
      <vt:lpstr>Conclusion</vt:lpstr>
      <vt:lpstr>GANTT CHART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Placement Information System</dc:title>
  <dc:creator>acer</dc:creator>
  <cp:lastModifiedBy>VINAY GUPTA</cp:lastModifiedBy>
  <cp:revision>103</cp:revision>
  <dcterms:created xsi:type="dcterms:W3CDTF">2022-09-09T09:46:19Z</dcterms:created>
  <dcterms:modified xsi:type="dcterms:W3CDTF">2023-01-10T18:09:02Z</dcterms:modified>
</cp:coreProperties>
</file>