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78" r:id="rId3"/>
    <p:sldId id="281" r:id="rId4"/>
    <p:sldId id="258" r:id="rId5"/>
    <p:sldId id="259" r:id="rId6"/>
    <p:sldId id="262" r:id="rId7"/>
    <p:sldId id="282" r:id="rId8"/>
    <p:sldId id="283" r:id="rId9"/>
    <p:sldId id="264" r:id="rId10"/>
    <p:sldId id="261" r:id="rId11"/>
    <p:sldId id="273" r:id="rId12"/>
    <p:sldId id="280" r:id="rId13"/>
  </p:sldIdLst>
  <p:sldSz cx="18288000" cy="10287000"/>
  <p:notesSz cx="6858000" cy="9144000"/>
  <p:embeddedFontLst>
    <p:embeddedFont>
      <p:font typeface="Open Sans Bold" panose="020B0604020202020204" charset="0"/>
      <p:regular r:id="rId14"/>
      <p:bold r:id="rId15"/>
      <p:italic r:id="rId16"/>
      <p:boldItalic r:id="rId17"/>
    </p:embeddedFont>
    <p:embeddedFont>
      <p:font typeface="Noto Sans Bold" panose="020B0604020202020204" charset="0"/>
      <p:regular r:id="rId18"/>
      <p:bold r:id="rId19"/>
    </p:embeddedFont>
    <p:embeddedFont>
      <p:font typeface="Noto Sans"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51" d="100"/>
          <a:sy n="51" d="100"/>
        </p:scale>
        <p:origin x="5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28700" y="3841101"/>
            <a:ext cx="7600032" cy="2385268"/>
          </a:xfrm>
          <a:prstGeom prst="rect">
            <a:avLst/>
          </a:prstGeom>
        </p:spPr>
        <p:txBody>
          <a:bodyPr lIns="0" tIns="0" rIns="0" bIns="0" rtlCol="0" anchor="t">
            <a:spAutoFit/>
          </a:bodyPr>
          <a:lstStyle/>
          <a:p>
            <a:pPr marL="0" lvl="0" indent="0">
              <a:lnSpc>
                <a:spcPts val="9267"/>
              </a:lnSpc>
              <a:spcBef>
                <a:spcPct val="0"/>
              </a:spcBef>
            </a:pPr>
            <a:r>
              <a:rPr lang="en-US" sz="7988" u="none" dirty="0" smtClean="0">
                <a:solidFill>
                  <a:srgbClr val="12222B"/>
                </a:solidFill>
                <a:latin typeface="Open Sans Bold"/>
              </a:rPr>
              <a:t>EMOTION DETECTION </a:t>
            </a:r>
            <a:endParaRPr lang="en-US" sz="7988" u="none" dirty="0">
              <a:solidFill>
                <a:srgbClr val="12222B"/>
              </a:solidFill>
              <a:latin typeface="Open Sans Bold"/>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732" y="1790701"/>
            <a:ext cx="8897268" cy="64860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22978" y="3204134"/>
            <a:ext cx="3273481" cy="2684997"/>
            <a:chOff x="0" y="0"/>
            <a:chExt cx="1176543" cy="965033"/>
          </a:xfrm>
        </p:grpSpPr>
        <p:sp>
          <p:nvSpPr>
            <p:cNvPr id="3" name="Freeform 3"/>
            <p:cNvSpPr/>
            <p:nvPr/>
          </p:nvSpPr>
          <p:spPr>
            <a:xfrm>
              <a:off x="0" y="0"/>
              <a:ext cx="1176543" cy="965032"/>
            </a:xfrm>
            <a:custGeom>
              <a:avLst/>
              <a:gdLst/>
              <a:ahLst/>
              <a:cxnLst/>
              <a:rect l="l" t="t" r="r" b="b"/>
              <a:pathLst>
                <a:path w="1176543" h="965032">
                  <a:moveTo>
                    <a:pt x="0" y="0"/>
                  </a:moveTo>
                  <a:lnTo>
                    <a:pt x="1176543" y="0"/>
                  </a:lnTo>
                  <a:lnTo>
                    <a:pt x="1176543" y="965032"/>
                  </a:lnTo>
                  <a:lnTo>
                    <a:pt x="0" y="965032"/>
                  </a:lnTo>
                  <a:close/>
                </a:path>
              </a:pathLst>
            </a:custGeom>
            <a:solidFill>
              <a:srgbClr val="36C5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080"/>
                </a:lnSpc>
              </a:pPr>
              <a:r>
                <a:rPr lang="en-US" sz="2200">
                  <a:solidFill>
                    <a:srgbClr val="FFFFFF"/>
                  </a:solidFill>
                  <a:latin typeface="Noto Sans Bold"/>
                </a:rPr>
                <a:t>OPTION 1</a:t>
              </a:r>
            </a:p>
            <a:p>
              <a:pPr algn="ctr">
                <a:lnSpc>
                  <a:spcPts val="3080"/>
                </a:lnSpc>
              </a:pPr>
              <a:r>
                <a:rPr lang="en-US" sz="2200">
                  <a:solidFill>
                    <a:srgbClr val="FFFFFF"/>
                  </a:solidFill>
                  <a:latin typeface="Noto Sans"/>
                </a:rPr>
                <a:t>Presentations are communication tools.</a:t>
              </a:r>
            </a:p>
          </p:txBody>
        </p:sp>
      </p:grpSp>
      <p:grpSp>
        <p:nvGrpSpPr>
          <p:cNvPr id="5" name="Group 5"/>
          <p:cNvGrpSpPr/>
          <p:nvPr/>
        </p:nvGrpSpPr>
        <p:grpSpPr>
          <a:xfrm>
            <a:off x="8552447" y="3204134"/>
            <a:ext cx="3273481" cy="2684997"/>
            <a:chOff x="0" y="0"/>
            <a:chExt cx="1176543" cy="965033"/>
          </a:xfrm>
        </p:grpSpPr>
        <p:sp>
          <p:nvSpPr>
            <p:cNvPr id="6" name="Freeform 6"/>
            <p:cNvSpPr/>
            <p:nvPr/>
          </p:nvSpPr>
          <p:spPr>
            <a:xfrm>
              <a:off x="0" y="0"/>
              <a:ext cx="1176543" cy="965032"/>
            </a:xfrm>
            <a:custGeom>
              <a:avLst/>
              <a:gdLst/>
              <a:ahLst/>
              <a:cxnLst/>
              <a:rect l="l" t="t" r="r" b="b"/>
              <a:pathLst>
                <a:path w="1176543" h="965032">
                  <a:moveTo>
                    <a:pt x="0" y="0"/>
                  </a:moveTo>
                  <a:lnTo>
                    <a:pt x="1176543" y="0"/>
                  </a:lnTo>
                  <a:lnTo>
                    <a:pt x="1176543" y="965032"/>
                  </a:lnTo>
                  <a:lnTo>
                    <a:pt x="0" y="965032"/>
                  </a:lnTo>
                  <a:close/>
                </a:path>
              </a:pathLst>
            </a:custGeom>
            <a:solidFill>
              <a:srgbClr val="00C28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080"/>
                </a:lnSpc>
              </a:pPr>
              <a:r>
                <a:rPr lang="en-US" sz="2200">
                  <a:solidFill>
                    <a:srgbClr val="FFFFFF"/>
                  </a:solidFill>
                  <a:latin typeface="Noto Sans Bold"/>
                </a:rPr>
                <a:t>OPTION 2</a:t>
              </a:r>
            </a:p>
            <a:p>
              <a:pPr algn="ctr">
                <a:lnSpc>
                  <a:spcPts val="3080"/>
                </a:lnSpc>
              </a:pPr>
              <a:r>
                <a:rPr lang="en-US" sz="2200">
                  <a:solidFill>
                    <a:srgbClr val="FFFFFF"/>
                  </a:solidFill>
                  <a:latin typeface="Noto Sans"/>
                </a:rPr>
                <a:t>Presentations are communication tools.</a:t>
              </a:r>
            </a:p>
          </p:txBody>
        </p:sp>
      </p:grpSp>
      <p:grpSp>
        <p:nvGrpSpPr>
          <p:cNvPr id="8" name="Group 8"/>
          <p:cNvGrpSpPr/>
          <p:nvPr/>
        </p:nvGrpSpPr>
        <p:grpSpPr>
          <a:xfrm>
            <a:off x="14478278" y="3204134"/>
            <a:ext cx="3273481" cy="2684997"/>
            <a:chOff x="0" y="0"/>
            <a:chExt cx="1176543" cy="965033"/>
          </a:xfrm>
        </p:grpSpPr>
        <p:sp>
          <p:nvSpPr>
            <p:cNvPr id="9" name="Freeform 9"/>
            <p:cNvSpPr/>
            <p:nvPr/>
          </p:nvSpPr>
          <p:spPr>
            <a:xfrm>
              <a:off x="0" y="0"/>
              <a:ext cx="1176543" cy="965032"/>
            </a:xfrm>
            <a:custGeom>
              <a:avLst/>
              <a:gdLst/>
              <a:ahLst/>
              <a:cxnLst/>
              <a:rect l="l" t="t" r="r" b="b"/>
              <a:pathLst>
                <a:path w="1176543" h="965032">
                  <a:moveTo>
                    <a:pt x="0" y="0"/>
                  </a:moveTo>
                  <a:lnTo>
                    <a:pt x="1176543" y="0"/>
                  </a:lnTo>
                  <a:lnTo>
                    <a:pt x="1176543" y="965032"/>
                  </a:lnTo>
                  <a:lnTo>
                    <a:pt x="0" y="965032"/>
                  </a:lnTo>
                  <a:close/>
                </a:path>
              </a:pathLst>
            </a:custGeom>
            <a:solidFill>
              <a:srgbClr val="1885F1"/>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080"/>
                </a:lnSpc>
              </a:pPr>
              <a:r>
                <a:rPr lang="en-US" sz="2200">
                  <a:solidFill>
                    <a:srgbClr val="FFFFFF"/>
                  </a:solidFill>
                  <a:latin typeface="Noto Sans Bold"/>
                </a:rPr>
                <a:t>OPTION 3</a:t>
              </a:r>
            </a:p>
            <a:p>
              <a:pPr algn="ctr">
                <a:lnSpc>
                  <a:spcPts val="3080"/>
                </a:lnSpc>
              </a:pPr>
              <a:r>
                <a:rPr lang="en-US" sz="2200">
                  <a:solidFill>
                    <a:srgbClr val="FFFFFF"/>
                  </a:solidFill>
                  <a:latin typeface="Noto Sans"/>
                </a:rPr>
                <a:t>Presentations are communication tools.</a:t>
              </a:r>
            </a:p>
          </p:txBody>
        </p:sp>
      </p:grpSp>
      <p:grpSp>
        <p:nvGrpSpPr>
          <p:cNvPr id="11" name="Group 11"/>
          <p:cNvGrpSpPr/>
          <p:nvPr/>
        </p:nvGrpSpPr>
        <p:grpSpPr>
          <a:xfrm>
            <a:off x="532603" y="3204134"/>
            <a:ext cx="2090375" cy="2684997"/>
            <a:chOff x="0" y="0"/>
            <a:chExt cx="751315" cy="965033"/>
          </a:xfrm>
        </p:grpSpPr>
        <p:sp>
          <p:nvSpPr>
            <p:cNvPr id="12" name="Freeform 12"/>
            <p:cNvSpPr/>
            <p:nvPr/>
          </p:nvSpPr>
          <p:spPr>
            <a:xfrm>
              <a:off x="0" y="0"/>
              <a:ext cx="751315" cy="965032"/>
            </a:xfrm>
            <a:custGeom>
              <a:avLst/>
              <a:gdLst/>
              <a:ahLst/>
              <a:cxnLst/>
              <a:rect l="l" t="t" r="r" b="b"/>
              <a:pathLst>
                <a:path w="751315" h="965032">
                  <a:moveTo>
                    <a:pt x="0" y="0"/>
                  </a:moveTo>
                  <a:lnTo>
                    <a:pt x="751315" y="0"/>
                  </a:lnTo>
                  <a:lnTo>
                    <a:pt x="751315" y="965032"/>
                  </a:lnTo>
                  <a:lnTo>
                    <a:pt x="0" y="965032"/>
                  </a:lnTo>
                  <a:close/>
                </a:path>
              </a:pathLst>
            </a:custGeom>
            <a:solidFill>
              <a:srgbClr val="EDF0F0"/>
            </a:solidFill>
          </p:spPr>
        </p:sp>
        <p:sp>
          <p:nvSpPr>
            <p:cNvPr id="13" name="TextBox 13"/>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14" name="Group 14"/>
          <p:cNvGrpSpPr/>
          <p:nvPr/>
        </p:nvGrpSpPr>
        <p:grpSpPr>
          <a:xfrm>
            <a:off x="6462072" y="3204134"/>
            <a:ext cx="2090375" cy="2684997"/>
            <a:chOff x="0" y="0"/>
            <a:chExt cx="751315" cy="965033"/>
          </a:xfrm>
        </p:grpSpPr>
        <p:sp>
          <p:nvSpPr>
            <p:cNvPr id="15" name="Freeform 15"/>
            <p:cNvSpPr/>
            <p:nvPr/>
          </p:nvSpPr>
          <p:spPr>
            <a:xfrm>
              <a:off x="0" y="0"/>
              <a:ext cx="751315" cy="965032"/>
            </a:xfrm>
            <a:custGeom>
              <a:avLst/>
              <a:gdLst/>
              <a:ahLst/>
              <a:cxnLst/>
              <a:rect l="l" t="t" r="r" b="b"/>
              <a:pathLst>
                <a:path w="751315" h="965032">
                  <a:moveTo>
                    <a:pt x="0" y="0"/>
                  </a:moveTo>
                  <a:lnTo>
                    <a:pt x="751315" y="0"/>
                  </a:lnTo>
                  <a:lnTo>
                    <a:pt x="751315" y="965032"/>
                  </a:lnTo>
                  <a:lnTo>
                    <a:pt x="0" y="965032"/>
                  </a:lnTo>
                  <a:close/>
                </a:path>
              </a:pathLst>
            </a:custGeom>
            <a:solidFill>
              <a:srgbClr val="EDF0F0"/>
            </a:solidFill>
          </p:spPr>
        </p:sp>
        <p:sp>
          <p:nvSpPr>
            <p:cNvPr id="16" name="TextBox 16"/>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17" name="Group 17"/>
          <p:cNvGrpSpPr/>
          <p:nvPr/>
        </p:nvGrpSpPr>
        <p:grpSpPr>
          <a:xfrm>
            <a:off x="12387903" y="3204134"/>
            <a:ext cx="2090375" cy="2684997"/>
            <a:chOff x="0" y="0"/>
            <a:chExt cx="751315" cy="965033"/>
          </a:xfrm>
        </p:grpSpPr>
        <p:sp>
          <p:nvSpPr>
            <p:cNvPr id="18" name="Freeform 18"/>
            <p:cNvSpPr/>
            <p:nvPr/>
          </p:nvSpPr>
          <p:spPr>
            <a:xfrm>
              <a:off x="0" y="0"/>
              <a:ext cx="751315" cy="965032"/>
            </a:xfrm>
            <a:custGeom>
              <a:avLst/>
              <a:gdLst/>
              <a:ahLst/>
              <a:cxnLst/>
              <a:rect l="l" t="t" r="r" b="b"/>
              <a:pathLst>
                <a:path w="751315" h="965032">
                  <a:moveTo>
                    <a:pt x="0" y="0"/>
                  </a:moveTo>
                  <a:lnTo>
                    <a:pt x="751315" y="0"/>
                  </a:lnTo>
                  <a:lnTo>
                    <a:pt x="751315" y="965032"/>
                  </a:lnTo>
                  <a:lnTo>
                    <a:pt x="0" y="965032"/>
                  </a:lnTo>
                  <a:close/>
                </a:path>
              </a:pathLst>
            </a:custGeom>
            <a:solidFill>
              <a:srgbClr val="EDF0F0"/>
            </a:solidFill>
          </p:spPr>
        </p:sp>
        <p:sp>
          <p:nvSpPr>
            <p:cNvPr id="19" name="TextBox 19"/>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20" name="Group 20"/>
          <p:cNvGrpSpPr/>
          <p:nvPr/>
        </p:nvGrpSpPr>
        <p:grpSpPr>
          <a:xfrm>
            <a:off x="4810139" y="5234560"/>
            <a:ext cx="1086320" cy="950530"/>
            <a:chOff x="0" y="0"/>
            <a:chExt cx="812800" cy="711200"/>
          </a:xfrm>
        </p:grpSpPr>
        <p:sp>
          <p:nvSpPr>
            <p:cNvPr id="21" name="Freeform 21"/>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36C5FF"/>
            </a:solidFill>
          </p:spPr>
        </p:sp>
        <p:sp>
          <p:nvSpPr>
            <p:cNvPr id="22" name="TextBox 22"/>
            <p:cNvSpPr txBox="1"/>
            <p:nvPr/>
          </p:nvSpPr>
          <p:spPr>
            <a:xfrm>
              <a:off x="127000" y="-6350"/>
              <a:ext cx="558800" cy="387350"/>
            </a:xfrm>
            <a:prstGeom prst="rect">
              <a:avLst/>
            </a:prstGeom>
          </p:spPr>
          <p:txBody>
            <a:bodyPr lIns="50800" tIns="50800" rIns="50800" bIns="50800" rtlCol="0" anchor="ctr"/>
            <a:lstStyle/>
            <a:p>
              <a:pPr algn="ctr">
                <a:lnSpc>
                  <a:spcPts val="3220"/>
                </a:lnSpc>
              </a:pPr>
              <a:endParaRPr/>
            </a:p>
          </p:txBody>
        </p:sp>
      </p:grpSp>
      <p:grpSp>
        <p:nvGrpSpPr>
          <p:cNvPr id="23" name="Group 23"/>
          <p:cNvGrpSpPr/>
          <p:nvPr/>
        </p:nvGrpSpPr>
        <p:grpSpPr>
          <a:xfrm>
            <a:off x="10739608" y="5234560"/>
            <a:ext cx="1086320" cy="950530"/>
            <a:chOff x="0" y="0"/>
            <a:chExt cx="812800" cy="711200"/>
          </a:xfrm>
        </p:grpSpPr>
        <p:sp>
          <p:nvSpPr>
            <p:cNvPr id="24" name="Freeform 24"/>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00C282"/>
            </a:solidFill>
          </p:spPr>
        </p:sp>
        <p:sp>
          <p:nvSpPr>
            <p:cNvPr id="25" name="TextBox 25"/>
            <p:cNvSpPr txBox="1"/>
            <p:nvPr/>
          </p:nvSpPr>
          <p:spPr>
            <a:xfrm>
              <a:off x="127000" y="-6350"/>
              <a:ext cx="558800" cy="387350"/>
            </a:xfrm>
            <a:prstGeom prst="rect">
              <a:avLst/>
            </a:prstGeom>
          </p:spPr>
          <p:txBody>
            <a:bodyPr lIns="50800" tIns="50800" rIns="50800" bIns="50800" rtlCol="0" anchor="ctr"/>
            <a:lstStyle/>
            <a:p>
              <a:pPr algn="ctr">
                <a:lnSpc>
                  <a:spcPts val="3220"/>
                </a:lnSpc>
              </a:pPr>
              <a:endParaRPr/>
            </a:p>
          </p:txBody>
        </p:sp>
      </p:grpSp>
      <p:grpSp>
        <p:nvGrpSpPr>
          <p:cNvPr id="26" name="Group 26"/>
          <p:cNvGrpSpPr/>
          <p:nvPr/>
        </p:nvGrpSpPr>
        <p:grpSpPr>
          <a:xfrm>
            <a:off x="16665439" y="5234560"/>
            <a:ext cx="1086320" cy="950530"/>
            <a:chOff x="0" y="0"/>
            <a:chExt cx="812800" cy="711200"/>
          </a:xfrm>
        </p:grpSpPr>
        <p:sp>
          <p:nvSpPr>
            <p:cNvPr id="27" name="Freeform 27"/>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1885F1"/>
            </a:solidFill>
          </p:spPr>
        </p:sp>
        <p:sp>
          <p:nvSpPr>
            <p:cNvPr id="28" name="TextBox 28"/>
            <p:cNvSpPr txBox="1"/>
            <p:nvPr/>
          </p:nvSpPr>
          <p:spPr>
            <a:xfrm>
              <a:off x="127000" y="-6350"/>
              <a:ext cx="558800" cy="387350"/>
            </a:xfrm>
            <a:prstGeom prst="rect">
              <a:avLst/>
            </a:prstGeom>
          </p:spPr>
          <p:txBody>
            <a:bodyPr lIns="50800" tIns="50800" rIns="50800" bIns="50800" rtlCol="0" anchor="ctr"/>
            <a:lstStyle/>
            <a:p>
              <a:pPr algn="ctr">
                <a:lnSpc>
                  <a:spcPts val="3220"/>
                </a:lnSpc>
              </a:pPr>
              <a:endParaRPr/>
            </a:p>
          </p:txBody>
        </p:sp>
      </p:grpSp>
      <p:sp>
        <p:nvSpPr>
          <p:cNvPr id="29" name="AutoShape 29"/>
          <p:cNvSpPr/>
          <p:nvPr/>
        </p:nvSpPr>
        <p:spPr>
          <a:xfrm>
            <a:off x="532603" y="6843758"/>
            <a:ext cx="17219156" cy="0"/>
          </a:xfrm>
          <a:prstGeom prst="line">
            <a:avLst/>
          </a:prstGeom>
          <a:ln w="9525" cap="flat">
            <a:solidFill>
              <a:srgbClr val="000000"/>
            </a:solidFill>
            <a:prstDash val="solid"/>
            <a:headEnd type="none" w="sm" len="sm"/>
            <a:tailEnd type="none" w="sm" len="sm"/>
          </a:ln>
        </p:spPr>
      </p:sp>
      <p:pic>
        <p:nvPicPr>
          <p:cNvPr id="30" name="Picture 3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996032" y="4034474"/>
            <a:ext cx="1022455" cy="1024317"/>
          </a:xfrm>
          <a:prstGeom prst="rect">
            <a:avLst/>
          </a:prstGeom>
        </p:spPr>
      </p:pic>
      <p:pic>
        <p:nvPicPr>
          <p:cNvPr id="31" name="Picture 3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37057" y="4005899"/>
            <a:ext cx="1081467" cy="1081467"/>
          </a:xfrm>
          <a:prstGeom prst="rect">
            <a:avLst/>
          </a:prstGeom>
        </p:spPr>
      </p:pic>
      <p:pic>
        <p:nvPicPr>
          <p:cNvPr id="32" name="Picture 3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2920932" y="4034474"/>
            <a:ext cx="1024317" cy="1024317"/>
          </a:xfrm>
          <a:prstGeom prst="rect">
            <a:avLst/>
          </a:prstGeom>
        </p:spPr>
      </p:pic>
      <p:grpSp>
        <p:nvGrpSpPr>
          <p:cNvPr id="33" name="Group 33"/>
          <p:cNvGrpSpPr/>
          <p:nvPr/>
        </p:nvGrpSpPr>
        <p:grpSpPr>
          <a:xfrm>
            <a:off x="0" y="9983250"/>
            <a:ext cx="1028700" cy="303750"/>
            <a:chOff x="0" y="0"/>
            <a:chExt cx="270933" cy="80000"/>
          </a:xfrm>
        </p:grpSpPr>
        <p:sp>
          <p:nvSpPr>
            <p:cNvPr id="34" name="Freeform 34"/>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35" name="TextBox 35"/>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36" name="Group 36"/>
          <p:cNvGrpSpPr/>
          <p:nvPr/>
        </p:nvGrpSpPr>
        <p:grpSpPr>
          <a:xfrm>
            <a:off x="17259300" y="0"/>
            <a:ext cx="1028700" cy="303750"/>
            <a:chOff x="0" y="0"/>
            <a:chExt cx="270933" cy="80000"/>
          </a:xfrm>
        </p:grpSpPr>
        <p:sp>
          <p:nvSpPr>
            <p:cNvPr id="37" name="Freeform 37"/>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38" name="TextBox 38"/>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39" name="Group 39"/>
          <p:cNvGrpSpPr/>
          <p:nvPr/>
        </p:nvGrpSpPr>
        <p:grpSpPr>
          <a:xfrm>
            <a:off x="0" y="0"/>
            <a:ext cx="1028700" cy="303750"/>
            <a:chOff x="0" y="0"/>
            <a:chExt cx="270933" cy="80000"/>
          </a:xfrm>
        </p:grpSpPr>
        <p:sp>
          <p:nvSpPr>
            <p:cNvPr id="40" name="Freeform 40"/>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41" name="TextBox 41"/>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2" name="Group 42"/>
          <p:cNvGrpSpPr/>
          <p:nvPr/>
        </p:nvGrpSpPr>
        <p:grpSpPr>
          <a:xfrm>
            <a:off x="17259300" y="9983250"/>
            <a:ext cx="1028700" cy="303750"/>
            <a:chOff x="0" y="0"/>
            <a:chExt cx="270933" cy="80000"/>
          </a:xfrm>
        </p:grpSpPr>
        <p:sp>
          <p:nvSpPr>
            <p:cNvPr id="43" name="Freeform 4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44" name="TextBox 44"/>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5" name="Group 45"/>
          <p:cNvGrpSpPr/>
          <p:nvPr/>
        </p:nvGrpSpPr>
        <p:grpSpPr>
          <a:xfrm>
            <a:off x="5095140" y="6566549"/>
            <a:ext cx="516317" cy="516317"/>
            <a:chOff x="0" y="0"/>
            <a:chExt cx="812800" cy="812800"/>
          </a:xfrm>
        </p:grpSpPr>
        <p:sp>
          <p:nvSpPr>
            <p:cNvPr id="46" name="Freeform 4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6C5FF"/>
            </a:solidFill>
          </p:spPr>
        </p:sp>
        <p:sp>
          <p:nvSpPr>
            <p:cNvPr id="47" name="TextBox 47"/>
            <p:cNvSpPr txBox="1"/>
            <p:nvPr/>
          </p:nvSpPr>
          <p:spPr>
            <a:xfrm>
              <a:off x="76200" y="19050"/>
              <a:ext cx="660400" cy="717550"/>
            </a:xfrm>
            <a:prstGeom prst="rect">
              <a:avLst/>
            </a:prstGeom>
          </p:spPr>
          <p:txBody>
            <a:bodyPr lIns="50800" tIns="50800" rIns="50800" bIns="50800" rtlCol="0" anchor="ctr"/>
            <a:lstStyle/>
            <a:p>
              <a:pPr algn="ctr">
                <a:lnSpc>
                  <a:spcPts val="3220"/>
                </a:lnSpc>
              </a:pPr>
              <a:endParaRPr/>
            </a:p>
          </p:txBody>
        </p:sp>
      </p:grpSp>
      <p:grpSp>
        <p:nvGrpSpPr>
          <p:cNvPr id="48" name="Group 48"/>
          <p:cNvGrpSpPr/>
          <p:nvPr/>
        </p:nvGrpSpPr>
        <p:grpSpPr>
          <a:xfrm>
            <a:off x="11024610" y="6566549"/>
            <a:ext cx="516317" cy="516317"/>
            <a:chOff x="0" y="0"/>
            <a:chExt cx="812800" cy="812800"/>
          </a:xfrm>
        </p:grpSpPr>
        <p:sp>
          <p:nvSpPr>
            <p:cNvPr id="49" name="Freeform 4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C282"/>
            </a:solidFill>
          </p:spPr>
        </p:sp>
        <p:sp>
          <p:nvSpPr>
            <p:cNvPr id="50" name="TextBox 50"/>
            <p:cNvSpPr txBox="1"/>
            <p:nvPr/>
          </p:nvSpPr>
          <p:spPr>
            <a:xfrm>
              <a:off x="76200" y="19050"/>
              <a:ext cx="660400" cy="717550"/>
            </a:xfrm>
            <a:prstGeom prst="rect">
              <a:avLst/>
            </a:prstGeom>
          </p:spPr>
          <p:txBody>
            <a:bodyPr lIns="50800" tIns="50800" rIns="50800" bIns="50800" rtlCol="0" anchor="ctr"/>
            <a:lstStyle/>
            <a:p>
              <a:pPr algn="ctr">
                <a:lnSpc>
                  <a:spcPts val="3220"/>
                </a:lnSpc>
              </a:pPr>
              <a:endParaRPr/>
            </a:p>
          </p:txBody>
        </p:sp>
      </p:grpSp>
      <p:grpSp>
        <p:nvGrpSpPr>
          <p:cNvPr id="51" name="Group 51"/>
          <p:cNvGrpSpPr/>
          <p:nvPr/>
        </p:nvGrpSpPr>
        <p:grpSpPr>
          <a:xfrm>
            <a:off x="16950440" y="6566549"/>
            <a:ext cx="516317" cy="516317"/>
            <a:chOff x="0" y="0"/>
            <a:chExt cx="812800" cy="812800"/>
          </a:xfrm>
        </p:grpSpPr>
        <p:sp>
          <p:nvSpPr>
            <p:cNvPr id="52" name="Freeform 5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885F1"/>
            </a:solidFill>
          </p:spPr>
        </p:sp>
        <p:sp>
          <p:nvSpPr>
            <p:cNvPr id="53" name="TextBox 53"/>
            <p:cNvSpPr txBox="1"/>
            <p:nvPr/>
          </p:nvSpPr>
          <p:spPr>
            <a:xfrm>
              <a:off x="76200" y="19050"/>
              <a:ext cx="660400" cy="717550"/>
            </a:xfrm>
            <a:prstGeom prst="rect">
              <a:avLst/>
            </a:prstGeom>
          </p:spPr>
          <p:txBody>
            <a:bodyPr lIns="50800" tIns="50800" rIns="50800" bIns="50800" rtlCol="0" anchor="ctr"/>
            <a:lstStyle/>
            <a:p>
              <a:pPr algn="ctr">
                <a:lnSpc>
                  <a:spcPts val="3220"/>
                </a:lnSpc>
              </a:pPr>
              <a:endParaRPr/>
            </a:p>
          </p:txBody>
        </p:sp>
      </p:grpSp>
      <p:sp>
        <p:nvSpPr>
          <p:cNvPr id="54" name="TextBox 54"/>
          <p:cNvSpPr txBox="1"/>
          <p:nvPr/>
        </p:nvSpPr>
        <p:spPr>
          <a:xfrm>
            <a:off x="3218169" y="7987741"/>
            <a:ext cx="11851662" cy="701675"/>
          </a:xfrm>
          <a:prstGeom prst="rect">
            <a:avLst/>
          </a:prstGeom>
        </p:spPr>
        <p:txBody>
          <a:bodyPr lIns="0" tIns="0" rIns="0" bIns="0" rtlCol="0" anchor="t">
            <a:spAutoFit/>
          </a:bodyPr>
          <a:lstStyle/>
          <a:p>
            <a:pPr marL="0" lvl="0" indent="0" algn="ctr">
              <a:lnSpc>
                <a:spcPts val="2800"/>
              </a:lnSpc>
              <a:spcBef>
                <a:spcPct val="0"/>
              </a:spcBef>
            </a:pPr>
            <a:r>
              <a:rPr lang="en-US" sz="2000" u="none">
                <a:solidFill>
                  <a:srgbClr val="000000"/>
                </a:solidFill>
                <a:latin typeface="Noto Sans"/>
              </a:rPr>
              <a:t>Presentations are communication tools that can be used as demonstrations, lectures, speeches, reports, and more. It is mostly presented before an audience. </a:t>
            </a:r>
          </a:p>
        </p:txBody>
      </p:sp>
      <p:sp>
        <p:nvSpPr>
          <p:cNvPr id="55" name="TextBox 55"/>
          <p:cNvSpPr txBox="1"/>
          <p:nvPr/>
        </p:nvSpPr>
        <p:spPr>
          <a:xfrm>
            <a:off x="3169615" y="1320915"/>
            <a:ext cx="11948770" cy="749300"/>
          </a:xfrm>
          <a:prstGeom prst="rect">
            <a:avLst/>
          </a:prstGeom>
        </p:spPr>
        <p:txBody>
          <a:bodyPr lIns="0" tIns="0" rIns="0" bIns="0" rtlCol="0" anchor="t">
            <a:spAutoFit/>
          </a:bodyPr>
          <a:lstStyle/>
          <a:p>
            <a:pPr marL="0" lvl="0" indent="0" algn="ctr">
              <a:lnSpc>
                <a:spcPts val="5800"/>
              </a:lnSpc>
              <a:spcBef>
                <a:spcPct val="0"/>
              </a:spcBef>
            </a:pPr>
            <a:r>
              <a:rPr lang="en-US" sz="5000">
                <a:solidFill>
                  <a:srgbClr val="12222B"/>
                </a:solidFill>
                <a:latin typeface="Open Sans Bold"/>
              </a:rPr>
              <a:t>Infographic Slides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983250"/>
            <a:ext cx="3364925" cy="303750"/>
            <a:chOff x="0" y="0"/>
            <a:chExt cx="886235" cy="80000"/>
          </a:xfrm>
        </p:grpSpPr>
        <p:sp>
          <p:nvSpPr>
            <p:cNvPr id="3" name="Freeform 3"/>
            <p:cNvSpPr/>
            <p:nvPr/>
          </p:nvSpPr>
          <p:spPr>
            <a:xfrm>
              <a:off x="0" y="0"/>
              <a:ext cx="886235" cy="80000"/>
            </a:xfrm>
            <a:custGeom>
              <a:avLst/>
              <a:gdLst/>
              <a:ahLst/>
              <a:cxnLst/>
              <a:rect l="l" t="t" r="r" b="b"/>
              <a:pathLst>
                <a:path w="886235" h="80000">
                  <a:moveTo>
                    <a:pt x="0" y="0"/>
                  </a:moveTo>
                  <a:lnTo>
                    <a:pt x="886235" y="0"/>
                  </a:lnTo>
                  <a:lnTo>
                    <a:pt x="886235"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5" name="Group 5"/>
          <p:cNvGrpSpPr/>
          <p:nvPr/>
        </p:nvGrpSpPr>
        <p:grpSpPr>
          <a:xfrm>
            <a:off x="5317258" y="9983250"/>
            <a:ext cx="3364925" cy="303750"/>
            <a:chOff x="0" y="0"/>
            <a:chExt cx="886235" cy="80000"/>
          </a:xfrm>
        </p:grpSpPr>
        <p:sp>
          <p:nvSpPr>
            <p:cNvPr id="6" name="Freeform 6"/>
            <p:cNvSpPr/>
            <p:nvPr/>
          </p:nvSpPr>
          <p:spPr>
            <a:xfrm>
              <a:off x="0" y="0"/>
              <a:ext cx="886235" cy="80000"/>
            </a:xfrm>
            <a:custGeom>
              <a:avLst/>
              <a:gdLst/>
              <a:ahLst/>
              <a:cxnLst/>
              <a:rect l="l" t="t" r="r" b="b"/>
              <a:pathLst>
                <a:path w="886235" h="80000">
                  <a:moveTo>
                    <a:pt x="0" y="0"/>
                  </a:moveTo>
                  <a:lnTo>
                    <a:pt x="886235" y="0"/>
                  </a:lnTo>
                  <a:lnTo>
                    <a:pt x="886235" y="80000"/>
                  </a:lnTo>
                  <a:lnTo>
                    <a:pt x="0" y="80000"/>
                  </a:lnTo>
                  <a:close/>
                </a:path>
              </a:pathLst>
            </a:custGeom>
            <a:solidFill>
              <a:srgbClr val="00C28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8" name="Group 8"/>
          <p:cNvGrpSpPr/>
          <p:nvPr/>
        </p:nvGrpSpPr>
        <p:grpSpPr>
          <a:xfrm>
            <a:off x="9606108" y="9983250"/>
            <a:ext cx="3364925" cy="303750"/>
            <a:chOff x="0" y="0"/>
            <a:chExt cx="886235" cy="80000"/>
          </a:xfrm>
        </p:grpSpPr>
        <p:sp>
          <p:nvSpPr>
            <p:cNvPr id="9" name="Freeform 9"/>
            <p:cNvSpPr/>
            <p:nvPr/>
          </p:nvSpPr>
          <p:spPr>
            <a:xfrm>
              <a:off x="0" y="0"/>
              <a:ext cx="886235" cy="80000"/>
            </a:xfrm>
            <a:custGeom>
              <a:avLst/>
              <a:gdLst/>
              <a:ahLst/>
              <a:cxnLst/>
              <a:rect l="l" t="t" r="r" b="b"/>
              <a:pathLst>
                <a:path w="886235" h="80000">
                  <a:moveTo>
                    <a:pt x="0" y="0"/>
                  </a:moveTo>
                  <a:lnTo>
                    <a:pt x="886235" y="0"/>
                  </a:lnTo>
                  <a:lnTo>
                    <a:pt x="886235" y="80000"/>
                  </a:lnTo>
                  <a:lnTo>
                    <a:pt x="0" y="80000"/>
                  </a:lnTo>
                  <a:close/>
                </a:path>
              </a:pathLst>
            </a:custGeom>
            <a:solidFill>
              <a:srgbClr val="1885F1"/>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11" name="Group 11"/>
          <p:cNvGrpSpPr/>
          <p:nvPr/>
        </p:nvGrpSpPr>
        <p:grpSpPr>
          <a:xfrm>
            <a:off x="13894958" y="9983250"/>
            <a:ext cx="3364925" cy="303750"/>
            <a:chOff x="0" y="0"/>
            <a:chExt cx="886235" cy="80000"/>
          </a:xfrm>
        </p:grpSpPr>
        <p:sp>
          <p:nvSpPr>
            <p:cNvPr id="12" name="Freeform 12"/>
            <p:cNvSpPr/>
            <p:nvPr/>
          </p:nvSpPr>
          <p:spPr>
            <a:xfrm>
              <a:off x="0" y="0"/>
              <a:ext cx="886235" cy="80000"/>
            </a:xfrm>
            <a:custGeom>
              <a:avLst/>
              <a:gdLst/>
              <a:ahLst/>
              <a:cxnLst/>
              <a:rect l="l" t="t" r="r" b="b"/>
              <a:pathLst>
                <a:path w="886235" h="80000">
                  <a:moveTo>
                    <a:pt x="0" y="0"/>
                  </a:moveTo>
                  <a:lnTo>
                    <a:pt x="886235" y="0"/>
                  </a:lnTo>
                  <a:lnTo>
                    <a:pt x="886235" y="80000"/>
                  </a:lnTo>
                  <a:lnTo>
                    <a:pt x="0" y="80000"/>
                  </a:lnTo>
                  <a:close/>
                </a:path>
              </a:pathLst>
            </a:custGeom>
            <a:solidFill>
              <a:srgbClr val="2A4D70"/>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
        <p:nvSpPr>
          <p:cNvPr id="14" name="TextBox 14"/>
          <p:cNvSpPr txBox="1"/>
          <p:nvPr/>
        </p:nvSpPr>
        <p:spPr>
          <a:xfrm>
            <a:off x="1205508" y="2299761"/>
            <a:ext cx="16230600" cy="749267"/>
          </a:xfrm>
          <a:prstGeom prst="rect">
            <a:avLst/>
          </a:prstGeom>
        </p:spPr>
        <p:txBody>
          <a:bodyPr lIns="0" tIns="0" rIns="0" bIns="0" rtlCol="0" anchor="t">
            <a:spAutoFit/>
          </a:bodyPr>
          <a:lstStyle/>
          <a:p>
            <a:pPr marL="0" lvl="0" indent="0" algn="ctr">
              <a:lnSpc>
                <a:spcPts val="5800"/>
              </a:lnSpc>
              <a:spcBef>
                <a:spcPct val="0"/>
              </a:spcBef>
            </a:pPr>
            <a:r>
              <a:rPr lang="en-US" sz="5000" dirty="0" smtClean="0">
                <a:solidFill>
                  <a:srgbClr val="12222B"/>
                </a:solidFill>
                <a:latin typeface="Open Sans Bold"/>
              </a:rPr>
              <a:t>HOW THIS PROJECT WILL SERVE THE SOCIETY:</a:t>
            </a:r>
            <a:endParaRPr lang="en-US" sz="5000" u="none" dirty="0">
              <a:solidFill>
                <a:srgbClr val="12222B"/>
              </a:solidFill>
              <a:latin typeface="Open Sans Bold"/>
            </a:endParaRPr>
          </a:p>
        </p:txBody>
      </p:sp>
      <p:sp>
        <p:nvSpPr>
          <p:cNvPr id="15" name="TextBox 15"/>
          <p:cNvSpPr txBox="1"/>
          <p:nvPr/>
        </p:nvSpPr>
        <p:spPr>
          <a:xfrm>
            <a:off x="1028699" y="6025155"/>
            <a:ext cx="3364925" cy="872034"/>
          </a:xfrm>
          <a:prstGeom prst="rect">
            <a:avLst/>
          </a:prstGeom>
        </p:spPr>
        <p:txBody>
          <a:bodyPr lIns="0" tIns="0" rIns="0" bIns="0" rtlCol="0" anchor="t">
            <a:spAutoFit/>
          </a:bodyPr>
          <a:lstStyle/>
          <a:p>
            <a:pPr lvl="0">
              <a:lnSpc>
                <a:spcPts val="3359"/>
              </a:lnSpc>
              <a:spcBef>
                <a:spcPct val="0"/>
              </a:spcBef>
            </a:pPr>
            <a:r>
              <a:rPr lang="en-US" sz="2400" u="none" dirty="0" smtClean="0">
                <a:solidFill>
                  <a:srgbClr val="36C5FF"/>
                </a:solidFill>
                <a:latin typeface="Noto Sans Bold"/>
              </a:rPr>
              <a:t> ONLINE ADMISSION AND INTERVIEWS</a:t>
            </a:r>
            <a:endParaRPr lang="en-US" sz="2400" u="none" dirty="0">
              <a:solidFill>
                <a:srgbClr val="36C5FF"/>
              </a:solidFill>
              <a:latin typeface="Noto Sans Bold"/>
            </a:endParaRPr>
          </a:p>
        </p:txBody>
      </p:sp>
      <p:sp>
        <p:nvSpPr>
          <p:cNvPr id="17" name="TextBox 17"/>
          <p:cNvSpPr txBox="1"/>
          <p:nvPr/>
        </p:nvSpPr>
        <p:spPr>
          <a:xfrm>
            <a:off x="5317258" y="6006514"/>
            <a:ext cx="3364925" cy="872034"/>
          </a:xfrm>
          <a:prstGeom prst="rect">
            <a:avLst/>
          </a:prstGeom>
        </p:spPr>
        <p:txBody>
          <a:bodyPr lIns="0" tIns="0" rIns="0" bIns="0" rtlCol="0" anchor="t">
            <a:spAutoFit/>
          </a:bodyPr>
          <a:lstStyle/>
          <a:p>
            <a:pPr marL="0" lvl="0" indent="0" algn="l">
              <a:lnSpc>
                <a:spcPts val="3359"/>
              </a:lnSpc>
              <a:spcBef>
                <a:spcPct val="0"/>
              </a:spcBef>
            </a:pPr>
            <a:r>
              <a:rPr lang="en-US" sz="2400" u="none" dirty="0" smtClean="0">
                <a:solidFill>
                  <a:srgbClr val="00C282"/>
                </a:solidFill>
                <a:latin typeface="Noto Sans Bold"/>
              </a:rPr>
              <a:t>ANALYSIS FOR A/B CAMPAIGN TESTING</a:t>
            </a:r>
            <a:endParaRPr lang="en-US" sz="2400" u="none" dirty="0">
              <a:solidFill>
                <a:srgbClr val="00C282"/>
              </a:solidFill>
              <a:latin typeface="Noto Sans Bold"/>
            </a:endParaRPr>
          </a:p>
        </p:txBody>
      </p:sp>
      <p:sp>
        <p:nvSpPr>
          <p:cNvPr id="19" name="TextBox 19"/>
          <p:cNvSpPr txBox="1"/>
          <p:nvPr/>
        </p:nvSpPr>
        <p:spPr>
          <a:xfrm>
            <a:off x="13894958" y="5975251"/>
            <a:ext cx="3364925" cy="872034"/>
          </a:xfrm>
          <a:prstGeom prst="rect">
            <a:avLst/>
          </a:prstGeom>
        </p:spPr>
        <p:txBody>
          <a:bodyPr lIns="0" tIns="0" rIns="0" bIns="0" rtlCol="0" anchor="t">
            <a:spAutoFit/>
          </a:bodyPr>
          <a:lstStyle/>
          <a:p>
            <a:pPr marL="0" lvl="0" indent="0" algn="l">
              <a:lnSpc>
                <a:spcPts val="3359"/>
              </a:lnSpc>
              <a:spcBef>
                <a:spcPct val="0"/>
              </a:spcBef>
            </a:pPr>
            <a:r>
              <a:rPr lang="en-US" sz="2400" dirty="0" smtClean="0">
                <a:solidFill>
                  <a:srgbClr val="31356E"/>
                </a:solidFill>
                <a:latin typeface="Noto Sans Bold"/>
              </a:rPr>
              <a:t>HEALTH CARE AND VIDEO GAME TESTING</a:t>
            </a:r>
            <a:endParaRPr lang="en-US" sz="2400" u="none" dirty="0">
              <a:solidFill>
                <a:srgbClr val="31356E"/>
              </a:solidFill>
              <a:latin typeface="Noto Sans Bold"/>
            </a:endParaRPr>
          </a:p>
        </p:txBody>
      </p:sp>
      <p:sp>
        <p:nvSpPr>
          <p:cNvPr id="21" name="TextBox 21"/>
          <p:cNvSpPr txBox="1"/>
          <p:nvPr/>
        </p:nvSpPr>
        <p:spPr>
          <a:xfrm>
            <a:off x="9606108" y="5982874"/>
            <a:ext cx="3364925" cy="406458"/>
          </a:xfrm>
          <a:prstGeom prst="rect">
            <a:avLst/>
          </a:prstGeom>
        </p:spPr>
        <p:txBody>
          <a:bodyPr lIns="0" tIns="0" rIns="0" bIns="0" rtlCol="0" anchor="t">
            <a:spAutoFit/>
          </a:bodyPr>
          <a:lstStyle/>
          <a:p>
            <a:pPr marL="0" lvl="0" indent="0" algn="l">
              <a:lnSpc>
                <a:spcPts val="3359"/>
              </a:lnSpc>
              <a:spcBef>
                <a:spcPct val="0"/>
              </a:spcBef>
            </a:pPr>
            <a:r>
              <a:rPr lang="en-US" sz="2400" dirty="0" smtClean="0">
                <a:solidFill>
                  <a:srgbClr val="1885F1"/>
                </a:solidFill>
                <a:latin typeface="Noto Sans Bold"/>
              </a:rPr>
              <a:t>ONLINE EDUCATION</a:t>
            </a:r>
            <a:endParaRPr lang="en-US" sz="2400" u="none" dirty="0">
              <a:solidFill>
                <a:srgbClr val="1885F1"/>
              </a:solidFill>
              <a:latin typeface="Noto Sans Bold"/>
            </a:endParaRPr>
          </a:p>
        </p:txBody>
      </p:sp>
      <p:sp>
        <p:nvSpPr>
          <p:cNvPr id="23" name="AutoShape 23"/>
          <p:cNvSpPr/>
          <p:nvPr/>
        </p:nvSpPr>
        <p:spPr>
          <a:xfrm>
            <a:off x="-591436" y="4966692"/>
            <a:ext cx="19467234" cy="0"/>
          </a:xfrm>
          <a:prstGeom prst="line">
            <a:avLst/>
          </a:prstGeom>
          <a:ln w="9525" cap="flat">
            <a:solidFill>
              <a:srgbClr val="000000"/>
            </a:solidFill>
            <a:prstDash val="solid"/>
            <a:headEnd type="none" w="sm" len="sm"/>
            <a:tailEnd type="none" w="sm" len="sm"/>
          </a:ln>
        </p:spPr>
      </p:sp>
      <p:grpSp>
        <p:nvGrpSpPr>
          <p:cNvPr id="24" name="Group 24"/>
          <p:cNvGrpSpPr/>
          <p:nvPr/>
        </p:nvGrpSpPr>
        <p:grpSpPr>
          <a:xfrm>
            <a:off x="1028700" y="4789884"/>
            <a:ext cx="353616" cy="353616"/>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6C5FF"/>
            </a:solidFill>
          </p:spPr>
        </p:sp>
      </p:grpSp>
      <p:grpSp>
        <p:nvGrpSpPr>
          <p:cNvPr id="26" name="Group 26"/>
          <p:cNvGrpSpPr/>
          <p:nvPr/>
        </p:nvGrpSpPr>
        <p:grpSpPr>
          <a:xfrm>
            <a:off x="5318376" y="4771096"/>
            <a:ext cx="353616" cy="353616"/>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C282"/>
            </a:solidFill>
          </p:spPr>
        </p:sp>
      </p:grpSp>
      <p:grpSp>
        <p:nvGrpSpPr>
          <p:cNvPr id="28" name="Group 28"/>
          <p:cNvGrpSpPr/>
          <p:nvPr/>
        </p:nvGrpSpPr>
        <p:grpSpPr>
          <a:xfrm>
            <a:off x="9605817" y="4777485"/>
            <a:ext cx="353616" cy="353616"/>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885F1"/>
            </a:solidFill>
          </p:spPr>
        </p:sp>
      </p:grpSp>
      <p:grpSp>
        <p:nvGrpSpPr>
          <p:cNvPr id="30" name="Group 30"/>
          <p:cNvGrpSpPr/>
          <p:nvPr/>
        </p:nvGrpSpPr>
        <p:grpSpPr>
          <a:xfrm>
            <a:off x="13894375" y="4764908"/>
            <a:ext cx="353616" cy="353616"/>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356E"/>
            </a:solidFill>
          </p:spPr>
        </p:sp>
      </p:grpSp>
      <p:grpSp>
        <p:nvGrpSpPr>
          <p:cNvPr id="32" name="Group 32"/>
          <p:cNvGrpSpPr/>
          <p:nvPr/>
        </p:nvGrpSpPr>
        <p:grpSpPr>
          <a:xfrm>
            <a:off x="17259300" y="0"/>
            <a:ext cx="1028700" cy="303750"/>
            <a:chOff x="0" y="0"/>
            <a:chExt cx="270933" cy="80000"/>
          </a:xfrm>
        </p:grpSpPr>
        <p:sp>
          <p:nvSpPr>
            <p:cNvPr id="33" name="Freeform 3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34" name="TextBox 34"/>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35" name="Group 35"/>
          <p:cNvGrpSpPr/>
          <p:nvPr/>
        </p:nvGrpSpPr>
        <p:grpSpPr>
          <a:xfrm>
            <a:off x="0" y="0"/>
            <a:ext cx="1028700" cy="303750"/>
            <a:chOff x="0" y="0"/>
            <a:chExt cx="270933" cy="80000"/>
          </a:xfrm>
        </p:grpSpPr>
        <p:sp>
          <p:nvSpPr>
            <p:cNvPr id="36" name="Freeform 3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37" name="TextBox 37"/>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pic>
        <p:nvPicPr>
          <p:cNvPr id="5" name="Picture 5"/>
          <p:cNvPicPr>
            <a:picLocks noChangeAspect="1"/>
          </p:cNvPicPr>
          <p:nvPr/>
        </p:nvPicPr>
        <p:blipFill rotWithShape="1">
          <a:blip r:embed="rId2"/>
          <a:srcRect l="2782" t="2397" b="2397"/>
          <a:stretch/>
        </p:blipFill>
        <p:spPr>
          <a:xfrm>
            <a:off x="0" y="0"/>
            <a:ext cx="7825908" cy="10287000"/>
          </a:xfrm>
          <a:prstGeom prst="rect">
            <a:avLst/>
          </a:prstGeom>
        </p:spPr>
      </p:pic>
      <p:grpSp>
        <p:nvGrpSpPr>
          <p:cNvPr id="6" name="Group 6"/>
          <p:cNvGrpSpPr/>
          <p:nvPr/>
        </p:nvGrpSpPr>
        <p:grpSpPr>
          <a:xfrm>
            <a:off x="0" y="1028700"/>
            <a:ext cx="2162488" cy="596049"/>
            <a:chOff x="0" y="0"/>
            <a:chExt cx="1536012" cy="156984"/>
          </a:xfrm>
        </p:grpSpPr>
        <p:sp>
          <p:nvSpPr>
            <p:cNvPr id="7" name="Freeform 7"/>
            <p:cNvSpPr/>
            <p:nvPr/>
          </p:nvSpPr>
          <p:spPr>
            <a:xfrm>
              <a:off x="0" y="0"/>
              <a:ext cx="1536012" cy="156984"/>
            </a:xfrm>
            <a:custGeom>
              <a:avLst/>
              <a:gdLst/>
              <a:ahLst/>
              <a:cxnLst/>
              <a:rect l="l" t="t" r="r" b="b"/>
              <a:pathLst>
                <a:path w="1536012" h="156984">
                  <a:moveTo>
                    <a:pt x="0" y="0"/>
                  </a:moveTo>
                  <a:lnTo>
                    <a:pt x="1536012" y="0"/>
                  </a:lnTo>
                  <a:lnTo>
                    <a:pt x="1536012" y="156984"/>
                  </a:lnTo>
                  <a:lnTo>
                    <a:pt x="0" y="156984"/>
                  </a:lnTo>
                  <a:close/>
                </a:path>
              </a:pathLst>
            </a:custGeom>
            <a:solidFill>
              <a:srgbClr val="FFFFFF"/>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9" name="Group 9"/>
          <p:cNvGrpSpPr/>
          <p:nvPr/>
        </p:nvGrpSpPr>
        <p:grpSpPr>
          <a:xfrm>
            <a:off x="0" y="8452851"/>
            <a:ext cx="2162488" cy="596049"/>
            <a:chOff x="0" y="0"/>
            <a:chExt cx="1536012" cy="156984"/>
          </a:xfrm>
        </p:grpSpPr>
        <p:sp>
          <p:nvSpPr>
            <p:cNvPr id="10" name="Freeform 10"/>
            <p:cNvSpPr/>
            <p:nvPr/>
          </p:nvSpPr>
          <p:spPr>
            <a:xfrm>
              <a:off x="0" y="0"/>
              <a:ext cx="1536012" cy="156984"/>
            </a:xfrm>
            <a:custGeom>
              <a:avLst/>
              <a:gdLst/>
              <a:ahLst/>
              <a:cxnLst/>
              <a:rect l="l" t="t" r="r" b="b"/>
              <a:pathLst>
                <a:path w="1536012" h="156984">
                  <a:moveTo>
                    <a:pt x="0" y="0"/>
                  </a:moveTo>
                  <a:lnTo>
                    <a:pt x="1536012" y="0"/>
                  </a:lnTo>
                  <a:lnTo>
                    <a:pt x="1536012" y="156984"/>
                  </a:lnTo>
                  <a:lnTo>
                    <a:pt x="0" y="156984"/>
                  </a:lnTo>
                  <a:close/>
                </a:path>
              </a:pathLst>
            </a:custGeom>
            <a:solidFill>
              <a:srgbClr val="7ED8FD"/>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12" name="Group 12"/>
          <p:cNvGrpSpPr/>
          <p:nvPr/>
        </p:nvGrpSpPr>
        <p:grpSpPr>
          <a:xfrm>
            <a:off x="8553450" y="6819900"/>
            <a:ext cx="9753600" cy="576205"/>
            <a:chOff x="0" y="0"/>
            <a:chExt cx="2517855" cy="135474"/>
          </a:xfrm>
        </p:grpSpPr>
        <p:sp>
          <p:nvSpPr>
            <p:cNvPr id="13" name="Freeform 13"/>
            <p:cNvSpPr/>
            <p:nvPr/>
          </p:nvSpPr>
          <p:spPr>
            <a:xfrm>
              <a:off x="0" y="0"/>
              <a:ext cx="2517855" cy="135474"/>
            </a:xfrm>
            <a:custGeom>
              <a:avLst/>
              <a:gdLst/>
              <a:ahLst/>
              <a:cxnLst/>
              <a:rect l="l" t="t" r="r" b="b"/>
              <a:pathLst>
                <a:path w="2517855" h="135474">
                  <a:moveTo>
                    <a:pt x="0" y="0"/>
                  </a:moveTo>
                  <a:lnTo>
                    <a:pt x="2517855" y="0"/>
                  </a:lnTo>
                  <a:lnTo>
                    <a:pt x="2517855" y="135474"/>
                  </a:lnTo>
                  <a:lnTo>
                    <a:pt x="0" y="135474"/>
                  </a:lnTo>
                  <a:close/>
                </a:path>
              </a:pathLst>
            </a:custGeom>
            <a:solidFill>
              <a:srgbClr val="7ED8FD"/>
            </a:solidFill>
          </p:spPr>
        </p:sp>
        <p:sp>
          <p:nvSpPr>
            <p:cNvPr id="14" name="TextBox 14"/>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sp>
        <p:nvSpPr>
          <p:cNvPr id="15" name="TextBox 15"/>
          <p:cNvSpPr txBox="1"/>
          <p:nvPr/>
        </p:nvSpPr>
        <p:spPr>
          <a:xfrm>
            <a:off x="8986813" y="4095752"/>
            <a:ext cx="8848774" cy="2385268"/>
          </a:xfrm>
          <a:prstGeom prst="rect">
            <a:avLst/>
          </a:prstGeom>
        </p:spPr>
        <p:txBody>
          <a:bodyPr lIns="0" tIns="0" rIns="0" bIns="0" rtlCol="0" anchor="t">
            <a:spAutoFit/>
          </a:bodyPr>
          <a:lstStyle/>
          <a:p>
            <a:pPr marL="0" lvl="0" indent="0" algn="ctr">
              <a:lnSpc>
                <a:spcPts val="9267"/>
              </a:lnSpc>
              <a:spcBef>
                <a:spcPct val="0"/>
              </a:spcBef>
            </a:pPr>
            <a:r>
              <a:rPr lang="en-US" sz="7200" u="none" dirty="0" smtClean="0">
                <a:solidFill>
                  <a:srgbClr val="12222B"/>
                </a:solidFill>
                <a:latin typeface="Open Sans Bold"/>
              </a:rPr>
              <a:t>THANKS FOR</a:t>
            </a:r>
          </a:p>
          <a:p>
            <a:pPr marL="0" lvl="0" indent="0" algn="ctr">
              <a:lnSpc>
                <a:spcPts val="9267"/>
              </a:lnSpc>
              <a:spcBef>
                <a:spcPct val="0"/>
              </a:spcBef>
            </a:pPr>
            <a:r>
              <a:rPr lang="en-US" sz="7200" u="none" dirty="0" smtClean="0">
                <a:solidFill>
                  <a:srgbClr val="12222B"/>
                </a:solidFill>
                <a:latin typeface="Open Sans Bold"/>
              </a:rPr>
              <a:t>WATCHING</a:t>
            </a:r>
            <a:endParaRPr lang="en-US" sz="7200" u="none" dirty="0">
              <a:solidFill>
                <a:srgbClr val="12222B"/>
              </a:solidFill>
              <a:latin typeface="Open Sans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286000" y="7470898"/>
            <a:ext cx="3014366" cy="406458"/>
          </a:xfrm>
          <a:prstGeom prst="rect">
            <a:avLst/>
          </a:prstGeom>
        </p:spPr>
        <p:txBody>
          <a:bodyPr lIns="0" tIns="0" rIns="0" bIns="0" rtlCol="0" anchor="t">
            <a:spAutoFit/>
          </a:bodyPr>
          <a:lstStyle/>
          <a:p>
            <a:pPr marL="0" lvl="0" indent="0" algn="ctr">
              <a:lnSpc>
                <a:spcPts val="3359"/>
              </a:lnSpc>
              <a:spcBef>
                <a:spcPct val="0"/>
              </a:spcBef>
            </a:pPr>
            <a:r>
              <a:rPr lang="en-US" sz="2400" u="none" dirty="0" smtClean="0">
                <a:solidFill>
                  <a:srgbClr val="000000"/>
                </a:solidFill>
                <a:latin typeface="Noto Sans"/>
              </a:rPr>
              <a:t>!</a:t>
            </a:r>
            <a:endParaRPr lang="en-US" sz="2400" u="none" dirty="0">
              <a:solidFill>
                <a:srgbClr val="000000"/>
              </a:solidFill>
              <a:latin typeface="Noto Sans"/>
            </a:endParaRPr>
          </a:p>
        </p:txBody>
      </p:sp>
      <p:sp>
        <p:nvSpPr>
          <p:cNvPr id="5" name="TextBox 5"/>
          <p:cNvSpPr txBox="1"/>
          <p:nvPr/>
        </p:nvSpPr>
        <p:spPr>
          <a:xfrm>
            <a:off x="514350" y="1521189"/>
            <a:ext cx="5868702" cy="1487587"/>
          </a:xfrm>
          <a:prstGeom prst="rect">
            <a:avLst/>
          </a:prstGeom>
        </p:spPr>
        <p:txBody>
          <a:bodyPr lIns="0" tIns="0" rIns="0" bIns="0" rtlCol="0" anchor="t">
            <a:spAutoFit/>
          </a:bodyPr>
          <a:lstStyle/>
          <a:p>
            <a:pPr marL="0" lvl="0" indent="0" algn="ctr">
              <a:lnSpc>
                <a:spcPts val="5800"/>
              </a:lnSpc>
              <a:spcBef>
                <a:spcPct val="0"/>
              </a:spcBef>
            </a:pPr>
            <a:r>
              <a:rPr lang="en-US" sz="5000" u="none" dirty="0" smtClean="0">
                <a:solidFill>
                  <a:srgbClr val="12222B"/>
                </a:solidFill>
                <a:latin typeface="Open Sans Bold"/>
              </a:rPr>
              <a:t>TEAM SUPERVISOR:</a:t>
            </a:r>
            <a:endParaRPr lang="en-US" sz="5000" u="none" dirty="0">
              <a:solidFill>
                <a:srgbClr val="12222B"/>
              </a:solidFill>
              <a:latin typeface="Open Sans Bold"/>
            </a:endParaRPr>
          </a:p>
        </p:txBody>
      </p:sp>
      <p:grpSp>
        <p:nvGrpSpPr>
          <p:cNvPr id="7" name="Group 7"/>
          <p:cNvGrpSpPr/>
          <p:nvPr/>
        </p:nvGrpSpPr>
        <p:grpSpPr>
          <a:xfrm>
            <a:off x="0" y="9983250"/>
            <a:ext cx="1028700" cy="303750"/>
            <a:chOff x="0" y="0"/>
            <a:chExt cx="270933" cy="80000"/>
          </a:xfrm>
        </p:grpSpPr>
        <p:sp>
          <p:nvSpPr>
            <p:cNvPr id="8" name="Freeform 8"/>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10" name="Group 10"/>
          <p:cNvGrpSpPr/>
          <p:nvPr/>
        </p:nvGrpSpPr>
        <p:grpSpPr>
          <a:xfrm>
            <a:off x="17259300" y="0"/>
            <a:ext cx="1028700" cy="303750"/>
            <a:chOff x="0" y="0"/>
            <a:chExt cx="270933" cy="80000"/>
          </a:xfrm>
        </p:grpSpPr>
        <p:sp>
          <p:nvSpPr>
            <p:cNvPr id="11" name="Freeform 11"/>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13" name="Group 13"/>
          <p:cNvGrpSpPr/>
          <p:nvPr/>
        </p:nvGrpSpPr>
        <p:grpSpPr>
          <a:xfrm>
            <a:off x="0" y="0"/>
            <a:ext cx="1028700" cy="303750"/>
            <a:chOff x="0" y="0"/>
            <a:chExt cx="270933" cy="80000"/>
          </a:xfrm>
        </p:grpSpPr>
        <p:sp>
          <p:nvSpPr>
            <p:cNvPr id="14" name="Freeform 14"/>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16" name="Group 16"/>
          <p:cNvGrpSpPr/>
          <p:nvPr/>
        </p:nvGrpSpPr>
        <p:grpSpPr>
          <a:xfrm>
            <a:off x="17259300" y="9983250"/>
            <a:ext cx="1028700" cy="303750"/>
            <a:chOff x="0" y="0"/>
            <a:chExt cx="270933" cy="80000"/>
          </a:xfrm>
        </p:grpSpPr>
        <p:sp>
          <p:nvSpPr>
            <p:cNvPr id="17" name="Freeform 17"/>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
        <p:nvSpPr>
          <p:cNvPr id="19" name="TextBox 5"/>
          <p:cNvSpPr txBox="1"/>
          <p:nvPr/>
        </p:nvSpPr>
        <p:spPr>
          <a:xfrm>
            <a:off x="6550596" y="3086100"/>
            <a:ext cx="5868702" cy="749300"/>
          </a:xfrm>
          <a:prstGeom prst="rect">
            <a:avLst/>
          </a:prstGeom>
        </p:spPr>
        <p:txBody>
          <a:bodyPr lIns="0" tIns="0" rIns="0" bIns="0" rtlCol="0" anchor="t">
            <a:spAutoFit/>
          </a:bodyPr>
          <a:lstStyle/>
          <a:p>
            <a:pPr marL="0" lvl="0" indent="0" algn="ctr">
              <a:lnSpc>
                <a:spcPts val="5800"/>
              </a:lnSpc>
              <a:spcBef>
                <a:spcPct val="0"/>
              </a:spcBef>
            </a:pPr>
            <a:r>
              <a:rPr lang="en-US" sz="5000" u="none" dirty="0" smtClean="0">
                <a:solidFill>
                  <a:srgbClr val="12222B"/>
                </a:solidFill>
                <a:latin typeface="Open Sans Bold"/>
              </a:rPr>
              <a:t>TEAM LEADER:</a:t>
            </a:r>
            <a:endParaRPr lang="en-US" sz="5000" u="none" dirty="0">
              <a:solidFill>
                <a:srgbClr val="12222B"/>
              </a:solidFill>
              <a:latin typeface="Open Sans Bold"/>
            </a:endParaRPr>
          </a:p>
        </p:txBody>
      </p:sp>
      <p:sp>
        <p:nvSpPr>
          <p:cNvPr id="20" name="TextBox 5"/>
          <p:cNvSpPr txBox="1"/>
          <p:nvPr/>
        </p:nvSpPr>
        <p:spPr>
          <a:xfrm>
            <a:off x="12419298" y="4477275"/>
            <a:ext cx="5868702" cy="749300"/>
          </a:xfrm>
          <a:prstGeom prst="rect">
            <a:avLst/>
          </a:prstGeom>
        </p:spPr>
        <p:txBody>
          <a:bodyPr lIns="0" tIns="0" rIns="0" bIns="0" rtlCol="0" anchor="t">
            <a:spAutoFit/>
          </a:bodyPr>
          <a:lstStyle/>
          <a:p>
            <a:pPr marL="0" lvl="0" indent="0" algn="ctr">
              <a:lnSpc>
                <a:spcPts val="5800"/>
              </a:lnSpc>
              <a:spcBef>
                <a:spcPct val="0"/>
              </a:spcBef>
            </a:pPr>
            <a:r>
              <a:rPr lang="en-US" sz="5000" u="none" dirty="0" smtClean="0">
                <a:solidFill>
                  <a:srgbClr val="12222B"/>
                </a:solidFill>
                <a:latin typeface="Open Sans Bold"/>
              </a:rPr>
              <a:t>TEAM MEMBERS:</a:t>
            </a:r>
            <a:endParaRPr lang="en-US" sz="5000" u="none" dirty="0">
              <a:solidFill>
                <a:srgbClr val="12222B"/>
              </a:solidFill>
              <a:latin typeface="Open Sans Bold"/>
            </a:endParaRPr>
          </a:p>
        </p:txBody>
      </p:sp>
      <p:sp>
        <p:nvSpPr>
          <p:cNvPr id="21" name="TextBox 5"/>
          <p:cNvSpPr txBox="1"/>
          <p:nvPr/>
        </p:nvSpPr>
        <p:spPr>
          <a:xfrm>
            <a:off x="514350" y="4075071"/>
            <a:ext cx="5868702" cy="663771"/>
          </a:xfrm>
          <a:prstGeom prst="rect">
            <a:avLst/>
          </a:prstGeom>
        </p:spPr>
        <p:txBody>
          <a:bodyPr lIns="0" tIns="0" rIns="0" bIns="0" rtlCol="0" anchor="t">
            <a:spAutoFit/>
          </a:bodyPr>
          <a:lstStyle/>
          <a:p>
            <a:pPr marL="457200" lvl="0" indent="-457200" algn="ctr">
              <a:lnSpc>
                <a:spcPts val="5800"/>
              </a:lnSpc>
              <a:spcBef>
                <a:spcPct val="0"/>
              </a:spcBef>
              <a:buFont typeface="Wingdings" panose="05000000000000000000" pitchFamily="2" charset="2"/>
              <a:buChar char="v"/>
            </a:pPr>
            <a:r>
              <a:rPr lang="en-US" sz="3200" dirty="0" smtClean="0">
                <a:solidFill>
                  <a:schemeClr val="tx2">
                    <a:lumMod val="60000"/>
                    <a:lumOff val="40000"/>
                  </a:schemeClr>
                </a:solidFill>
                <a:latin typeface="Open Sans Bold"/>
              </a:rPr>
              <a:t>MS. DIVYA SINGHAL</a:t>
            </a:r>
            <a:endParaRPr lang="en-US" sz="3200" u="none" dirty="0">
              <a:solidFill>
                <a:schemeClr val="tx2">
                  <a:lumMod val="60000"/>
                  <a:lumOff val="40000"/>
                </a:schemeClr>
              </a:solidFill>
              <a:latin typeface="Open Sans Bold"/>
            </a:endParaRPr>
          </a:p>
        </p:txBody>
      </p:sp>
      <p:sp>
        <p:nvSpPr>
          <p:cNvPr id="22" name="Rectangle 21"/>
          <p:cNvSpPr/>
          <p:nvPr/>
        </p:nvSpPr>
        <p:spPr>
          <a:xfrm>
            <a:off x="7315200" y="4725437"/>
            <a:ext cx="3048044" cy="756104"/>
          </a:xfrm>
          <a:prstGeom prst="rect">
            <a:avLst/>
          </a:prstGeom>
        </p:spPr>
        <p:txBody>
          <a:bodyPr wrap="square">
            <a:spAutoFit/>
          </a:bodyPr>
          <a:lstStyle/>
          <a:p>
            <a:pPr marL="457200" lvl="0" indent="-457200" algn="ctr">
              <a:lnSpc>
                <a:spcPts val="5800"/>
              </a:lnSpc>
              <a:spcBef>
                <a:spcPct val="0"/>
              </a:spcBef>
              <a:buFont typeface="Wingdings" panose="05000000000000000000" pitchFamily="2" charset="2"/>
              <a:buChar char="v"/>
            </a:pPr>
            <a:r>
              <a:rPr lang="en-US" sz="3200" dirty="0" smtClean="0">
                <a:solidFill>
                  <a:schemeClr val="tx2">
                    <a:lumMod val="60000"/>
                    <a:lumOff val="40000"/>
                  </a:schemeClr>
                </a:solidFill>
                <a:latin typeface="Open Sans Bold"/>
              </a:rPr>
              <a:t>SACHIN LAL</a:t>
            </a:r>
            <a:endParaRPr lang="en-US" sz="3200" dirty="0">
              <a:solidFill>
                <a:schemeClr val="tx2">
                  <a:lumMod val="60000"/>
                  <a:lumOff val="40000"/>
                </a:schemeClr>
              </a:solidFill>
              <a:latin typeface="Open Sans Bold"/>
            </a:endParaRPr>
          </a:p>
        </p:txBody>
      </p:sp>
      <p:sp>
        <p:nvSpPr>
          <p:cNvPr id="23" name="Rectangle 22"/>
          <p:cNvSpPr/>
          <p:nvPr/>
        </p:nvSpPr>
        <p:spPr>
          <a:xfrm>
            <a:off x="12558802" y="5869487"/>
            <a:ext cx="5210081" cy="2243691"/>
          </a:xfrm>
          <a:prstGeom prst="rect">
            <a:avLst/>
          </a:prstGeom>
        </p:spPr>
        <p:txBody>
          <a:bodyPr wrap="none">
            <a:spAutoFit/>
          </a:bodyPr>
          <a:lstStyle/>
          <a:p>
            <a:pPr marL="457200" lvl="0" indent="-457200" algn="ctr">
              <a:lnSpc>
                <a:spcPts val="5800"/>
              </a:lnSpc>
              <a:spcBef>
                <a:spcPct val="0"/>
              </a:spcBef>
              <a:buFont typeface="Wingdings" panose="05000000000000000000" pitchFamily="2" charset="2"/>
              <a:buChar char="v"/>
            </a:pPr>
            <a:r>
              <a:rPr lang="en-US" sz="3200" dirty="0" smtClean="0">
                <a:solidFill>
                  <a:schemeClr val="tx2">
                    <a:lumMod val="60000"/>
                    <a:lumOff val="40000"/>
                  </a:schemeClr>
                </a:solidFill>
                <a:latin typeface="Open Sans Bold"/>
              </a:rPr>
              <a:t>MUSKAN CHOUDHARY</a:t>
            </a:r>
          </a:p>
          <a:p>
            <a:pPr marL="457200" lvl="0" indent="-457200" algn="ctr">
              <a:lnSpc>
                <a:spcPts val="5800"/>
              </a:lnSpc>
              <a:spcBef>
                <a:spcPct val="0"/>
              </a:spcBef>
              <a:buFont typeface="Wingdings" panose="05000000000000000000" pitchFamily="2" charset="2"/>
              <a:buChar char="v"/>
            </a:pPr>
            <a:r>
              <a:rPr lang="en-US" sz="3200" dirty="0" smtClean="0">
                <a:solidFill>
                  <a:schemeClr val="tx2">
                    <a:lumMod val="60000"/>
                    <a:lumOff val="40000"/>
                  </a:schemeClr>
                </a:solidFill>
                <a:latin typeface="Open Sans Bold"/>
              </a:rPr>
              <a:t>AVNI TYAGI</a:t>
            </a:r>
          </a:p>
          <a:p>
            <a:pPr marL="457200" lvl="0" indent="-457200" algn="ctr">
              <a:lnSpc>
                <a:spcPts val="5800"/>
              </a:lnSpc>
              <a:spcBef>
                <a:spcPct val="0"/>
              </a:spcBef>
              <a:buFont typeface="Wingdings" panose="05000000000000000000" pitchFamily="2" charset="2"/>
              <a:buChar char="v"/>
            </a:pPr>
            <a:r>
              <a:rPr lang="en-US" sz="3200" dirty="0" smtClean="0">
                <a:solidFill>
                  <a:schemeClr val="tx2">
                    <a:lumMod val="60000"/>
                    <a:lumOff val="40000"/>
                  </a:schemeClr>
                </a:solidFill>
                <a:latin typeface="Open Sans Bold"/>
              </a:rPr>
              <a:t>VIDUSHI SHUKHLA</a:t>
            </a:r>
            <a:endParaRPr lang="en-US" sz="3200" dirty="0">
              <a:solidFill>
                <a:schemeClr val="tx2">
                  <a:lumMod val="60000"/>
                  <a:lumOff val="40000"/>
                </a:schemeClr>
              </a:solidFill>
              <a:latin typeface="Open Sans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1050" y="1028700"/>
            <a:ext cx="7772400" cy="1470025"/>
          </a:xfrm>
        </p:spPr>
        <p:txBody>
          <a:bodyPr>
            <a:normAutofit/>
          </a:bodyPr>
          <a:lstStyle/>
          <a:p>
            <a:r>
              <a:rPr lang="en-IN" sz="7200" b="1" dirty="0" smtClean="0"/>
              <a:t>INTRODUCTION</a:t>
            </a:r>
            <a:endParaRPr lang="en-IN" sz="7200" b="1" dirty="0"/>
          </a:p>
        </p:txBody>
      </p:sp>
      <p:sp>
        <p:nvSpPr>
          <p:cNvPr id="3" name="Subtitle 2"/>
          <p:cNvSpPr>
            <a:spLocks noGrp="1"/>
          </p:cNvSpPr>
          <p:nvPr>
            <p:ph type="subTitle" idx="1"/>
          </p:nvPr>
        </p:nvSpPr>
        <p:spPr>
          <a:xfrm>
            <a:off x="1676400" y="3467100"/>
            <a:ext cx="14782800" cy="4724400"/>
          </a:xfrm>
        </p:spPr>
        <p:txBody>
          <a:bodyPr>
            <a:normAutofit/>
          </a:bodyPr>
          <a:lstStyle/>
          <a:p>
            <a:pPr marL="457200" indent="-457200" algn="l">
              <a:buFont typeface="Arial" panose="020B0604020202020204" pitchFamily="34" charset="0"/>
              <a:buChar char="•"/>
            </a:pPr>
            <a:r>
              <a:rPr lang="en-GB" dirty="0">
                <a:solidFill>
                  <a:schemeClr val="tx1"/>
                </a:solidFill>
              </a:rPr>
              <a:t>Our Emotion recognition software, </a:t>
            </a:r>
            <a:r>
              <a:rPr lang="en-GB" dirty="0" smtClean="0">
                <a:solidFill>
                  <a:schemeClr val="tx1"/>
                </a:solidFill>
              </a:rPr>
              <a:t>will </a:t>
            </a:r>
            <a:r>
              <a:rPr lang="en-GB" dirty="0">
                <a:solidFill>
                  <a:schemeClr val="tx1"/>
                </a:solidFill>
              </a:rPr>
              <a:t>works by detecting a face within a live video stream or an image. </a:t>
            </a:r>
            <a:endParaRPr lang="en-GB" dirty="0" smtClean="0">
              <a:solidFill>
                <a:schemeClr val="tx1"/>
              </a:solidFill>
            </a:endParaRPr>
          </a:p>
          <a:p>
            <a:pPr marL="457200" indent="-457200" algn="l">
              <a:buFont typeface="Arial" panose="020B0604020202020204" pitchFamily="34" charset="0"/>
              <a:buChar char="•"/>
            </a:pPr>
            <a:r>
              <a:rPr lang="en-GB" dirty="0" smtClean="0">
                <a:solidFill>
                  <a:schemeClr val="tx1"/>
                </a:solidFill>
              </a:rPr>
              <a:t>Once </a:t>
            </a:r>
            <a:r>
              <a:rPr lang="en-GB" dirty="0">
                <a:solidFill>
                  <a:schemeClr val="tx1"/>
                </a:solidFill>
              </a:rPr>
              <a:t>a face has been detected, the software </a:t>
            </a:r>
            <a:r>
              <a:rPr lang="en-GB" dirty="0" err="1">
                <a:solidFill>
                  <a:schemeClr val="tx1"/>
                </a:solidFill>
              </a:rPr>
              <a:t>analyzes</a:t>
            </a:r>
            <a:r>
              <a:rPr lang="en-GB" dirty="0">
                <a:solidFill>
                  <a:schemeClr val="tx1"/>
                </a:solidFill>
              </a:rPr>
              <a:t> the position and movement of the facial muscles in order to determine the individuals sentiment</a:t>
            </a:r>
            <a:r>
              <a:rPr lang="en-GB" dirty="0" smtClean="0">
                <a:solidFill>
                  <a:schemeClr val="tx1"/>
                </a:solidFill>
              </a:rPr>
              <a:t>.</a:t>
            </a:r>
          </a:p>
          <a:p>
            <a:pPr marL="457200" indent="-457200" algn="l">
              <a:buFont typeface="Arial" panose="020B0604020202020204" pitchFamily="34" charset="0"/>
              <a:buChar char="•"/>
            </a:pPr>
            <a:r>
              <a:rPr lang="en-GB" dirty="0" smtClean="0">
                <a:solidFill>
                  <a:schemeClr val="tx1"/>
                </a:solidFill>
              </a:rPr>
              <a:t> </a:t>
            </a:r>
            <a:r>
              <a:rPr lang="en-GB" dirty="0">
                <a:solidFill>
                  <a:schemeClr val="tx1"/>
                </a:solidFill>
              </a:rPr>
              <a:t>The technology will then output a confidence score for every detected emotion together with a time stamp, making it easy to match the responses to content that has been showed.</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8801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192" y="2830273"/>
            <a:ext cx="3469097" cy="3438151"/>
            <a:chOff x="0" y="0"/>
            <a:chExt cx="3015257" cy="3022102"/>
          </a:xfrm>
        </p:grpSpPr>
        <p:grpSp>
          <p:nvGrpSpPr>
            <p:cNvPr id="3" name="Group 3"/>
            <p:cNvGrpSpPr/>
            <p:nvPr/>
          </p:nvGrpSpPr>
          <p:grpSpPr>
            <a:xfrm>
              <a:off x="0" y="0"/>
              <a:ext cx="3015257" cy="2627490"/>
              <a:chOff x="0" y="0"/>
              <a:chExt cx="812800" cy="708273"/>
            </a:xfrm>
          </p:grpSpPr>
          <p:sp>
            <p:nvSpPr>
              <p:cNvPr id="4" name="Freeform 4"/>
              <p:cNvSpPr/>
              <p:nvPr/>
            </p:nvSpPr>
            <p:spPr>
              <a:xfrm>
                <a:off x="0" y="0"/>
                <a:ext cx="812800" cy="708273"/>
              </a:xfrm>
              <a:custGeom>
                <a:avLst/>
                <a:gdLst/>
                <a:ahLst/>
                <a:cxnLst/>
                <a:rect l="l" t="t" r="r" b="b"/>
                <a:pathLst>
                  <a:path w="812800" h="708273">
                    <a:moveTo>
                      <a:pt x="0" y="0"/>
                    </a:moveTo>
                    <a:lnTo>
                      <a:pt x="812800" y="0"/>
                    </a:lnTo>
                    <a:lnTo>
                      <a:pt x="812800" y="708273"/>
                    </a:lnTo>
                    <a:lnTo>
                      <a:pt x="0" y="708273"/>
                    </a:lnTo>
                    <a:close/>
                  </a:path>
                </a:pathLst>
              </a:custGeom>
              <a:solidFill>
                <a:srgbClr val="36C5FF"/>
              </a:soli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6" name="Group 6"/>
            <p:cNvGrpSpPr/>
            <p:nvPr/>
          </p:nvGrpSpPr>
          <p:grpSpPr>
            <a:xfrm>
              <a:off x="783415" y="1754729"/>
              <a:ext cx="1448426" cy="1267373"/>
              <a:chOff x="0" y="0"/>
              <a:chExt cx="812800" cy="711200"/>
            </a:xfrm>
          </p:grpSpPr>
          <p:sp>
            <p:nvSpPr>
              <p:cNvPr id="7" name="Freeform 7"/>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36C5FF"/>
              </a:solidFill>
            </p:spPr>
          </p:sp>
          <p:sp>
            <p:nvSpPr>
              <p:cNvPr id="8" name="TextBox 8"/>
              <p:cNvSpPr txBox="1"/>
              <p:nvPr/>
            </p:nvSpPr>
            <p:spPr>
              <a:xfrm>
                <a:off x="127000" y="-6350"/>
                <a:ext cx="558800" cy="387350"/>
              </a:xfrm>
              <a:prstGeom prst="rect">
                <a:avLst/>
              </a:prstGeom>
            </p:spPr>
            <p:txBody>
              <a:bodyPr lIns="50800" tIns="50800" rIns="50800" bIns="50800" rtlCol="0" anchor="ctr"/>
              <a:lstStyle/>
              <a:p>
                <a:pPr algn="ctr">
                  <a:lnSpc>
                    <a:spcPts val="3220"/>
                  </a:lnSpc>
                </a:pPr>
                <a:endParaRPr/>
              </a:p>
            </p:txBody>
          </p:sp>
        </p:grpSp>
      </p:grpSp>
      <p:grpSp>
        <p:nvGrpSpPr>
          <p:cNvPr id="10" name="Group 10"/>
          <p:cNvGrpSpPr/>
          <p:nvPr/>
        </p:nvGrpSpPr>
        <p:grpSpPr>
          <a:xfrm>
            <a:off x="7515461" y="2830273"/>
            <a:ext cx="3381140" cy="2989213"/>
            <a:chOff x="0" y="0"/>
            <a:chExt cx="812800" cy="708273"/>
          </a:xfrm>
        </p:grpSpPr>
        <p:sp>
          <p:nvSpPr>
            <p:cNvPr id="11" name="Freeform 11"/>
            <p:cNvSpPr/>
            <p:nvPr/>
          </p:nvSpPr>
          <p:spPr>
            <a:xfrm>
              <a:off x="0" y="0"/>
              <a:ext cx="812800" cy="708273"/>
            </a:xfrm>
            <a:custGeom>
              <a:avLst/>
              <a:gdLst/>
              <a:ahLst/>
              <a:cxnLst/>
              <a:rect l="l" t="t" r="r" b="b"/>
              <a:pathLst>
                <a:path w="812800" h="708273">
                  <a:moveTo>
                    <a:pt x="0" y="0"/>
                  </a:moveTo>
                  <a:lnTo>
                    <a:pt x="812800" y="0"/>
                  </a:lnTo>
                  <a:lnTo>
                    <a:pt x="812800" y="708273"/>
                  </a:lnTo>
                  <a:lnTo>
                    <a:pt x="0" y="708273"/>
                  </a:lnTo>
                  <a:close/>
                </a:path>
              </a:pathLst>
            </a:custGeom>
            <a:solidFill>
              <a:srgbClr val="00C282"/>
            </a:solidFill>
          </p:spPr>
        </p:sp>
        <p:sp>
          <p:nvSpPr>
            <p:cNvPr id="12" name="TextBox 12"/>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13" name="Group 13"/>
          <p:cNvGrpSpPr/>
          <p:nvPr/>
        </p:nvGrpSpPr>
        <p:grpSpPr>
          <a:xfrm>
            <a:off x="8600840" y="4557836"/>
            <a:ext cx="1086320" cy="950530"/>
            <a:chOff x="0" y="0"/>
            <a:chExt cx="812800" cy="711200"/>
          </a:xfrm>
        </p:grpSpPr>
        <p:sp>
          <p:nvSpPr>
            <p:cNvPr id="14" name="Freeform 14"/>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00C282"/>
            </a:solidFill>
          </p:spPr>
        </p:sp>
        <p:sp>
          <p:nvSpPr>
            <p:cNvPr id="15" name="TextBox 15"/>
            <p:cNvSpPr txBox="1"/>
            <p:nvPr/>
          </p:nvSpPr>
          <p:spPr>
            <a:xfrm>
              <a:off x="127000" y="-6350"/>
              <a:ext cx="558800" cy="387350"/>
            </a:xfrm>
            <a:prstGeom prst="rect">
              <a:avLst/>
            </a:prstGeom>
          </p:spPr>
          <p:txBody>
            <a:bodyPr lIns="50800" tIns="50800" rIns="50800" bIns="50800" rtlCol="0" anchor="ctr"/>
            <a:lstStyle/>
            <a:p>
              <a:pPr algn="ctr">
                <a:lnSpc>
                  <a:spcPts val="3220"/>
                </a:lnSpc>
              </a:pPr>
              <a:endParaRPr/>
            </a:p>
          </p:txBody>
        </p:sp>
      </p:grpSp>
      <p:grpSp>
        <p:nvGrpSpPr>
          <p:cNvPr id="17" name="Group 17"/>
          <p:cNvGrpSpPr/>
          <p:nvPr/>
        </p:nvGrpSpPr>
        <p:grpSpPr>
          <a:xfrm>
            <a:off x="13643783" y="2830273"/>
            <a:ext cx="3348817" cy="3430361"/>
            <a:chOff x="0" y="0"/>
            <a:chExt cx="3015257" cy="3022102"/>
          </a:xfrm>
        </p:grpSpPr>
        <p:grpSp>
          <p:nvGrpSpPr>
            <p:cNvPr id="18" name="Group 18"/>
            <p:cNvGrpSpPr/>
            <p:nvPr/>
          </p:nvGrpSpPr>
          <p:grpSpPr>
            <a:xfrm>
              <a:off x="0" y="0"/>
              <a:ext cx="3015257" cy="2627490"/>
              <a:chOff x="0" y="0"/>
              <a:chExt cx="812800" cy="708273"/>
            </a:xfrm>
          </p:grpSpPr>
          <p:sp>
            <p:nvSpPr>
              <p:cNvPr id="19" name="Freeform 19"/>
              <p:cNvSpPr/>
              <p:nvPr/>
            </p:nvSpPr>
            <p:spPr>
              <a:xfrm>
                <a:off x="0" y="0"/>
                <a:ext cx="812800" cy="708273"/>
              </a:xfrm>
              <a:custGeom>
                <a:avLst/>
                <a:gdLst/>
                <a:ahLst/>
                <a:cxnLst/>
                <a:rect l="l" t="t" r="r" b="b"/>
                <a:pathLst>
                  <a:path w="812800" h="708273">
                    <a:moveTo>
                      <a:pt x="0" y="0"/>
                    </a:moveTo>
                    <a:lnTo>
                      <a:pt x="812800" y="0"/>
                    </a:lnTo>
                    <a:lnTo>
                      <a:pt x="812800" y="708273"/>
                    </a:lnTo>
                    <a:lnTo>
                      <a:pt x="0" y="708273"/>
                    </a:lnTo>
                    <a:close/>
                  </a:path>
                </a:pathLst>
              </a:custGeom>
              <a:solidFill>
                <a:srgbClr val="1885F1"/>
              </a:solidFill>
            </p:spPr>
          </p:sp>
          <p:sp>
            <p:nvSpPr>
              <p:cNvPr id="20" name="TextBox 20"/>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21" name="Group 21"/>
            <p:cNvGrpSpPr/>
            <p:nvPr/>
          </p:nvGrpSpPr>
          <p:grpSpPr>
            <a:xfrm>
              <a:off x="783415" y="1754729"/>
              <a:ext cx="1448426" cy="1267373"/>
              <a:chOff x="0" y="0"/>
              <a:chExt cx="812800" cy="711200"/>
            </a:xfrm>
          </p:grpSpPr>
          <p:sp>
            <p:nvSpPr>
              <p:cNvPr id="22" name="Freeform 22"/>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1885F1"/>
              </a:solidFill>
            </p:spPr>
          </p:sp>
          <p:sp>
            <p:nvSpPr>
              <p:cNvPr id="23" name="TextBox 23"/>
              <p:cNvSpPr txBox="1"/>
              <p:nvPr/>
            </p:nvSpPr>
            <p:spPr>
              <a:xfrm>
                <a:off x="127000" y="-6350"/>
                <a:ext cx="558800" cy="387350"/>
              </a:xfrm>
              <a:prstGeom prst="rect">
                <a:avLst/>
              </a:prstGeom>
            </p:spPr>
            <p:txBody>
              <a:bodyPr lIns="50800" tIns="50800" rIns="50800" bIns="50800" rtlCol="0" anchor="ctr"/>
              <a:lstStyle/>
              <a:p>
                <a:pPr algn="ctr">
                  <a:lnSpc>
                    <a:spcPts val="3220"/>
                  </a:lnSpc>
                </a:pPr>
                <a:endParaRPr/>
              </a:p>
            </p:txBody>
          </p:sp>
        </p:grpSp>
      </p:grpSp>
      <p:grpSp>
        <p:nvGrpSpPr>
          <p:cNvPr id="25" name="Group 25"/>
          <p:cNvGrpSpPr/>
          <p:nvPr/>
        </p:nvGrpSpPr>
        <p:grpSpPr>
          <a:xfrm>
            <a:off x="1809191" y="6463873"/>
            <a:ext cx="3469099" cy="2502076"/>
            <a:chOff x="-37791" y="-166185"/>
            <a:chExt cx="913672" cy="978985"/>
          </a:xfrm>
        </p:grpSpPr>
        <p:sp>
          <p:nvSpPr>
            <p:cNvPr id="26" name="Freeform 26"/>
            <p:cNvSpPr/>
            <p:nvPr/>
          </p:nvSpPr>
          <p:spPr>
            <a:xfrm>
              <a:off x="-37791" y="-166185"/>
              <a:ext cx="913672" cy="586523"/>
            </a:xfrm>
            <a:custGeom>
              <a:avLst/>
              <a:gdLst/>
              <a:ahLst/>
              <a:cxnLst/>
              <a:rect l="l" t="t" r="r" b="b"/>
              <a:pathLst>
                <a:path w="812800" h="145582">
                  <a:moveTo>
                    <a:pt x="0" y="0"/>
                  </a:moveTo>
                  <a:lnTo>
                    <a:pt x="812800" y="0"/>
                  </a:lnTo>
                  <a:lnTo>
                    <a:pt x="812800" y="145582"/>
                  </a:lnTo>
                  <a:lnTo>
                    <a:pt x="0" y="145582"/>
                  </a:lnTo>
                  <a:close/>
                </a:path>
              </a:pathLst>
            </a:custGeom>
            <a:solidFill>
              <a:srgbClr val="36C5FF"/>
            </a:solidFill>
          </p:spPr>
          <p:txBody>
            <a:bodyPr/>
            <a:lstStyle/>
            <a:p>
              <a:r>
                <a:rPr lang="en-IN" sz="4800" dirty="0" smtClean="0"/>
                <a:t>IMAGE PROCESSING</a:t>
              </a:r>
              <a:endParaRPr lang="en-IN" sz="4800" dirty="0"/>
            </a:p>
          </p:txBody>
        </p:sp>
        <p:sp>
          <p:nvSpPr>
            <p:cNvPr id="27" name="TextBox 27"/>
            <p:cNvSpPr txBox="1"/>
            <p:nvPr/>
          </p:nvSpPr>
          <p:spPr>
            <a:xfrm>
              <a:off x="0" y="-38100"/>
              <a:ext cx="812800" cy="850900"/>
            </a:xfrm>
            <a:prstGeom prst="rect">
              <a:avLst/>
            </a:prstGeom>
          </p:spPr>
          <p:txBody>
            <a:bodyPr lIns="50800" tIns="50800" rIns="50800" bIns="50800" rtlCol="0" anchor="ctr"/>
            <a:lstStyle/>
            <a:p>
              <a:pPr marL="0" lvl="0" indent="0" algn="ctr">
                <a:lnSpc>
                  <a:spcPts val="3359"/>
                </a:lnSpc>
                <a:spcBef>
                  <a:spcPct val="0"/>
                </a:spcBef>
              </a:pPr>
              <a:endParaRPr lang="en-US" sz="2400" u="none" dirty="0">
                <a:solidFill>
                  <a:srgbClr val="FFFFFF"/>
                </a:solidFill>
                <a:latin typeface="Noto Sans"/>
              </a:endParaRPr>
            </a:p>
          </p:txBody>
        </p:sp>
      </p:grpSp>
      <p:grpSp>
        <p:nvGrpSpPr>
          <p:cNvPr id="28" name="Group 28"/>
          <p:cNvGrpSpPr/>
          <p:nvPr/>
        </p:nvGrpSpPr>
        <p:grpSpPr>
          <a:xfrm>
            <a:off x="7515460" y="6032107"/>
            <a:ext cx="3381140" cy="8944322"/>
            <a:chOff x="-22516" y="-38100"/>
            <a:chExt cx="890506" cy="850900"/>
          </a:xfrm>
        </p:grpSpPr>
        <p:sp>
          <p:nvSpPr>
            <p:cNvPr id="29" name="Freeform 29"/>
            <p:cNvSpPr/>
            <p:nvPr/>
          </p:nvSpPr>
          <p:spPr>
            <a:xfrm>
              <a:off x="-22516" y="0"/>
              <a:ext cx="890506" cy="145582"/>
            </a:xfrm>
            <a:custGeom>
              <a:avLst/>
              <a:gdLst/>
              <a:ahLst/>
              <a:cxnLst/>
              <a:rect l="l" t="t" r="r" b="b"/>
              <a:pathLst>
                <a:path w="812800" h="145582">
                  <a:moveTo>
                    <a:pt x="0" y="0"/>
                  </a:moveTo>
                  <a:lnTo>
                    <a:pt x="812800" y="0"/>
                  </a:lnTo>
                  <a:lnTo>
                    <a:pt x="812800" y="145582"/>
                  </a:lnTo>
                  <a:lnTo>
                    <a:pt x="0" y="145582"/>
                  </a:lnTo>
                  <a:close/>
                </a:path>
              </a:pathLst>
            </a:custGeom>
            <a:solidFill>
              <a:srgbClr val="00C282"/>
            </a:solidFill>
          </p:spPr>
          <p:txBody>
            <a:bodyPr/>
            <a:lstStyle/>
            <a:p>
              <a:r>
                <a:rPr lang="en-IN" sz="4400" dirty="0" smtClean="0"/>
                <a:t>FEATURE EXTRACTION</a:t>
              </a:r>
              <a:endParaRPr lang="en-IN" sz="4400" dirty="0"/>
            </a:p>
          </p:txBody>
        </p:sp>
        <p:sp>
          <p:nvSpPr>
            <p:cNvPr id="30" name="TextBox 30"/>
            <p:cNvSpPr txBox="1"/>
            <p:nvPr/>
          </p:nvSpPr>
          <p:spPr>
            <a:xfrm>
              <a:off x="0" y="-38100"/>
              <a:ext cx="812800" cy="850900"/>
            </a:xfrm>
            <a:prstGeom prst="rect">
              <a:avLst/>
            </a:prstGeom>
          </p:spPr>
          <p:txBody>
            <a:bodyPr lIns="50800" tIns="50800" rIns="50800" bIns="50800" rtlCol="0" anchor="ctr"/>
            <a:lstStyle/>
            <a:p>
              <a:pPr marL="0" lvl="0" indent="0" algn="ctr">
                <a:lnSpc>
                  <a:spcPts val="3359"/>
                </a:lnSpc>
                <a:spcBef>
                  <a:spcPct val="0"/>
                </a:spcBef>
              </a:pPr>
              <a:r>
                <a:rPr lang="en-US" sz="2400">
                  <a:solidFill>
                    <a:srgbClr val="FFFFFF"/>
                  </a:solidFill>
                  <a:latin typeface="Noto Sans"/>
                </a:rPr>
                <a:t>POWERPOINT</a:t>
              </a:r>
            </a:p>
          </p:txBody>
        </p:sp>
      </p:grpSp>
      <p:grpSp>
        <p:nvGrpSpPr>
          <p:cNvPr id="31" name="Group 31"/>
          <p:cNvGrpSpPr/>
          <p:nvPr/>
        </p:nvGrpSpPr>
        <p:grpSpPr>
          <a:xfrm>
            <a:off x="13231454" y="6374607"/>
            <a:ext cx="4027846" cy="1588292"/>
            <a:chOff x="0" y="0"/>
            <a:chExt cx="812800" cy="145582"/>
          </a:xfrm>
        </p:grpSpPr>
        <p:sp>
          <p:nvSpPr>
            <p:cNvPr id="32" name="Freeform 32"/>
            <p:cNvSpPr/>
            <p:nvPr/>
          </p:nvSpPr>
          <p:spPr>
            <a:xfrm>
              <a:off x="0" y="0"/>
              <a:ext cx="812800" cy="145582"/>
            </a:xfrm>
            <a:custGeom>
              <a:avLst/>
              <a:gdLst/>
              <a:ahLst/>
              <a:cxnLst/>
              <a:rect l="l" t="t" r="r" b="b"/>
              <a:pathLst>
                <a:path w="812800" h="145582">
                  <a:moveTo>
                    <a:pt x="0" y="0"/>
                  </a:moveTo>
                  <a:lnTo>
                    <a:pt x="812800" y="0"/>
                  </a:lnTo>
                  <a:lnTo>
                    <a:pt x="812800" y="145582"/>
                  </a:lnTo>
                  <a:lnTo>
                    <a:pt x="0" y="145582"/>
                  </a:lnTo>
                  <a:close/>
                </a:path>
              </a:pathLst>
            </a:custGeom>
            <a:solidFill>
              <a:srgbClr val="1885F1"/>
            </a:solidFill>
          </p:spPr>
          <p:txBody>
            <a:bodyPr/>
            <a:lstStyle/>
            <a:p>
              <a:r>
                <a:rPr lang="en-IN" sz="4400" dirty="0" smtClean="0"/>
                <a:t>FEATURE CLASSIFICATION</a:t>
              </a:r>
              <a:endParaRPr lang="en-IN" sz="4400" dirty="0"/>
            </a:p>
          </p:txBody>
        </p:sp>
        <p:sp>
          <p:nvSpPr>
            <p:cNvPr id="33" name="TextBox 33"/>
            <p:cNvSpPr txBox="1"/>
            <p:nvPr/>
          </p:nvSpPr>
          <p:spPr>
            <a:xfrm>
              <a:off x="0" y="-38100"/>
              <a:ext cx="812800" cy="850900"/>
            </a:xfrm>
            <a:prstGeom prst="rect">
              <a:avLst/>
            </a:prstGeom>
          </p:spPr>
          <p:txBody>
            <a:bodyPr lIns="50800" tIns="50800" rIns="50800" bIns="50800" rtlCol="0" anchor="ctr"/>
            <a:lstStyle/>
            <a:p>
              <a:pPr marL="0" lvl="0" indent="0" algn="ctr">
                <a:lnSpc>
                  <a:spcPts val="3359"/>
                </a:lnSpc>
                <a:spcBef>
                  <a:spcPct val="0"/>
                </a:spcBef>
              </a:pPr>
              <a:r>
                <a:rPr lang="en-US" sz="2400">
                  <a:solidFill>
                    <a:srgbClr val="FFFFFF"/>
                  </a:solidFill>
                  <a:latin typeface="Noto Sans"/>
                </a:rPr>
                <a:t>CANVA</a:t>
              </a:r>
            </a:p>
          </p:txBody>
        </p:sp>
      </p:grpSp>
      <p:sp>
        <p:nvSpPr>
          <p:cNvPr id="34" name="TextBox 34"/>
          <p:cNvSpPr txBox="1"/>
          <p:nvPr/>
        </p:nvSpPr>
        <p:spPr>
          <a:xfrm>
            <a:off x="3169615" y="1320915"/>
            <a:ext cx="11948770" cy="749300"/>
          </a:xfrm>
          <a:prstGeom prst="rect">
            <a:avLst/>
          </a:prstGeom>
        </p:spPr>
        <p:txBody>
          <a:bodyPr lIns="0" tIns="0" rIns="0" bIns="0" rtlCol="0" anchor="t">
            <a:spAutoFit/>
          </a:bodyPr>
          <a:lstStyle/>
          <a:p>
            <a:pPr marL="0" lvl="0" indent="0" algn="ctr">
              <a:lnSpc>
                <a:spcPts val="5800"/>
              </a:lnSpc>
              <a:spcBef>
                <a:spcPct val="0"/>
              </a:spcBef>
            </a:pPr>
            <a:r>
              <a:rPr lang="en-US" sz="5000" u="none" dirty="0" smtClean="0">
                <a:solidFill>
                  <a:srgbClr val="12222B"/>
                </a:solidFill>
                <a:latin typeface="Open Sans Bold"/>
              </a:rPr>
              <a:t>THREE MAIN COMPONENTS:</a:t>
            </a:r>
            <a:endParaRPr lang="en-US" sz="5000" u="none" dirty="0">
              <a:solidFill>
                <a:srgbClr val="12222B"/>
              </a:solidFill>
              <a:latin typeface="Open Sans Bold"/>
            </a:endParaRPr>
          </a:p>
        </p:txBody>
      </p:sp>
      <p:grpSp>
        <p:nvGrpSpPr>
          <p:cNvPr id="38" name="Group 38"/>
          <p:cNvGrpSpPr/>
          <p:nvPr/>
        </p:nvGrpSpPr>
        <p:grpSpPr>
          <a:xfrm>
            <a:off x="0" y="9983250"/>
            <a:ext cx="1028700" cy="303750"/>
            <a:chOff x="0" y="0"/>
            <a:chExt cx="270933" cy="80000"/>
          </a:xfrm>
        </p:grpSpPr>
        <p:sp>
          <p:nvSpPr>
            <p:cNvPr id="39" name="Freeform 39"/>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0" name="TextBox 40"/>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1" name="Group 41"/>
          <p:cNvGrpSpPr/>
          <p:nvPr/>
        </p:nvGrpSpPr>
        <p:grpSpPr>
          <a:xfrm>
            <a:off x="17259300" y="0"/>
            <a:ext cx="1028700" cy="303750"/>
            <a:chOff x="0" y="0"/>
            <a:chExt cx="270933" cy="80000"/>
          </a:xfrm>
        </p:grpSpPr>
        <p:sp>
          <p:nvSpPr>
            <p:cNvPr id="42" name="Freeform 42"/>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3" name="TextBox 43"/>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4" name="Group 44"/>
          <p:cNvGrpSpPr/>
          <p:nvPr/>
        </p:nvGrpSpPr>
        <p:grpSpPr>
          <a:xfrm>
            <a:off x="0" y="0"/>
            <a:ext cx="1028700" cy="303750"/>
            <a:chOff x="0" y="0"/>
            <a:chExt cx="270933" cy="80000"/>
          </a:xfrm>
        </p:grpSpPr>
        <p:sp>
          <p:nvSpPr>
            <p:cNvPr id="45" name="Freeform 45"/>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6" name="TextBox 46"/>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7" name="Group 47"/>
          <p:cNvGrpSpPr/>
          <p:nvPr/>
        </p:nvGrpSpPr>
        <p:grpSpPr>
          <a:xfrm>
            <a:off x="17259300" y="9983250"/>
            <a:ext cx="1028700" cy="303750"/>
            <a:chOff x="0" y="0"/>
            <a:chExt cx="270933" cy="80000"/>
          </a:xfrm>
        </p:grpSpPr>
        <p:sp>
          <p:nvSpPr>
            <p:cNvPr id="48" name="Freeform 48"/>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9" name="TextBox 49"/>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446" y="3119733"/>
            <a:ext cx="2994072" cy="2479260"/>
          </a:xfrm>
          <a:prstGeom prst="rect">
            <a:avLst/>
          </a:prstGeom>
        </p:spPr>
      </p:pic>
      <p:pic>
        <p:nvPicPr>
          <p:cNvPr id="51" name="Picture 50"/>
          <p:cNvPicPr>
            <a:picLocks noChangeAspect="1"/>
          </p:cNvPicPr>
          <p:nvPr/>
        </p:nvPicPr>
        <p:blipFill rotWithShape="1">
          <a:blip r:embed="rId3">
            <a:extLst>
              <a:ext uri="{28A0092B-C50C-407E-A947-70E740481C1C}">
                <a14:useLocalDpi xmlns:a14="http://schemas.microsoft.com/office/drawing/2010/main" val="0"/>
              </a:ext>
            </a:extLst>
          </a:blip>
          <a:srcRect l="51104"/>
          <a:stretch/>
        </p:blipFill>
        <p:spPr>
          <a:xfrm>
            <a:off x="7793713" y="3149139"/>
            <a:ext cx="2803900" cy="2420448"/>
          </a:xfrm>
          <a:prstGeom prst="rect">
            <a:avLst/>
          </a:prstGeom>
        </p:spPr>
      </p:pic>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8400" y="3157908"/>
            <a:ext cx="2895600" cy="229039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99708" y="2661559"/>
            <a:ext cx="2528152" cy="1276130"/>
            <a:chOff x="0" y="0"/>
            <a:chExt cx="237662" cy="208450"/>
          </a:xfrm>
        </p:grpSpPr>
        <p:sp>
          <p:nvSpPr>
            <p:cNvPr id="3" name="Freeform 3"/>
            <p:cNvSpPr/>
            <p:nvPr/>
          </p:nvSpPr>
          <p:spPr>
            <a:xfrm>
              <a:off x="0" y="0"/>
              <a:ext cx="237662" cy="208450"/>
            </a:xfrm>
            <a:custGeom>
              <a:avLst/>
              <a:gdLst/>
              <a:ahLst/>
              <a:cxnLst/>
              <a:rect l="l" t="t" r="r" b="b"/>
              <a:pathLst>
                <a:path w="237662" h="208450">
                  <a:moveTo>
                    <a:pt x="0" y="0"/>
                  </a:moveTo>
                  <a:lnTo>
                    <a:pt x="237662" y="0"/>
                  </a:lnTo>
                  <a:lnTo>
                    <a:pt x="237662" y="208450"/>
                  </a:lnTo>
                  <a:lnTo>
                    <a:pt x="0" y="208450"/>
                  </a:lnTo>
                  <a:close/>
                </a:path>
              </a:pathLst>
            </a:custGeom>
            <a:solidFill>
              <a:srgbClr val="36C5FF"/>
            </a:solidFill>
          </p:spPr>
          <p:txBody>
            <a:bodyPr/>
            <a:lstStyle/>
            <a:p>
              <a:pPr algn="ctr"/>
              <a:r>
                <a:rPr lang="en-US" sz="4000" dirty="0" smtClean="0">
                  <a:solidFill>
                    <a:schemeClr val="bg1"/>
                  </a:solidFill>
                  <a:latin typeface="Noto Sans" panose="020B0604020202020204" charset="0"/>
                  <a:ea typeface="Noto Sans" panose="020B0604020202020204" charset="0"/>
                </a:rPr>
                <a:t>1.INPUT IMAGE</a:t>
              </a:r>
              <a:endParaRPr lang="en-US" sz="4000" dirty="0">
                <a:solidFill>
                  <a:schemeClr val="bg1"/>
                </a:solidFill>
                <a:latin typeface="Noto Sans" panose="020B0604020202020204" charset="0"/>
                <a:ea typeface="Noto Sans" panose="020B0604020202020204" charset="0"/>
              </a:endParaRPr>
            </a:p>
          </p:txBody>
        </p:sp>
        <p:sp>
          <p:nvSpPr>
            <p:cNvPr id="4" name="TextBox 4"/>
            <p:cNvSpPr txBox="1"/>
            <p:nvPr/>
          </p:nvSpPr>
          <p:spPr>
            <a:xfrm>
              <a:off x="0" y="-38100"/>
              <a:ext cx="812800" cy="850900"/>
            </a:xfrm>
            <a:prstGeom prst="rect">
              <a:avLst/>
            </a:prstGeom>
          </p:spPr>
          <p:txBody>
            <a:bodyPr lIns="50800" tIns="50800" rIns="50800" bIns="50800" rtlCol="0" anchor="ctr"/>
            <a:lstStyle/>
            <a:p>
              <a:pPr marL="0" lvl="0" indent="0" algn="ctr">
                <a:lnSpc>
                  <a:spcPts val="3359"/>
                </a:lnSpc>
                <a:spcBef>
                  <a:spcPct val="0"/>
                </a:spcBef>
              </a:pPr>
              <a:r>
                <a:rPr lang="en-US" sz="2400" u="none">
                  <a:solidFill>
                    <a:srgbClr val="FFFFFF"/>
                  </a:solidFill>
                  <a:latin typeface="Noto Sans"/>
                </a:rPr>
                <a:t>1.</a:t>
              </a:r>
            </a:p>
          </p:txBody>
        </p:sp>
      </p:grpSp>
      <p:grpSp>
        <p:nvGrpSpPr>
          <p:cNvPr id="5" name="Group 5"/>
          <p:cNvGrpSpPr/>
          <p:nvPr/>
        </p:nvGrpSpPr>
        <p:grpSpPr>
          <a:xfrm>
            <a:off x="5227019" y="2690691"/>
            <a:ext cx="3709012" cy="1276130"/>
            <a:chOff x="0" y="0"/>
            <a:chExt cx="237662" cy="208450"/>
          </a:xfrm>
        </p:grpSpPr>
        <p:sp>
          <p:nvSpPr>
            <p:cNvPr id="6" name="Freeform 6"/>
            <p:cNvSpPr/>
            <p:nvPr/>
          </p:nvSpPr>
          <p:spPr>
            <a:xfrm>
              <a:off x="0" y="0"/>
              <a:ext cx="237662" cy="208450"/>
            </a:xfrm>
            <a:custGeom>
              <a:avLst/>
              <a:gdLst/>
              <a:ahLst/>
              <a:cxnLst/>
              <a:rect l="l" t="t" r="r" b="b"/>
              <a:pathLst>
                <a:path w="237662" h="208450">
                  <a:moveTo>
                    <a:pt x="0" y="0"/>
                  </a:moveTo>
                  <a:lnTo>
                    <a:pt x="237662" y="0"/>
                  </a:lnTo>
                  <a:lnTo>
                    <a:pt x="237662" y="208450"/>
                  </a:lnTo>
                  <a:lnTo>
                    <a:pt x="0" y="208450"/>
                  </a:lnTo>
                  <a:close/>
                </a:path>
              </a:pathLst>
            </a:custGeom>
            <a:solidFill>
              <a:srgbClr val="00C282"/>
            </a:solidFill>
          </p:spPr>
          <p:txBody>
            <a:bodyPr/>
            <a:lstStyle/>
            <a:p>
              <a:pPr algn="ctr"/>
              <a:r>
                <a:rPr lang="en-US" sz="3600" dirty="0" smtClean="0">
                  <a:solidFill>
                    <a:schemeClr val="bg1"/>
                  </a:solidFill>
                  <a:latin typeface="Noto Sans" panose="020B0604020202020204" charset="0"/>
                  <a:ea typeface="Noto Sans" panose="020B0604020202020204" charset="0"/>
                </a:rPr>
                <a:t>2. FACE DETECTION</a:t>
              </a:r>
              <a:endParaRPr lang="en-US" sz="3600" dirty="0">
                <a:solidFill>
                  <a:schemeClr val="bg1"/>
                </a:solidFill>
                <a:latin typeface="Noto Sans" panose="020B0604020202020204" charset="0"/>
                <a:ea typeface="Noto Sans" panose="020B0604020202020204" charset="0"/>
              </a:endParaRPr>
            </a:p>
          </p:txBody>
        </p:sp>
        <p:sp>
          <p:nvSpPr>
            <p:cNvPr id="7" name="TextBox 7"/>
            <p:cNvSpPr txBox="1"/>
            <p:nvPr/>
          </p:nvSpPr>
          <p:spPr>
            <a:xfrm>
              <a:off x="0" y="-38100"/>
              <a:ext cx="812800" cy="850900"/>
            </a:xfrm>
            <a:prstGeom prst="rect">
              <a:avLst/>
            </a:prstGeom>
          </p:spPr>
          <p:txBody>
            <a:bodyPr lIns="50800" tIns="50800" rIns="50800" bIns="50800" rtlCol="0" anchor="ctr"/>
            <a:lstStyle/>
            <a:p>
              <a:pPr marL="0" lvl="0" indent="0" algn="ctr">
                <a:lnSpc>
                  <a:spcPts val="3359"/>
                </a:lnSpc>
                <a:spcBef>
                  <a:spcPct val="0"/>
                </a:spcBef>
              </a:pPr>
              <a:r>
                <a:rPr lang="en-US" sz="2400">
                  <a:solidFill>
                    <a:srgbClr val="FFFFFF"/>
                  </a:solidFill>
                  <a:latin typeface="Noto Sans"/>
                </a:rPr>
                <a:t>2.</a:t>
              </a:r>
            </a:p>
          </p:txBody>
        </p:sp>
      </p:grpSp>
      <p:grpSp>
        <p:nvGrpSpPr>
          <p:cNvPr id="8" name="Group 8"/>
          <p:cNvGrpSpPr/>
          <p:nvPr/>
        </p:nvGrpSpPr>
        <p:grpSpPr>
          <a:xfrm>
            <a:off x="10051098" y="2555554"/>
            <a:ext cx="3213471" cy="1382135"/>
            <a:chOff x="0" y="-38100"/>
            <a:chExt cx="1154976" cy="1526539"/>
          </a:xfrm>
        </p:grpSpPr>
        <p:sp>
          <p:nvSpPr>
            <p:cNvPr id="9" name="Freeform 9"/>
            <p:cNvSpPr/>
            <p:nvPr/>
          </p:nvSpPr>
          <p:spPr>
            <a:xfrm>
              <a:off x="0" y="0"/>
              <a:ext cx="1154976" cy="1488439"/>
            </a:xfrm>
            <a:custGeom>
              <a:avLst/>
              <a:gdLst/>
              <a:ahLst/>
              <a:cxnLst/>
              <a:rect l="l" t="t" r="r" b="b"/>
              <a:pathLst>
                <a:path w="237662" h="208450">
                  <a:moveTo>
                    <a:pt x="0" y="0"/>
                  </a:moveTo>
                  <a:lnTo>
                    <a:pt x="237662" y="0"/>
                  </a:lnTo>
                  <a:lnTo>
                    <a:pt x="237662" y="208450"/>
                  </a:lnTo>
                  <a:lnTo>
                    <a:pt x="0" y="208450"/>
                  </a:lnTo>
                  <a:close/>
                </a:path>
              </a:pathLst>
            </a:custGeom>
            <a:solidFill>
              <a:srgbClr val="1885F1"/>
            </a:solidFill>
          </p:spPr>
          <p:txBody>
            <a:bodyPr/>
            <a:lstStyle/>
            <a:p>
              <a:pPr algn="ctr"/>
              <a:r>
                <a:rPr lang="en-US" sz="4000" dirty="0" smtClean="0">
                  <a:solidFill>
                    <a:schemeClr val="bg1"/>
                  </a:solidFill>
                  <a:latin typeface="Noto Sans" panose="020B0604020202020204" charset="0"/>
                  <a:ea typeface="Noto Sans" panose="020B0604020202020204" charset="0"/>
                </a:rPr>
                <a:t>3. FACIAL LANDMARKS</a:t>
              </a:r>
              <a:r>
                <a:rPr lang="en-US" sz="2400" dirty="0" smtClean="0">
                  <a:solidFill>
                    <a:schemeClr val="bg1"/>
                  </a:solidFill>
                  <a:latin typeface="Noto Sans" panose="020B0604020202020204" charset="0"/>
                  <a:ea typeface="Noto Sans" panose="020B0604020202020204" charset="0"/>
                </a:rPr>
                <a:t>.</a:t>
              </a:r>
              <a:endParaRPr lang="en-US" sz="2400" dirty="0">
                <a:solidFill>
                  <a:schemeClr val="bg1"/>
                </a:solidFill>
                <a:latin typeface="Noto Sans" panose="020B0604020202020204" charset="0"/>
                <a:ea typeface="Noto Sans" panose="020B0604020202020204" charset="0"/>
              </a:endParaRPr>
            </a:p>
          </p:txBody>
        </p:sp>
        <p:sp>
          <p:nvSpPr>
            <p:cNvPr id="10" name="TextBox 10"/>
            <p:cNvSpPr txBox="1"/>
            <p:nvPr/>
          </p:nvSpPr>
          <p:spPr>
            <a:xfrm>
              <a:off x="0" y="-38100"/>
              <a:ext cx="812800" cy="850900"/>
            </a:xfrm>
            <a:prstGeom prst="rect">
              <a:avLst/>
            </a:prstGeom>
          </p:spPr>
          <p:txBody>
            <a:bodyPr lIns="50800" tIns="50800" rIns="50800" bIns="50800" rtlCol="0" anchor="ctr"/>
            <a:lstStyle/>
            <a:p>
              <a:pPr marL="0" lvl="0" indent="0" algn="ctr">
                <a:lnSpc>
                  <a:spcPts val="3359"/>
                </a:lnSpc>
                <a:spcBef>
                  <a:spcPct val="0"/>
                </a:spcBef>
              </a:pPr>
              <a:endParaRPr lang="en-US" sz="2400" dirty="0">
                <a:solidFill>
                  <a:srgbClr val="FFFFFF"/>
                </a:solidFill>
                <a:latin typeface="Noto Sans"/>
              </a:endParaRPr>
            </a:p>
          </p:txBody>
        </p:sp>
      </p:grpSp>
      <p:sp>
        <p:nvSpPr>
          <p:cNvPr id="11" name="TextBox 11"/>
          <p:cNvSpPr txBox="1"/>
          <p:nvPr/>
        </p:nvSpPr>
        <p:spPr>
          <a:xfrm>
            <a:off x="3169615" y="954202"/>
            <a:ext cx="11948770" cy="743793"/>
          </a:xfrm>
          <a:prstGeom prst="rect">
            <a:avLst/>
          </a:prstGeom>
        </p:spPr>
        <p:txBody>
          <a:bodyPr lIns="0" tIns="0" rIns="0" bIns="0" rtlCol="0" anchor="t">
            <a:spAutoFit/>
          </a:bodyPr>
          <a:lstStyle/>
          <a:p>
            <a:pPr marL="0" lvl="0" indent="0" algn="ctr">
              <a:lnSpc>
                <a:spcPts val="5800"/>
              </a:lnSpc>
              <a:spcBef>
                <a:spcPct val="0"/>
              </a:spcBef>
            </a:pPr>
            <a:r>
              <a:rPr lang="en-US" sz="5000" dirty="0" smtClean="0">
                <a:solidFill>
                  <a:srgbClr val="12222B"/>
                </a:solidFill>
                <a:latin typeface="Open Sans Bold"/>
              </a:rPr>
              <a:t>PROCESS:</a:t>
            </a:r>
            <a:endParaRPr lang="en-US" sz="5000" dirty="0">
              <a:solidFill>
                <a:srgbClr val="12222B"/>
              </a:solidFill>
              <a:latin typeface="Open Sans Bold"/>
            </a:endParaRPr>
          </a:p>
        </p:txBody>
      </p:sp>
      <p:sp>
        <p:nvSpPr>
          <p:cNvPr id="13" name="TextBox 13"/>
          <p:cNvSpPr txBox="1"/>
          <p:nvPr/>
        </p:nvSpPr>
        <p:spPr>
          <a:xfrm>
            <a:off x="5227019" y="4485165"/>
            <a:ext cx="4368980" cy="2571986"/>
          </a:xfrm>
          <a:prstGeom prst="rect">
            <a:avLst/>
          </a:prstGeom>
        </p:spPr>
        <p:txBody>
          <a:bodyPr wrap="square" lIns="0" tIns="0" rIns="0" bIns="0" rtlCol="0" anchor="t">
            <a:spAutoFit/>
          </a:bodyPr>
          <a:lstStyle/>
          <a:p>
            <a:pPr lvl="0">
              <a:lnSpc>
                <a:spcPts val="2800"/>
              </a:lnSpc>
              <a:spcBef>
                <a:spcPct val="0"/>
              </a:spcBef>
            </a:pPr>
            <a:r>
              <a:rPr lang="en-GB" sz="4400" dirty="0" smtClean="0"/>
              <a:t>Facial </a:t>
            </a:r>
            <a:r>
              <a:rPr lang="en-GB" sz="4400" dirty="0"/>
              <a:t>detection is an important step in emotion detection. It removes the parts of the image that aren’t relevant.</a:t>
            </a:r>
            <a:endParaRPr lang="en-US" sz="4400" dirty="0">
              <a:solidFill>
                <a:srgbClr val="000000"/>
              </a:solidFill>
              <a:latin typeface="Noto Sans"/>
            </a:endParaRPr>
          </a:p>
        </p:txBody>
      </p:sp>
      <p:sp>
        <p:nvSpPr>
          <p:cNvPr id="14" name="TextBox 14"/>
          <p:cNvSpPr txBox="1"/>
          <p:nvPr/>
        </p:nvSpPr>
        <p:spPr>
          <a:xfrm>
            <a:off x="10051098" y="4394897"/>
            <a:ext cx="4582196" cy="3949799"/>
          </a:xfrm>
          <a:prstGeom prst="rect">
            <a:avLst/>
          </a:prstGeom>
        </p:spPr>
        <p:txBody>
          <a:bodyPr wrap="square" lIns="0" tIns="0" rIns="0" bIns="0" rtlCol="0" anchor="t">
            <a:spAutoFit/>
          </a:bodyPr>
          <a:lstStyle/>
          <a:p>
            <a:pPr lvl="0">
              <a:lnSpc>
                <a:spcPts val="2800"/>
              </a:lnSpc>
              <a:spcBef>
                <a:spcPct val="0"/>
              </a:spcBef>
            </a:pPr>
            <a:r>
              <a:rPr lang="en-GB" sz="3600" dirty="0"/>
              <a:t>Facial landmarks are a set of key points on human face images. The points are defined by their (</a:t>
            </a:r>
            <a:r>
              <a:rPr lang="en-GB" sz="3600" dirty="0" err="1"/>
              <a:t>x,y</a:t>
            </a:r>
            <a:r>
              <a:rPr lang="en-GB" sz="3600" dirty="0"/>
              <a:t>) coordinates on the image. These points are used to locate and represent salient regions of the face, such as eyes, eyebrows, nose, mouth and jawline.</a:t>
            </a:r>
            <a:r>
              <a:rPr lang="en-US" sz="3600" dirty="0" smtClean="0">
                <a:solidFill>
                  <a:srgbClr val="000000"/>
                </a:solidFill>
                <a:latin typeface="Noto Sans"/>
              </a:rPr>
              <a:t>.</a:t>
            </a:r>
            <a:endParaRPr lang="en-US" sz="3600" dirty="0">
              <a:solidFill>
                <a:srgbClr val="000000"/>
              </a:solidFill>
              <a:latin typeface="Noto Sans"/>
            </a:endParaRPr>
          </a:p>
        </p:txBody>
      </p:sp>
      <p:grpSp>
        <p:nvGrpSpPr>
          <p:cNvPr id="18" name="Group 18"/>
          <p:cNvGrpSpPr/>
          <p:nvPr/>
        </p:nvGrpSpPr>
        <p:grpSpPr>
          <a:xfrm>
            <a:off x="0" y="9983250"/>
            <a:ext cx="1028700" cy="303750"/>
            <a:chOff x="0" y="0"/>
            <a:chExt cx="270933" cy="80000"/>
          </a:xfrm>
        </p:grpSpPr>
        <p:sp>
          <p:nvSpPr>
            <p:cNvPr id="19" name="Freeform 19"/>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20" name="TextBox 20"/>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21" name="Group 21"/>
          <p:cNvGrpSpPr/>
          <p:nvPr/>
        </p:nvGrpSpPr>
        <p:grpSpPr>
          <a:xfrm>
            <a:off x="17259300" y="0"/>
            <a:ext cx="1028700" cy="303750"/>
            <a:chOff x="0" y="0"/>
            <a:chExt cx="270933" cy="80000"/>
          </a:xfrm>
        </p:grpSpPr>
        <p:sp>
          <p:nvSpPr>
            <p:cNvPr id="22" name="Freeform 22"/>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23" name="TextBox 23"/>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24" name="Group 24"/>
          <p:cNvGrpSpPr/>
          <p:nvPr/>
        </p:nvGrpSpPr>
        <p:grpSpPr>
          <a:xfrm>
            <a:off x="0" y="0"/>
            <a:ext cx="1028700" cy="303750"/>
            <a:chOff x="0" y="0"/>
            <a:chExt cx="270933" cy="80000"/>
          </a:xfrm>
        </p:grpSpPr>
        <p:sp>
          <p:nvSpPr>
            <p:cNvPr id="25" name="Freeform 25"/>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26" name="TextBox 26"/>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27" name="Group 27"/>
          <p:cNvGrpSpPr/>
          <p:nvPr/>
        </p:nvGrpSpPr>
        <p:grpSpPr>
          <a:xfrm>
            <a:off x="17259300" y="9983250"/>
            <a:ext cx="1028700" cy="303750"/>
            <a:chOff x="0" y="0"/>
            <a:chExt cx="270933" cy="80000"/>
          </a:xfrm>
        </p:grpSpPr>
        <p:sp>
          <p:nvSpPr>
            <p:cNvPr id="28" name="Freeform 28"/>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29" name="TextBox 29"/>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
        <p:nvSpPr>
          <p:cNvPr id="32" name="TextBox 13"/>
          <p:cNvSpPr txBox="1"/>
          <p:nvPr/>
        </p:nvSpPr>
        <p:spPr>
          <a:xfrm>
            <a:off x="402940" y="4485165"/>
            <a:ext cx="4368980" cy="1838004"/>
          </a:xfrm>
          <a:prstGeom prst="rect">
            <a:avLst/>
          </a:prstGeom>
        </p:spPr>
        <p:txBody>
          <a:bodyPr wrap="square" lIns="0" tIns="0" rIns="0" bIns="0" rtlCol="0" anchor="t">
            <a:spAutoFit/>
          </a:bodyPr>
          <a:lstStyle/>
          <a:p>
            <a:pPr lvl="0">
              <a:lnSpc>
                <a:spcPts val="2800"/>
              </a:lnSpc>
              <a:spcBef>
                <a:spcPct val="0"/>
              </a:spcBef>
            </a:pPr>
            <a:r>
              <a:rPr lang="en-US" sz="4000" dirty="0" smtClean="0">
                <a:solidFill>
                  <a:srgbClr val="000000"/>
                </a:solidFill>
                <a:latin typeface="Noto Sans"/>
              </a:rPr>
              <a:t>The first step will be to input image or face either by camera or from image.</a:t>
            </a:r>
            <a:endParaRPr lang="en-US" sz="4000" dirty="0">
              <a:solidFill>
                <a:srgbClr val="000000"/>
              </a:solidFill>
              <a:latin typeface="Noto Sans"/>
            </a:endParaRPr>
          </a:p>
        </p:txBody>
      </p:sp>
      <p:sp>
        <p:nvSpPr>
          <p:cNvPr id="33" name="Freeform 9"/>
          <p:cNvSpPr/>
          <p:nvPr/>
        </p:nvSpPr>
        <p:spPr>
          <a:xfrm>
            <a:off x="14700533" y="2609283"/>
            <a:ext cx="3510798" cy="1357538"/>
          </a:xfrm>
          <a:custGeom>
            <a:avLst/>
            <a:gdLst/>
            <a:ahLst/>
            <a:cxnLst/>
            <a:rect l="l" t="t" r="r" b="b"/>
            <a:pathLst>
              <a:path w="237662" h="208450">
                <a:moveTo>
                  <a:pt x="0" y="0"/>
                </a:moveTo>
                <a:lnTo>
                  <a:pt x="237662" y="0"/>
                </a:lnTo>
                <a:lnTo>
                  <a:pt x="237662" y="208450"/>
                </a:lnTo>
                <a:lnTo>
                  <a:pt x="0" y="208450"/>
                </a:lnTo>
                <a:close/>
              </a:path>
            </a:pathLst>
          </a:custGeom>
          <a:solidFill>
            <a:schemeClr val="accent4">
              <a:lumMod val="40000"/>
              <a:lumOff val="60000"/>
            </a:schemeClr>
          </a:solidFill>
          <a:ln>
            <a:solidFill>
              <a:schemeClr val="bg2">
                <a:lumMod val="75000"/>
              </a:schemeClr>
            </a:solidFill>
          </a:ln>
        </p:spPr>
        <p:txBody>
          <a:bodyPr/>
          <a:lstStyle/>
          <a:p>
            <a:pPr algn="ctr"/>
            <a:r>
              <a:rPr lang="en-US" sz="3600" dirty="0" smtClean="0">
                <a:solidFill>
                  <a:schemeClr val="bg1"/>
                </a:solidFill>
                <a:latin typeface="Noto Sans" panose="020B0604020202020204" charset="0"/>
                <a:ea typeface="Noto Sans" panose="020B0604020202020204" charset="0"/>
              </a:rPr>
              <a:t>4.</a:t>
            </a:r>
            <a:r>
              <a:rPr lang="en-US" sz="3600" dirty="0">
                <a:solidFill>
                  <a:schemeClr val="bg1"/>
                </a:solidFill>
                <a:latin typeface="Noto Sans" panose="020B0604020202020204" charset="0"/>
                <a:ea typeface="Noto Sans" panose="020B0604020202020204" charset="0"/>
              </a:rPr>
              <a:t> </a:t>
            </a:r>
            <a:r>
              <a:rPr lang="en-US" sz="3600" dirty="0" smtClean="0">
                <a:solidFill>
                  <a:schemeClr val="bg1"/>
                </a:solidFill>
                <a:latin typeface="Noto Sans" panose="020B0604020202020204" charset="0"/>
                <a:ea typeface="Noto Sans" panose="020B0604020202020204" charset="0"/>
              </a:rPr>
              <a:t>DETECT EMOTION</a:t>
            </a:r>
            <a:endParaRPr lang="en-US" sz="3600" dirty="0">
              <a:solidFill>
                <a:schemeClr val="bg1"/>
              </a:solidFill>
              <a:latin typeface="Noto Sans" panose="020B0604020202020204" charset="0"/>
              <a:ea typeface="Noto Sans" panose="020B0604020202020204" charset="0"/>
            </a:endParaRPr>
          </a:p>
        </p:txBody>
      </p:sp>
      <p:sp>
        <p:nvSpPr>
          <p:cNvPr id="34" name="TextBox 14"/>
          <p:cNvSpPr txBox="1"/>
          <p:nvPr/>
        </p:nvSpPr>
        <p:spPr>
          <a:xfrm>
            <a:off x="14875177" y="4465663"/>
            <a:ext cx="3336154" cy="1465658"/>
          </a:xfrm>
          <a:prstGeom prst="rect">
            <a:avLst/>
          </a:prstGeom>
        </p:spPr>
        <p:txBody>
          <a:bodyPr wrap="square" lIns="0" tIns="0" rIns="0" bIns="0" rtlCol="0" anchor="t">
            <a:spAutoFit/>
          </a:bodyPr>
          <a:lstStyle/>
          <a:p>
            <a:pPr lvl="0">
              <a:lnSpc>
                <a:spcPts val="2800"/>
              </a:lnSpc>
              <a:spcBef>
                <a:spcPct val="0"/>
              </a:spcBef>
            </a:pPr>
            <a:endParaRPr lang="en-US" sz="3600" dirty="0" smtClean="0">
              <a:solidFill>
                <a:srgbClr val="000000"/>
              </a:solidFill>
              <a:latin typeface="Noto Sans"/>
            </a:endParaRPr>
          </a:p>
          <a:p>
            <a:pPr lvl="0">
              <a:lnSpc>
                <a:spcPts val="2800"/>
              </a:lnSpc>
              <a:spcBef>
                <a:spcPct val="0"/>
              </a:spcBef>
            </a:pPr>
            <a:r>
              <a:rPr lang="en-US" sz="3600" dirty="0" smtClean="0">
                <a:solidFill>
                  <a:srgbClr val="000000"/>
                </a:solidFill>
                <a:latin typeface="Noto Sans"/>
              </a:rPr>
              <a:t>The last step would be to detect emotion</a:t>
            </a:r>
            <a:endParaRPr lang="en-US" sz="3600" dirty="0">
              <a:solidFill>
                <a:srgbClr val="000000"/>
              </a:solidFill>
              <a:latin typeface="Noto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8"/>
          <p:cNvGrpSpPr/>
          <p:nvPr/>
        </p:nvGrpSpPr>
        <p:grpSpPr>
          <a:xfrm>
            <a:off x="0" y="9983250"/>
            <a:ext cx="1028700" cy="303750"/>
            <a:chOff x="0" y="0"/>
            <a:chExt cx="270933" cy="80000"/>
          </a:xfrm>
        </p:grpSpPr>
        <p:sp>
          <p:nvSpPr>
            <p:cNvPr id="39" name="Freeform 39"/>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0" name="TextBox 40"/>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1" name="Group 41"/>
          <p:cNvGrpSpPr/>
          <p:nvPr/>
        </p:nvGrpSpPr>
        <p:grpSpPr>
          <a:xfrm>
            <a:off x="17259300" y="0"/>
            <a:ext cx="1028700" cy="303750"/>
            <a:chOff x="0" y="0"/>
            <a:chExt cx="270933" cy="80000"/>
          </a:xfrm>
        </p:grpSpPr>
        <p:sp>
          <p:nvSpPr>
            <p:cNvPr id="42" name="Freeform 42"/>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3" name="TextBox 43"/>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4" name="Group 44"/>
          <p:cNvGrpSpPr/>
          <p:nvPr/>
        </p:nvGrpSpPr>
        <p:grpSpPr>
          <a:xfrm>
            <a:off x="0" y="0"/>
            <a:ext cx="1028700" cy="303750"/>
            <a:chOff x="0" y="0"/>
            <a:chExt cx="270933" cy="80000"/>
          </a:xfrm>
        </p:grpSpPr>
        <p:sp>
          <p:nvSpPr>
            <p:cNvPr id="45" name="Freeform 45"/>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6" name="TextBox 46"/>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7" name="Group 47"/>
          <p:cNvGrpSpPr/>
          <p:nvPr/>
        </p:nvGrpSpPr>
        <p:grpSpPr>
          <a:xfrm>
            <a:off x="17259300" y="9983250"/>
            <a:ext cx="1028700" cy="303750"/>
            <a:chOff x="0" y="0"/>
            <a:chExt cx="270933" cy="80000"/>
          </a:xfrm>
        </p:grpSpPr>
        <p:sp>
          <p:nvSpPr>
            <p:cNvPr id="48" name="Freeform 48"/>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9" name="TextBox 49"/>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
        <p:nvSpPr>
          <p:cNvPr id="51" name="TextBox 51"/>
          <p:cNvSpPr txBox="1"/>
          <p:nvPr/>
        </p:nvSpPr>
        <p:spPr>
          <a:xfrm>
            <a:off x="1545188" y="1038225"/>
            <a:ext cx="14152012" cy="743793"/>
          </a:xfrm>
          <a:prstGeom prst="rect">
            <a:avLst/>
          </a:prstGeom>
        </p:spPr>
        <p:txBody>
          <a:bodyPr wrap="square" lIns="0" tIns="0" rIns="0" bIns="0" rtlCol="0" anchor="t">
            <a:spAutoFit/>
          </a:bodyPr>
          <a:lstStyle/>
          <a:p>
            <a:pPr marL="0" lvl="0" indent="0" algn="ctr">
              <a:lnSpc>
                <a:spcPts val="5800"/>
              </a:lnSpc>
              <a:spcBef>
                <a:spcPct val="0"/>
              </a:spcBef>
            </a:pPr>
            <a:r>
              <a:rPr lang="en-US" sz="5000" dirty="0" smtClean="0">
                <a:solidFill>
                  <a:srgbClr val="12222B"/>
                </a:solidFill>
                <a:latin typeface="Open Sans Bold"/>
              </a:rPr>
              <a:t>SOFTWARE REQUIREMENTS</a:t>
            </a:r>
            <a:endParaRPr lang="en-US" sz="5000" u="none" dirty="0">
              <a:solidFill>
                <a:srgbClr val="12222B"/>
              </a:solidFill>
              <a:latin typeface="Open Sans Bold"/>
            </a:endParaRPr>
          </a:p>
        </p:txBody>
      </p:sp>
      <p:sp>
        <p:nvSpPr>
          <p:cNvPr id="54" name="Content Placeholder 53"/>
          <p:cNvSpPr>
            <a:spLocks noGrp="1"/>
          </p:cNvSpPr>
          <p:nvPr>
            <p:ph idx="1"/>
          </p:nvPr>
        </p:nvSpPr>
        <p:spPr>
          <a:xfrm>
            <a:off x="4506394" y="2964904"/>
            <a:ext cx="9895406" cy="4525963"/>
          </a:xfrm>
        </p:spPr>
        <p:txBody>
          <a:bodyPr>
            <a:noAutofit/>
          </a:bodyPr>
          <a:lstStyle/>
          <a:p>
            <a:r>
              <a:rPr lang="en-GB" sz="5400" dirty="0"/>
              <a:t>Python 3 or above </a:t>
            </a:r>
            <a:endParaRPr lang="en-GB" sz="5400" dirty="0" smtClean="0"/>
          </a:p>
          <a:p>
            <a:r>
              <a:rPr lang="en-GB" sz="5400" dirty="0" smtClean="0"/>
              <a:t>Library </a:t>
            </a:r>
            <a:r>
              <a:rPr lang="en-GB" sz="5400" dirty="0"/>
              <a:t>- open </a:t>
            </a:r>
            <a:r>
              <a:rPr lang="en-GB" sz="5400" dirty="0" err="1"/>
              <a:t>cv,keras</a:t>
            </a:r>
            <a:r>
              <a:rPr lang="en-GB" sz="5400" dirty="0"/>
              <a:t> </a:t>
            </a:r>
            <a:endParaRPr lang="en-GB" sz="5400" dirty="0" smtClean="0"/>
          </a:p>
          <a:p>
            <a:r>
              <a:rPr lang="en-GB" sz="5400" dirty="0" smtClean="0"/>
              <a:t>Development </a:t>
            </a:r>
            <a:r>
              <a:rPr lang="en-GB" sz="5400" dirty="0"/>
              <a:t>and compatible tools used - </a:t>
            </a:r>
            <a:r>
              <a:rPr lang="en-GB" sz="5400" dirty="0" err="1"/>
              <a:t>Pycharm</a:t>
            </a:r>
            <a:r>
              <a:rPr lang="en-GB" sz="5400" dirty="0"/>
              <a:t>, Anaconda</a:t>
            </a:r>
            <a:endParaRPr lang="en-IN" sz="5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8"/>
          <p:cNvGrpSpPr/>
          <p:nvPr/>
        </p:nvGrpSpPr>
        <p:grpSpPr>
          <a:xfrm>
            <a:off x="0" y="9983250"/>
            <a:ext cx="1028700" cy="303750"/>
            <a:chOff x="0" y="0"/>
            <a:chExt cx="270933" cy="80000"/>
          </a:xfrm>
        </p:grpSpPr>
        <p:sp>
          <p:nvSpPr>
            <p:cNvPr id="39" name="Freeform 39"/>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0" name="TextBox 40"/>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1" name="Group 41"/>
          <p:cNvGrpSpPr/>
          <p:nvPr/>
        </p:nvGrpSpPr>
        <p:grpSpPr>
          <a:xfrm>
            <a:off x="17259300" y="0"/>
            <a:ext cx="1028700" cy="303750"/>
            <a:chOff x="0" y="0"/>
            <a:chExt cx="270933" cy="80000"/>
          </a:xfrm>
        </p:grpSpPr>
        <p:sp>
          <p:nvSpPr>
            <p:cNvPr id="42" name="Freeform 42"/>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3" name="TextBox 43"/>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4" name="Group 44"/>
          <p:cNvGrpSpPr/>
          <p:nvPr/>
        </p:nvGrpSpPr>
        <p:grpSpPr>
          <a:xfrm>
            <a:off x="0" y="0"/>
            <a:ext cx="1028700" cy="303750"/>
            <a:chOff x="0" y="0"/>
            <a:chExt cx="270933" cy="80000"/>
          </a:xfrm>
        </p:grpSpPr>
        <p:sp>
          <p:nvSpPr>
            <p:cNvPr id="45" name="Freeform 45"/>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6" name="TextBox 46"/>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7" name="Group 47"/>
          <p:cNvGrpSpPr/>
          <p:nvPr/>
        </p:nvGrpSpPr>
        <p:grpSpPr>
          <a:xfrm>
            <a:off x="17259300" y="9983250"/>
            <a:ext cx="1028700" cy="303750"/>
            <a:chOff x="0" y="0"/>
            <a:chExt cx="270933" cy="80000"/>
          </a:xfrm>
        </p:grpSpPr>
        <p:sp>
          <p:nvSpPr>
            <p:cNvPr id="48" name="Freeform 48"/>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9" name="TextBox 49"/>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
        <p:nvSpPr>
          <p:cNvPr id="51" name="TextBox 51"/>
          <p:cNvSpPr txBox="1"/>
          <p:nvPr/>
        </p:nvSpPr>
        <p:spPr>
          <a:xfrm>
            <a:off x="1543052" y="1638300"/>
            <a:ext cx="14152012" cy="743793"/>
          </a:xfrm>
          <a:prstGeom prst="rect">
            <a:avLst/>
          </a:prstGeom>
        </p:spPr>
        <p:txBody>
          <a:bodyPr wrap="square" lIns="0" tIns="0" rIns="0" bIns="0" rtlCol="0" anchor="t">
            <a:spAutoFit/>
          </a:bodyPr>
          <a:lstStyle/>
          <a:p>
            <a:pPr marL="0" lvl="0" indent="0" algn="ctr">
              <a:lnSpc>
                <a:spcPts val="5800"/>
              </a:lnSpc>
              <a:spcBef>
                <a:spcPct val="0"/>
              </a:spcBef>
            </a:pPr>
            <a:r>
              <a:rPr lang="en-US" sz="5000" dirty="0" smtClean="0">
                <a:solidFill>
                  <a:srgbClr val="12222B"/>
                </a:solidFill>
                <a:latin typeface="Open Sans Bold"/>
              </a:rPr>
              <a:t>HARDWARE REQUIREMENTS</a:t>
            </a:r>
            <a:endParaRPr lang="en-US" sz="5000" u="none" dirty="0">
              <a:solidFill>
                <a:srgbClr val="12222B"/>
              </a:solidFill>
              <a:latin typeface="Open Sans Bold"/>
            </a:endParaRPr>
          </a:p>
        </p:txBody>
      </p:sp>
      <p:sp>
        <p:nvSpPr>
          <p:cNvPr id="54" name="Content Placeholder 53"/>
          <p:cNvSpPr>
            <a:spLocks noGrp="1"/>
          </p:cNvSpPr>
          <p:nvPr>
            <p:ph idx="1"/>
          </p:nvPr>
        </p:nvSpPr>
        <p:spPr>
          <a:xfrm>
            <a:off x="2438400" y="2964904"/>
            <a:ext cx="14173200" cy="6873685"/>
          </a:xfrm>
        </p:spPr>
        <p:txBody>
          <a:bodyPr>
            <a:noAutofit/>
          </a:bodyPr>
          <a:lstStyle/>
          <a:p>
            <a:r>
              <a:rPr lang="en-IN" sz="4000" dirty="0"/>
              <a:t>Central Processing Unit (CPU) - Intel Core i5 6th gen or AMD processor equivalent</a:t>
            </a:r>
            <a:r>
              <a:rPr lang="en-IN" sz="4000" dirty="0" smtClean="0"/>
              <a:t>.</a:t>
            </a:r>
          </a:p>
          <a:p>
            <a:r>
              <a:rPr lang="en-IN" sz="4000" dirty="0" smtClean="0"/>
              <a:t> RAM </a:t>
            </a:r>
            <a:r>
              <a:rPr lang="en-IN" sz="4000" dirty="0"/>
              <a:t>- 8 GB minimum, 16 GB or higher is recommended</a:t>
            </a:r>
            <a:r>
              <a:rPr lang="en-IN" sz="4000" dirty="0" smtClean="0"/>
              <a:t>.</a:t>
            </a:r>
          </a:p>
          <a:p>
            <a:r>
              <a:rPr lang="en-IN" sz="4000" dirty="0" smtClean="0"/>
              <a:t> Graphics </a:t>
            </a:r>
            <a:r>
              <a:rPr lang="en-IN" sz="4000" dirty="0"/>
              <a:t>Processing Unit (GPU) - NVIDIA GeForce GTX960 or </a:t>
            </a:r>
            <a:r>
              <a:rPr lang="en-IN" sz="4000" dirty="0" smtClean="0"/>
              <a:t>higher</a:t>
            </a:r>
          </a:p>
          <a:p>
            <a:r>
              <a:rPr lang="en-IN" sz="4000" dirty="0" smtClean="0"/>
              <a:t> </a:t>
            </a:r>
            <a:r>
              <a:rPr lang="en-IN" sz="4000" dirty="0"/>
              <a:t>Inbuilt Camera or Webcam </a:t>
            </a:r>
            <a:r>
              <a:rPr lang="en-IN" sz="4000" dirty="0" smtClean="0"/>
              <a:t>Support</a:t>
            </a:r>
          </a:p>
          <a:p>
            <a:r>
              <a:rPr lang="en-IN" sz="4000" dirty="0" smtClean="0"/>
              <a:t> </a:t>
            </a:r>
            <a:r>
              <a:rPr lang="en-IN" sz="4000" dirty="0"/>
              <a:t>Operating System (OS) - Ubuntu or Microsoft Windows </a:t>
            </a:r>
            <a:r>
              <a:rPr lang="en-IN" sz="4000" dirty="0" smtClean="0"/>
              <a:t>10</a:t>
            </a:r>
          </a:p>
          <a:p>
            <a:r>
              <a:rPr lang="en-IN" sz="4000" dirty="0" smtClean="0"/>
              <a:t> </a:t>
            </a:r>
            <a:r>
              <a:rPr lang="en-IN" sz="4000" dirty="0"/>
              <a:t>Storage - 20 GB</a:t>
            </a:r>
          </a:p>
        </p:txBody>
      </p:sp>
    </p:spTree>
    <p:extLst>
      <p:ext uri="{BB962C8B-B14F-4D97-AF65-F5344CB8AC3E}">
        <p14:creationId xmlns:p14="http://schemas.microsoft.com/office/powerpoint/2010/main" val="3675472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8"/>
          <p:cNvGrpSpPr/>
          <p:nvPr/>
        </p:nvGrpSpPr>
        <p:grpSpPr>
          <a:xfrm>
            <a:off x="0" y="9983250"/>
            <a:ext cx="1028700" cy="303750"/>
            <a:chOff x="0" y="0"/>
            <a:chExt cx="270933" cy="80000"/>
          </a:xfrm>
        </p:grpSpPr>
        <p:sp>
          <p:nvSpPr>
            <p:cNvPr id="39" name="Freeform 39"/>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0" name="TextBox 40"/>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1" name="Group 41"/>
          <p:cNvGrpSpPr/>
          <p:nvPr/>
        </p:nvGrpSpPr>
        <p:grpSpPr>
          <a:xfrm>
            <a:off x="17259300" y="0"/>
            <a:ext cx="1028700" cy="303750"/>
            <a:chOff x="0" y="0"/>
            <a:chExt cx="270933" cy="80000"/>
          </a:xfrm>
        </p:grpSpPr>
        <p:sp>
          <p:nvSpPr>
            <p:cNvPr id="42" name="Freeform 42"/>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3" name="TextBox 43"/>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4" name="Group 44"/>
          <p:cNvGrpSpPr/>
          <p:nvPr/>
        </p:nvGrpSpPr>
        <p:grpSpPr>
          <a:xfrm>
            <a:off x="0" y="0"/>
            <a:ext cx="1028700" cy="303750"/>
            <a:chOff x="0" y="0"/>
            <a:chExt cx="270933" cy="80000"/>
          </a:xfrm>
        </p:grpSpPr>
        <p:sp>
          <p:nvSpPr>
            <p:cNvPr id="45" name="Freeform 45"/>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6" name="TextBox 46"/>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47" name="Group 47"/>
          <p:cNvGrpSpPr/>
          <p:nvPr/>
        </p:nvGrpSpPr>
        <p:grpSpPr>
          <a:xfrm>
            <a:off x="17259300" y="9983250"/>
            <a:ext cx="1028700" cy="303750"/>
            <a:chOff x="0" y="0"/>
            <a:chExt cx="270933" cy="80000"/>
          </a:xfrm>
        </p:grpSpPr>
        <p:sp>
          <p:nvSpPr>
            <p:cNvPr id="48" name="Freeform 48"/>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49" name="TextBox 49"/>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
        <p:nvSpPr>
          <p:cNvPr id="51" name="TextBox 51"/>
          <p:cNvSpPr txBox="1"/>
          <p:nvPr/>
        </p:nvSpPr>
        <p:spPr>
          <a:xfrm>
            <a:off x="1600200" y="1181100"/>
            <a:ext cx="14152012" cy="743793"/>
          </a:xfrm>
          <a:prstGeom prst="rect">
            <a:avLst/>
          </a:prstGeom>
        </p:spPr>
        <p:txBody>
          <a:bodyPr wrap="square" lIns="0" tIns="0" rIns="0" bIns="0" rtlCol="0" anchor="t">
            <a:spAutoFit/>
          </a:bodyPr>
          <a:lstStyle/>
          <a:p>
            <a:pPr marL="0" lvl="0" indent="0" algn="ctr">
              <a:lnSpc>
                <a:spcPts val="5800"/>
              </a:lnSpc>
              <a:spcBef>
                <a:spcPct val="0"/>
              </a:spcBef>
            </a:pPr>
            <a:r>
              <a:rPr lang="en-US" sz="5000" u="none" dirty="0" smtClean="0">
                <a:solidFill>
                  <a:srgbClr val="12222B"/>
                </a:solidFill>
                <a:latin typeface="Open Sans Bold"/>
              </a:rPr>
              <a:t>MODULES DESCRIPTION:</a:t>
            </a:r>
            <a:endParaRPr lang="en-US" sz="5000" u="none" dirty="0">
              <a:solidFill>
                <a:srgbClr val="12222B"/>
              </a:solidFill>
              <a:latin typeface="Open Sans Bold"/>
            </a:endParaRPr>
          </a:p>
        </p:txBody>
      </p:sp>
      <p:sp>
        <p:nvSpPr>
          <p:cNvPr id="54" name="Content Placeholder 53"/>
          <p:cNvSpPr>
            <a:spLocks noGrp="1"/>
          </p:cNvSpPr>
          <p:nvPr>
            <p:ph idx="1"/>
          </p:nvPr>
        </p:nvSpPr>
        <p:spPr>
          <a:xfrm>
            <a:off x="1485902" y="2857500"/>
            <a:ext cx="15240000" cy="6667185"/>
          </a:xfrm>
        </p:spPr>
        <p:txBody>
          <a:bodyPr>
            <a:noAutofit/>
          </a:bodyPr>
          <a:lstStyle/>
          <a:p>
            <a:r>
              <a:rPr lang="en-GB" sz="4000" dirty="0"/>
              <a:t>This module consists of the data that we have used in the formation of this project or the system i.e</a:t>
            </a:r>
            <a:r>
              <a:rPr lang="en-GB" sz="4000" dirty="0" smtClean="0"/>
              <a:t>., Emotion Recognition </a:t>
            </a:r>
            <a:r>
              <a:rPr lang="en-GB" sz="4000" dirty="0"/>
              <a:t>System. </a:t>
            </a:r>
            <a:endParaRPr lang="en-GB" sz="4000" dirty="0" smtClean="0"/>
          </a:p>
          <a:p>
            <a:r>
              <a:rPr lang="en-GB" sz="4000" dirty="0" smtClean="0"/>
              <a:t>The </a:t>
            </a:r>
            <a:r>
              <a:rPr lang="en-GB" sz="4000" dirty="0"/>
              <a:t>data set that we have used is the </a:t>
            </a:r>
            <a:r>
              <a:rPr lang="en-GB" sz="4000" dirty="0" err="1"/>
              <a:t>Keras</a:t>
            </a:r>
            <a:r>
              <a:rPr lang="en-GB" sz="4000" dirty="0"/>
              <a:t> data </a:t>
            </a:r>
            <a:r>
              <a:rPr lang="en-GB" sz="4000" dirty="0" smtClean="0"/>
              <a:t>set.</a:t>
            </a:r>
          </a:p>
          <a:p>
            <a:r>
              <a:rPr lang="en-GB" sz="4000" dirty="0" smtClean="0"/>
              <a:t>Data </a:t>
            </a:r>
            <a:r>
              <a:rPr lang="en-GB" sz="4000" dirty="0"/>
              <a:t>set consist of various emotions with each picture consisting of specified </a:t>
            </a:r>
            <a:r>
              <a:rPr lang="en-GB" sz="4000" dirty="0" smtClean="0"/>
              <a:t>emotion.</a:t>
            </a:r>
          </a:p>
          <a:p>
            <a:r>
              <a:rPr lang="en-GB" sz="4000" dirty="0" smtClean="0"/>
              <a:t>Using </a:t>
            </a:r>
            <a:r>
              <a:rPr lang="en-GB" sz="4000" dirty="0"/>
              <a:t>all this data collecting from the data set available in the </a:t>
            </a:r>
            <a:r>
              <a:rPr lang="en-GB" sz="4000" dirty="0" err="1"/>
              <a:t>Keras</a:t>
            </a:r>
            <a:r>
              <a:rPr lang="en-GB" sz="4000" dirty="0"/>
              <a:t> Data set, we have used in our Code as by implementing libraries to recognize the emotion of a person. 19 </a:t>
            </a:r>
            <a:endParaRPr lang="en-GB" sz="4000" dirty="0" smtClean="0"/>
          </a:p>
        </p:txBody>
      </p:sp>
    </p:spTree>
    <p:extLst>
      <p:ext uri="{BB962C8B-B14F-4D97-AF65-F5344CB8AC3E}">
        <p14:creationId xmlns:p14="http://schemas.microsoft.com/office/powerpoint/2010/main" val="218810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0"/>
            <a:ext cx="1028700" cy="303750"/>
            <a:chOff x="0" y="0"/>
            <a:chExt cx="270933" cy="80000"/>
          </a:xfrm>
        </p:grpSpPr>
        <p:sp>
          <p:nvSpPr>
            <p:cNvPr id="3" name="Freeform 3"/>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5" name="Group 5"/>
          <p:cNvGrpSpPr/>
          <p:nvPr/>
        </p:nvGrpSpPr>
        <p:grpSpPr>
          <a:xfrm>
            <a:off x="17259300" y="9983250"/>
            <a:ext cx="1028700" cy="303750"/>
            <a:chOff x="0" y="0"/>
            <a:chExt cx="270933" cy="80000"/>
          </a:xfrm>
        </p:grpSpPr>
        <p:sp>
          <p:nvSpPr>
            <p:cNvPr id="6" name="Freeform 6"/>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00C282"/>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8" name="Group 8"/>
          <p:cNvGrpSpPr/>
          <p:nvPr/>
        </p:nvGrpSpPr>
        <p:grpSpPr>
          <a:xfrm>
            <a:off x="-1" y="5901943"/>
            <a:ext cx="18288000" cy="2123574"/>
            <a:chOff x="0" y="0"/>
            <a:chExt cx="2273190" cy="768375"/>
          </a:xfrm>
        </p:grpSpPr>
        <p:sp>
          <p:nvSpPr>
            <p:cNvPr id="9" name="Freeform 9"/>
            <p:cNvSpPr/>
            <p:nvPr/>
          </p:nvSpPr>
          <p:spPr>
            <a:xfrm>
              <a:off x="0" y="0"/>
              <a:ext cx="2273190" cy="768375"/>
            </a:xfrm>
            <a:custGeom>
              <a:avLst/>
              <a:gdLst/>
              <a:ahLst/>
              <a:cxnLst/>
              <a:rect l="l" t="t" r="r" b="b"/>
              <a:pathLst>
                <a:path w="2273190" h="768375">
                  <a:moveTo>
                    <a:pt x="0" y="0"/>
                  </a:moveTo>
                  <a:lnTo>
                    <a:pt x="2273190" y="0"/>
                  </a:lnTo>
                  <a:lnTo>
                    <a:pt x="2273190" y="768375"/>
                  </a:lnTo>
                  <a:lnTo>
                    <a:pt x="0" y="768375"/>
                  </a:lnTo>
                  <a:close/>
                </a:path>
              </a:pathLst>
            </a:custGeom>
            <a:solidFill>
              <a:srgbClr val="EDF0F0"/>
            </a:solidFill>
          </p:spPr>
        </p:sp>
        <p:sp>
          <p:nvSpPr>
            <p:cNvPr id="10" name="TextBox 10"/>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11" name="Group 11"/>
          <p:cNvGrpSpPr/>
          <p:nvPr/>
        </p:nvGrpSpPr>
        <p:grpSpPr>
          <a:xfrm>
            <a:off x="19050" y="1612634"/>
            <a:ext cx="18288000" cy="2016214"/>
            <a:chOff x="0" y="0"/>
            <a:chExt cx="2273190" cy="768375"/>
          </a:xfrm>
        </p:grpSpPr>
        <p:sp>
          <p:nvSpPr>
            <p:cNvPr id="12" name="Freeform 12"/>
            <p:cNvSpPr/>
            <p:nvPr/>
          </p:nvSpPr>
          <p:spPr>
            <a:xfrm>
              <a:off x="0" y="0"/>
              <a:ext cx="2273190" cy="768375"/>
            </a:xfrm>
            <a:custGeom>
              <a:avLst/>
              <a:gdLst/>
              <a:ahLst/>
              <a:cxnLst/>
              <a:rect l="l" t="t" r="r" b="b"/>
              <a:pathLst>
                <a:path w="2273190" h="768375">
                  <a:moveTo>
                    <a:pt x="0" y="0"/>
                  </a:moveTo>
                  <a:lnTo>
                    <a:pt x="2273190" y="0"/>
                  </a:lnTo>
                  <a:lnTo>
                    <a:pt x="2273190" y="768375"/>
                  </a:lnTo>
                  <a:lnTo>
                    <a:pt x="0" y="768375"/>
                  </a:lnTo>
                  <a:close/>
                </a:path>
              </a:pathLst>
            </a:custGeom>
            <a:solidFill>
              <a:srgbClr val="EDF0F0"/>
            </a:solidFill>
          </p:spPr>
        </p:sp>
        <p:sp>
          <p:nvSpPr>
            <p:cNvPr id="13" name="TextBox 13"/>
            <p:cNvSpPr txBox="1"/>
            <p:nvPr/>
          </p:nvSpPr>
          <p:spPr>
            <a:xfrm>
              <a:off x="0" y="-57150"/>
              <a:ext cx="812800" cy="869950"/>
            </a:xfrm>
            <a:prstGeom prst="rect">
              <a:avLst/>
            </a:prstGeom>
          </p:spPr>
          <p:txBody>
            <a:bodyPr lIns="50800" tIns="50800" rIns="50800" bIns="50800" rtlCol="0" anchor="ctr"/>
            <a:lstStyle/>
            <a:p>
              <a:pPr algn="ctr">
                <a:lnSpc>
                  <a:spcPts val="3220"/>
                </a:lnSpc>
              </a:pPr>
              <a:endParaRPr/>
            </a:p>
          </p:txBody>
        </p:sp>
      </p:grpSp>
      <p:grpSp>
        <p:nvGrpSpPr>
          <p:cNvPr id="14" name="Group 14"/>
          <p:cNvGrpSpPr/>
          <p:nvPr/>
        </p:nvGrpSpPr>
        <p:grpSpPr>
          <a:xfrm>
            <a:off x="19050" y="3832055"/>
            <a:ext cx="18288000" cy="1985721"/>
            <a:chOff x="0" y="0"/>
            <a:chExt cx="2273190" cy="768375"/>
          </a:xfrm>
        </p:grpSpPr>
        <p:sp>
          <p:nvSpPr>
            <p:cNvPr id="15" name="Freeform 15"/>
            <p:cNvSpPr/>
            <p:nvPr/>
          </p:nvSpPr>
          <p:spPr>
            <a:xfrm>
              <a:off x="0" y="0"/>
              <a:ext cx="2273190" cy="768375"/>
            </a:xfrm>
            <a:custGeom>
              <a:avLst/>
              <a:gdLst/>
              <a:ahLst/>
              <a:cxnLst/>
              <a:rect l="l" t="t" r="r" b="b"/>
              <a:pathLst>
                <a:path w="2273190" h="768375">
                  <a:moveTo>
                    <a:pt x="0" y="0"/>
                  </a:moveTo>
                  <a:lnTo>
                    <a:pt x="2273190" y="0"/>
                  </a:lnTo>
                  <a:lnTo>
                    <a:pt x="2273190" y="768375"/>
                  </a:lnTo>
                  <a:lnTo>
                    <a:pt x="0" y="768375"/>
                  </a:lnTo>
                  <a:close/>
                </a:path>
              </a:pathLst>
            </a:custGeom>
            <a:solidFill>
              <a:srgbClr val="7ED8FD"/>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marL="0" lvl="1" indent="0" algn="l">
                <a:lnSpc>
                  <a:spcPts val="2940"/>
                </a:lnSpc>
                <a:spcBef>
                  <a:spcPct val="0"/>
                </a:spcBef>
              </a:pPr>
              <a:endParaRPr/>
            </a:p>
          </p:txBody>
        </p:sp>
      </p:grpSp>
      <p:sp>
        <p:nvSpPr>
          <p:cNvPr id="20" name="TextBox 20"/>
          <p:cNvSpPr txBox="1"/>
          <p:nvPr/>
        </p:nvSpPr>
        <p:spPr>
          <a:xfrm>
            <a:off x="747494" y="2428463"/>
            <a:ext cx="5773754" cy="751649"/>
          </a:xfrm>
          <a:prstGeom prst="rect">
            <a:avLst/>
          </a:prstGeom>
        </p:spPr>
        <p:txBody>
          <a:bodyPr wrap="square" lIns="0" tIns="0" rIns="0" bIns="0" rtlCol="0" anchor="t">
            <a:spAutoFit/>
          </a:bodyPr>
          <a:lstStyle/>
          <a:p>
            <a:pPr marL="0" lvl="0" indent="0" algn="ctr">
              <a:lnSpc>
                <a:spcPts val="5800"/>
              </a:lnSpc>
              <a:spcBef>
                <a:spcPct val="0"/>
              </a:spcBef>
            </a:pPr>
            <a:r>
              <a:rPr lang="en-US" sz="5000" u="none" dirty="0" smtClean="0">
                <a:solidFill>
                  <a:srgbClr val="12222B"/>
                </a:solidFill>
                <a:latin typeface="Open Sans Bold"/>
              </a:rPr>
              <a:t>ACTIVE MODULE</a:t>
            </a:r>
            <a:endParaRPr lang="en-US" sz="5000" u="none" dirty="0">
              <a:solidFill>
                <a:srgbClr val="12222B"/>
              </a:solidFill>
              <a:latin typeface="Open Sans Bold"/>
            </a:endParaRPr>
          </a:p>
        </p:txBody>
      </p:sp>
      <p:sp>
        <p:nvSpPr>
          <p:cNvPr id="23" name="TextBox 23"/>
          <p:cNvSpPr txBox="1"/>
          <p:nvPr/>
        </p:nvSpPr>
        <p:spPr>
          <a:xfrm>
            <a:off x="-19052" y="6282326"/>
            <a:ext cx="6539043" cy="1487587"/>
          </a:xfrm>
          <a:prstGeom prst="rect">
            <a:avLst/>
          </a:prstGeom>
        </p:spPr>
        <p:txBody>
          <a:bodyPr wrap="square" lIns="0" tIns="0" rIns="0" bIns="0" rtlCol="0" anchor="t">
            <a:spAutoFit/>
          </a:bodyPr>
          <a:lstStyle/>
          <a:p>
            <a:pPr marL="0" lvl="0" indent="0" algn="ctr">
              <a:lnSpc>
                <a:spcPts val="5800"/>
              </a:lnSpc>
              <a:spcBef>
                <a:spcPct val="0"/>
              </a:spcBef>
            </a:pPr>
            <a:r>
              <a:rPr lang="en-US" sz="5000" dirty="0" smtClean="0">
                <a:solidFill>
                  <a:srgbClr val="12222B"/>
                </a:solidFill>
                <a:latin typeface="Open Sans Bold"/>
              </a:rPr>
              <a:t>EMOTIONS</a:t>
            </a:r>
          </a:p>
          <a:p>
            <a:pPr marL="0" lvl="0" indent="0" algn="ctr">
              <a:lnSpc>
                <a:spcPts val="5800"/>
              </a:lnSpc>
              <a:spcBef>
                <a:spcPct val="0"/>
              </a:spcBef>
            </a:pPr>
            <a:r>
              <a:rPr lang="en-US" sz="5000" dirty="0" smtClean="0">
                <a:solidFill>
                  <a:srgbClr val="12222B"/>
                </a:solidFill>
                <a:latin typeface="Open Sans Bold"/>
              </a:rPr>
              <a:t> MODULE</a:t>
            </a:r>
            <a:endParaRPr lang="en-US" sz="5000" u="none" dirty="0">
              <a:solidFill>
                <a:srgbClr val="12222B"/>
              </a:solidFill>
              <a:latin typeface="Open Sans Bold"/>
            </a:endParaRPr>
          </a:p>
        </p:txBody>
      </p:sp>
      <p:sp>
        <p:nvSpPr>
          <p:cNvPr id="26" name="TextBox 26"/>
          <p:cNvSpPr txBox="1"/>
          <p:nvPr/>
        </p:nvSpPr>
        <p:spPr>
          <a:xfrm>
            <a:off x="-1169129" y="4136748"/>
            <a:ext cx="8915400" cy="1487587"/>
          </a:xfrm>
          <a:prstGeom prst="rect">
            <a:avLst/>
          </a:prstGeom>
        </p:spPr>
        <p:txBody>
          <a:bodyPr wrap="square" lIns="0" tIns="0" rIns="0" bIns="0" rtlCol="0" anchor="t">
            <a:spAutoFit/>
          </a:bodyPr>
          <a:lstStyle/>
          <a:p>
            <a:pPr marL="0" lvl="0" indent="0" algn="ctr">
              <a:lnSpc>
                <a:spcPts val="5800"/>
              </a:lnSpc>
              <a:spcBef>
                <a:spcPct val="0"/>
              </a:spcBef>
            </a:pPr>
            <a:r>
              <a:rPr lang="en-US" sz="5000" dirty="0" smtClean="0">
                <a:solidFill>
                  <a:srgbClr val="12222B"/>
                </a:solidFill>
                <a:latin typeface="Open Sans Bold"/>
              </a:rPr>
              <a:t>DETECTING </a:t>
            </a:r>
          </a:p>
          <a:p>
            <a:pPr marL="0" lvl="0" indent="0" algn="ctr">
              <a:lnSpc>
                <a:spcPts val="5800"/>
              </a:lnSpc>
              <a:spcBef>
                <a:spcPct val="0"/>
              </a:spcBef>
            </a:pPr>
            <a:r>
              <a:rPr lang="en-US" sz="5000" dirty="0" smtClean="0">
                <a:solidFill>
                  <a:srgbClr val="12222B"/>
                </a:solidFill>
                <a:latin typeface="Open Sans Bold"/>
              </a:rPr>
              <a:t>MODULE</a:t>
            </a:r>
            <a:endParaRPr lang="en-US" sz="5000" u="none" dirty="0">
              <a:solidFill>
                <a:srgbClr val="12222B"/>
              </a:solidFill>
              <a:latin typeface="Open Sans Bold"/>
            </a:endParaRPr>
          </a:p>
        </p:txBody>
      </p:sp>
      <p:grpSp>
        <p:nvGrpSpPr>
          <p:cNvPr id="27" name="Group 27"/>
          <p:cNvGrpSpPr/>
          <p:nvPr/>
        </p:nvGrpSpPr>
        <p:grpSpPr>
          <a:xfrm>
            <a:off x="0" y="9983250"/>
            <a:ext cx="1028700" cy="303750"/>
            <a:chOff x="0" y="0"/>
            <a:chExt cx="270933" cy="80000"/>
          </a:xfrm>
        </p:grpSpPr>
        <p:sp>
          <p:nvSpPr>
            <p:cNvPr id="28" name="Freeform 28"/>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7ED8FD"/>
            </a:solidFill>
          </p:spPr>
        </p:sp>
        <p:sp>
          <p:nvSpPr>
            <p:cNvPr id="29" name="TextBox 29"/>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grpSp>
        <p:nvGrpSpPr>
          <p:cNvPr id="30" name="Group 30"/>
          <p:cNvGrpSpPr/>
          <p:nvPr/>
        </p:nvGrpSpPr>
        <p:grpSpPr>
          <a:xfrm>
            <a:off x="0" y="0"/>
            <a:ext cx="1028700" cy="303750"/>
            <a:chOff x="0" y="0"/>
            <a:chExt cx="270933" cy="80000"/>
          </a:xfrm>
        </p:grpSpPr>
        <p:sp>
          <p:nvSpPr>
            <p:cNvPr id="31" name="Freeform 31"/>
            <p:cNvSpPr/>
            <p:nvPr/>
          </p:nvSpPr>
          <p:spPr>
            <a:xfrm>
              <a:off x="0" y="0"/>
              <a:ext cx="270933" cy="80000"/>
            </a:xfrm>
            <a:custGeom>
              <a:avLst/>
              <a:gdLst/>
              <a:ahLst/>
              <a:cxnLst/>
              <a:rect l="l" t="t" r="r" b="b"/>
              <a:pathLst>
                <a:path w="270933" h="80000">
                  <a:moveTo>
                    <a:pt x="0" y="0"/>
                  </a:moveTo>
                  <a:lnTo>
                    <a:pt x="270933" y="0"/>
                  </a:lnTo>
                  <a:lnTo>
                    <a:pt x="270933" y="80000"/>
                  </a:lnTo>
                  <a:lnTo>
                    <a:pt x="0" y="80000"/>
                  </a:lnTo>
                  <a:close/>
                </a:path>
              </a:pathLst>
            </a:custGeom>
            <a:solidFill>
              <a:srgbClr val="B4B4B4"/>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nSpc>
                  <a:spcPts val="2940"/>
                </a:lnSpc>
              </a:pPr>
              <a:endParaRPr/>
            </a:p>
          </p:txBody>
        </p:sp>
      </p:grpSp>
      <p:sp>
        <p:nvSpPr>
          <p:cNvPr id="34" name="Content Placeholder 33"/>
          <p:cNvSpPr>
            <a:spLocks noGrp="1"/>
          </p:cNvSpPr>
          <p:nvPr>
            <p:ph idx="1"/>
          </p:nvPr>
        </p:nvSpPr>
        <p:spPr>
          <a:xfrm>
            <a:off x="7574298" y="1743357"/>
            <a:ext cx="10199352" cy="1795451"/>
          </a:xfrm>
        </p:spPr>
        <p:txBody>
          <a:bodyPr>
            <a:normAutofit/>
          </a:bodyPr>
          <a:lstStyle/>
          <a:p>
            <a:r>
              <a:rPr lang="en-US" dirty="0"/>
              <a:t>This module is used for stating the Recognition System window where a person is supposed to keep the face with required brightness and face</a:t>
            </a:r>
            <a:endParaRPr lang="en-IN" dirty="0"/>
          </a:p>
        </p:txBody>
      </p:sp>
      <p:sp>
        <p:nvSpPr>
          <p:cNvPr id="35" name="Content Placeholder 33"/>
          <p:cNvSpPr txBox="1">
            <a:spLocks/>
          </p:cNvSpPr>
          <p:nvPr/>
        </p:nvSpPr>
        <p:spPr>
          <a:xfrm>
            <a:off x="6774198" y="4000752"/>
            <a:ext cx="10542252" cy="20614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This module is used for detecting the face in the Recognition System window where a person is supposed to keep the face with required brightness and face.</a:t>
            </a:r>
            <a:endParaRPr lang="en-IN" dirty="0"/>
          </a:p>
        </p:txBody>
      </p:sp>
      <p:sp>
        <p:nvSpPr>
          <p:cNvPr id="36" name="Content Placeholder 33"/>
          <p:cNvSpPr txBox="1">
            <a:spLocks/>
          </p:cNvSpPr>
          <p:nvPr/>
        </p:nvSpPr>
        <p:spPr>
          <a:xfrm>
            <a:off x="6019800" y="5942511"/>
            <a:ext cx="12268200" cy="206141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This module is used for detecting the face in the Recognition System window where a person is supposed to keep the face with required brightness and face. After recognizing the face, it will present the emotions of the person, if he is happy, sad, angry, feared, confused, surprised etc.</a:t>
            </a:r>
            <a:endParaRPr lang="en-IN" dirty="0"/>
          </a:p>
          <a:p>
            <a:endParaRPr lang="en-IN" dirty="0"/>
          </a:p>
        </p:txBody>
      </p:sp>
      <p:grpSp>
        <p:nvGrpSpPr>
          <p:cNvPr id="37" name="Group 14"/>
          <p:cNvGrpSpPr/>
          <p:nvPr/>
        </p:nvGrpSpPr>
        <p:grpSpPr>
          <a:xfrm>
            <a:off x="0" y="8093376"/>
            <a:ext cx="18288000" cy="1922542"/>
            <a:chOff x="0" y="0"/>
            <a:chExt cx="2273190" cy="768375"/>
          </a:xfrm>
        </p:grpSpPr>
        <p:sp>
          <p:nvSpPr>
            <p:cNvPr id="38" name="Freeform 15"/>
            <p:cNvSpPr/>
            <p:nvPr/>
          </p:nvSpPr>
          <p:spPr>
            <a:xfrm>
              <a:off x="0" y="0"/>
              <a:ext cx="2273190" cy="768375"/>
            </a:xfrm>
            <a:custGeom>
              <a:avLst/>
              <a:gdLst/>
              <a:ahLst/>
              <a:cxnLst/>
              <a:rect l="l" t="t" r="r" b="b"/>
              <a:pathLst>
                <a:path w="2273190" h="768375">
                  <a:moveTo>
                    <a:pt x="0" y="0"/>
                  </a:moveTo>
                  <a:lnTo>
                    <a:pt x="2273190" y="0"/>
                  </a:lnTo>
                  <a:lnTo>
                    <a:pt x="2273190" y="768375"/>
                  </a:lnTo>
                  <a:lnTo>
                    <a:pt x="0" y="768375"/>
                  </a:lnTo>
                  <a:close/>
                </a:path>
              </a:pathLst>
            </a:custGeom>
            <a:solidFill>
              <a:srgbClr val="7ED8FD"/>
            </a:solidFill>
          </p:spPr>
        </p:sp>
        <p:sp>
          <p:nvSpPr>
            <p:cNvPr id="39" name="TextBox 16"/>
            <p:cNvSpPr txBox="1"/>
            <p:nvPr/>
          </p:nvSpPr>
          <p:spPr>
            <a:xfrm>
              <a:off x="0" y="-38100"/>
              <a:ext cx="812800" cy="850900"/>
            </a:xfrm>
            <a:prstGeom prst="rect">
              <a:avLst/>
            </a:prstGeom>
          </p:spPr>
          <p:txBody>
            <a:bodyPr lIns="50800" tIns="50800" rIns="50800" bIns="50800" rtlCol="0" anchor="ctr"/>
            <a:lstStyle/>
            <a:p>
              <a:pPr marL="0" lvl="1" indent="0" algn="l">
                <a:lnSpc>
                  <a:spcPts val="2940"/>
                </a:lnSpc>
                <a:spcBef>
                  <a:spcPct val="0"/>
                </a:spcBef>
              </a:pPr>
              <a:endParaRPr/>
            </a:p>
          </p:txBody>
        </p:sp>
      </p:grpSp>
      <p:sp>
        <p:nvSpPr>
          <p:cNvPr id="40" name="TextBox 23"/>
          <p:cNvSpPr txBox="1"/>
          <p:nvPr/>
        </p:nvSpPr>
        <p:spPr>
          <a:xfrm>
            <a:off x="-183418" y="8621545"/>
            <a:ext cx="6539043" cy="743793"/>
          </a:xfrm>
          <a:prstGeom prst="rect">
            <a:avLst/>
          </a:prstGeom>
        </p:spPr>
        <p:txBody>
          <a:bodyPr wrap="square" lIns="0" tIns="0" rIns="0" bIns="0" rtlCol="0" anchor="t">
            <a:spAutoFit/>
          </a:bodyPr>
          <a:lstStyle/>
          <a:p>
            <a:pPr marL="0" lvl="0" indent="0" algn="ctr">
              <a:lnSpc>
                <a:spcPts val="5800"/>
              </a:lnSpc>
              <a:spcBef>
                <a:spcPct val="0"/>
              </a:spcBef>
            </a:pPr>
            <a:r>
              <a:rPr lang="en-US" sz="5000" dirty="0" smtClean="0">
                <a:solidFill>
                  <a:srgbClr val="12222B"/>
                </a:solidFill>
                <a:latin typeface="Open Sans Bold"/>
              </a:rPr>
              <a:t>EXIT MODULE</a:t>
            </a:r>
            <a:endParaRPr lang="en-US" sz="5000" u="none" dirty="0">
              <a:solidFill>
                <a:srgbClr val="12222B"/>
              </a:solidFill>
              <a:latin typeface="Open Sans Bold"/>
            </a:endParaRPr>
          </a:p>
        </p:txBody>
      </p:sp>
      <p:sp>
        <p:nvSpPr>
          <p:cNvPr id="41" name="Content Placeholder 33"/>
          <p:cNvSpPr txBox="1">
            <a:spLocks/>
          </p:cNvSpPr>
          <p:nvPr/>
        </p:nvSpPr>
        <p:spPr>
          <a:xfrm>
            <a:off x="6703003" y="8191500"/>
            <a:ext cx="11539822" cy="17446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-This </a:t>
            </a:r>
            <a:r>
              <a:rPr lang="en-US" dirty="0"/>
              <a:t>module is used for closing the window of the Recognition System, where a person was detecting his/her emotions</a:t>
            </a:r>
            <a:endParaRPr lang="en-IN" dirty="0"/>
          </a:p>
        </p:txBody>
      </p:sp>
      <p:sp>
        <p:nvSpPr>
          <p:cNvPr id="42" name="TextBox 31"/>
          <p:cNvSpPr txBox="1"/>
          <p:nvPr/>
        </p:nvSpPr>
        <p:spPr>
          <a:xfrm>
            <a:off x="1804271" y="752654"/>
            <a:ext cx="14679455" cy="461793"/>
          </a:xfrm>
          <a:prstGeom prst="rect">
            <a:avLst/>
          </a:prstGeom>
        </p:spPr>
        <p:txBody>
          <a:bodyPr lIns="0" tIns="0" rIns="0" bIns="0" rtlCol="0" anchor="t">
            <a:spAutoFit/>
          </a:bodyPr>
          <a:lstStyle/>
          <a:p>
            <a:pPr algn="ctr">
              <a:lnSpc>
                <a:spcPts val="3359"/>
              </a:lnSpc>
              <a:spcBef>
                <a:spcPct val="0"/>
              </a:spcBef>
            </a:pPr>
            <a:r>
              <a:rPr lang="en-GB" sz="4000" b="1" dirty="0"/>
              <a:t>Different modules that we have used in this Recognition </a:t>
            </a:r>
            <a:r>
              <a:rPr lang="en-GB" sz="4000" b="1" dirty="0" smtClean="0"/>
              <a:t>system</a:t>
            </a:r>
            <a:endParaRPr lang="en-US" sz="4000" b="1" u="none" dirty="0">
              <a:solidFill>
                <a:srgbClr val="000000"/>
              </a:solidFill>
              <a:latin typeface="Noto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645</Words>
  <Application>Microsoft Office PowerPoint</Application>
  <PresentationFormat>Custom</PresentationFormat>
  <Paragraphs>74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Wingdings</vt:lpstr>
      <vt:lpstr>Arial</vt:lpstr>
      <vt:lpstr>Open Sans Bold</vt:lpstr>
      <vt:lpstr>Noto Sans Bold</vt:lpstr>
      <vt:lpstr>Noto Sans</vt:lpstr>
      <vt:lpstr>Calibri</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Business infographic</dc:title>
  <dc:creator>Korisnik</dc:creator>
  <cp:lastModifiedBy>Windows User</cp:lastModifiedBy>
  <cp:revision>17</cp:revision>
  <dcterms:created xsi:type="dcterms:W3CDTF">2006-08-16T00:00:00Z</dcterms:created>
  <dcterms:modified xsi:type="dcterms:W3CDTF">2022-09-09T15:13:06Z</dcterms:modified>
  <dc:identifier>DAFHJBCCLSI</dc:identifier>
</cp:coreProperties>
</file>