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8" r:id="rId3"/>
    <p:sldId id="259" r:id="rId4"/>
    <p:sldId id="260"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281107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B50B8-A224-49B7-8A88-6CB47554D2C3}"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111772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496002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7320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995487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798471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444327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404568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376511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88563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8762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B50B8-A224-49B7-8A88-6CB47554D2C3}"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904293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B50B8-A224-49B7-8A88-6CB47554D2C3}" type="datetimeFigureOut">
              <a:rPr lang="en-IN" smtClean="0"/>
              <a:t>09-09-2022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339492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59925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207800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F5B50B8-A224-49B7-8A88-6CB47554D2C3}" type="datetimeFigureOut">
              <a:rPr lang="en-IN" smtClean="0"/>
              <a:t>09-09-2022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259779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B50B8-A224-49B7-8A88-6CB47554D2C3}" type="datetimeFigureOut">
              <a:rPr lang="en-IN" smtClean="0"/>
              <a:t>09-09-2022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3061E-83D2-46F9-B882-C3F4FF39E4AC}" type="slidenum">
              <a:rPr lang="en-IN" smtClean="0"/>
              <a:t>‹#›</a:t>
            </a:fld>
            <a:endParaRPr lang="en-IN"/>
          </a:p>
        </p:txBody>
      </p:sp>
    </p:spTree>
    <p:extLst>
      <p:ext uri="{BB962C8B-B14F-4D97-AF65-F5344CB8AC3E}">
        <p14:creationId xmlns:p14="http://schemas.microsoft.com/office/powerpoint/2010/main" val="236023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F5B50B8-A224-49B7-8A88-6CB47554D2C3}" type="datetimeFigureOut">
              <a:rPr lang="en-IN" smtClean="0"/>
              <a:t>09-09-2022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F3061E-83D2-46F9-B882-C3F4FF39E4AC}" type="slidenum">
              <a:rPr lang="en-IN" smtClean="0"/>
              <a:t>‹#›</a:t>
            </a:fld>
            <a:endParaRPr lang="en-IN"/>
          </a:p>
        </p:txBody>
      </p:sp>
    </p:spTree>
    <p:extLst>
      <p:ext uri="{BB962C8B-B14F-4D97-AF65-F5344CB8AC3E}">
        <p14:creationId xmlns:p14="http://schemas.microsoft.com/office/powerpoint/2010/main" val="322696939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AD69-336F-4EF7-C004-2E70763BF645}"/>
              </a:ext>
            </a:extLst>
          </p:cNvPr>
          <p:cNvSpPr>
            <a:spLocks noGrp="1"/>
          </p:cNvSpPr>
          <p:nvPr>
            <p:ph type="ctrTitle"/>
          </p:nvPr>
        </p:nvSpPr>
        <p:spPr>
          <a:xfrm>
            <a:off x="684211" y="685799"/>
            <a:ext cx="10901147" cy="3264764"/>
          </a:xfrm>
        </p:spPr>
        <p:txBody>
          <a:bodyPr/>
          <a:lstStyle/>
          <a:p>
            <a:pPr algn="ctr"/>
            <a:r>
              <a:rPr lang="en-US" dirty="0" err="1"/>
              <a:t>EasyBuy</a:t>
            </a:r>
            <a:endParaRPr lang="en-IN" dirty="0"/>
          </a:p>
        </p:txBody>
      </p:sp>
      <p:sp>
        <p:nvSpPr>
          <p:cNvPr id="3" name="Subtitle 2">
            <a:extLst>
              <a:ext uri="{FF2B5EF4-FFF2-40B4-BE49-F238E27FC236}">
                <a16:creationId xmlns:a16="http://schemas.microsoft.com/office/drawing/2014/main" id="{31DE84CC-873F-0104-FDE4-672E1C88479A}"/>
              </a:ext>
            </a:extLst>
          </p:cNvPr>
          <p:cNvSpPr>
            <a:spLocks noGrp="1"/>
          </p:cNvSpPr>
          <p:nvPr>
            <p:ph type="subTitle" idx="1"/>
          </p:nvPr>
        </p:nvSpPr>
        <p:spPr>
          <a:xfrm>
            <a:off x="1251751" y="3950563"/>
            <a:ext cx="8728862" cy="1688237"/>
          </a:xfrm>
        </p:spPr>
        <p:txBody>
          <a:bodyPr/>
          <a:lstStyle/>
          <a:p>
            <a:pPr algn="ctr"/>
            <a:r>
              <a:rPr lang="en-US" dirty="0"/>
              <a:t>                                       E-Commerce website</a:t>
            </a:r>
            <a:endParaRPr lang="en-IN" dirty="0"/>
          </a:p>
        </p:txBody>
      </p:sp>
    </p:spTree>
    <p:extLst>
      <p:ext uri="{BB962C8B-B14F-4D97-AF65-F5344CB8AC3E}">
        <p14:creationId xmlns:p14="http://schemas.microsoft.com/office/powerpoint/2010/main" val="88002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83E162-9FD2-BC75-C8D4-89F80DE8FBCA}"/>
              </a:ext>
            </a:extLst>
          </p:cNvPr>
          <p:cNvSpPr txBox="1"/>
          <p:nvPr/>
        </p:nvSpPr>
        <p:spPr>
          <a:xfrm>
            <a:off x="2080727" y="793102"/>
            <a:ext cx="7623110" cy="4708981"/>
          </a:xfrm>
          <a:prstGeom prst="rect">
            <a:avLst/>
          </a:prstGeom>
          <a:noFill/>
        </p:spPr>
        <p:txBody>
          <a:bodyPr wrap="square" rtlCol="0">
            <a:spAutoFit/>
          </a:bodyPr>
          <a:lstStyle/>
          <a:p>
            <a:pPr marR="608330" algn="ctr"/>
            <a:r>
              <a:rPr lang="en-US" sz="3200" b="1" dirty="0">
                <a:solidFill>
                  <a:schemeClr val="accent2">
                    <a:lumMod val="40000"/>
                    <a:lumOff val="60000"/>
                  </a:schemeClr>
                </a:solidFill>
                <a:effectLst/>
                <a:latin typeface="Times New Roman" panose="02020603050405020304" pitchFamily="18" charset="0"/>
                <a:ea typeface="Calibri" panose="020F0502020204030204" pitchFamily="34" charset="0"/>
                <a:cs typeface="Mangal" panose="02040503050203030202" pitchFamily="18" charset="0"/>
              </a:rPr>
              <a:t>Reports / Outputs</a:t>
            </a:r>
            <a:endParaRPr lang="en-IN" sz="3200" dirty="0">
              <a:solidFill>
                <a:schemeClr val="accent2">
                  <a:lumMod val="40000"/>
                  <a:lumOff val="60000"/>
                </a:schemeClr>
              </a:solidFill>
              <a:effectLst/>
              <a:latin typeface="Calibri" panose="020F0502020204030204" pitchFamily="34" charset="0"/>
              <a:ea typeface="Calibri" panose="020F0502020204030204" pitchFamily="34" charset="0"/>
              <a:cs typeface="Mangal" panose="02040503050203030202" pitchFamily="18" charset="0"/>
            </a:endParaRPr>
          </a:p>
          <a:p>
            <a:pPr marR="608330"/>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608330" algn="ct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608330" algn="ctr"/>
            <a:r>
              <a:rPr lang="en-US" sz="2800" dirty="0">
                <a:effectLst/>
                <a:latin typeface="Times New Roman" panose="02020603050405020304" pitchFamily="18" charset="0"/>
                <a:ea typeface="Calibri" panose="020F0502020204030204" pitchFamily="34" charset="0"/>
                <a:cs typeface="Mangal" panose="02040503050203030202" pitchFamily="18" charset="0"/>
              </a:rPr>
              <a:t>The output of  this project is a website that can be used to shop goods online.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lgn="ctr"/>
            <a:r>
              <a:rPr lang="en-US" sz="2800" dirty="0">
                <a:effectLst/>
                <a:latin typeface="Times New Roman" panose="02020603050405020304" pitchFamily="18" charset="0"/>
                <a:ea typeface="Calibri" panose="020F0502020204030204" pitchFamily="34" charset="0"/>
                <a:cs typeface="Mangal" panose="02040503050203030202" pitchFamily="18" charset="0"/>
              </a:rPr>
              <a:t>This can be helpful for small vendors as they can increase their reach by selling goods online at various locations which generally would require salesman and they can make commendable profits.</a:t>
            </a:r>
            <a:endParaRPr lang="en-IN" sz="2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12876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C89286-1A8B-449A-8C28-EEDC3982DA70}"/>
              </a:ext>
            </a:extLst>
          </p:cNvPr>
          <p:cNvSpPr txBox="1"/>
          <p:nvPr/>
        </p:nvSpPr>
        <p:spPr>
          <a:xfrm>
            <a:off x="2276669" y="849086"/>
            <a:ext cx="7809721" cy="3077766"/>
          </a:xfrm>
          <a:prstGeom prst="rect">
            <a:avLst/>
          </a:prstGeom>
          <a:noFill/>
        </p:spPr>
        <p:txBody>
          <a:bodyPr wrap="square" rtlCol="0">
            <a:spAutoFit/>
          </a:bodyPr>
          <a:lstStyle/>
          <a:p>
            <a:pPr marR="608330" algn="ctr"/>
            <a:r>
              <a:rPr lang="en-US" sz="3200" b="1" dirty="0">
                <a:solidFill>
                  <a:schemeClr val="accent2">
                    <a:lumMod val="40000"/>
                    <a:lumOff val="60000"/>
                  </a:schemeClr>
                </a:solidFill>
                <a:effectLst/>
                <a:latin typeface="Times New Roman" panose="02020603050405020304" pitchFamily="18" charset="0"/>
                <a:ea typeface="Calibri" panose="020F0502020204030204" pitchFamily="34" charset="0"/>
                <a:cs typeface="Mangal" panose="02040503050203030202" pitchFamily="18" charset="0"/>
              </a:rPr>
              <a:t>CONCLUSION</a:t>
            </a:r>
          </a:p>
          <a:p>
            <a:pPr marR="608330" algn="ctr"/>
            <a:endParaRPr lang="en-IN" sz="3200" dirty="0">
              <a:solidFill>
                <a:schemeClr val="accent2">
                  <a:lumMod val="40000"/>
                  <a:lumOff val="60000"/>
                </a:schemeClr>
              </a:solidFill>
              <a:effectLst/>
              <a:latin typeface="Calibri" panose="020F0502020204030204" pitchFamily="34" charset="0"/>
              <a:ea typeface="Calibri" panose="020F0502020204030204" pitchFamily="34" charset="0"/>
              <a:cs typeface="Mangal" panose="02040503050203030202" pitchFamily="18" charset="0"/>
            </a:endParaRPr>
          </a:p>
          <a:p>
            <a:pPr marR="608330" algn="ctr"/>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270510" marR="608330"/>
            <a:r>
              <a:rPr lang="en-US" sz="2800" dirty="0">
                <a:effectLst/>
                <a:latin typeface="Times New Roman" panose="02020603050405020304" pitchFamily="18" charset="0"/>
                <a:ea typeface="Calibri" panose="020F0502020204030204" pitchFamily="34" charset="0"/>
                <a:cs typeface="Mangal" panose="02040503050203030202" pitchFamily="18" charset="0"/>
              </a:rPr>
              <a:t>The website “</a:t>
            </a:r>
            <a:r>
              <a:rPr lang="en-US" sz="2800" dirty="0" err="1">
                <a:effectLst/>
                <a:latin typeface="Times New Roman" panose="02020603050405020304" pitchFamily="18" charset="0"/>
                <a:ea typeface="Calibri" panose="020F0502020204030204" pitchFamily="34" charset="0"/>
                <a:cs typeface="Mangal" panose="02040503050203030202" pitchFamily="18" charset="0"/>
              </a:rPr>
              <a:t>EasyBuy</a:t>
            </a:r>
            <a:r>
              <a:rPr lang="en-US" sz="2800" dirty="0">
                <a:effectLst/>
                <a:latin typeface="Times New Roman" panose="02020603050405020304" pitchFamily="18" charset="0"/>
                <a:ea typeface="Calibri" panose="020F0502020204030204" pitchFamily="34" charset="0"/>
                <a:cs typeface="Mangal" panose="02040503050203030202" pitchFamily="18" charset="0"/>
              </a:rPr>
              <a:t>” is an E-commerce website developed using latest technologies which is inclined at providing the user a hustle free shopping experience.</a:t>
            </a: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50425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86D62F-C710-E7B7-2238-3CE2CEBD98E5}"/>
              </a:ext>
            </a:extLst>
          </p:cNvPr>
          <p:cNvSpPr txBox="1"/>
          <p:nvPr/>
        </p:nvSpPr>
        <p:spPr>
          <a:xfrm flipH="1">
            <a:off x="1970840" y="79899"/>
            <a:ext cx="7164281" cy="4339650"/>
          </a:xfrm>
          <a:prstGeom prst="rect">
            <a:avLst/>
          </a:prstGeom>
          <a:noFill/>
        </p:spPr>
        <p:txBody>
          <a:bodyPr wrap="square" rtlCol="0">
            <a:spAutoFit/>
          </a:bodyPr>
          <a:lstStyle/>
          <a:p>
            <a:r>
              <a:rPr lang="en-US" sz="4400" b="1" dirty="0">
                <a:solidFill>
                  <a:schemeClr val="accent2">
                    <a:lumMod val="40000"/>
                    <a:lumOff val="60000"/>
                  </a:schemeClr>
                </a:solidFill>
              </a:rPr>
              <a:t>Team Members</a:t>
            </a:r>
          </a:p>
          <a:p>
            <a:pPr marL="457200" indent="-457200">
              <a:buFont typeface="Arial" panose="020B0604020202020204" pitchFamily="34" charset="0"/>
              <a:buChar char="•"/>
            </a:pPr>
            <a:r>
              <a:rPr lang="en-US" sz="3000" dirty="0"/>
              <a:t>Yogesh Sharma(Leader)</a:t>
            </a:r>
          </a:p>
          <a:p>
            <a:pPr marL="457200" indent="-457200">
              <a:buFont typeface="Arial" panose="020B0604020202020204" pitchFamily="34" charset="0"/>
              <a:buChar char="•"/>
            </a:pPr>
            <a:r>
              <a:rPr lang="en-US" sz="3000" dirty="0"/>
              <a:t>Mohika Rastogi</a:t>
            </a:r>
          </a:p>
          <a:p>
            <a:pPr marL="457200" indent="-457200">
              <a:buFont typeface="Arial" panose="020B0604020202020204" pitchFamily="34" charset="0"/>
              <a:buChar char="•"/>
            </a:pPr>
            <a:r>
              <a:rPr lang="en-US" sz="3000" dirty="0"/>
              <a:t>Sagar Kumar</a:t>
            </a:r>
          </a:p>
          <a:p>
            <a:pPr marL="457200" indent="-457200">
              <a:buFont typeface="Arial" panose="020B0604020202020204" pitchFamily="34" charset="0"/>
              <a:buChar char="•"/>
            </a:pPr>
            <a:r>
              <a:rPr lang="en-US" sz="3000" dirty="0" err="1"/>
              <a:t>Koshinder</a:t>
            </a:r>
            <a:r>
              <a:rPr lang="en-US" sz="3000" dirty="0"/>
              <a:t> Chauhan</a:t>
            </a:r>
          </a:p>
          <a:p>
            <a:pPr marL="457200" indent="-457200">
              <a:buFont typeface="Arial" panose="020B0604020202020204" pitchFamily="34" charset="0"/>
              <a:buChar char="•"/>
            </a:pPr>
            <a:endParaRPr lang="en-US" sz="3000" dirty="0"/>
          </a:p>
          <a:p>
            <a:r>
              <a:rPr lang="en-US" sz="4400" b="1" dirty="0">
                <a:solidFill>
                  <a:schemeClr val="accent2">
                    <a:lumMod val="40000"/>
                    <a:lumOff val="60000"/>
                  </a:schemeClr>
                </a:solidFill>
              </a:rPr>
              <a:t>Project Supervisor</a:t>
            </a:r>
          </a:p>
          <a:p>
            <a:r>
              <a:rPr lang="en-US" sz="3800" dirty="0">
                <a:latin typeface="Lucida Calligraphy" panose="03010101010101010101" pitchFamily="66" charset="0"/>
              </a:rPr>
              <a:t>MR. ANKIT  VERMA</a:t>
            </a:r>
          </a:p>
        </p:txBody>
      </p:sp>
    </p:spTree>
    <p:extLst>
      <p:ext uri="{BB962C8B-B14F-4D97-AF65-F5344CB8AC3E}">
        <p14:creationId xmlns:p14="http://schemas.microsoft.com/office/powerpoint/2010/main" val="112342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5636DE-31D1-1A9E-0C9B-BCE8C5C37EB1}"/>
              </a:ext>
            </a:extLst>
          </p:cNvPr>
          <p:cNvSpPr txBox="1"/>
          <p:nvPr/>
        </p:nvSpPr>
        <p:spPr>
          <a:xfrm>
            <a:off x="4225772" y="221942"/>
            <a:ext cx="3941683" cy="584775"/>
          </a:xfrm>
          <a:prstGeom prst="rect">
            <a:avLst/>
          </a:prstGeom>
          <a:noFill/>
        </p:spPr>
        <p:txBody>
          <a:bodyPr wrap="square" rtlCol="0">
            <a:spAutoFit/>
          </a:bodyPr>
          <a:lstStyle/>
          <a:p>
            <a:r>
              <a:rPr lang="en-US" sz="3200" b="1" u="sng" dirty="0">
                <a:solidFill>
                  <a:schemeClr val="accent2">
                    <a:lumMod val="40000"/>
                    <a:lumOff val="60000"/>
                  </a:schemeClr>
                </a:solidFill>
              </a:rPr>
              <a:t>INTRODUCTION</a:t>
            </a:r>
            <a:endParaRPr lang="en-IN" sz="3200" b="1" u="sng" dirty="0">
              <a:solidFill>
                <a:schemeClr val="accent2">
                  <a:lumMod val="40000"/>
                  <a:lumOff val="60000"/>
                </a:schemeClr>
              </a:solidFill>
            </a:endParaRPr>
          </a:p>
        </p:txBody>
      </p:sp>
      <p:sp>
        <p:nvSpPr>
          <p:cNvPr id="3" name="TextBox 2">
            <a:extLst>
              <a:ext uri="{FF2B5EF4-FFF2-40B4-BE49-F238E27FC236}">
                <a16:creationId xmlns:a16="http://schemas.microsoft.com/office/drawing/2014/main" id="{9526581D-1AFE-6587-5679-281C5AFDD076}"/>
              </a:ext>
            </a:extLst>
          </p:cNvPr>
          <p:cNvSpPr txBox="1"/>
          <p:nvPr/>
        </p:nvSpPr>
        <p:spPr>
          <a:xfrm>
            <a:off x="1873189" y="1269507"/>
            <a:ext cx="8851036" cy="5293757"/>
          </a:xfrm>
          <a:prstGeom prst="rect">
            <a:avLst/>
          </a:prstGeom>
          <a:noFill/>
        </p:spPr>
        <p:txBody>
          <a:bodyPr wrap="square" rtlCol="0">
            <a:spAutoFit/>
          </a:bodyPr>
          <a:lstStyle/>
          <a:p>
            <a:pPr marL="457200" marR="608330" indent="-457200">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8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Title</a:t>
            </a:r>
            <a:r>
              <a:rPr lang="en-US" sz="2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28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28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project</a:t>
            </a:r>
            <a:r>
              <a:rPr lang="en-US" sz="28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28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EasyBuy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800" spc="-4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608330" indent="-457200">
              <a:buFont typeface="Arial" panose="020B0604020202020204" pitchFamily="34" charset="0"/>
              <a:buChar char="•"/>
            </a:pPr>
            <a:r>
              <a:rPr lang="en-US" sz="2800" spc="-40" dirty="0">
                <a:effectLst/>
                <a:latin typeface="Times New Roman" panose="02020603050405020304" pitchFamily="18" charset="0"/>
                <a:ea typeface="Calibri" panose="020F0502020204030204" pitchFamily="34" charset="0"/>
                <a:cs typeface="Times New Roman" panose="02020603050405020304" pitchFamily="18" charset="0"/>
              </a:rPr>
              <a:t>It will be an E-commerce website that will allow users to buy products online.</a:t>
            </a:r>
          </a:p>
          <a:p>
            <a:pPr marL="457200" marR="608330" indent="-457200">
              <a:spcAft>
                <a:spcPts val="1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Electronic Commerce or E-commerce is the process of doing business through the Internet. A person can have the access to buy the products online by sitting in a chair in his home.  </a:t>
            </a:r>
          </a:p>
          <a:p>
            <a:pPr marL="457200" marR="608330" indent="-457200">
              <a:spcAft>
                <a:spcPts val="1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This website is useful for small vendors. </a:t>
            </a:r>
          </a:p>
          <a:p>
            <a:pPr marL="457200" marR="608330" indent="-457200">
              <a:spcAft>
                <a:spcPts val="1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With this system, we can reduce the physical work of the person i.e. buying the goods online.</a:t>
            </a:r>
            <a:br>
              <a:rPr lang="en-US" sz="2800" dirty="0">
                <a:effectLst/>
                <a:latin typeface="Times New Roman" panose="02020603050405020304" pitchFamily="18" charset="0"/>
                <a:ea typeface="Times New Roman" panose="02020603050405020304" pitchFamily="18" charset="0"/>
              </a:rPr>
            </a:b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898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CA62E9-F479-9651-72CC-BD84524AFA9E}"/>
              </a:ext>
            </a:extLst>
          </p:cNvPr>
          <p:cNvSpPr txBox="1"/>
          <p:nvPr/>
        </p:nvSpPr>
        <p:spPr>
          <a:xfrm>
            <a:off x="1127464" y="426128"/>
            <a:ext cx="9081856" cy="5724644"/>
          </a:xfrm>
          <a:prstGeom prst="rect">
            <a:avLst/>
          </a:prstGeom>
          <a:noFill/>
        </p:spPr>
        <p:txBody>
          <a:bodyPr wrap="square" rtlCol="0">
            <a:spAutoFit/>
          </a:bodyPr>
          <a:lstStyle/>
          <a:p>
            <a:pPr marL="457200" marR="608330" indent="-457200">
              <a:spcAft>
                <a:spcPts val="1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In this system, we need not work physically to buy the goods. Here the person can access all the types of information about quality, price, rating, discounts, and warranty. </a:t>
            </a:r>
          </a:p>
          <a:p>
            <a:pPr marL="457200" marR="608330" indent="-457200">
              <a:spcAft>
                <a:spcPts val="1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This site provide an easy UI for the user to buy products online.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608330" indent="-457200">
              <a:buFont typeface="Arial" panose="020B0604020202020204" pitchFamily="34" charset="0"/>
              <a:buChar char="•"/>
            </a:pPr>
            <a:r>
              <a:rPr lang="en-US" sz="2800" spc="-40" dirty="0">
                <a:effectLst/>
                <a:latin typeface="Times New Roman" panose="02020603050405020304" pitchFamily="18" charset="0"/>
                <a:ea typeface="Calibri" panose="020F0502020204030204" pitchFamily="34" charset="0"/>
                <a:cs typeface="Times New Roman" panose="02020603050405020304" pitchFamily="18" charset="0"/>
              </a:rPr>
              <a:t>User will be required to login to buy the product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608330" indent="-457200">
              <a:buFont typeface="Arial" panose="020B0604020202020204" pitchFamily="34" charset="0"/>
              <a:buChar char="•"/>
            </a:pPr>
            <a:r>
              <a:rPr lang="en-US" sz="2800" spc="-40" dirty="0">
                <a:effectLst/>
                <a:latin typeface="Times New Roman" panose="02020603050405020304" pitchFamily="18" charset="0"/>
                <a:ea typeface="Calibri" panose="020F0502020204030204" pitchFamily="34" charset="0"/>
                <a:cs typeface="Times New Roman" panose="02020603050405020304" pitchFamily="18" charset="0"/>
              </a:rPr>
              <a:t>He/she can add the required product on the cart and then to buy it he/she can checkout and provide the shipping address.</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608330" indent="-457200">
              <a:buFont typeface="Arial" panose="020B0604020202020204" pitchFamily="34" charset="0"/>
              <a:buChar char="•"/>
            </a:pPr>
            <a:r>
              <a:rPr lang="en-US" sz="2800" spc="-40" dirty="0">
                <a:effectLst/>
                <a:latin typeface="Times New Roman" panose="02020603050405020304" pitchFamily="18" charset="0"/>
                <a:ea typeface="Calibri" panose="020F0502020204030204" pitchFamily="34" charset="0"/>
                <a:cs typeface="Times New Roman" panose="02020603050405020304" pitchFamily="18" charset="0"/>
              </a:rPr>
              <a:t>As the user clicks the checkout option a notification is triggered to the vendor and product can be delivered. </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26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8E5B7-7F4A-C20D-5E7E-64F8C22C3EFA}"/>
              </a:ext>
            </a:extLst>
          </p:cNvPr>
          <p:cNvSpPr txBox="1"/>
          <p:nvPr/>
        </p:nvSpPr>
        <p:spPr>
          <a:xfrm>
            <a:off x="1553593" y="292963"/>
            <a:ext cx="10156054" cy="584775"/>
          </a:xfrm>
          <a:prstGeom prst="rect">
            <a:avLst/>
          </a:prstGeom>
          <a:noFill/>
        </p:spPr>
        <p:txBody>
          <a:bodyPr wrap="square" rtlCol="0">
            <a:spAutoFit/>
          </a:bodyPr>
          <a:lstStyle/>
          <a:p>
            <a:r>
              <a:rPr lang="en-US" sz="3200" b="1" dirty="0">
                <a:solidFill>
                  <a:schemeClr val="accent2">
                    <a:lumMod val="40000"/>
                    <a:lumOff val="60000"/>
                  </a:schemeClr>
                </a:solidFill>
              </a:rPr>
              <a:t>Technologies                Software Requirements</a:t>
            </a:r>
            <a:endParaRPr lang="en-IN" sz="3200" b="1" dirty="0">
              <a:solidFill>
                <a:schemeClr val="accent2">
                  <a:lumMod val="40000"/>
                  <a:lumOff val="60000"/>
                </a:schemeClr>
              </a:solidFill>
            </a:endParaRPr>
          </a:p>
        </p:txBody>
      </p:sp>
      <p:sp>
        <p:nvSpPr>
          <p:cNvPr id="3" name="TextBox 2">
            <a:extLst>
              <a:ext uri="{FF2B5EF4-FFF2-40B4-BE49-F238E27FC236}">
                <a16:creationId xmlns:a16="http://schemas.microsoft.com/office/drawing/2014/main" id="{372E16DE-A10D-BB2D-20D3-8A65BF41E716}"/>
              </a:ext>
            </a:extLst>
          </p:cNvPr>
          <p:cNvSpPr txBox="1"/>
          <p:nvPr/>
        </p:nvSpPr>
        <p:spPr>
          <a:xfrm>
            <a:off x="994299" y="1340528"/>
            <a:ext cx="4048218" cy="2954655"/>
          </a:xfrm>
          <a:prstGeom prst="rect">
            <a:avLst/>
          </a:prstGeom>
          <a:noFill/>
        </p:spPr>
        <p:txBody>
          <a:bodyPr wrap="square" rtlCol="0">
            <a:spAutoFit/>
          </a:bodyPr>
          <a:lstStyle/>
          <a:p>
            <a:pPr marL="342900" marR="608330" lvl="0" indent="-342900" algn="jus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C#  </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Entity Framework</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Angular</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TypeScript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HTML</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CSS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lgn="just">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Bootstrap</a:t>
            </a:r>
          </a:p>
          <a:p>
            <a:pPr marR="608330" lvl="0">
              <a:tabLst>
                <a:tab pos="2667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id="{04AEE56B-DC42-3381-5082-88B6A4197B46}"/>
              </a:ext>
            </a:extLst>
          </p:cNvPr>
          <p:cNvSpPr txBox="1"/>
          <p:nvPr/>
        </p:nvSpPr>
        <p:spPr>
          <a:xfrm>
            <a:off x="6267635" y="1491449"/>
            <a:ext cx="4509856" cy="2677656"/>
          </a:xfrm>
          <a:prstGeom prst="rect">
            <a:avLst/>
          </a:prstGeom>
          <a:noFill/>
        </p:spPr>
        <p:txBody>
          <a:bodyPr wrap="square" rtlCol="0">
            <a:spAutoFit/>
          </a:bodyPr>
          <a:lstStyle/>
          <a:p>
            <a:pPr marL="342900" marR="608330" lvl="0" indent="-342900">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Visual Studio 2022</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.NET Core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Postman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Nodejs</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Angular CLI</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marR="608330" lvl="0" indent="-342900">
              <a:buFont typeface="Wingdings" panose="05000000000000000000" pitchFamily="2" charset="2"/>
              <a:buChar char=""/>
              <a:tabLst>
                <a:tab pos="266700" algn="l"/>
              </a:tabLst>
            </a:pPr>
            <a:r>
              <a:rPr lang="en-US" sz="2400" dirty="0">
                <a:effectLst/>
                <a:latin typeface="Times New Roman" panose="02020603050405020304" pitchFamily="18" charset="0"/>
                <a:ea typeface="Calibri" panose="020F0502020204030204" pitchFamily="34" charset="0"/>
                <a:cs typeface="Mangal" panose="02040503050203030202" pitchFamily="18" charset="0"/>
              </a:rPr>
              <a:t>SQL Server Management Studio</a:t>
            </a: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27176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FC9AE-EDFE-5078-4506-9DB64BCCA633}"/>
              </a:ext>
            </a:extLst>
          </p:cNvPr>
          <p:cNvSpPr txBox="1"/>
          <p:nvPr/>
        </p:nvSpPr>
        <p:spPr>
          <a:xfrm>
            <a:off x="1669002" y="1180730"/>
            <a:ext cx="9090734" cy="3354765"/>
          </a:xfrm>
          <a:prstGeom prst="rect">
            <a:avLst/>
          </a:prstGeom>
          <a:noFill/>
        </p:spPr>
        <p:txBody>
          <a:bodyPr wrap="square" rtlCol="0">
            <a:spAutoFit/>
          </a:bodyPr>
          <a:lstStyle/>
          <a:p>
            <a:pPr marR="608330" algn="ctr"/>
            <a:r>
              <a:rPr lang="en-US" sz="3200" b="1" dirty="0">
                <a:solidFill>
                  <a:schemeClr val="accent2">
                    <a:lumMod val="40000"/>
                    <a:lumOff val="60000"/>
                  </a:schemeClr>
                </a:solidFill>
                <a:effectLst/>
                <a:latin typeface="Times New Roman" panose="02020603050405020304" pitchFamily="18" charset="0"/>
                <a:ea typeface="Calibri" panose="020F0502020204030204" pitchFamily="34" charset="0"/>
                <a:cs typeface="Mangal" panose="02040503050203030202" pitchFamily="18" charset="0"/>
              </a:rPr>
              <a:t>Minimum Hardware Requirement</a:t>
            </a:r>
            <a:endParaRPr lang="en-IN" sz="3200" dirty="0">
              <a:solidFill>
                <a:schemeClr val="accent2">
                  <a:lumMod val="40000"/>
                  <a:lumOff val="60000"/>
                </a:schemeClr>
              </a:solidFill>
              <a:effectLst/>
              <a:latin typeface="Calibri" panose="020F0502020204030204" pitchFamily="34" charset="0"/>
              <a:ea typeface="Calibri" panose="020F0502020204030204" pitchFamily="34" charset="0"/>
              <a:cs typeface="Mangal" panose="02040503050203030202" pitchFamily="18" charset="0"/>
            </a:endParaRPr>
          </a:p>
          <a:p>
            <a:pPr marR="608330"/>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400" dirty="0">
                <a:effectLst/>
                <a:latin typeface="Times New Roman" panose="02020603050405020304" pitchFamily="18" charset="0"/>
                <a:ea typeface="Calibri" panose="020F0502020204030204" pitchFamily="34" charset="0"/>
                <a:cs typeface="Mangal" panose="02040503050203030202" pitchFamily="18" charset="0"/>
              </a:rPr>
              <a:t>Processor:			11th Gen Intel(R) Core(TM) i3</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400" dirty="0">
                <a:effectLst/>
                <a:latin typeface="Times New Roman" panose="02020603050405020304" pitchFamily="18" charset="0"/>
                <a:ea typeface="Calibri" panose="020F0502020204030204" pitchFamily="34" charset="0"/>
                <a:cs typeface="Mangal" panose="02040503050203030202" pitchFamily="18" charset="0"/>
              </a:rPr>
              <a:t>System Type			32-bit operating system</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400" dirty="0">
                <a:effectLst/>
                <a:latin typeface="Times New Roman" panose="02020603050405020304" pitchFamily="18" charset="0"/>
                <a:ea typeface="Calibri" panose="020F0502020204030204" pitchFamily="34" charset="0"/>
                <a:cs typeface="Mangal" panose="02040503050203030202" pitchFamily="18" charset="0"/>
              </a:rPr>
              <a:t>Speed:				3.00 GHz</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400" dirty="0">
                <a:effectLst/>
                <a:latin typeface="Times New Roman" panose="02020603050405020304" pitchFamily="18" charset="0"/>
                <a:ea typeface="Calibri" panose="020F0502020204030204" pitchFamily="34" charset="0"/>
                <a:cs typeface="Mangal" panose="02040503050203030202" pitchFamily="18" charset="0"/>
              </a:rPr>
              <a:t>Hard Disk Space:		256 GB</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400" dirty="0">
                <a:effectLst/>
                <a:latin typeface="Times New Roman" panose="02020603050405020304" pitchFamily="18" charset="0"/>
                <a:ea typeface="Calibri" panose="020F0502020204030204" pitchFamily="34" charset="0"/>
                <a:cs typeface="Mangal" panose="02040503050203030202" pitchFamily="18" charset="0"/>
              </a:rPr>
              <a:t>Ram Memory:			4 GB</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2400" dirty="0">
                <a:effectLst/>
                <a:latin typeface="Times New Roman" panose="02020603050405020304" pitchFamily="18" charset="0"/>
                <a:ea typeface="Calibri" panose="020F0502020204030204" pitchFamily="34" charset="0"/>
                <a:cs typeface="Mangal" panose="02040503050203030202" pitchFamily="18" charset="0"/>
              </a:rPr>
              <a:t>Operating System:		Windows 8</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R="608330"/>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30289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1EF5DB-2F16-CAC7-A04B-8E2A12ADE669}"/>
              </a:ext>
            </a:extLst>
          </p:cNvPr>
          <p:cNvSpPr txBox="1"/>
          <p:nvPr/>
        </p:nvSpPr>
        <p:spPr>
          <a:xfrm>
            <a:off x="2707689" y="257452"/>
            <a:ext cx="6098960" cy="553998"/>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r>
              <a:rPr lang="en-US" sz="3000" b="1" dirty="0">
                <a:solidFill>
                  <a:schemeClr val="accent2">
                    <a:lumMod val="40000"/>
                    <a:lumOff val="60000"/>
                  </a:schemeClr>
                </a:solidFill>
                <a:effectLst/>
                <a:latin typeface="+mj-lt"/>
                <a:ea typeface="Calibri" panose="020F0502020204030204" pitchFamily="34" charset="0"/>
                <a:cs typeface="Mangal" panose="02040503050203030202" pitchFamily="18" charset="0"/>
              </a:rPr>
              <a:t>Modules Description</a:t>
            </a:r>
            <a:endParaRPr lang="en-IN" sz="3000" dirty="0">
              <a:solidFill>
                <a:schemeClr val="accent2">
                  <a:lumMod val="40000"/>
                  <a:lumOff val="60000"/>
                </a:schemeClr>
              </a:solidFill>
              <a:latin typeface="+mj-lt"/>
            </a:endParaRPr>
          </a:p>
        </p:txBody>
      </p:sp>
      <p:sp>
        <p:nvSpPr>
          <p:cNvPr id="4" name="TextBox 3">
            <a:extLst>
              <a:ext uri="{FF2B5EF4-FFF2-40B4-BE49-F238E27FC236}">
                <a16:creationId xmlns:a16="http://schemas.microsoft.com/office/drawing/2014/main" id="{6E7708FD-A200-6EDB-8CAB-936040A61CF2}"/>
              </a:ext>
            </a:extLst>
          </p:cNvPr>
          <p:cNvSpPr txBox="1"/>
          <p:nvPr/>
        </p:nvSpPr>
        <p:spPr>
          <a:xfrm>
            <a:off x="887767" y="1890944"/>
            <a:ext cx="9596761" cy="2806987"/>
          </a:xfrm>
          <a:prstGeom prst="rect">
            <a:avLst/>
          </a:prstGeom>
          <a:noFill/>
        </p:spPr>
        <p:txBody>
          <a:bodyPr wrap="square" rtlCol="0">
            <a:spAutoFit/>
          </a:bodyPr>
          <a:lstStyle/>
          <a:p>
            <a:pPr marL="342900" marR="608330" lvl="0" indent="-342900">
              <a:spcBef>
                <a:spcPts val="35"/>
              </a:spcBef>
              <a:spcAft>
                <a:spcPts val="0"/>
              </a:spcAft>
              <a:buFont typeface="Wingdings" panose="05000000000000000000" pitchFamily="2" charset="2"/>
              <a:buChar char=""/>
              <a:tabLst>
                <a:tab pos="266700" algn="l"/>
              </a:tabLst>
            </a:pPr>
            <a:r>
              <a:rPr lang="en-US" sz="1800" b="1" dirty="0">
                <a:effectLst/>
                <a:latin typeface="Times New Roman" panose="02020603050405020304" pitchFamily="18" charset="0"/>
                <a:ea typeface="Times New Roman" panose="02020603050405020304" pitchFamily="18" charset="0"/>
              </a:rPr>
              <a:t>User Interface</a:t>
            </a:r>
            <a:endParaRPr lang="en-IN" sz="1800" dirty="0">
              <a:effectLst/>
              <a:latin typeface="Times New Roman" panose="02020603050405020304" pitchFamily="18" charset="0"/>
              <a:ea typeface="Times New Roman" panose="02020603050405020304" pitchFamily="18" charset="0"/>
            </a:endParaRPr>
          </a:p>
          <a:p>
            <a:pPr marL="266700" marR="608330">
              <a:spcBef>
                <a:spcPts val="35"/>
              </a:spcBef>
              <a:spcAft>
                <a:spcPts val="0"/>
              </a:spcAft>
              <a:tabLst>
                <a:tab pos="266700" algn="l"/>
              </a:tabLs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610235">
              <a:lnSpc>
                <a:spcPct val="150000"/>
              </a:lnSpc>
              <a:spcBef>
                <a:spcPts val="5"/>
              </a:spcBef>
              <a:spcAft>
                <a:spcPts val="0"/>
              </a:spcAft>
            </a:pPr>
            <a:r>
              <a:rPr lang="en-US" sz="1800" dirty="0">
                <a:effectLst/>
                <a:latin typeface="Times New Roman" panose="02020603050405020304" pitchFamily="18" charset="0"/>
                <a:ea typeface="Times New Roman" panose="02020603050405020304" pitchFamily="18" charset="0"/>
              </a:rPr>
              <a:t>This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first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 of website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welcome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t>
            </a:r>
            <a:r>
              <a:rPr lang="en-US" sz="1800" spc="-2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R="610235">
              <a:lnSpc>
                <a:spcPct val="222000"/>
              </a:lnSpc>
            </a:pPr>
            <a:r>
              <a:rPr lang="en-US" sz="1800" spc="-5" dirty="0">
                <a:effectLst/>
                <a:latin typeface="Times New Roman" panose="02020603050405020304" pitchFamily="18" charset="0"/>
                <a:ea typeface="Times New Roman" panose="02020603050405020304" pitchFamily="18" charset="0"/>
              </a:rPr>
              <a:t>This</a:t>
            </a:r>
            <a:r>
              <a:rPr lang="en-US" sz="1800" spc="-20" dirty="0">
                <a:effectLst/>
                <a:latin typeface="Times New Roman" panose="02020603050405020304" pitchFamily="18" charset="0"/>
                <a:ea typeface="Times New Roman" panose="02020603050405020304" pitchFamily="18" charset="0"/>
              </a:rPr>
              <a:t> Page </a:t>
            </a:r>
            <a:r>
              <a:rPr lang="en-US" sz="1800" spc="-5"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menu-based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menu</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operation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website.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 includes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various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options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 edit profile, feedback, add images, delete images, manage account related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option, add contest, display result.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779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05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8689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48</TotalTime>
  <Words>457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Lucida Calligraphy</vt:lpstr>
      <vt:lpstr>Times New Roman</vt:lpstr>
      <vt:lpstr>Wingdings</vt:lpstr>
      <vt:lpstr>Wingdings 3</vt:lpstr>
      <vt:lpstr>Ion</vt:lpstr>
      <vt:lpstr>EasyBuy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EasyBuy</dc:title>
  <dc:creator>MOHIKA RASTOGI</dc:creator>
  <cp:lastModifiedBy>MOHIKA RASTOGI</cp:lastModifiedBy>
  <cp:revision>1</cp:revision>
  <dcterms:created xsi:type="dcterms:W3CDTF">2022-09-09T11:09:44Z</dcterms:created>
  <dcterms:modified xsi:type="dcterms:W3CDTF">2022-09-09T11:57:49Z</dcterms:modified>
</cp:coreProperties>
</file>