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f0f666d897e96838/Documents/Gantt%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Sheet1!$C$1</c:f>
              <c:strCache>
                <c:ptCount val="1"/>
                <c:pt idx="0">
                  <c:v>Gantt Chart</c:v>
                </c:pt>
              </c:strCache>
            </c:strRef>
          </c:tx>
          <c:spPr>
            <a:solidFill>
              <a:schemeClr val="tx2">
                <a:lumMod val="60000"/>
                <a:lumOff val="40000"/>
              </a:schemeClr>
            </a:solidFill>
            <a:ln>
              <a:noFill/>
            </a:ln>
            <a:effectLst/>
          </c:spPr>
          <c:invertIfNegative val="0"/>
          <c:cat>
            <c:multiLvlStrRef>
              <c:f>Sheet1!$A$2:$B$10</c:f>
              <c:multiLvlStrCache>
                <c:ptCount val="9"/>
                <c:lvl>
                  <c:pt idx="0">
                    <c:v>10-Sep</c:v>
                  </c:pt>
                  <c:pt idx="1">
                    <c:v>15-Sep</c:v>
                  </c:pt>
                  <c:pt idx="2">
                    <c:v>20-Sep</c:v>
                  </c:pt>
                  <c:pt idx="3">
                    <c:v>25-Sep</c:v>
                  </c:pt>
                  <c:pt idx="4">
                    <c:v>30-Sep</c:v>
                  </c:pt>
                  <c:pt idx="5">
                    <c:v>05-Oct</c:v>
                  </c:pt>
                  <c:pt idx="6">
                    <c:v>10-Oct</c:v>
                  </c:pt>
                  <c:pt idx="7">
                    <c:v>15-Oct</c:v>
                  </c:pt>
                  <c:pt idx="8">
                    <c:v>20-Oct</c:v>
                  </c:pt>
                </c:lvl>
                <c:lvl>
                  <c:pt idx="0">
                    <c:v>Home Page</c:v>
                  </c:pt>
                  <c:pt idx="1">
                    <c:v>User Signup/Login</c:v>
                  </c:pt>
                  <c:pt idx="2">
                    <c:v>Admin panel</c:v>
                  </c:pt>
                  <c:pt idx="3">
                    <c:v>Database Connectivity</c:v>
                  </c:pt>
                  <c:pt idx="4">
                    <c:v>Add Items</c:v>
                  </c:pt>
                  <c:pt idx="5">
                    <c:v>Update Items</c:v>
                  </c:pt>
                  <c:pt idx="6">
                    <c:v>Cart</c:v>
                  </c:pt>
                  <c:pt idx="7">
                    <c:v>Payment</c:v>
                  </c:pt>
                  <c:pt idx="8">
                    <c:v>Feedback &amp; Review</c:v>
                  </c:pt>
                </c:lvl>
              </c:multiLvlStrCache>
            </c:multiLvlStrRef>
          </c:cat>
          <c:val>
            <c:numRef>
              <c:f>Sheet1!$C$2:$C$10</c:f>
              <c:numCache>
                <c:formatCode>General</c:formatCode>
                <c:ptCount val="9"/>
                <c:pt idx="0">
                  <c:v>3</c:v>
                </c:pt>
                <c:pt idx="1">
                  <c:v>5</c:v>
                </c:pt>
                <c:pt idx="2">
                  <c:v>7</c:v>
                </c:pt>
                <c:pt idx="3">
                  <c:v>5</c:v>
                </c:pt>
                <c:pt idx="4">
                  <c:v>4</c:v>
                </c:pt>
                <c:pt idx="5">
                  <c:v>3</c:v>
                </c:pt>
                <c:pt idx="6">
                  <c:v>3</c:v>
                </c:pt>
                <c:pt idx="7">
                  <c:v>10</c:v>
                </c:pt>
                <c:pt idx="8">
                  <c:v>5</c:v>
                </c:pt>
              </c:numCache>
            </c:numRef>
          </c:val>
          <c:extLst>
            <c:ext xmlns:c16="http://schemas.microsoft.com/office/drawing/2014/chart" uri="{C3380CC4-5D6E-409C-BE32-E72D297353CC}">
              <c16:uniqueId val="{00000000-1AA0-4B36-BF2D-FB48154CC8BB}"/>
            </c:ext>
          </c:extLst>
        </c:ser>
        <c:dLbls>
          <c:showLegendKey val="0"/>
          <c:showVal val="0"/>
          <c:showCatName val="0"/>
          <c:showSerName val="0"/>
          <c:showPercent val="0"/>
          <c:showBubbleSize val="0"/>
        </c:dLbls>
        <c:gapWidth val="219"/>
        <c:overlap val="-27"/>
        <c:axId val="366359624"/>
        <c:axId val="366351000"/>
      </c:barChart>
      <c:catAx>
        <c:axId val="366359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6351000"/>
        <c:crosses val="autoZero"/>
        <c:auto val="1"/>
        <c:lblAlgn val="ctr"/>
        <c:lblOffset val="100"/>
        <c:noMultiLvlLbl val="0"/>
      </c:catAx>
      <c:valAx>
        <c:axId val="366351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63596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9/9/2022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6174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818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5798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2426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8469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9/9/2022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992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9/9/2022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1732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6689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736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7973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2144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98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9/9/2022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224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9/9/2022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2530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9/9/2022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96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3654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2209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9/9/2022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217765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45891" y="760331"/>
            <a:ext cx="8825658" cy="2677648"/>
          </a:xfrm>
        </p:spPr>
        <p:txBody>
          <a:bodyPr/>
          <a:lstStyle/>
          <a:p>
            <a:r>
              <a:rPr lang="en-IN" b="1" dirty="0">
                <a:effectLst>
                  <a:outerShdw blurRad="38100" dist="38100" dir="2700000" algn="tl">
                    <a:srgbClr val="000000">
                      <a:alpha val="43137"/>
                    </a:srgbClr>
                  </a:outerShdw>
                </a:effectLst>
              </a:rPr>
              <a:t>E-Shopper</a:t>
            </a:r>
          </a:p>
        </p:txBody>
      </p:sp>
      <p:sp>
        <p:nvSpPr>
          <p:cNvPr id="3" name="Subtitle 2"/>
          <p:cNvSpPr>
            <a:spLocks noGrp="1"/>
          </p:cNvSpPr>
          <p:nvPr>
            <p:ph type="subTitle" idx="1"/>
          </p:nvPr>
        </p:nvSpPr>
        <p:spPr>
          <a:xfrm>
            <a:off x="110317" y="4333059"/>
            <a:ext cx="9397284" cy="2524941"/>
          </a:xfrm>
        </p:spPr>
        <p:txBody>
          <a:bodyPr>
            <a:normAutofit/>
          </a:bodyPr>
          <a:lstStyle/>
          <a:p>
            <a:r>
              <a:rPr lang="en-IN" b="1" dirty="0"/>
              <a:t>                  Group Members </a:t>
            </a:r>
          </a:p>
          <a:p>
            <a:r>
              <a:rPr lang="en-IN" dirty="0"/>
              <a:t>            Amit </a:t>
            </a:r>
            <a:r>
              <a:rPr lang="en-IN" dirty="0" err="1"/>
              <a:t>mohan</a:t>
            </a:r>
            <a:r>
              <a:rPr lang="en-IN" dirty="0"/>
              <a:t> Rajput</a:t>
            </a:r>
          </a:p>
          <a:p>
            <a:r>
              <a:rPr lang="en-IN" dirty="0"/>
              <a:t>            </a:t>
            </a:r>
            <a:r>
              <a:rPr lang="en-IN" dirty="0" err="1"/>
              <a:t>Abhishek</a:t>
            </a:r>
            <a:r>
              <a:rPr lang="en-IN" dirty="0"/>
              <a:t> </a:t>
            </a:r>
            <a:r>
              <a:rPr lang="en-IN" dirty="0" err="1"/>
              <a:t>upadhayay</a:t>
            </a:r>
            <a:endParaRPr lang="en-IN" dirty="0"/>
          </a:p>
          <a:p>
            <a:r>
              <a:rPr lang="en-IN" dirty="0"/>
              <a:t>                        </a:t>
            </a:r>
            <a:r>
              <a:rPr lang="en-IN" dirty="0" err="1"/>
              <a:t>Laraib</a:t>
            </a:r>
            <a:endParaRPr lang="en-IN" dirty="0"/>
          </a:p>
          <a:p>
            <a:r>
              <a:rPr lang="en-IN" dirty="0"/>
              <a:t>             </a:t>
            </a:r>
            <a:r>
              <a:rPr lang="en-IN" dirty="0" err="1"/>
              <a:t>Khushagra</a:t>
            </a:r>
            <a:r>
              <a:rPr lang="en-IN" dirty="0"/>
              <a:t> Tiwari</a:t>
            </a:r>
          </a:p>
          <a:p>
            <a:r>
              <a:rPr lang="en-IN" dirty="0"/>
              <a:t>  </a:t>
            </a:r>
          </a:p>
        </p:txBody>
      </p:sp>
      <p:pic>
        <p:nvPicPr>
          <p:cNvPr id="4" name="Picture 3" descr="KIET Group of Institutions Mission Statement, Employees and Hiring |  LinkedIn"/>
          <p:cNvPicPr/>
          <p:nvPr/>
        </p:nvPicPr>
        <p:blipFill>
          <a:blip r:embed="rId2">
            <a:extLst>
              <a:ext uri="{28A0092B-C50C-407E-A947-70E740481C1C}">
                <a14:useLocalDpi xmlns:a14="http://schemas.microsoft.com/office/drawing/2010/main" val="0"/>
              </a:ext>
            </a:extLst>
          </a:blip>
          <a:srcRect/>
          <a:stretch>
            <a:fillRect/>
          </a:stretch>
        </p:blipFill>
        <p:spPr bwMode="auto">
          <a:xfrm>
            <a:off x="5292305" y="1447293"/>
            <a:ext cx="1089565" cy="1134309"/>
          </a:xfrm>
          <a:prstGeom prst="rect">
            <a:avLst/>
          </a:prstGeom>
          <a:noFill/>
          <a:ln>
            <a:noFill/>
          </a:ln>
        </p:spPr>
      </p:pic>
      <p:sp>
        <p:nvSpPr>
          <p:cNvPr id="5" name="TextBox 4"/>
          <p:cNvSpPr txBox="1"/>
          <p:nvPr/>
        </p:nvSpPr>
        <p:spPr>
          <a:xfrm>
            <a:off x="4712421" y="3596296"/>
            <a:ext cx="2249334" cy="369332"/>
          </a:xfrm>
          <a:prstGeom prst="rect">
            <a:avLst/>
          </a:prstGeom>
          <a:noFill/>
        </p:spPr>
        <p:txBody>
          <a:bodyPr wrap="none" rtlCol="0">
            <a:spAutoFit/>
          </a:bodyPr>
          <a:lstStyle/>
          <a:p>
            <a:r>
              <a:rPr lang="en-IN" b="1" dirty="0"/>
              <a:t>MCA 3</a:t>
            </a:r>
            <a:r>
              <a:rPr lang="en-IN" b="1" baseline="30000" dirty="0"/>
              <a:t>rd</a:t>
            </a:r>
            <a:r>
              <a:rPr lang="en-IN" b="1" dirty="0"/>
              <a:t> Semester </a:t>
            </a:r>
          </a:p>
        </p:txBody>
      </p:sp>
      <p:sp>
        <p:nvSpPr>
          <p:cNvPr id="6" name="TextBox 5"/>
          <p:cNvSpPr txBox="1"/>
          <p:nvPr/>
        </p:nvSpPr>
        <p:spPr>
          <a:xfrm>
            <a:off x="1339401" y="3791826"/>
            <a:ext cx="2163653" cy="400110"/>
          </a:xfrm>
          <a:prstGeom prst="rect">
            <a:avLst/>
          </a:prstGeom>
          <a:noFill/>
        </p:spPr>
        <p:txBody>
          <a:bodyPr wrap="square" rtlCol="0">
            <a:spAutoFit/>
          </a:bodyPr>
          <a:lstStyle/>
          <a:p>
            <a:r>
              <a:rPr lang="en-IN" sz="2000" b="1" dirty="0"/>
              <a:t>Submitted By:- </a:t>
            </a:r>
          </a:p>
        </p:txBody>
      </p:sp>
      <p:sp>
        <p:nvSpPr>
          <p:cNvPr id="7" name="TextBox 6"/>
          <p:cNvSpPr txBox="1"/>
          <p:nvPr/>
        </p:nvSpPr>
        <p:spPr>
          <a:xfrm>
            <a:off x="8358720" y="4189982"/>
            <a:ext cx="2024913" cy="400110"/>
          </a:xfrm>
          <a:prstGeom prst="rect">
            <a:avLst/>
          </a:prstGeom>
          <a:noFill/>
        </p:spPr>
        <p:txBody>
          <a:bodyPr wrap="none" rtlCol="0">
            <a:spAutoFit/>
          </a:bodyPr>
          <a:lstStyle/>
          <a:p>
            <a:r>
              <a:rPr lang="en-IN" sz="2000" b="1" dirty="0"/>
              <a:t>Submitted To :-</a:t>
            </a:r>
          </a:p>
        </p:txBody>
      </p:sp>
      <p:sp>
        <p:nvSpPr>
          <p:cNvPr id="8" name="Rectangle 7"/>
          <p:cNvSpPr/>
          <p:nvPr/>
        </p:nvSpPr>
        <p:spPr>
          <a:xfrm>
            <a:off x="6459601" y="4860708"/>
            <a:ext cx="6096000" cy="1154162"/>
          </a:xfrm>
          <a:prstGeom prst="rect">
            <a:avLst/>
          </a:prstGeom>
        </p:spPr>
        <p:txBody>
          <a:bodyPr>
            <a:spAutoFit/>
          </a:bodyPr>
          <a:lstStyle/>
          <a:p>
            <a:pPr algn="ctr">
              <a:lnSpc>
                <a:spcPct val="115000"/>
              </a:lnSpc>
              <a:spcAft>
                <a:spcPts val="0"/>
              </a:spcAft>
            </a:pPr>
            <a:r>
              <a:rPr lang="en-US" sz="2000" b="1" dirty="0" err="1">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Ankit</a:t>
            </a:r>
            <a:r>
              <a:rPr lang="en-US" sz="2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Verma</a:t>
            </a:r>
            <a:endParaRPr lang="en-IN" sz="12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tabLst>
                <a:tab pos="2971800" algn="ctr"/>
                <a:tab pos="4295775" algn="l"/>
              </a:tabLst>
            </a:pPr>
            <a:r>
              <a:rPr lang="en-US" sz="2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	Associate Professor	</a:t>
            </a:r>
            <a:endParaRPr lang="en-IN" sz="12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r>
              <a:rPr lang="en-US" sz="2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Department of Computer Applications,</a:t>
            </a:r>
            <a:endParaRPr lang="en-IN" sz="12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339401" y="781662"/>
            <a:ext cx="9556126" cy="622799"/>
          </a:xfrm>
          <a:prstGeom prst="rect">
            <a:avLst/>
          </a:prstGeom>
        </p:spPr>
        <p:txBody>
          <a:bodyPr wrap="square">
            <a:spAutoFit/>
          </a:bodyPr>
          <a:lstStyle/>
          <a:p>
            <a:pPr algn="ctr">
              <a:lnSpc>
                <a:spcPct val="115000"/>
              </a:lnSpc>
              <a:spcAft>
                <a:spcPts val="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KIET Group of Institutions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4666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 </a:t>
            </a:r>
          </a:p>
        </p:txBody>
      </p:sp>
      <p:sp>
        <p:nvSpPr>
          <p:cNvPr id="3" name="Rectangle 2"/>
          <p:cNvSpPr/>
          <p:nvPr/>
        </p:nvSpPr>
        <p:spPr>
          <a:xfrm>
            <a:off x="1004552" y="2948591"/>
            <a:ext cx="10277340" cy="2475549"/>
          </a:xfrm>
          <a:prstGeom prst="rect">
            <a:avLst/>
          </a:prstGeom>
        </p:spPr>
        <p:txBody>
          <a:bodyPr wrap="square">
            <a:spAutoFit/>
          </a:bodyPr>
          <a:lstStyle/>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200" dirty="0">
                <a:latin typeface="Calibri" panose="020F0502020204030204" pitchFamily="34" charset="0"/>
                <a:ea typeface="Calibri" panose="020F0502020204030204" pitchFamily="34" charset="0"/>
                <a:cs typeface="Times New Roman" panose="02020603050405020304" pitchFamily="18" charset="0"/>
              </a:rPr>
              <a:t>A Website providing easy and on time services to the Buyer and making it really efficient to the seller to manage and keep proper records of the orders and transactions made on a daily basis</a:t>
            </a:r>
            <a:r>
              <a:rPr lang="en-IN" dirty="0">
                <a:latin typeface="Calibri" panose="020F0502020204030204" pitchFamily="34" charset="0"/>
                <a:ea typeface="Calibri" panose="020F0502020204030204" pitchFamily="34" charset="0"/>
                <a:cs typeface="Times New Roman" panose="02020603050405020304" pitchFamily="18" charset="0"/>
              </a:rPr>
              <a:t>.</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17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3353" r="3353"/>
          <a:stretch>
            <a:fillRect/>
          </a:stretch>
        </p:blipFill>
        <p:spPr>
          <a:xfrm>
            <a:off x="1154955" y="685800"/>
            <a:ext cx="10101180" cy="3429000"/>
          </a:xfrm>
        </p:spPr>
      </p:pic>
    </p:spTree>
    <p:extLst>
      <p:ext uri="{BB962C8B-B14F-4D97-AF65-F5344CB8AC3E}">
        <p14:creationId xmlns:p14="http://schemas.microsoft.com/office/powerpoint/2010/main" val="3825757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of Content </a:t>
            </a:r>
          </a:p>
        </p:txBody>
      </p:sp>
      <p:sp>
        <p:nvSpPr>
          <p:cNvPr id="3" name="Rectangle 2"/>
          <p:cNvSpPr/>
          <p:nvPr/>
        </p:nvSpPr>
        <p:spPr>
          <a:xfrm>
            <a:off x="1064653" y="1680632"/>
            <a:ext cx="6096000" cy="4801314"/>
          </a:xfrm>
          <a:prstGeom prst="rect">
            <a:avLst/>
          </a:prstGeom>
        </p:spPr>
        <p:txBody>
          <a:bodyPr>
            <a:spAutoFit/>
          </a:bodyPr>
          <a:lstStyle/>
          <a:p>
            <a:pPr algn="ctr">
              <a:lnSpc>
                <a:spcPct val="150000"/>
              </a:lnSpc>
              <a:spcAft>
                <a:spcPts val="0"/>
              </a:spcAft>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0"/>
              </a:spcAft>
            </a:pPr>
            <a:r>
              <a:rPr lang="en-US" b="1" dirty="0">
                <a:solidFill>
                  <a:srgbClr val="404040"/>
                </a:solidFill>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0"/>
              </a:spcAft>
            </a:pPr>
            <a:r>
              <a:rPr lang="en-US" sz="2400" b="1" dirty="0">
                <a:solidFill>
                  <a:srgbClr val="404040"/>
                </a:solidFill>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Introduction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Technologies / Software Requirements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Hardware requirement / Hardware Used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Modules Description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Reports / Outputs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Conclusion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How to serve the society (If applicable)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Gantt Chart (In terms of weeks)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770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5" name="TextBox 4"/>
          <p:cNvSpPr txBox="1"/>
          <p:nvPr/>
        </p:nvSpPr>
        <p:spPr>
          <a:xfrm>
            <a:off x="3129566" y="3065172"/>
            <a:ext cx="184731" cy="369332"/>
          </a:xfrm>
          <a:prstGeom prst="rect">
            <a:avLst/>
          </a:prstGeom>
          <a:noFill/>
        </p:spPr>
        <p:txBody>
          <a:bodyPr wrap="none" rtlCol="0">
            <a:spAutoFit/>
          </a:bodyPr>
          <a:lstStyle/>
          <a:p>
            <a:endParaRPr lang="en-IN" dirty="0"/>
          </a:p>
        </p:txBody>
      </p:sp>
      <p:sp>
        <p:nvSpPr>
          <p:cNvPr id="10" name="TextBox 9"/>
          <p:cNvSpPr txBox="1"/>
          <p:nvPr/>
        </p:nvSpPr>
        <p:spPr>
          <a:xfrm>
            <a:off x="278296" y="2049509"/>
            <a:ext cx="11820939" cy="1754326"/>
          </a:xfrm>
          <a:prstGeom prst="rect">
            <a:avLst/>
          </a:prstGeom>
          <a:noFill/>
        </p:spPr>
        <p:txBody>
          <a:bodyPr wrap="square" rtlCol="0">
            <a:spAutoFit/>
          </a:bodyPr>
          <a:lstStyle/>
          <a:p>
            <a:pPr lvl="0" defTabSz="914400" eaLnBrk="0" fontAlgn="base" hangingPunct="0">
              <a:spcBef>
                <a:spcPct val="0"/>
              </a:spcBef>
              <a:spcAft>
                <a:spcPct val="0"/>
              </a:spcAft>
            </a:pPr>
            <a:endParaRPr lang="en-US" dirty="0">
              <a:solidFill>
                <a:srgbClr val="252525"/>
              </a:solidFill>
              <a:latin typeface="Open Sans"/>
            </a:endParaRPr>
          </a:p>
          <a:p>
            <a:pPr lvl="0" defTabSz="914400" eaLnBrk="0" fontAlgn="base" hangingPunct="0">
              <a:spcBef>
                <a:spcPct val="0"/>
              </a:spcBef>
              <a:spcAft>
                <a:spcPct val="0"/>
              </a:spcAft>
            </a:pPr>
            <a:endParaRPr lang="en-US" dirty="0">
              <a:solidFill>
                <a:srgbClr val="252525"/>
              </a:solidFill>
              <a:latin typeface="Open Sans"/>
            </a:endParaRPr>
          </a:p>
          <a:p>
            <a:pPr lvl="0" defTabSz="914400" eaLnBrk="0" fontAlgn="base" hangingPunct="0">
              <a:spcBef>
                <a:spcPct val="0"/>
              </a:spcBef>
              <a:spcAft>
                <a:spcPct val="0"/>
              </a:spcAft>
            </a:pPr>
            <a:endParaRPr lang="en-US" dirty="0">
              <a:solidFill>
                <a:srgbClr val="252525"/>
              </a:solidFill>
              <a:latin typeface="Open Sans"/>
            </a:endParaRPr>
          </a:p>
          <a:p>
            <a:pPr lvl="0" defTabSz="914400" eaLnBrk="0" fontAlgn="base" hangingPunct="0">
              <a:spcBef>
                <a:spcPct val="0"/>
              </a:spcBef>
              <a:spcAft>
                <a:spcPct val="0"/>
              </a:spcAft>
              <a:buFontTx/>
              <a:buChar char="•"/>
            </a:pPr>
            <a:r>
              <a:rPr lang="en-US" dirty="0">
                <a:solidFill>
                  <a:srgbClr val="252525"/>
                </a:solidFill>
                <a:latin typeface="Open Sans"/>
              </a:rPr>
              <a:t>There will be two entities who will have the access to the system.</a:t>
            </a:r>
          </a:p>
          <a:p>
            <a:pPr lvl="0" defTabSz="914400" eaLnBrk="0" fontAlgn="base" hangingPunct="0">
              <a:spcBef>
                <a:spcPct val="0"/>
              </a:spcBef>
              <a:spcAft>
                <a:spcPct val="0"/>
              </a:spcAft>
            </a:pPr>
            <a:endParaRPr lang="en-US" dirty="0">
              <a:solidFill>
                <a:srgbClr val="252525"/>
              </a:solidFill>
              <a:latin typeface="Open Sans"/>
            </a:endParaRPr>
          </a:p>
          <a:p>
            <a:pPr lvl="0" defTabSz="914400" eaLnBrk="0" fontAlgn="base" hangingPunct="0">
              <a:spcBef>
                <a:spcPct val="0"/>
              </a:spcBef>
              <a:spcAft>
                <a:spcPct val="0"/>
              </a:spcAft>
              <a:buFontTx/>
              <a:buChar char="•"/>
            </a:pPr>
            <a:r>
              <a:rPr lang="en-US" dirty="0">
                <a:solidFill>
                  <a:srgbClr val="252525"/>
                </a:solidFill>
                <a:latin typeface="Open Sans"/>
              </a:rPr>
              <a:t> One is the admin and another one will be the registered user.</a:t>
            </a:r>
            <a:endParaRPr lang="en-IN" dirty="0"/>
          </a:p>
        </p:txBody>
      </p:sp>
      <p:sp>
        <p:nvSpPr>
          <p:cNvPr id="11" name="Rectangle 10"/>
          <p:cNvSpPr/>
          <p:nvPr/>
        </p:nvSpPr>
        <p:spPr>
          <a:xfrm>
            <a:off x="268869" y="3914626"/>
            <a:ext cx="11447003"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252525"/>
                </a:solidFill>
                <a:latin typeface="Open Sans"/>
              </a:rPr>
              <a:t>User need to register with basic registration details to generate a valid username and password. After the user logins, it can view all the products that are recommended on the homepage.</a:t>
            </a:r>
          </a:p>
          <a:p>
            <a:pPr marL="285750" indent="-285750">
              <a:buFont typeface="Arial" panose="020B0604020202020204" pitchFamily="34" charset="0"/>
              <a:buChar char="•"/>
            </a:pPr>
            <a:endParaRPr lang="en-US" dirty="0">
              <a:solidFill>
                <a:srgbClr val="252525"/>
              </a:solidFill>
              <a:latin typeface="Open Sans"/>
            </a:endParaRPr>
          </a:p>
          <a:p>
            <a:pPr marL="285750" indent="-285750">
              <a:buFont typeface="Arial" panose="020B0604020202020204" pitchFamily="34" charset="0"/>
              <a:buChar char="•"/>
            </a:pPr>
            <a:r>
              <a:rPr lang="en-US" dirty="0">
                <a:solidFill>
                  <a:srgbClr val="252525"/>
                </a:solidFill>
                <a:latin typeface="Open Sans"/>
              </a:rPr>
              <a:t> The system even has an bot with the help of which the user can get answers to queries like features, warranty, price etc.</a:t>
            </a:r>
          </a:p>
          <a:p>
            <a:pPr marL="285750" indent="-285750">
              <a:buFont typeface="Arial" panose="020B0604020202020204" pitchFamily="34" charset="0"/>
              <a:buChar char="•"/>
            </a:pPr>
            <a:endParaRPr lang="en-US" dirty="0">
              <a:solidFill>
                <a:srgbClr val="252525"/>
              </a:solidFill>
              <a:latin typeface="Open Sans"/>
            </a:endParaRPr>
          </a:p>
          <a:p>
            <a:pPr lvl="0" defTabSz="914400" eaLnBrk="0" fontAlgn="base" hangingPunct="0">
              <a:spcBef>
                <a:spcPct val="0"/>
              </a:spcBef>
              <a:spcAft>
                <a:spcPct val="0"/>
              </a:spcAft>
            </a:pPr>
            <a:endParaRPr lang="en-IN" dirty="0"/>
          </a:p>
        </p:txBody>
      </p:sp>
    </p:spTree>
    <p:extLst>
      <p:ext uri="{BB962C8B-B14F-4D97-AF65-F5344CB8AC3E}">
        <p14:creationId xmlns:p14="http://schemas.microsoft.com/office/powerpoint/2010/main" val="32527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194" y="909274"/>
            <a:ext cx="8761413" cy="706964"/>
          </a:xfrm>
        </p:spPr>
        <p:txBody>
          <a:bodyPr/>
          <a:lstStyle/>
          <a:p>
            <a:r>
              <a:rPr lang="en-IN" dirty="0"/>
              <a:t>Scope</a:t>
            </a:r>
          </a:p>
        </p:txBody>
      </p:sp>
      <p:sp>
        <p:nvSpPr>
          <p:cNvPr id="3" name="Rectangle 2"/>
          <p:cNvSpPr/>
          <p:nvPr/>
        </p:nvSpPr>
        <p:spPr>
          <a:xfrm>
            <a:off x="631063" y="1616238"/>
            <a:ext cx="10135673" cy="4719433"/>
          </a:xfrm>
          <a:prstGeom prst="rect">
            <a:avLst/>
          </a:prstGeom>
        </p:spPr>
        <p:txBody>
          <a:bodyPr wrap="square">
            <a:spAutoFit/>
          </a:bodyPr>
          <a:lstStyle/>
          <a:p>
            <a:pPr algn="ctr">
              <a:lnSpc>
                <a:spcPct val="107000"/>
              </a:lnSpc>
              <a:spcAft>
                <a:spcPts val="800"/>
              </a:spcAft>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Sellers can deal in a wide range of products. They can analyze customer buying patterns and preferences and offer tailor made offers, discounts, and services. Business can be easily scaled. By selling via online retail sites like Amazon, </a:t>
            </a:r>
            <a:r>
              <a:rPr lang="en-US" dirty="0" err="1">
                <a:solidFill>
                  <a:srgbClr val="202124"/>
                </a:solidFill>
                <a:latin typeface="Times New Roman" panose="02020603050405020304" pitchFamily="18" charset="0"/>
                <a:ea typeface="Calibri" panose="020F0502020204030204" pitchFamily="34" charset="0"/>
                <a:cs typeface="Times New Roman" panose="02020603050405020304" pitchFamily="18" charset="0"/>
              </a:rPr>
              <a:t>Flipkart</a:t>
            </a:r>
            <a:r>
              <a:rPr lang="en-US"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 etc., small traders and manufacturers get the seal of legitimacy.</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India has a huge population and with increase in the internet users, the </a:t>
            </a:r>
            <a:r>
              <a:rPr lang="en-US" b="1" dirty="0">
                <a:latin typeface="Times New Roman" panose="02020603050405020304" pitchFamily="18" charset="0"/>
                <a:ea typeface="Calibri" panose="020F0502020204030204" pitchFamily="34" charset="0"/>
                <a:cs typeface="Times New Roman" panose="02020603050405020304" pitchFamily="18" charset="0"/>
              </a:rPr>
              <a:t>e-business</a:t>
            </a:r>
            <a:r>
              <a:rPr lang="en-US" dirty="0">
                <a:latin typeface="Times New Roman" panose="02020603050405020304" pitchFamily="18" charset="0"/>
                <a:ea typeface="Calibri" panose="020F0502020204030204" pitchFamily="34" charset="0"/>
                <a:cs typeface="Times New Roman" panose="02020603050405020304" pitchFamily="18" charset="0"/>
              </a:rPr>
              <a:t> expansion becomes easy. The </a:t>
            </a:r>
            <a:r>
              <a:rPr lang="en-US" b="1" dirty="0">
                <a:latin typeface="Times New Roman" panose="02020603050405020304" pitchFamily="18" charset="0"/>
                <a:ea typeface="Calibri" panose="020F0502020204030204" pitchFamily="34" charset="0"/>
                <a:cs typeface="Times New Roman" panose="02020603050405020304" pitchFamily="18" charset="0"/>
              </a:rPr>
              <a:t>scope of ecommerce in India</a:t>
            </a:r>
            <a:r>
              <a:rPr lang="en-US" dirty="0">
                <a:latin typeface="Times New Roman" panose="02020603050405020304" pitchFamily="18" charset="0"/>
                <a:ea typeface="Calibri" panose="020F0502020204030204" pitchFamily="34" charset="0"/>
                <a:cs typeface="Times New Roman" panose="02020603050405020304" pitchFamily="18" charset="0"/>
              </a:rPr>
              <a:t> is really good for a long time online business with trending</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ecommerce marketplaces. Many Sellers are joining the marketplaces like Amazon and </a:t>
            </a:r>
            <a:r>
              <a:rPr lang="en-US" dirty="0" err="1">
                <a:latin typeface="Times New Roman" panose="02020603050405020304" pitchFamily="18" charset="0"/>
                <a:ea typeface="Calibri" panose="020F0502020204030204" pitchFamily="34" charset="0"/>
                <a:cs typeface="Times New Roman" panose="02020603050405020304" pitchFamily="18" charset="0"/>
              </a:rPr>
              <a:t>Flipkart</a:t>
            </a:r>
            <a:r>
              <a:rPr lang="en-US" dirty="0">
                <a:latin typeface="Times New Roman" panose="02020603050405020304" pitchFamily="18" charset="0"/>
                <a:ea typeface="Calibri" panose="020F0502020204030204" pitchFamily="34" charset="0"/>
                <a:cs typeface="Times New Roman" panose="02020603050405020304" pitchFamily="18" charset="0"/>
              </a:rPr>
              <a:t> in order to get more customers for their business. The traffic on these websites is in millions and Indian sellers are seeing this as an opportunity to generate more revenue</a:t>
            </a:r>
            <a:r>
              <a:rPr lang="en-US" sz="2000" dirty="0">
                <a:latin typeface="Roboto"/>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199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Benefits</a:t>
            </a:r>
          </a:p>
        </p:txBody>
      </p:sp>
      <p:sp>
        <p:nvSpPr>
          <p:cNvPr id="3" name="Rectangle 2"/>
          <p:cNvSpPr/>
          <p:nvPr/>
        </p:nvSpPr>
        <p:spPr>
          <a:xfrm>
            <a:off x="450761" y="1680632"/>
            <a:ext cx="11333408" cy="4729500"/>
          </a:xfrm>
          <a:prstGeom prst="rect">
            <a:avLst/>
          </a:prstGeom>
        </p:spPr>
        <p:txBody>
          <a:bodyPr wrap="square">
            <a:spAutoFit/>
          </a:bodyPr>
          <a:lstStyle/>
          <a:p>
            <a:pPr algn="ctr">
              <a:lnSpc>
                <a:spcPct val="150000"/>
              </a:lnSpc>
              <a:spcAft>
                <a:spcPts val="80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Benefits for Seller</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0"/>
              </a:spcAft>
              <a:buFont typeface="Symbol" panose="05050102010706020507" pitchFamily="18" charset="2"/>
              <a:buChar char=""/>
            </a:pPr>
            <a:r>
              <a:rPr lang="en-IN" spc="55" dirty="0">
                <a:latin typeface="Poppins"/>
                <a:ea typeface="Times New Roman" panose="02020603050405020304" pitchFamily="18" charset="0"/>
                <a:cs typeface="Poppins"/>
              </a:rPr>
              <a:t>They can respond quickly to market demands.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0"/>
              </a:spcAft>
              <a:buFont typeface="Symbol" panose="05050102010706020507" pitchFamily="18" charset="2"/>
              <a:buChar char=""/>
            </a:pPr>
            <a:r>
              <a:rPr lang="en-IN" spc="55" dirty="0">
                <a:latin typeface="Poppins"/>
                <a:ea typeface="Times New Roman" panose="02020603050405020304" pitchFamily="18" charset="0"/>
                <a:cs typeface="Poppins"/>
              </a:rPr>
              <a:t>Even small businesses can increase their sales and grow by selling online.</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0"/>
              </a:spcAft>
              <a:buFont typeface="Symbol" panose="05050102010706020507" pitchFamily="18" charset="2"/>
              <a:buChar char=""/>
            </a:pPr>
            <a:r>
              <a:rPr lang="en-IN" spc="55" dirty="0">
                <a:latin typeface="Poppins"/>
                <a:ea typeface="Times New Roman" panose="02020603050405020304" pitchFamily="18" charset="0"/>
                <a:cs typeface="Poppins"/>
              </a:rPr>
              <a:t>They can enjoy massive savings in infrastructure, as they need not rent or purchase space in pricey locations or spend on interiors, display, etc.</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0"/>
              </a:spcAft>
              <a:buFont typeface="Symbol" panose="05050102010706020507" pitchFamily="18" charset="2"/>
              <a:buChar char=""/>
            </a:pPr>
            <a:r>
              <a:rPr lang="en-IN" spc="55" dirty="0">
                <a:latin typeface="Poppins"/>
                <a:ea typeface="Times New Roman" panose="02020603050405020304" pitchFamily="18" charset="0"/>
                <a:cs typeface="Poppins"/>
              </a:rPr>
              <a:t>Sellers can deal in a wide range of products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0"/>
              </a:spcAft>
              <a:buFont typeface="Symbol" panose="05050102010706020507" pitchFamily="18" charset="2"/>
              <a:buChar char=""/>
            </a:pPr>
            <a:r>
              <a:rPr lang="en-IN" spc="55" dirty="0">
                <a:latin typeface="Poppins"/>
                <a:ea typeface="Times New Roman" panose="02020603050405020304" pitchFamily="18" charset="0"/>
                <a:cs typeface="Poppins"/>
              </a:rPr>
              <a:t>Business can be easily scaled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8955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Benefits</a:t>
            </a:r>
          </a:p>
        </p:txBody>
      </p:sp>
      <p:sp>
        <p:nvSpPr>
          <p:cNvPr id="3" name="Rectangle 2"/>
          <p:cNvSpPr/>
          <p:nvPr/>
        </p:nvSpPr>
        <p:spPr>
          <a:xfrm>
            <a:off x="373488" y="1391544"/>
            <a:ext cx="11333408" cy="7314823"/>
          </a:xfrm>
          <a:prstGeom prst="rect">
            <a:avLst/>
          </a:prstGeom>
        </p:spPr>
        <p:txBody>
          <a:bodyPr wrap="square">
            <a:spAutoFit/>
          </a:bodyPr>
          <a:lstStyle/>
          <a:p>
            <a:pPr>
              <a:lnSpc>
                <a:spcPct val="150000"/>
              </a:lnSpc>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Benefits for Buyer</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0"/>
              </a:spcAft>
              <a:buSzPts val="1200"/>
              <a:buFont typeface="Symbol" panose="05050102010706020507" pitchFamily="18" charset="2"/>
              <a:buChar char=""/>
            </a:pPr>
            <a:r>
              <a:rPr lang="en-IN" spc="55" dirty="0">
                <a:latin typeface="Poppins"/>
                <a:ea typeface="Times New Roman" panose="02020603050405020304" pitchFamily="18" charset="0"/>
                <a:cs typeface="Poppins"/>
              </a:rPr>
              <a:t>Th</a:t>
            </a:r>
            <a:r>
              <a:rPr lang="en-IN" sz="1600" spc="55" dirty="0">
                <a:latin typeface="Poppins"/>
                <a:ea typeface="Times New Roman" panose="02020603050405020304" pitchFamily="18" charset="0"/>
                <a:cs typeface="Poppins"/>
              </a:rPr>
              <a:t>ere is a plethora of choice, as almost every business has started selling online</a:t>
            </a:r>
            <a:endParaRPr lang="en-IN" dirty="0">
              <a:latin typeface="Calibri" panose="020F0502020204030204" pitchFamily="34" charset="0"/>
              <a:ea typeface="Symbol" panose="05050102010706020507" pitchFamily="18" charset="2"/>
              <a:cs typeface="Symbol" panose="05050102010706020507" pitchFamily="18" charset="2"/>
            </a:endParaRPr>
          </a:p>
          <a:p>
            <a:pPr marL="342900" lvl="0" indent="-342900">
              <a:lnSpc>
                <a:spcPct val="200000"/>
              </a:lnSpc>
              <a:spcAft>
                <a:spcPts val="0"/>
              </a:spcAft>
              <a:buSzPts val="1000"/>
              <a:buFont typeface="Symbol" panose="05050102010706020507" pitchFamily="18" charset="2"/>
              <a:buChar char=""/>
              <a:tabLst>
                <a:tab pos="457200" algn="l"/>
              </a:tabLst>
            </a:pPr>
            <a:r>
              <a:rPr lang="en-IN" sz="1600" spc="55" dirty="0">
                <a:latin typeface="Poppins"/>
                <a:ea typeface="Times New Roman" panose="02020603050405020304" pitchFamily="18" charset="0"/>
                <a:cs typeface="Poppins"/>
              </a:rPr>
              <a:t>Online stores clearly mention return and exchange policies on the site, making it easy for shoppers to decide</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0"/>
              </a:spcAft>
              <a:buSzPts val="1000"/>
              <a:buFont typeface="Symbol" panose="05050102010706020507" pitchFamily="18" charset="2"/>
              <a:buChar char=""/>
              <a:tabLst>
                <a:tab pos="457200" algn="l"/>
              </a:tabLst>
            </a:pPr>
            <a:r>
              <a:rPr lang="en-IN" sz="1600" spc="55" dirty="0">
                <a:latin typeface="Poppins"/>
                <a:ea typeface="Times New Roman" panose="02020603050405020304" pitchFamily="18" charset="0"/>
                <a:cs typeface="Poppins"/>
              </a:rPr>
              <a:t>With multiple payment options, it offers more convenience and safety as the gateways are secure and encrypted</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0"/>
              </a:spcAft>
              <a:buSzPts val="1000"/>
              <a:buFont typeface="Symbol" panose="05050102010706020507" pitchFamily="18" charset="2"/>
              <a:buChar char=""/>
              <a:tabLst>
                <a:tab pos="457200" algn="l"/>
              </a:tabLst>
            </a:pPr>
            <a:r>
              <a:rPr lang="en-IN" sz="1600" spc="55" dirty="0">
                <a:latin typeface="Poppins"/>
                <a:ea typeface="Times New Roman" panose="02020603050405020304" pitchFamily="18" charset="0"/>
                <a:cs typeface="Poppins"/>
              </a:rPr>
              <a:t>They can easily compare products and prices at different online stores</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0"/>
              </a:spcAft>
              <a:buSzPts val="1000"/>
              <a:buFont typeface="Symbol" panose="05050102010706020507" pitchFamily="18" charset="2"/>
              <a:buChar char=""/>
              <a:tabLst>
                <a:tab pos="457200" algn="l"/>
              </a:tabLst>
            </a:pPr>
            <a:r>
              <a:rPr lang="en-IN" sz="1600" spc="55" dirty="0">
                <a:latin typeface="Poppins"/>
                <a:ea typeface="Times New Roman" panose="02020603050405020304" pitchFamily="18" charset="0"/>
                <a:cs typeface="Poppins"/>
              </a:rPr>
              <a:t>Convenience in time – people can shop from home, while travelling, and whenever they want. No worrying about store closing, holidays, commuting, traffic jams etc.</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8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971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 and Software Requirements</a:t>
            </a:r>
          </a:p>
        </p:txBody>
      </p:sp>
      <p:graphicFrame>
        <p:nvGraphicFramePr>
          <p:cNvPr id="3" name="Table 2"/>
          <p:cNvGraphicFramePr>
            <a:graphicFrameLocks noGrp="1"/>
          </p:cNvGraphicFramePr>
          <p:nvPr>
            <p:extLst>
              <p:ext uri="{D42A27DB-BD31-4B8C-83A1-F6EECF244321}">
                <p14:modId xmlns:p14="http://schemas.microsoft.com/office/powerpoint/2010/main" val="2737903991"/>
              </p:ext>
            </p:extLst>
          </p:nvPr>
        </p:nvGraphicFramePr>
        <p:xfrm>
          <a:off x="384522" y="3209860"/>
          <a:ext cx="4730817" cy="2358885"/>
        </p:xfrm>
        <a:graphic>
          <a:graphicData uri="http://schemas.openxmlformats.org/drawingml/2006/table">
            <a:tbl>
              <a:tblPr firstRow="1" firstCol="1" lastRow="1" lastCol="1" bandRow="1" bandCol="1">
                <a:tableStyleId>{775DCB02-9BB8-47FD-8907-85C794F793BA}</a:tableStyleId>
              </a:tblPr>
              <a:tblGrid>
                <a:gridCol w="697886">
                  <a:extLst>
                    <a:ext uri="{9D8B030D-6E8A-4147-A177-3AD203B41FA5}">
                      <a16:colId xmlns:a16="http://schemas.microsoft.com/office/drawing/2014/main" val="20000"/>
                    </a:ext>
                  </a:extLst>
                </a:gridCol>
                <a:gridCol w="4032931">
                  <a:extLst>
                    <a:ext uri="{9D8B030D-6E8A-4147-A177-3AD203B41FA5}">
                      <a16:colId xmlns:a16="http://schemas.microsoft.com/office/drawing/2014/main" val="20001"/>
                    </a:ext>
                  </a:extLst>
                </a:gridCol>
              </a:tblGrid>
              <a:tr h="346941">
                <a:tc>
                  <a:txBody>
                    <a:bodyPr/>
                    <a:lstStyle/>
                    <a:p>
                      <a:pPr marL="67945">
                        <a:lnSpc>
                          <a:spcPct val="107000"/>
                        </a:lnSpc>
                        <a:spcBef>
                          <a:spcPts val="5"/>
                        </a:spcBef>
                        <a:spcAft>
                          <a:spcPts val="0"/>
                        </a:spcAft>
                      </a:pPr>
                      <a:r>
                        <a:rPr lang="en-US" sz="1100" spc="-10" dirty="0">
                          <a:effectLst/>
                        </a:rPr>
                        <a:t>Number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07000"/>
                        </a:lnSpc>
                        <a:spcBef>
                          <a:spcPts val="5"/>
                        </a:spcBef>
                        <a:spcAft>
                          <a:spcPts val="0"/>
                        </a:spcAft>
                      </a:pPr>
                      <a:r>
                        <a:rPr lang="en-US" sz="1100" spc="-10" dirty="0">
                          <a:effectLst/>
                        </a:rPr>
                        <a:t>Description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670648">
                <a:tc>
                  <a:txBody>
                    <a:bodyPr/>
                    <a:lstStyle/>
                    <a:p>
                      <a:pPr marL="67945">
                        <a:lnSpc>
                          <a:spcPts val="1340"/>
                        </a:lnSpc>
                        <a:spcAft>
                          <a:spcPts val="0"/>
                        </a:spcAft>
                      </a:pPr>
                      <a:r>
                        <a:rPr lang="en-US" sz="11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340"/>
                        </a:lnSpc>
                        <a:spcAft>
                          <a:spcPts val="0"/>
                        </a:spcAft>
                      </a:pPr>
                      <a:r>
                        <a:rPr lang="en-US" sz="1100">
                          <a:effectLst/>
                        </a:rPr>
                        <a:t>PC</a:t>
                      </a:r>
                      <a:r>
                        <a:rPr lang="en-US" sz="1100" spc="-15">
                          <a:effectLst/>
                        </a:rPr>
                        <a:t> </a:t>
                      </a:r>
                      <a:r>
                        <a:rPr lang="en-US" sz="1100">
                          <a:effectLst/>
                        </a:rPr>
                        <a:t>with</a:t>
                      </a:r>
                      <a:r>
                        <a:rPr lang="en-US" sz="1100" spc="-5">
                          <a:effectLst/>
                        </a:rPr>
                        <a:t> </a:t>
                      </a:r>
                      <a:r>
                        <a:rPr lang="en-US" sz="1100">
                          <a:effectLst/>
                        </a:rPr>
                        <a:t>250</a:t>
                      </a:r>
                      <a:r>
                        <a:rPr lang="en-US" sz="1100" spc="-15">
                          <a:effectLst/>
                        </a:rPr>
                        <a:t> </a:t>
                      </a:r>
                      <a:r>
                        <a:rPr lang="en-US" sz="1100">
                          <a:effectLst/>
                        </a:rPr>
                        <a:t>GB</a:t>
                      </a:r>
                      <a:r>
                        <a:rPr lang="en-US" sz="1100" spc="-15">
                          <a:effectLst/>
                        </a:rPr>
                        <a:t> </a:t>
                      </a:r>
                      <a:r>
                        <a:rPr lang="en-US" sz="1100">
                          <a:effectLst/>
                        </a:rPr>
                        <a:t>or</a:t>
                      </a:r>
                      <a:r>
                        <a:rPr lang="en-US" sz="1100" spc="-15">
                          <a:effectLst/>
                        </a:rPr>
                        <a:t> </a:t>
                      </a:r>
                      <a:r>
                        <a:rPr lang="en-US" sz="1100">
                          <a:effectLst/>
                        </a:rPr>
                        <a:t>more</a:t>
                      </a:r>
                      <a:r>
                        <a:rPr lang="en-US" sz="1100" spc="-5">
                          <a:effectLst/>
                        </a:rPr>
                        <a:t> </a:t>
                      </a:r>
                      <a:r>
                        <a:rPr lang="en-US" sz="1100">
                          <a:effectLst/>
                        </a:rPr>
                        <a:t>Hard</a:t>
                      </a:r>
                      <a:r>
                        <a:rPr lang="en-US" sz="1100" spc="-5">
                          <a:effectLst/>
                        </a:rPr>
                        <a:t> </a:t>
                      </a:r>
                      <a:r>
                        <a:rPr lang="en-US" sz="1100" spc="-10">
                          <a:effectLst/>
                        </a:rPr>
                        <a:t>disk.</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670648">
                <a:tc>
                  <a:txBody>
                    <a:bodyPr/>
                    <a:lstStyle/>
                    <a:p>
                      <a:pPr marL="67945">
                        <a:lnSpc>
                          <a:spcPts val="1340"/>
                        </a:lnSpc>
                        <a:spcAft>
                          <a:spcPts val="0"/>
                        </a:spcAft>
                      </a:pPr>
                      <a:r>
                        <a:rPr lang="en-US" sz="11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340"/>
                        </a:lnSpc>
                        <a:spcAft>
                          <a:spcPts val="0"/>
                        </a:spcAft>
                      </a:pPr>
                      <a:r>
                        <a:rPr lang="en-US" sz="1100" dirty="0">
                          <a:effectLst/>
                        </a:rPr>
                        <a:t>PC</a:t>
                      </a:r>
                      <a:r>
                        <a:rPr lang="en-US" sz="1100" spc="-20" dirty="0">
                          <a:effectLst/>
                        </a:rPr>
                        <a:t> </a:t>
                      </a:r>
                      <a:r>
                        <a:rPr lang="en-US" sz="1100" dirty="0">
                          <a:effectLst/>
                        </a:rPr>
                        <a:t>with 4</a:t>
                      </a:r>
                      <a:r>
                        <a:rPr lang="en-US" sz="1100" spc="-5" dirty="0">
                          <a:effectLst/>
                        </a:rPr>
                        <a:t> </a:t>
                      </a:r>
                      <a:r>
                        <a:rPr lang="en-US" sz="1100" dirty="0">
                          <a:effectLst/>
                        </a:rPr>
                        <a:t>GB </a:t>
                      </a:r>
                      <a:r>
                        <a:rPr lang="en-US" sz="1100" spc="-20" dirty="0">
                          <a:effectLst/>
                        </a:rPr>
                        <a:t>RAM.</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670648">
                <a:tc>
                  <a:txBody>
                    <a:bodyPr/>
                    <a:lstStyle/>
                    <a:p>
                      <a:pPr marL="67945">
                        <a:lnSpc>
                          <a:spcPts val="1340"/>
                        </a:lnSpc>
                        <a:spcAft>
                          <a:spcPts val="0"/>
                        </a:spcAft>
                      </a:pPr>
                      <a:r>
                        <a:rPr lang="en-US" sz="11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340"/>
                        </a:lnSpc>
                        <a:spcAft>
                          <a:spcPts val="0"/>
                        </a:spcAft>
                      </a:pPr>
                      <a:r>
                        <a:rPr lang="en-US" sz="1100" dirty="0">
                          <a:effectLst/>
                        </a:rPr>
                        <a:t>PC</a:t>
                      </a:r>
                      <a:r>
                        <a:rPr lang="en-US" sz="1100" spc="-25" dirty="0">
                          <a:effectLst/>
                        </a:rPr>
                        <a:t> </a:t>
                      </a:r>
                      <a:r>
                        <a:rPr lang="en-US" sz="1100" dirty="0">
                          <a:effectLst/>
                        </a:rPr>
                        <a:t>with</a:t>
                      </a:r>
                      <a:r>
                        <a:rPr lang="en-US" sz="1100" spc="-15" dirty="0">
                          <a:effectLst/>
                        </a:rPr>
                        <a:t> </a:t>
                      </a:r>
                      <a:r>
                        <a:rPr lang="en-US" sz="1100" dirty="0">
                          <a:effectLst/>
                        </a:rPr>
                        <a:t>core i3</a:t>
                      </a:r>
                      <a:r>
                        <a:rPr lang="en-US" sz="1100" spc="-10" dirty="0">
                          <a:effectLst/>
                        </a:rPr>
                        <a:t> </a:t>
                      </a:r>
                      <a:r>
                        <a:rPr lang="en-US" sz="1100" dirty="0">
                          <a:effectLst/>
                        </a:rPr>
                        <a:t>and</a:t>
                      </a:r>
                      <a:r>
                        <a:rPr lang="en-US" sz="1100" spc="-5" dirty="0">
                          <a:effectLst/>
                        </a:rPr>
                        <a:t> </a:t>
                      </a:r>
                      <a:r>
                        <a:rPr lang="en-US" sz="1100" spc="-10" dirty="0">
                          <a:effectLst/>
                        </a:rPr>
                        <a:t>above processor.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567060369"/>
              </p:ext>
            </p:extLst>
          </p:nvPr>
        </p:nvGraphicFramePr>
        <p:xfrm>
          <a:off x="6158510" y="3309875"/>
          <a:ext cx="5715437" cy="2282768"/>
        </p:xfrm>
        <a:graphic>
          <a:graphicData uri="http://schemas.openxmlformats.org/drawingml/2006/table">
            <a:tbl>
              <a:tblPr firstRow="1" firstCol="1" lastRow="1" lastCol="1" bandRow="1" bandCol="1">
                <a:tableStyleId>{775DCB02-9BB8-47FD-8907-85C794F793BA}</a:tableStyleId>
              </a:tblPr>
              <a:tblGrid>
                <a:gridCol w="924369">
                  <a:extLst>
                    <a:ext uri="{9D8B030D-6E8A-4147-A177-3AD203B41FA5}">
                      <a16:colId xmlns:a16="http://schemas.microsoft.com/office/drawing/2014/main" val="20000"/>
                    </a:ext>
                  </a:extLst>
                </a:gridCol>
                <a:gridCol w="2775314">
                  <a:extLst>
                    <a:ext uri="{9D8B030D-6E8A-4147-A177-3AD203B41FA5}">
                      <a16:colId xmlns:a16="http://schemas.microsoft.com/office/drawing/2014/main" val="20001"/>
                    </a:ext>
                  </a:extLst>
                </a:gridCol>
                <a:gridCol w="2015754">
                  <a:extLst>
                    <a:ext uri="{9D8B030D-6E8A-4147-A177-3AD203B41FA5}">
                      <a16:colId xmlns:a16="http://schemas.microsoft.com/office/drawing/2014/main" val="20002"/>
                    </a:ext>
                  </a:extLst>
                </a:gridCol>
              </a:tblGrid>
              <a:tr h="379848">
                <a:tc>
                  <a:txBody>
                    <a:bodyPr/>
                    <a:lstStyle/>
                    <a:p>
                      <a:pPr marL="67945">
                        <a:lnSpc>
                          <a:spcPct val="107000"/>
                        </a:lnSpc>
                        <a:spcBef>
                          <a:spcPts val="5"/>
                        </a:spcBef>
                        <a:spcAft>
                          <a:spcPts val="0"/>
                        </a:spcAft>
                      </a:pPr>
                      <a:r>
                        <a:rPr lang="en-US" sz="1100" spc="-10" dirty="0">
                          <a:effectLst/>
                        </a:rPr>
                        <a:t>Number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07000"/>
                        </a:lnSpc>
                        <a:spcBef>
                          <a:spcPts val="5"/>
                        </a:spcBef>
                        <a:spcAft>
                          <a:spcPts val="0"/>
                        </a:spcAft>
                      </a:pPr>
                      <a:r>
                        <a:rPr lang="en-US" sz="1100" spc="-10">
                          <a:effectLst/>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375"/>
                        </a:lnSpc>
                        <a:spcAft>
                          <a:spcPts val="0"/>
                        </a:spcAft>
                      </a:pPr>
                      <a:r>
                        <a:rPr lang="en-US" sz="1200" spc="-20">
                          <a:effectLst/>
                        </a:rPr>
                        <a:t>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381320">
                <a:tc>
                  <a:txBody>
                    <a:bodyPr/>
                    <a:lstStyle/>
                    <a:p>
                      <a:pPr marL="67945">
                        <a:lnSpc>
                          <a:spcPts val="1375"/>
                        </a:lnSpc>
                        <a:spcAft>
                          <a:spcPts val="0"/>
                        </a:spcAft>
                      </a:pPr>
                      <a:r>
                        <a:rPr lang="en-US"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375"/>
                        </a:lnSpc>
                        <a:spcAft>
                          <a:spcPts val="0"/>
                        </a:spcAft>
                      </a:pPr>
                      <a:r>
                        <a:rPr lang="en-US" sz="1200" dirty="0">
                          <a:effectLst/>
                        </a:rPr>
                        <a:t>Operating</a:t>
                      </a:r>
                      <a:r>
                        <a:rPr lang="en-US" sz="1200" spc="-50" dirty="0">
                          <a:effectLst/>
                        </a:rPr>
                        <a:t> </a:t>
                      </a:r>
                      <a:r>
                        <a:rPr lang="en-US" sz="1200" spc="-10" dirty="0">
                          <a:effectLst/>
                        </a:rPr>
                        <a:t>System</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375"/>
                        </a:lnSpc>
                        <a:spcAft>
                          <a:spcPts val="0"/>
                        </a:spcAft>
                      </a:pPr>
                      <a:r>
                        <a:rPr lang="en-US" sz="1200" spc="-10">
                          <a:effectLst/>
                        </a:rPr>
                        <a:t>Windows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381320">
                <a:tc>
                  <a:txBody>
                    <a:bodyPr/>
                    <a:lstStyle/>
                    <a:p>
                      <a:pPr marL="67945">
                        <a:lnSpc>
                          <a:spcPts val="1375"/>
                        </a:lnSpc>
                        <a:spcAft>
                          <a:spcPts val="0"/>
                        </a:spcAft>
                      </a:pPr>
                      <a:r>
                        <a:rPr lang="en-US" sz="12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375"/>
                        </a:lnSpc>
                        <a:spcAft>
                          <a:spcPts val="0"/>
                        </a:spcAft>
                      </a:pPr>
                      <a:r>
                        <a:rPr lang="en-US" sz="1200" spc="-10" dirty="0">
                          <a:effectLst/>
                        </a:rPr>
                        <a:t>Language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375"/>
                        </a:lnSpc>
                        <a:spcAft>
                          <a:spcPts val="0"/>
                        </a:spcAft>
                      </a:pPr>
                      <a:r>
                        <a:rPr lang="en-US" sz="1200">
                          <a:effectLst/>
                        </a:rPr>
                        <a:t>JavaScript</a:t>
                      </a:r>
                      <a:r>
                        <a:rPr lang="en-US" sz="1200" spc="-20">
                          <a:effectLst/>
                        </a:rPr>
                        <a:t> </a:t>
                      </a:r>
                      <a:r>
                        <a:rPr lang="en-US" sz="1200">
                          <a:effectLst/>
                        </a:rPr>
                        <a:t>,</a:t>
                      </a:r>
                      <a:r>
                        <a:rPr lang="en-US" sz="1200" spc="-15">
                          <a:effectLst/>
                        </a:rPr>
                        <a:t> </a:t>
                      </a:r>
                      <a:r>
                        <a:rPr lang="en-US" sz="1200" spc="-20">
                          <a:effectLst/>
                        </a:rPr>
                        <a:t>HTML,CSS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380584">
                <a:tc>
                  <a:txBody>
                    <a:bodyPr/>
                    <a:lstStyle/>
                    <a:p>
                      <a:pPr marL="67945">
                        <a:lnSpc>
                          <a:spcPts val="1375"/>
                        </a:lnSpc>
                        <a:spcAft>
                          <a:spcPts val="0"/>
                        </a:spcAft>
                      </a:pPr>
                      <a:r>
                        <a:rPr lang="en-US" sz="12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375"/>
                        </a:lnSpc>
                        <a:spcAft>
                          <a:spcPts val="0"/>
                        </a:spcAft>
                      </a:pPr>
                      <a:r>
                        <a:rPr lang="en-US" sz="1200" spc="-10" dirty="0">
                          <a:effectLst/>
                        </a:rPr>
                        <a:t>Database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375"/>
                        </a:lnSpc>
                        <a:spcAft>
                          <a:spcPts val="0"/>
                        </a:spcAft>
                      </a:pPr>
                      <a:r>
                        <a:rPr lang="en-US" sz="1200" spc="-10">
                          <a:effectLst/>
                        </a:rPr>
                        <a:t>MongoDB</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379112">
                <a:tc>
                  <a:txBody>
                    <a:bodyPr/>
                    <a:lstStyle/>
                    <a:p>
                      <a:pPr marL="67945">
                        <a:lnSpc>
                          <a:spcPts val="1375"/>
                        </a:lnSpc>
                        <a:spcAft>
                          <a:spcPts val="0"/>
                        </a:spcAft>
                      </a:pPr>
                      <a:r>
                        <a:rPr lang="en-US" sz="12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375"/>
                        </a:lnSpc>
                        <a:spcAft>
                          <a:spcPts val="0"/>
                        </a:spcAft>
                      </a:pPr>
                      <a:r>
                        <a:rPr lang="en-IN" sz="1100" dirty="0">
                          <a:effectLst/>
                        </a:rPr>
                        <a:t>IDE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375"/>
                        </a:lnSpc>
                        <a:spcAft>
                          <a:spcPts val="0"/>
                        </a:spcAft>
                      </a:pPr>
                      <a:r>
                        <a:rPr lang="en-US" sz="1200">
                          <a:effectLst/>
                        </a:rPr>
                        <a:t>VS</a:t>
                      </a:r>
                      <a:r>
                        <a:rPr lang="en-US" sz="1200" spc="-20">
                          <a:effectLst/>
                        </a:rPr>
                        <a:t> Code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r h="380584">
                <a:tc>
                  <a:txBody>
                    <a:bodyPr/>
                    <a:lstStyle/>
                    <a:p>
                      <a:pPr marL="67945">
                        <a:lnSpc>
                          <a:spcPts val="1375"/>
                        </a:lnSpc>
                        <a:spcAft>
                          <a:spcPts val="0"/>
                        </a:spcAft>
                      </a:pPr>
                      <a:r>
                        <a:rPr lang="en-US" sz="1200" dirty="0">
                          <a:effectLst/>
                        </a:rPr>
                        <a:t>5</a:t>
                      </a:r>
                    </a:p>
                  </a:txBody>
                  <a:tcPr marL="0" marR="0" marT="0" marB="0"/>
                </a:tc>
                <a:tc>
                  <a:txBody>
                    <a:bodyPr/>
                    <a:lstStyle/>
                    <a:p>
                      <a:pPr marL="67945">
                        <a:lnSpc>
                          <a:spcPts val="1375"/>
                        </a:lnSpc>
                        <a:spcAft>
                          <a:spcPts val="0"/>
                        </a:spcAft>
                      </a:pPr>
                      <a:r>
                        <a:rPr lang="en-US" sz="1200" spc="-10">
                          <a:effectLst/>
                        </a:rPr>
                        <a:t>Browser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375"/>
                        </a:lnSpc>
                        <a:spcAft>
                          <a:spcPts val="0"/>
                        </a:spcAft>
                      </a:pPr>
                      <a:r>
                        <a:rPr lang="en-US" sz="1200" dirty="0">
                          <a:effectLst/>
                        </a:rPr>
                        <a:t>Chrome,</a:t>
                      </a:r>
                      <a:r>
                        <a:rPr lang="en-US" sz="1200" spc="-30" dirty="0">
                          <a:effectLst/>
                        </a:rPr>
                        <a:t> </a:t>
                      </a:r>
                      <a:r>
                        <a:rPr lang="en-US" sz="1200" dirty="0">
                          <a:effectLst/>
                        </a:rPr>
                        <a:t>Firefox,</a:t>
                      </a:r>
                      <a:r>
                        <a:rPr lang="en-US" sz="1200" spc="-35" dirty="0">
                          <a:effectLst/>
                        </a:rPr>
                        <a:t> </a:t>
                      </a:r>
                      <a:r>
                        <a:rPr lang="en-US" sz="1200" spc="-20" dirty="0">
                          <a:effectLst/>
                        </a:rPr>
                        <a:t>Edge</a:t>
                      </a:r>
                    </a:p>
                    <a:p>
                      <a:pPr marL="67945">
                        <a:lnSpc>
                          <a:spcPts val="1375"/>
                        </a:lnSpc>
                        <a:spcAft>
                          <a:spcPts val="0"/>
                        </a:spcAft>
                      </a:pPr>
                      <a:endParaRPr lang="en-US" sz="1200" spc="-2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583304" y="2621099"/>
            <a:ext cx="283904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19100" algn="l"/>
              </a:tabLst>
              <a:defRPr>
                <a:solidFill>
                  <a:schemeClr val="tx1"/>
                </a:solidFill>
                <a:latin typeface="Arial" panose="020B0604020202020204" pitchFamily="34" charset="0"/>
              </a:defRPr>
            </a:lvl1pPr>
            <a:lvl2pPr eaLnBrk="0" fontAlgn="base" hangingPunct="0">
              <a:spcBef>
                <a:spcPct val="0"/>
              </a:spcBef>
              <a:spcAft>
                <a:spcPct val="0"/>
              </a:spcAft>
              <a:tabLst>
                <a:tab pos="419100" algn="l"/>
              </a:tabLst>
              <a:defRPr>
                <a:solidFill>
                  <a:schemeClr val="tx1"/>
                </a:solidFill>
                <a:latin typeface="Arial" panose="020B0604020202020204" pitchFamily="34" charset="0"/>
              </a:defRPr>
            </a:lvl2pPr>
            <a:lvl3pPr eaLnBrk="0" fontAlgn="base" hangingPunct="0">
              <a:spcBef>
                <a:spcPct val="0"/>
              </a:spcBef>
              <a:spcAft>
                <a:spcPct val="0"/>
              </a:spcAft>
              <a:tabLst>
                <a:tab pos="419100" algn="l"/>
              </a:tabLst>
              <a:defRPr>
                <a:solidFill>
                  <a:schemeClr val="tx1"/>
                </a:solidFill>
                <a:latin typeface="Arial" panose="020B0604020202020204" pitchFamily="34" charset="0"/>
              </a:defRPr>
            </a:lvl3pPr>
            <a:lvl4pPr eaLnBrk="0" fontAlgn="base" hangingPunct="0">
              <a:spcBef>
                <a:spcPct val="0"/>
              </a:spcBef>
              <a:spcAft>
                <a:spcPct val="0"/>
              </a:spcAft>
              <a:tabLst>
                <a:tab pos="419100" algn="l"/>
              </a:tabLst>
              <a:defRPr>
                <a:solidFill>
                  <a:schemeClr val="tx1"/>
                </a:solidFill>
                <a:latin typeface="Arial" panose="020B0604020202020204" pitchFamily="34" charset="0"/>
              </a:defRPr>
            </a:lvl4pPr>
            <a:lvl5pPr eaLnBrk="0" fontAlgn="base" hangingPunct="0">
              <a:spcBef>
                <a:spcPct val="0"/>
              </a:spcBef>
              <a:spcAft>
                <a:spcPct val="0"/>
              </a:spcAft>
              <a:tabLst>
                <a:tab pos="419100" algn="l"/>
              </a:tabLst>
              <a:defRPr>
                <a:solidFill>
                  <a:schemeClr val="tx1"/>
                </a:solidFill>
                <a:latin typeface="Arial" panose="020B0604020202020204" pitchFamily="34" charset="0"/>
              </a:defRPr>
            </a:lvl5pPr>
            <a:lvl6pPr eaLnBrk="0" fontAlgn="base" hangingPunct="0">
              <a:spcBef>
                <a:spcPct val="0"/>
              </a:spcBef>
              <a:spcAft>
                <a:spcPct val="0"/>
              </a:spcAft>
              <a:tabLst>
                <a:tab pos="419100" algn="l"/>
              </a:tabLst>
              <a:defRPr>
                <a:solidFill>
                  <a:schemeClr val="tx1"/>
                </a:solidFill>
                <a:latin typeface="Arial" panose="020B0604020202020204" pitchFamily="34" charset="0"/>
              </a:defRPr>
            </a:lvl6pPr>
            <a:lvl7pPr eaLnBrk="0" fontAlgn="base" hangingPunct="0">
              <a:spcBef>
                <a:spcPct val="0"/>
              </a:spcBef>
              <a:spcAft>
                <a:spcPct val="0"/>
              </a:spcAft>
              <a:tabLst>
                <a:tab pos="419100" algn="l"/>
              </a:tabLst>
              <a:defRPr>
                <a:solidFill>
                  <a:schemeClr val="tx1"/>
                </a:solidFill>
                <a:latin typeface="Arial" panose="020B0604020202020204" pitchFamily="34" charset="0"/>
              </a:defRPr>
            </a:lvl7pPr>
            <a:lvl8pPr eaLnBrk="0" fontAlgn="base" hangingPunct="0">
              <a:spcBef>
                <a:spcPct val="0"/>
              </a:spcBef>
              <a:spcAft>
                <a:spcPct val="0"/>
              </a:spcAft>
              <a:tabLst>
                <a:tab pos="419100" algn="l"/>
              </a:tabLst>
              <a:defRPr>
                <a:solidFill>
                  <a:schemeClr val="tx1"/>
                </a:solidFill>
                <a:latin typeface="Arial" panose="020B0604020202020204" pitchFamily="34" charset="0"/>
              </a:defRPr>
            </a:lvl8pPr>
            <a:lvl9pPr eaLnBrk="0" fontAlgn="base" hangingPunct="0">
              <a:spcBef>
                <a:spcPct val="0"/>
              </a:spcBef>
              <a:spcAft>
                <a:spcPct val="0"/>
              </a:spcAft>
              <a:tabLst>
                <a:tab pos="4191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9100" algn="l"/>
              </a:tabLst>
            </a:pPr>
            <a:r>
              <a:rPr kumimoji="0" 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Hardware Requirements</a:t>
            </a:r>
            <a:endParaRPr kumimoji="0" lang="en-US"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19100" algn="l"/>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5917304" y="2621099"/>
            <a:ext cx="275402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19100" algn="l"/>
              </a:tabLst>
              <a:defRPr>
                <a:solidFill>
                  <a:schemeClr val="tx1"/>
                </a:solidFill>
                <a:latin typeface="Arial" panose="020B0604020202020204" pitchFamily="34" charset="0"/>
              </a:defRPr>
            </a:lvl1pPr>
            <a:lvl2pPr eaLnBrk="0" fontAlgn="base" hangingPunct="0">
              <a:spcBef>
                <a:spcPct val="0"/>
              </a:spcBef>
              <a:spcAft>
                <a:spcPct val="0"/>
              </a:spcAft>
              <a:tabLst>
                <a:tab pos="419100" algn="l"/>
              </a:tabLst>
              <a:defRPr>
                <a:solidFill>
                  <a:schemeClr val="tx1"/>
                </a:solidFill>
                <a:latin typeface="Arial" panose="020B0604020202020204" pitchFamily="34" charset="0"/>
              </a:defRPr>
            </a:lvl2pPr>
            <a:lvl3pPr eaLnBrk="0" fontAlgn="base" hangingPunct="0">
              <a:spcBef>
                <a:spcPct val="0"/>
              </a:spcBef>
              <a:spcAft>
                <a:spcPct val="0"/>
              </a:spcAft>
              <a:tabLst>
                <a:tab pos="419100" algn="l"/>
              </a:tabLst>
              <a:defRPr>
                <a:solidFill>
                  <a:schemeClr val="tx1"/>
                </a:solidFill>
                <a:latin typeface="Arial" panose="020B0604020202020204" pitchFamily="34" charset="0"/>
              </a:defRPr>
            </a:lvl3pPr>
            <a:lvl4pPr eaLnBrk="0" fontAlgn="base" hangingPunct="0">
              <a:spcBef>
                <a:spcPct val="0"/>
              </a:spcBef>
              <a:spcAft>
                <a:spcPct val="0"/>
              </a:spcAft>
              <a:tabLst>
                <a:tab pos="419100" algn="l"/>
              </a:tabLst>
              <a:defRPr>
                <a:solidFill>
                  <a:schemeClr val="tx1"/>
                </a:solidFill>
                <a:latin typeface="Arial" panose="020B0604020202020204" pitchFamily="34" charset="0"/>
              </a:defRPr>
            </a:lvl4pPr>
            <a:lvl5pPr eaLnBrk="0" fontAlgn="base" hangingPunct="0">
              <a:spcBef>
                <a:spcPct val="0"/>
              </a:spcBef>
              <a:spcAft>
                <a:spcPct val="0"/>
              </a:spcAft>
              <a:tabLst>
                <a:tab pos="419100" algn="l"/>
              </a:tabLst>
              <a:defRPr>
                <a:solidFill>
                  <a:schemeClr val="tx1"/>
                </a:solidFill>
                <a:latin typeface="Arial" panose="020B0604020202020204" pitchFamily="34" charset="0"/>
              </a:defRPr>
            </a:lvl5pPr>
            <a:lvl6pPr eaLnBrk="0" fontAlgn="base" hangingPunct="0">
              <a:spcBef>
                <a:spcPct val="0"/>
              </a:spcBef>
              <a:spcAft>
                <a:spcPct val="0"/>
              </a:spcAft>
              <a:tabLst>
                <a:tab pos="419100" algn="l"/>
              </a:tabLst>
              <a:defRPr>
                <a:solidFill>
                  <a:schemeClr val="tx1"/>
                </a:solidFill>
                <a:latin typeface="Arial" panose="020B0604020202020204" pitchFamily="34" charset="0"/>
              </a:defRPr>
            </a:lvl6pPr>
            <a:lvl7pPr eaLnBrk="0" fontAlgn="base" hangingPunct="0">
              <a:spcBef>
                <a:spcPct val="0"/>
              </a:spcBef>
              <a:spcAft>
                <a:spcPct val="0"/>
              </a:spcAft>
              <a:tabLst>
                <a:tab pos="419100" algn="l"/>
              </a:tabLst>
              <a:defRPr>
                <a:solidFill>
                  <a:schemeClr val="tx1"/>
                </a:solidFill>
                <a:latin typeface="Arial" panose="020B0604020202020204" pitchFamily="34" charset="0"/>
              </a:defRPr>
            </a:lvl7pPr>
            <a:lvl8pPr eaLnBrk="0" fontAlgn="base" hangingPunct="0">
              <a:spcBef>
                <a:spcPct val="0"/>
              </a:spcBef>
              <a:spcAft>
                <a:spcPct val="0"/>
              </a:spcAft>
              <a:tabLst>
                <a:tab pos="419100" algn="l"/>
              </a:tabLst>
              <a:defRPr>
                <a:solidFill>
                  <a:schemeClr val="tx1"/>
                </a:solidFill>
                <a:latin typeface="Arial" panose="020B0604020202020204" pitchFamily="34" charset="0"/>
              </a:defRPr>
            </a:lvl8pPr>
            <a:lvl9pPr eaLnBrk="0" fontAlgn="base" hangingPunct="0">
              <a:spcBef>
                <a:spcPct val="0"/>
              </a:spcBef>
              <a:spcAft>
                <a:spcPct val="0"/>
              </a:spcAft>
              <a:tabLst>
                <a:tab pos="4191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19100" algn="l"/>
              </a:tabLst>
            </a:pPr>
            <a:r>
              <a:rPr kumimoji="0" 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Software Requirements</a:t>
            </a:r>
            <a:endParaRPr kumimoji="0" lang="en-US"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19100" algn="l"/>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7111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 in project </a:t>
            </a:r>
          </a:p>
        </p:txBody>
      </p:sp>
      <p:sp>
        <p:nvSpPr>
          <p:cNvPr id="3" name="Rectangle 2"/>
          <p:cNvSpPr/>
          <p:nvPr/>
        </p:nvSpPr>
        <p:spPr>
          <a:xfrm>
            <a:off x="807075" y="2854274"/>
            <a:ext cx="6675549" cy="3553986"/>
          </a:xfrm>
          <a:prstGeom prst="rect">
            <a:avLst/>
          </a:prstGeom>
        </p:spPr>
        <p:txBody>
          <a:bodyPr wrap="square">
            <a:spAutoFit/>
          </a:bodyPr>
          <a:lstStyle/>
          <a:p>
            <a:pPr marL="228600">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The modules present in the application are: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Admin Panel</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Items listing</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Add item</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Update Item</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User Login/Sign Up</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Cart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Payment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Order tracking</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Review &amp; Feedback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9648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Gantt Chart</a:t>
            </a:r>
          </a:p>
        </p:txBody>
      </p:sp>
      <p:graphicFrame>
        <p:nvGraphicFramePr>
          <p:cNvPr id="3" name="Chart 2">
            <a:extLst>
              <a:ext uri="{FF2B5EF4-FFF2-40B4-BE49-F238E27FC236}">
                <a16:creationId xmlns:a16="http://schemas.microsoft.com/office/drawing/2014/main" id="{CCE4877F-D6A7-FC72-8C23-D3E8801A67BF}"/>
              </a:ext>
            </a:extLst>
          </p:cNvPr>
          <p:cNvGraphicFramePr/>
          <p:nvPr>
            <p:extLst>
              <p:ext uri="{D42A27DB-BD31-4B8C-83A1-F6EECF244321}">
                <p14:modId xmlns:p14="http://schemas.microsoft.com/office/powerpoint/2010/main" val="4253487260"/>
              </p:ext>
            </p:extLst>
          </p:nvPr>
        </p:nvGraphicFramePr>
        <p:xfrm>
          <a:off x="785611" y="2125014"/>
          <a:ext cx="9929611" cy="43842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06781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74</TotalTime>
  <Words>617</Words>
  <Application>Microsoft Office PowerPoint</Application>
  <PresentationFormat>Widescreen</PresentationFormat>
  <Paragraphs>104</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Century Gothic</vt:lpstr>
      <vt:lpstr>Open Sans</vt:lpstr>
      <vt:lpstr>Poppins</vt:lpstr>
      <vt:lpstr>Roboto</vt:lpstr>
      <vt:lpstr>Symbol</vt:lpstr>
      <vt:lpstr>Times New Roman</vt:lpstr>
      <vt:lpstr>Wingdings 3</vt:lpstr>
      <vt:lpstr>Ion Boardroom</vt:lpstr>
      <vt:lpstr>E-Shopper</vt:lpstr>
      <vt:lpstr>Table of Content </vt:lpstr>
      <vt:lpstr>Introduction</vt:lpstr>
      <vt:lpstr>Scope</vt:lpstr>
      <vt:lpstr>Benefits</vt:lpstr>
      <vt:lpstr>Benefits</vt:lpstr>
      <vt:lpstr>Hardware and Software Requirements</vt:lpstr>
      <vt:lpstr>Modules in project </vt:lpstr>
      <vt:lpstr>Gantt Chart</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E-Shopper</dc:title>
  <dc:creator>Faiza</dc:creator>
  <cp:lastModifiedBy>mirza laraib</cp:lastModifiedBy>
  <cp:revision>8</cp:revision>
  <dcterms:created xsi:type="dcterms:W3CDTF">2022-09-09T16:10:17Z</dcterms:created>
  <dcterms:modified xsi:type="dcterms:W3CDTF">2022-09-09T17:32:15Z</dcterms:modified>
</cp:coreProperties>
</file>