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 Tyagi" initials="AT" lastIdx="1" clrIdx="0">
    <p:extLst>
      <p:ext uri="{19B8F6BF-5375-455C-9EA6-DF929625EA0E}">
        <p15:presenceInfo xmlns:p15="http://schemas.microsoft.com/office/powerpoint/2012/main" userId="a8c4129b71fe12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4" d="100"/>
          <a:sy n="104" d="100"/>
        </p:scale>
        <p:origin x="200"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52999ef3e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52999ef3e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651a0911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651a091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56415c563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56415c563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6415c5632_0_1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6415c5632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6415c5632_0_1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6415c5632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56415c5632_0_1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6415c5632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6415c5632_0_1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6415c5632_0_1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6415c5632_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56415c5632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6415c5632_0_1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6415c5632_0_1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5651a091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5651a091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p:nvPr/>
        </p:nvSpPr>
        <p:spPr>
          <a:xfrm>
            <a:off x="4445175" y="2148725"/>
            <a:ext cx="472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9" name="Google Shape;129;p13"/>
          <p:cNvSpPr txBox="1"/>
          <p:nvPr/>
        </p:nvSpPr>
        <p:spPr>
          <a:xfrm>
            <a:off x="255200" y="627450"/>
            <a:ext cx="4552500" cy="3624039"/>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500" b="1" u="sng" dirty="0">
                <a:latin typeface="Times New Roman"/>
                <a:ea typeface="Times New Roman"/>
                <a:cs typeface="Times New Roman"/>
                <a:sym typeface="Times New Roman"/>
              </a:rPr>
              <a:t>A </a:t>
            </a:r>
            <a:endParaRPr sz="1500" b="1" u="sng" dirty="0">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1500" b="1" u="sng" dirty="0">
                <a:latin typeface="Times New Roman"/>
                <a:ea typeface="Times New Roman"/>
                <a:cs typeface="Times New Roman"/>
                <a:sym typeface="Times New Roman"/>
              </a:rPr>
              <a:t>synopsis on</a:t>
            </a:r>
            <a:endParaRPr sz="1500" b="1" u="sng" dirty="0">
              <a:latin typeface="Times New Roman"/>
              <a:ea typeface="Times New Roman"/>
              <a:cs typeface="Times New Roman"/>
              <a:sym typeface="Times New Roman"/>
            </a:endParaRPr>
          </a:p>
          <a:p>
            <a:pPr marL="0" lvl="0" indent="0" algn="ctr" rtl="0">
              <a:lnSpc>
                <a:spcPct val="150000"/>
              </a:lnSpc>
              <a:spcBef>
                <a:spcPts val="1200"/>
              </a:spcBef>
              <a:spcAft>
                <a:spcPts val="0"/>
              </a:spcAft>
              <a:buNone/>
            </a:pPr>
            <a:r>
              <a:rPr lang="en" sz="2000" b="1" u="sng" dirty="0">
                <a:latin typeface="Times New Roman"/>
                <a:ea typeface="Times New Roman"/>
                <a:cs typeface="Times New Roman"/>
                <a:sym typeface="Times New Roman"/>
              </a:rPr>
              <a:t>KLNAV-Way to Life</a:t>
            </a:r>
            <a:endParaRPr sz="2000" b="1" u="sng"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900" dirty="0">
                <a:latin typeface="Times New Roman"/>
                <a:ea typeface="Times New Roman"/>
                <a:cs typeface="Times New Roman"/>
                <a:sym typeface="Times New Roman"/>
              </a:rPr>
              <a:t> 	                         </a:t>
            </a:r>
            <a:r>
              <a:rPr lang="en" sz="1500" b="1" dirty="0">
                <a:latin typeface="Times New Roman"/>
                <a:ea typeface="Times New Roman"/>
                <a:cs typeface="Times New Roman"/>
                <a:sym typeface="Times New Roman"/>
              </a:rPr>
              <a:t>Submitted by</a:t>
            </a:r>
            <a:endParaRPr sz="1500" b="1" dirty="0">
              <a:latin typeface="Times New Roman"/>
              <a:ea typeface="Times New Roman"/>
              <a:cs typeface="Times New Roman"/>
              <a:sym typeface="Times New Roman"/>
            </a:endParaRPr>
          </a:p>
          <a:p>
            <a:pPr marL="1371600" lvl="0" indent="457200" algn="just" rtl="0">
              <a:lnSpc>
                <a:spcPct val="115000"/>
              </a:lnSpc>
              <a:spcBef>
                <a:spcPts val="1200"/>
              </a:spcBef>
              <a:spcAft>
                <a:spcPts val="0"/>
              </a:spcAft>
              <a:buNone/>
            </a:pPr>
            <a:r>
              <a:rPr lang="en" sz="1300" b="1" dirty="0">
                <a:latin typeface="Times New Roman"/>
                <a:ea typeface="Times New Roman"/>
                <a:cs typeface="Times New Roman"/>
                <a:sym typeface="Times New Roman"/>
              </a:rPr>
              <a:t>Group. No.</a:t>
            </a:r>
            <a:endParaRPr sz="13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100" b="1" dirty="0">
                <a:latin typeface="Times New Roman"/>
                <a:ea typeface="Times New Roman"/>
                <a:cs typeface="Times New Roman"/>
                <a:sym typeface="Times New Roman"/>
              </a:rPr>
              <a:t>Abhinav Tyagi- 2100290140003</a:t>
            </a:r>
            <a:endParaRPr sz="11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100" b="1" dirty="0">
                <a:latin typeface="Times New Roman"/>
                <a:ea typeface="Times New Roman"/>
                <a:cs typeface="Times New Roman"/>
                <a:sym typeface="Times New Roman"/>
              </a:rPr>
              <a:t>Vaibhav Sinha- 2100290140142</a:t>
            </a:r>
            <a:endParaRPr sz="1100" b="1" dirty="0">
              <a:latin typeface="Times New Roman"/>
              <a:ea typeface="Times New Roman"/>
              <a:cs typeface="Times New Roman"/>
              <a:sym typeface="Times New Roman"/>
            </a:endParaRPr>
          </a:p>
          <a:p>
            <a:pPr marL="0" lvl="0" indent="0" algn="l" rtl="0">
              <a:spcBef>
                <a:spcPts val="1200"/>
              </a:spcBef>
              <a:spcAft>
                <a:spcPts val="0"/>
              </a:spcAft>
              <a:buNone/>
            </a:pPr>
            <a:endParaRPr sz="1100" dirty="0">
              <a:latin typeface="Calibri"/>
              <a:ea typeface="Calibri"/>
              <a:cs typeface="Calibri"/>
              <a:sym typeface="Calibri"/>
            </a:endParaRPr>
          </a:p>
        </p:txBody>
      </p:sp>
      <p:pic>
        <p:nvPicPr>
          <p:cNvPr id="130" name="Google Shape;130;p13"/>
          <p:cNvPicPr preferRelativeResize="0"/>
          <p:nvPr/>
        </p:nvPicPr>
        <p:blipFill>
          <a:blip r:embed="rId3">
            <a:alphaModFix/>
          </a:blip>
          <a:stretch>
            <a:fillRect/>
          </a:stretch>
        </p:blipFill>
        <p:spPr>
          <a:xfrm>
            <a:off x="4073825" y="1619250"/>
            <a:ext cx="1905000" cy="1905000"/>
          </a:xfrm>
          <a:prstGeom prst="rect">
            <a:avLst/>
          </a:prstGeom>
          <a:noFill/>
          <a:ln>
            <a:noFill/>
          </a:ln>
        </p:spPr>
      </p:pic>
      <p:sp>
        <p:nvSpPr>
          <p:cNvPr id="131" name="Google Shape;131;p13"/>
          <p:cNvSpPr txBox="1"/>
          <p:nvPr/>
        </p:nvSpPr>
        <p:spPr>
          <a:xfrm>
            <a:off x="5978825" y="1545952"/>
            <a:ext cx="2565000" cy="235523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500" b="1" dirty="0">
                <a:latin typeface="Times New Roman"/>
                <a:ea typeface="Times New Roman"/>
                <a:cs typeface="Times New Roman"/>
                <a:sym typeface="Times New Roman"/>
              </a:rPr>
              <a:t>Submitted to</a:t>
            </a:r>
          </a:p>
          <a:p>
            <a:pPr marL="0" lvl="0" indent="0" algn="ctr" rtl="0">
              <a:lnSpc>
                <a:spcPct val="115000"/>
              </a:lnSpc>
              <a:spcBef>
                <a:spcPts val="1200"/>
              </a:spcBef>
              <a:spcAft>
                <a:spcPts val="0"/>
              </a:spcAft>
              <a:buNone/>
            </a:pPr>
            <a:r>
              <a:rPr lang="en" sz="1300" b="1" dirty="0">
                <a:latin typeface="Times New Roman"/>
                <a:ea typeface="Times New Roman"/>
                <a:cs typeface="Times New Roman"/>
                <a:sym typeface="Times New Roman"/>
              </a:rPr>
              <a:t>Department of Computer Application,</a:t>
            </a:r>
            <a:endParaRPr sz="13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300" b="1" dirty="0">
                <a:latin typeface="Times New Roman"/>
                <a:ea typeface="Times New Roman"/>
                <a:cs typeface="Times New Roman"/>
                <a:sym typeface="Times New Roman"/>
              </a:rPr>
              <a:t>KIET Group of Institutions,</a:t>
            </a:r>
            <a:endParaRPr sz="13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1300" b="1" dirty="0">
                <a:latin typeface="Times New Roman"/>
                <a:ea typeface="Times New Roman"/>
                <a:cs typeface="Times New Roman"/>
                <a:sym typeface="Times New Roman"/>
              </a:rPr>
              <a:t>Delhi-NCR, Ghaziabad</a:t>
            </a:r>
            <a:endParaRPr sz="1300" b="1" dirty="0">
              <a:latin typeface="Times New Roman"/>
              <a:ea typeface="Times New Roman"/>
              <a:cs typeface="Times New Roman"/>
              <a:sym typeface="Times New Roman"/>
            </a:endParaRPr>
          </a:p>
          <a:p>
            <a:pPr marL="0" lvl="0" indent="0" algn="l" rtl="0">
              <a:spcBef>
                <a:spcPts val="1200"/>
              </a:spcBef>
              <a:spcAft>
                <a:spcPts val="0"/>
              </a:spcAft>
              <a:buNone/>
            </a:pPr>
            <a:endParaRPr dirty="0">
              <a:latin typeface="Calibri"/>
              <a:ea typeface="Calibri"/>
              <a:cs typeface="Calibri"/>
              <a:sym typeface="Calibri"/>
            </a:endParaRPr>
          </a:p>
        </p:txBody>
      </p:sp>
      <p:sp>
        <p:nvSpPr>
          <p:cNvPr id="2" name="TextBox 1">
            <a:extLst>
              <a:ext uri="{FF2B5EF4-FFF2-40B4-BE49-F238E27FC236}">
                <a16:creationId xmlns:a16="http://schemas.microsoft.com/office/drawing/2014/main" id="{862D210D-C280-8B4F-F07E-D36AE16E6B6D}"/>
              </a:ext>
            </a:extLst>
          </p:cNvPr>
          <p:cNvSpPr txBox="1"/>
          <p:nvPr/>
        </p:nvSpPr>
        <p:spPr>
          <a:xfrm>
            <a:off x="3938527" y="3543849"/>
            <a:ext cx="2175596" cy="1361911"/>
          </a:xfrm>
          <a:prstGeom prst="rect">
            <a:avLst/>
          </a:prstGeom>
          <a:noFill/>
        </p:spPr>
        <p:txBody>
          <a:bodyPr wrap="none" rtlCol="0">
            <a:spAutoFit/>
          </a:bodyPr>
          <a:lstStyle/>
          <a:p>
            <a:r>
              <a:rPr lang="en-US" dirty="0"/>
              <a:t>Under the Supervision of</a:t>
            </a:r>
          </a:p>
          <a:p>
            <a:pPr marL="0" lvl="0" indent="0" algn="ctr" rtl="0">
              <a:lnSpc>
                <a:spcPct val="115000"/>
              </a:lnSpc>
              <a:spcBef>
                <a:spcPts val="1200"/>
              </a:spcBef>
              <a:spcAft>
                <a:spcPts val="0"/>
              </a:spcAft>
              <a:buNone/>
            </a:pPr>
            <a:r>
              <a:rPr lang="en-IN" sz="1400" b="1" dirty="0">
                <a:latin typeface="Times New Roman"/>
                <a:ea typeface="Times New Roman"/>
                <a:cs typeface="Times New Roman"/>
                <a:sym typeface="Times New Roman"/>
              </a:rPr>
              <a:t>Mr. Ankit Verma</a:t>
            </a:r>
          </a:p>
          <a:p>
            <a:pPr marL="0" lvl="0" indent="0" algn="ctr" rtl="0">
              <a:lnSpc>
                <a:spcPct val="115000"/>
              </a:lnSpc>
              <a:spcBef>
                <a:spcPts val="1200"/>
              </a:spcBef>
              <a:spcAft>
                <a:spcPts val="0"/>
              </a:spcAft>
              <a:buNone/>
            </a:pPr>
            <a:r>
              <a:rPr lang="en-IN" sz="1400" b="1" dirty="0">
                <a:latin typeface="Times New Roman"/>
                <a:ea typeface="Times New Roman"/>
                <a:cs typeface="Times New Roman"/>
                <a:sym typeface="Times New Roman"/>
              </a:rPr>
              <a:t>(Ass. Professor)</a:t>
            </a:r>
            <a:r>
              <a:rPr lang="en-IN" sz="1600" b="1" dirty="0">
                <a:latin typeface="Times New Roman"/>
                <a:ea typeface="Times New Roman"/>
                <a:cs typeface="Times New Roman"/>
                <a:sym typeface="Times New Roman"/>
              </a:rPr>
              <a:t>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724400" y="277600"/>
            <a:ext cx="7505700" cy="954600"/>
          </a:xfrm>
          <a:prstGeom prst="rect">
            <a:avLst/>
          </a:prstGeom>
        </p:spPr>
        <p:txBody>
          <a:bodyPr spcFirstLastPara="1" wrap="square" lIns="91425" tIns="91425" rIns="91425" bIns="91425" anchor="t" anchorCtr="0">
            <a:normAutofit/>
          </a:bodyPr>
          <a:lstStyle/>
          <a:p>
            <a:pPr marL="1828800" lvl="0" indent="457200" algn="l" rtl="0">
              <a:spcBef>
                <a:spcPts val="0"/>
              </a:spcBef>
              <a:spcAft>
                <a:spcPts val="0"/>
              </a:spcAft>
              <a:buNone/>
            </a:pPr>
            <a:r>
              <a:rPr lang="en" b="1" dirty="0">
                <a:solidFill>
                  <a:schemeClr val="dk2"/>
                </a:solidFill>
              </a:rPr>
              <a:t>Gantt Chart:</a:t>
            </a:r>
            <a:endParaRPr b="1" dirty="0">
              <a:solidFill>
                <a:schemeClr val="dk2"/>
              </a:solidFill>
            </a:endParaRPr>
          </a:p>
        </p:txBody>
      </p:sp>
      <p:sp>
        <p:nvSpPr>
          <p:cNvPr id="196" name="Google Shape;196;p22"/>
          <p:cNvSpPr txBox="1">
            <a:spLocks noGrp="1"/>
          </p:cNvSpPr>
          <p:nvPr>
            <p:ph type="body" idx="1"/>
          </p:nvPr>
        </p:nvSpPr>
        <p:spPr>
          <a:xfrm>
            <a:off x="233203" y="895989"/>
            <a:ext cx="8523347" cy="3900536"/>
          </a:xfrm>
          <a:prstGeom prst="rect">
            <a:avLst/>
          </a:prstGeom>
        </p:spPr>
        <p:txBody>
          <a:bodyPr spcFirstLastPara="1" wrap="square" lIns="91425" tIns="91425" rIns="91425" bIns="91425" anchor="t" anchorCtr="0">
            <a:normAutofit fontScale="92500" lnSpcReduction="10000"/>
          </a:bodyPr>
          <a:lstStyle/>
          <a:p>
            <a:pPr marL="457200" lvl="0" indent="-336550" algn="l" rtl="0">
              <a:spcBef>
                <a:spcPts val="0"/>
              </a:spcBef>
              <a:spcAft>
                <a:spcPts val="0"/>
              </a:spcAft>
              <a:buSzPts val="1700"/>
              <a:buChar char="●"/>
            </a:pPr>
            <a:r>
              <a:rPr lang="en" sz="1700" b="1" dirty="0"/>
              <a:t>Front end development (4-6Weeks)</a:t>
            </a:r>
            <a:endParaRPr sz="1700" b="1" dirty="0"/>
          </a:p>
          <a:p>
            <a:pPr marL="457200" lvl="0" indent="0" algn="l" rtl="0">
              <a:spcBef>
                <a:spcPts val="1200"/>
              </a:spcBef>
              <a:spcAft>
                <a:spcPts val="0"/>
              </a:spcAft>
              <a:buNone/>
            </a:pPr>
            <a:r>
              <a:rPr lang="en" sz="1700" dirty="0"/>
              <a:t>Homepage</a:t>
            </a:r>
            <a:endParaRPr sz="1700" dirty="0"/>
          </a:p>
          <a:p>
            <a:pPr marL="457200" lvl="0" indent="0" algn="l" rtl="0">
              <a:spcBef>
                <a:spcPts val="1200"/>
              </a:spcBef>
              <a:spcAft>
                <a:spcPts val="0"/>
              </a:spcAft>
              <a:buNone/>
            </a:pPr>
            <a:r>
              <a:rPr lang="en" sz="1700" dirty="0"/>
              <a:t>Website UI</a:t>
            </a:r>
            <a:endParaRPr sz="1700" dirty="0"/>
          </a:p>
          <a:p>
            <a:pPr marL="457200" lvl="0" indent="0" algn="l" rtl="0">
              <a:spcBef>
                <a:spcPts val="1200"/>
              </a:spcBef>
              <a:spcAft>
                <a:spcPts val="0"/>
              </a:spcAft>
              <a:buNone/>
            </a:pPr>
            <a:r>
              <a:rPr lang="en" sz="1700" dirty="0"/>
              <a:t>Collection of Images</a:t>
            </a:r>
            <a:endParaRPr sz="1700" dirty="0"/>
          </a:p>
          <a:p>
            <a:pPr marL="457200" lvl="0" indent="-336550" algn="l" rtl="0">
              <a:spcBef>
                <a:spcPts val="1200"/>
              </a:spcBef>
              <a:spcAft>
                <a:spcPts val="0"/>
              </a:spcAft>
              <a:buSzPts val="1700"/>
              <a:buChar char="●"/>
            </a:pPr>
            <a:r>
              <a:rPr lang="en" sz="1700" b="1" dirty="0"/>
              <a:t>Database (3-4 Weeks)</a:t>
            </a:r>
            <a:endParaRPr sz="1700" b="1" dirty="0"/>
          </a:p>
          <a:p>
            <a:pPr marL="0" lvl="0" indent="0" algn="l" rtl="0">
              <a:spcBef>
                <a:spcPts val="1200"/>
              </a:spcBef>
              <a:spcAft>
                <a:spcPts val="0"/>
              </a:spcAft>
              <a:buNone/>
            </a:pPr>
            <a:r>
              <a:rPr lang="en" sz="1700" dirty="0"/>
              <a:t>         Creating Table</a:t>
            </a:r>
            <a:endParaRPr sz="1700" dirty="0"/>
          </a:p>
          <a:p>
            <a:pPr marL="0" lvl="0" indent="0" algn="l" rtl="0">
              <a:spcBef>
                <a:spcPts val="1200"/>
              </a:spcBef>
              <a:spcAft>
                <a:spcPts val="0"/>
              </a:spcAft>
              <a:buNone/>
            </a:pPr>
            <a:r>
              <a:rPr lang="en" sz="1700" dirty="0"/>
              <a:t>         Creating Data</a:t>
            </a:r>
            <a:endParaRPr sz="1700" dirty="0"/>
          </a:p>
          <a:p>
            <a:pPr marL="457200" lvl="0" indent="-336550" algn="l" rtl="0">
              <a:spcBef>
                <a:spcPts val="1200"/>
              </a:spcBef>
              <a:spcAft>
                <a:spcPts val="0"/>
              </a:spcAft>
              <a:buSzPts val="1700"/>
              <a:buChar char="●"/>
            </a:pPr>
            <a:r>
              <a:rPr lang="en" sz="1700" b="1" dirty="0"/>
              <a:t>Back end Development (2-3 Weeks)</a:t>
            </a:r>
            <a:endParaRPr sz="1700" b="1" dirty="0"/>
          </a:p>
          <a:p>
            <a:pPr marL="457200" lvl="0" indent="0" algn="l" rtl="0">
              <a:spcBef>
                <a:spcPts val="1200"/>
              </a:spcBef>
              <a:spcAft>
                <a:spcPts val="1200"/>
              </a:spcAft>
              <a:buNone/>
            </a:pPr>
            <a:r>
              <a:rPr lang="en" sz="1700" dirty="0"/>
              <a:t>Integration of database with website</a:t>
            </a:r>
            <a:endParaRPr sz="1700" dirty="0"/>
          </a:p>
        </p:txBody>
      </p:sp>
      <p:pic>
        <p:nvPicPr>
          <p:cNvPr id="5" name="Picture 4">
            <a:extLst>
              <a:ext uri="{FF2B5EF4-FFF2-40B4-BE49-F238E27FC236}">
                <a16:creationId xmlns:a16="http://schemas.microsoft.com/office/drawing/2014/main" id="{BC1168CA-BA18-DCF4-97A0-E119F0184F25}"/>
              </a:ext>
            </a:extLst>
          </p:cNvPr>
          <p:cNvPicPr>
            <a:picLocks noChangeAspect="1"/>
          </p:cNvPicPr>
          <p:nvPr/>
        </p:nvPicPr>
        <p:blipFill>
          <a:blip r:embed="rId3"/>
          <a:stretch>
            <a:fillRect/>
          </a:stretch>
        </p:blipFill>
        <p:spPr>
          <a:xfrm>
            <a:off x="3874485" y="1081570"/>
            <a:ext cx="4882065" cy="26864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188025" y="152400"/>
            <a:ext cx="876794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en" b="1">
                <a:solidFill>
                  <a:schemeClr val="dk2"/>
                </a:solidFill>
              </a:rPr>
              <a:t>CONTENTS:</a:t>
            </a:r>
            <a:endParaRPr b="1">
              <a:solidFill>
                <a:schemeClr val="dk2"/>
              </a:solidFill>
            </a:endParaRPr>
          </a:p>
        </p:txBody>
      </p:sp>
      <p:sp>
        <p:nvSpPr>
          <p:cNvPr id="137" name="Google Shape;137;p14"/>
          <p:cNvSpPr txBox="1">
            <a:spLocks noGrp="1"/>
          </p:cNvSpPr>
          <p:nvPr>
            <p:ph type="body" idx="1"/>
          </p:nvPr>
        </p:nvSpPr>
        <p:spPr>
          <a:xfrm>
            <a:off x="819150" y="1977300"/>
            <a:ext cx="7505700" cy="2448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INTRODUCTION</a:t>
            </a:r>
            <a:endParaRPr sz="1600" dirty="0"/>
          </a:p>
          <a:p>
            <a:pPr marL="457200" lvl="0" indent="-330200" algn="l" rtl="0">
              <a:spcBef>
                <a:spcPts val="0"/>
              </a:spcBef>
              <a:spcAft>
                <a:spcPts val="0"/>
              </a:spcAft>
              <a:buSzPts val="1600"/>
              <a:buChar char="●"/>
            </a:pPr>
            <a:r>
              <a:rPr lang="en" sz="1600" dirty="0"/>
              <a:t>TECHNOLOGIES</a:t>
            </a:r>
            <a:endParaRPr sz="1600" dirty="0"/>
          </a:p>
          <a:p>
            <a:pPr marL="457200" lvl="0" indent="-330200" algn="l" rtl="0">
              <a:spcBef>
                <a:spcPts val="0"/>
              </a:spcBef>
              <a:spcAft>
                <a:spcPts val="0"/>
              </a:spcAft>
              <a:buSzPts val="1600"/>
              <a:buChar char="●"/>
            </a:pPr>
            <a:r>
              <a:rPr lang="en" sz="1600" dirty="0"/>
              <a:t>MODULES</a:t>
            </a:r>
            <a:endParaRPr sz="1600" dirty="0"/>
          </a:p>
          <a:p>
            <a:pPr marL="457200" lvl="0" indent="-330200" algn="l" rtl="0">
              <a:spcBef>
                <a:spcPts val="0"/>
              </a:spcBef>
              <a:spcAft>
                <a:spcPts val="0"/>
              </a:spcAft>
              <a:buSzPts val="1600"/>
              <a:buChar char="●"/>
            </a:pPr>
            <a:r>
              <a:rPr lang="en" sz="1600" dirty="0"/>
              <a:t>WHAT’S NEED OF IT</a:t>
            </a:r>
            <a:endParaRPr sz="1600" dirty="0"/>
          </a:p>
          <a:p>
            <a:pPr marL="457200" lvl="0" indent="-330200" algn="l" rtl="0">
              <a:spcBef>
                <a:spcPts val="0"/>
              </a:spcBef>
              <a:spcAft>
                <a:spcPts val="0"/>
              </a:spcAft>
              <a:buSzPts val="1600"/>
              <a:buChar char="●"/>
            </a:pPr>
            <a:r>
              <a:rPr lang="en" sz="1600" dirty="0"/>
              <a:t>OUTCOME</a:t>
            </a:r>
            <a:endParaRPr sz="1600" dirty="0"/>
          </a:p>
          <a:p>
            <a:pPr marL="457200" lvl="0" indent="-330200" algn="l" rtl="0">
              <a:spcBef>
                <a:spcPts val="0"/>
              </a:spcBef>
              <a:spcAft>
                <a:spcPts val="0"/>
              </a:spcAft>
              <a:buSzPts val="1600"/>
              <a:buChar char="●"/>
            </a:pPr>
            <a:r>
              <a:rPr lang="en" sz="1600" dirty="0"/>
              <a:t>HOW WE SERVE THE SOCIETY</a:t>
            </a:r>
            <a:endParaRPr sz="1600" dirty="0"/>
          </a:p>
          <a:p>
            <a:pPr marL="457200" lvl="0" indent="-330200" algn="l" rtl="0">
              <a:spcBef>
                <a:spcPts val="0"/>
              </a:spcBef>
              <a:spcAft>
                <a:spcPts val="0"/>
              </a:spcAft>
              <a:buSzPts val="1600"/>
              <a:buChar char="●"/>
            </a:pPr>
            <a:r>
              <a:rPr lang="en" sz="1600" dirty="0"/>
              <a:t>GANTT CHART</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966875" y="335275"/>
            <a:ext cx="7505700" cy="9546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 b="1">
                <a:solidFill>
                  <a:schemeClr val="dk2"/>
                </a:solidFill>
              </a:rPr>
              <a:t>INTRODUCTION:</a:t>
            </a:r>
            <a:endParaRPr b="1">
              <a:solidFill>
                <a:schemeClr val="dk2"/>
              </a:solidFill>
            </a:endParaRPr>
          </a:p>
        </p:txBody>
      </p:sp>
      <p:sp>
        <p:nvSpPr>
          <p:cNvPr id="143" name="Google Shape;143;p15"/>
          <p:cNvSpPr txBox="1">
            <a:spLocks noGrp="1"/>
          </p:cNvSpPr>
          <p:nvPr>
            <p:ph type="body" idx="1"/>
          </p:nvPr>
        </p:nvSpPr>
        <p:spPr>
          <a:xfrm>
            <a:off x="819150" y="940075"/>
            <a:ext cx="7505700" cy="3055500"/>
          </a:xfrm>
          <a:prstGeom prst="rect">
            <a:avLst/>
          </a:prstGeom>
        </p:spPr>
        <p:txBody>
          <a:bodyPr spcFirstLastPara="1" wrap="square" lIns="91425" tIns="91425" rIns="91425" bIns="91425" anchor="t" anchorCtr="0">
            <a:noAutofit/>
          </a:bodyPr>
          <a:lstStyle/>
          <a:p>
            <a:pPr marL="457200" lvl="0" indent="-323056" algn="l" rtl="0">
              <a:lnSpc>
                <a:spcPct val="95000"/>
              </a:lnSpc>
              <a:spcBef>
                <a:spcPts val="0"/>
              </a:spcBef>
              <a:spcAft>
                <a:spcPts val="0"/>
              </a:spcAft>
              <a:buSzPts val="1488"/>
              <a:buChar char="●"/>
            </a:pPr>
            <a:r>
              <a:rPr lang="en" sz="1210" b="1">
                <a:solidFill>
                  <a:srgbClr val="000000"/>
                </a:solidFill>
                <a:latin typeface="Arial"/>
                <a:ea typeface="Arial"/>
                <a:cs typeface="Arial"/>
                <a:sym typeface="Arial"/>
              </a:rPr>
              <a:t>We are making a website where any person can find any type of :</a:t>
            </a:r>
            <a:endParaRPr sz="1210" b="1">
              <a:solidFill>
                <a:srgbClr val="000000"/>
              </a:solidFill>
              <a:latin typeface="Arial"/>
              <a:ea typeface="Arial"/>
              <a:cs typeface="Arial"/>
              <a:sym typeface="Arial"/>
            </a:endParaRPr>
          </a:p>
          <a:p>
            <a:pPr marL="457200" lvl="0" indent="0" algn="l" rtl="0">
              <a:lnSpc>
                <a:spcPct val="95000"/>
              </a:lnSpc>
              <a:spcBef>
                <a:spcPts val="0"/>
              </a:spcBef>
              <a:spcAft>
                <a:spcPts val="0"/>
              </a:spcAft>
              <a:buSzPts val="1018"/>
              <a:buNone/>
            </a:pPr>
            <a:r>
              <a:rPr lang="en" sz="1210" b="1">
                <a:solidFill>
                  <a:srgbClr val="000000"/>
                </a:solidFill>
                <a:latin typeface="Arial"/>
                <a:ea typeface="Arial"/>
                <a:cs typeface="Arial"/>
                <a:sym typeface="Arial"/>
              </a:rPr>
              <a:t>          	</a:t>
            </a:r>
            <a:r>
              <a:rPr lang="en" sz="1210" b="1">
                <a:solidFill>
                  <a:srgbClr val="FF0000"/>
                </a:solidFill>
                <a:latin typeface="Arial"/>
                <a:ea typeface="Arial"/>
                <a:cs typeface="Arial"/>
                <a:sym typeface="Arial"/>
              </a:rPr>
              <a:t>BLOOD</a:t>
            </a:r>
            <a:endParaRPr sz="1210" b="1">
              <a:solidFill>
                <a:srgbClr val="FF0000"/>
              </a:solidFill>
              <a:latin typeface="Arial"/>
              <a:ea typeface="Arial"/>
              <a:cs typeface="Arial"/>
              <a:sym typeface="Arial"/>
            </a:endParaRPr>
          </a:p>
          <a:p>
            <a:pPr marL="457200" lvl="0" indent="0" algn="l" rtl="0">
              <a:lnSpc>
                <a:spcPct val="95000"/>
              </a:lnSpc>
              <a:spcBef>
                <a:spcPts val="0"/>
              </a:spcBef>
              <a:spcAft>
                <a:spcPts val="0"/>
              </a:spcAft>
              <a:buSzPts val="1018"/>
              <a:buNone/>
            </a:pPr>
            <a:r>
              <a:rPr lang="en" sz="1210" b="1">
                <a:solidFill>
                  <a:srgbClr val="FF0000"/>
                </a:solidFill>
                <a:latin typeface="Arial"/>
                <a:ea typeface="Arial"/>
                <a:cs typeface="Arial"/>
                <a:sym typeface="Arial"/>
              </a:rPr>
              <a:t>          	PLASMA</a:t>
            </a:r>
            <a:endParaRPr sz="1210" b="1">
              <a:solidFill>
                <a:srgbClr val="FF0000"/>
              </a:solidFill>
              <a:latin typeface="Arial"/>
              <a:ea typeface="Arial"/>
              <a:cs typeface="Arial"/>
              <a:sym typeface="Arial"/>
            </a:endParaRPr>
          </a:p>
          <a:p>
            <a:pPr marL="457200" lvl="0" indent="0" algn="l" rtl="0">
              <a:lnSpc>
                <a:spcPct val="95000"/>
              </a:lnSpc>
              <a:spcBef>
                <a:spcPts val="0"/>
              </a:spcBef>
              <a:spcAft>
                <a:spcPts val="0"/>
              </a:spcAft>
              <a:buSzPts val="1018"/>
              <a:buNone/>
            </a:pPr>
            <a:r>
              <a:rPr lang="en" sz="1210" b="1">
                <a:solidFill>
                  <a:srgbClr val="FF0000"/>
                </a:solidFill>
                <a:latin typeface="Arial"/>
                <a:ea typeface="Arial"/>
                <a:cs typeface="Arial"/>
                <a:sym typeface="Arial"/>
              </a:rPr>
              <a:t>          	PLATELETS</a:t>
            </a:r>
            <a:endParaRPr sz="1210" b="1">
              <a:solidFill>
                <a:srgbClr val="FF0000"/>
              </a:solidFill>
              <a:latin typeface="Arial"/>
              <a:ea typeface="Arial"/>
              <a:cs typeface="Arial"/>
              <a:sym typeface="Arial"/>
            </a:endParaRPr>
          </a:p>
          <a:p>
            <a:pPr marL="457200" lvl="0" indent="0" algn="l" rtl="0">
              <a:lnSpc>
                <a:spcPct val="95000"/>
              </a:lnSpc>
              <a:spcBef>
                <a:spcPts val="0"/>
              </a:spcBef>
              <a:spcAft>
                <a:spcPts val="0"/>
              </a:spcAft>
              <a:buSzPts val="1018"/>
              <a:buNone/>
            </a:pPr>
            <a:r>
              <a:rPr lang="en" sz="1210" b="1">
                <a:solidFill>
                  <a:srgbClr val="FF0000"/>
                </a:solidFill>
                <a:latin typeface="Arial"/>
                <a:ea typeface="Arial"/>
                <a:cs typeface="Arial"/>
                <a:sym typeface="Arial"/>
              </a:rPr>
              <a:t>                  	&amp;</a:t>
            </a:r>
            <a:endParaRPr sz="1210" b="1">
              <a:solidFill>
                <a:srgbClr val="FF0000"/>
              </a:solidFill>
              <a:latin typeface="Arial"/>
              <a:ea typeface="Arial"/>
              <a:cs typeface="Arial"/>
              <a:sym typeface="Arial"/>
            </a:endParaRPr>
          </a:p>
          <a:p>
            <a:pPr marL="457200" lvl="0" indent="0" algn="l" rtl="0">
              <a:lnSpc>
                <a:spcPct val="95000"/>
              </a:lnSpc>
              <a:spcBef>
                <a:spcPts val="0"/>
              </a:spcBef>
              <a:spcAft>
                <a:spcPts val="0"/>
              </a:spcAft>
              <a:buSzPts val="1018"/>
              <a:buNone/>
            </a:pPr>
            <a:r>
              <a:rPr lang="en" sz="1210" b="1">
                <a:solidFill>
                  <a:srgbClr val="FF0000"/>
                </a:solidFill>
                <a:latin typeface="Arial"/>
                <a:ea typeface="Arial"/>
                <a:cs typeface="Arial"/>
                <a:sym typeface="Arial"/>
              </a:rPr>
              <a:t>          	OXYGEN CYLINDERS </a:t>
            </a:r>
            <a:r>
              <a:rPr lang="en" sz="1210" b="1">
                <a:latin typeface="Arial"/>
                <a:ea typeface="Arial"/>
                <a:cs typeface="Arial"/>
                <a:sym typeface="Arial"/>
              </a:rPr>
              <a:t>by just  Single </a:t>
            </a:r>
            <a:r>
              <a:rPr lang="en" sz="1210" b="1" u="sng">
                <a:solidFill>
                  <a:srgbClr val="6AA84F"/>
                </a:solidFill>
                <a:latin typeface="Arial"/>
                <a:ea typeface="Arial"/>
                <a:cs typeface="Arial"/>
                <a:sym typeface="Arial"/>
              </a:rPr>
              <a:t>TAP.</a:t>
            </a:r>
            <a:endParaRPr sz="1210" b="1" u="sng">
              <a:solidFill>
                <a:srgbClr val="6AA84F"/>
              </a:solidFill>
              <a:latin typeface="Arial"/>
              <a:ea typeface="Arial"/>
              <a:cs typeface="Arial"/>
              <a:sym typeface="Arial"/>
            </a:endParaRPr>
          </a:p>
          <a:p>
            <a:pPr marL="0" lvl="0" indent="0" algn="l" rtl="0">
              <a:lnSpc>
                <a:spcPct val="95000"/>
              </a:lnSpc>
              <a:spcBef>
                <a:spcPts val="0"/>
              </a:spcBef>
              <a:spcAft>
                <a:spcPts val="0"/>
              </a:spcAft>
              <a:buSzPts val="1018"/>
              <a:buNone/>
            </a:pPr>
            <a:endParaRPr sz="1117">
              <a:solidFill>
                <a:srgbClr val="000000"/>
              </a:solidFill>
              <a:latin typeface="Arial"/>
              <a:ea typeface="Arial"/>
              <a:cs typeface="Arial"/>
              <a:sym typeface="Arial"/>
            </a:endParaRPr>
          </a:p>
          <a:p>
            <a:pPr marL="0" lvl="0" indent="457200" algn="l" rtl="0">
              <a:lnSpc>
                <a:spcPct val="95000"/>
              </a:lnSpc>
              <a:spcBef>
                <a:spcPts val="0"/>
              </a:spcBef>
              <a:spcAft>
                <a:spcPts val="0"/>
              </a:spcAft>
              <a:buSzPts val="1018"/>
              <a:buNone/>
            </a:pPr>
            <a:endParaRPr sz="1117">
              <a:solidFill>
                <a:srgbClr val="000000"/>
              </a:solidFill>
              <a:latin typeface="Arial"/>
              <a:ea typeface="Arial"/>
              <a:cs typeface="Arial"/>
              <a:sym typeface="Arial"/>
            </a:endParaRPr>
          </a:p>
          <a:p>
            <a:pPr marL="457200" lvl="0" indent="-305435" algn="l" rtl="0">
              <a:lnSpc>
                <a:spcPct val="95000"/>
              </a:lnSpc>
              <a:spcBef>
                <a:spcPts val="0"/>
              </a:spcBef>
              <a:spcAft>
                <a:spcPts val="0"/>
              </a:spcAft>
              <a:buClr>
                <a:srgbClr val="000000"/>
              </a:buClr>
              <a:buSzPts val="1210"/>
              <a:buFont typeface="Arial"/>
              <a:buChar char="●"/>
            </a:pPr>
            <a:r>
              <a:rPr lang="en" sz="1210" b="1">
                <a:solidFill>
                  <a:srgbClr val="000000"/>
                </a:solidFill>
                <a:latin typeface="Arial"/>
                <a:ea typeface="Arial"/>
                <a:cs typeface="Arial"/>
                <a:sym typeface="Arial"/>
              </a:rPr>
              <a:t>Just filtering the State ,City and Blood Type or Oxygen cylinder.</a:t>
            </a:r>
            <a:endParaRPr sz="1302" b="1">
              <a:solidFill>
                <a:srgbClr val="000000"/>
              </a:solidFill>
              <a:latin typeface="Arial"/>
              <a:ea typeface="Arial"/>
              <a:cs typeface="Arial"/>
              <a:sym typeface="Arial"/>
            </a:endParaRPr>
          </a:p>
          <a:p>
            <a:pPr marL="457200" lvl="0" indent="-311308" algn="l" rtl="0">
              <a:lnSpc>
                <a:spcPct val="95000"/>
              </a:lnSpc>
              <a:spcBef>
                <a:spcPts val="0"/>
              </a:spcBef>
              <a:spcAft>
                <a:spcPts val="0"/>
              </a:spcAft>
              <a:buClr>
                <a:srgbClr val="000000"/>
              </a:buClr>
              <a:buSzPts val="1303"/>
              <a:buFont typeface="Arial"/>
              <a:buChar char="●"/>
            </a:pPr>
            <a:r>
              <a:rPr lang="en" sz="1210" b="1">
                <a:solidFill>
                  <a:srgbClr val="000000"/>
                </a:solidFill>
                <a:latin typeface="Arial"/>
                <a:ea typeface="Arial"/>
                <a:cs typeface="Arial"/>
                <a:sym typeface="Arial"/>
              </a:rPr>
              <a:t>User got the list of nearest blood bank and oxygen provider with availability of particular search.</a:t>
            </a:r>
            <a:endParaRPr sz="1100" b="1">
              <a:solidFill>
                <a:srgbClr val="000000"/>
              </a:solidFill>
              <a:latin typeface="Arial"/>
              <a:ea typeface="Arial"/>
              <a:cs typeface="Arial"/>
              <a:sym typeface="Arial"/>
            </a:endParaRPr>
          </a:p>
          <a:p>
            <a:pPr marL="457200" lvl="0" indent="-304800" algn="l" rtl="0">
              <a:lnSpc>
                <a:spcPct val="95000"/>
              </a:lnSpc>
              <a:spcBef>
                <a:spcPts val="0"/>
              </a:spcBef>
              <a:spcAft>
                <a:spcPts val="0"/>
              </a:spcAft>
              <a:buClr>
                <a:srgbClr val="000000"/>
              </a:buClr>
              <a:buSzPts val="1200"/>
              <a:buFont typeface="Arial"/>
              <a:buChar char="●"/>
            </a:pPr>
            <a:r>
              <a:rPr lang="en" sz="1200" b="1">
                <a:solidFill>
                  <a:srgbClr val="000000"/>
                </a:solidFill>
                <a:latin typeface="Arial"/>
                <a:ea typeface="Arial"/>
                <a:cs typeface="Arial"/>
                <a:sym typeface="Arial"/>
              </a:rPr>
              <a:t>User could directly contact with them and ask for the requirement.</a:t>
            </a:r>
            <a:endParaRPr sz="1200" b="1">
              <a:solidFill>
                <a:srgbClr val="000000"/>
              </a:solidFill>
              <a:latin typeface="Arial"/>
              <a:ea typeface="Arial"/>
              <a:cs typeface="Arial"/>
              <a:sym typeface="Arial"/>
            </a:endParaRPr>
          </a:p>
          <a:p>
            <a:pPr marL="457200" lvl="0" indent="-304800" algn="l" rtl="0">
              <a:lnSpc>
                <a:spcPct val="95000"/>
              </a:lnSpc>
              <a:spcBef>
                <a:spcPts val="0"/>
              </a:spcBef>
              <a:spcAft>
                <a:spcPts val="0"/>
              </a:spcAft>
              <a:buClr>
                <a:srgbClr val="000000"/>
              </a:buClr>
              <a:buSzPts val="1200"/>
              <a:buFont typeface="Arial"/>
              <a:buChar char="●"/>
            </a:pPr>
            <a:r>
              <a:rPr lang="en" sz="1200" b="1">
                <a:solidFill>
                  <a:srgbClr val="000000"/>
                </a:solidFill>
                <a:latin typeface="Arial"/>
                <a:ea typeface="Arial"/>
                <a:cs typeface="Arial"/>
                <a:sym typeface="Arial"/>
              </a:rPr>
              <a:t>Blood or Oxygen provider provide the requirement as soon as possible.</a:t>
            </a:r>
            <a:endParaRPr sz="1200" b="1">
              <a:solidFill>
                <a:srgbClr val="000000"/>
              </a:solidFill>
              <a:latin typeface="Arial"/>
              <a:ea typeface="Arial"/>
              <a:cs typeface="Arial"/>
              <a:sym typeface="Arial"/>
            </a:endParaRPr>
          </a:p>
          <a:p>
            <a:pPr marL="0" lvl="0" indent="0" algn="l" rtl="0">
              <a:lnSpc>
                <a:spcPct val="95000"/>
              </a:lnSpc>
              <a:spcBef>
                <a:spcPts val="0"/>
              </a:spcBef>
              <a:spcAft>
                <a:spcPts val="0"/>
              </a:spcAft>
              <a:buSzPts val="1018"/>
              <a:buNone/>
            </a:pPr>
            <a:endParaRPr sz="1217" b="1">
              <a:solidFill>
                <a:srgbClr val="000000"/>
              </a:solidFill>
              <a:latin typeface="Arial"/>
              <a:ea typeface="Arial"/>
              <a:cs typeface="Arial"/>
              <a:sym typeface="Arial"/>
            </a:endParaRPr>
          </a:p>
          <a:p>
            <a:pPr marL="0" lvl="0" indent="0" algn="l" rtl="0">
              <a:lnSpc>
                <a:spcPct val="95000"/>
              </a:lnSpc>
              <a:spcBef>
                <a:spcPts val="0"/>
              </a:spcBef>
              <a:spcAft>
                <a:spcPts val="0"/>
              </a:spcAft>
              <a:buSzPts val="1018"/>
              <a:buNone/>
            </a:pPr>
            <a:endParaRPr sz="1117" b="1">
              <a:solidFill>
                <a:srgbClr val="000000"/>
              </a:solidFill>
              <a:latin typeface="Arial"/>
              <a:ea typeface="Arial"/>
              <a:cs typeface="Arial"/>
              <a:sym typeface="Arial"/>
            </a:endParaRPr>
          </a:p>
          <a:p>
            <a:pPr marL="457200" lvl="0" indent="0" algn="l" rtl="0">
              <a:lnSpc>
                <a:spcPct val="95000"/>
              </a:lnSpc>
              <a:spcBef>
                <a:spcPts val="0"/>
              </a:spcBef>
              <a:spcAft>
                <a:spcPts val="0"/>
              </a:spcAft>
              <a:buSzPts val="1018"/>
              <a:buNone/>
            </a:pPr>
            <a:endParaRPr sz="1487"/>
          </a:p>
          <a:p>
            <a:pPr marL="0" lvl="0" indent="0" algn="l" rtl="0">
              <a:lnSpc>
                <a:spcPct val="95000"/>
              </a:lnSpc>
              <a:spcBef>
                <a:spcPts val="1200"/>
              </a:spcBef>
              <a:spcAft>
                <a:spcPts val="1200"/>
              </a:spcAft>
              <a:buSzPts val="1018"/>
              <a:buNone/>
            </a:pPr>
            <a:endParaRPr sz="1487"/>
          </a:p>
        </p:txBody>
      </p:sp>
      <p:pic>
        <p:nvPicPr>
          <p:cNvPr id="144" name="Google Shape;144;p15"/>
          <p:cNvPicPr preferRelativeResize="0"/>
          <p:nvPr/>
        </p:nvPicPr>
        <p:blipFill>
          <a:blip r:embed="rId3">
            <a:alphaModFix/>
          </a:blip>
          <a:stretch>
            <a:fillRect/>
          </a:stretch>
        </p:blipFill>
        <p:spPr>
          <a:xfrm>
            <a:off x="4342823" y="3705800"/>
            <a:ext cx="1109550" cy="1165400"/>
          </a:xfrm>
          <a:prstGeom prst="rect">
            <a:avLst/>
          </a:prstGeom>
          <a:noFill/>
          <a:ln>
            <a:noFill/>
          </a:ln>
        </p:spPr>
      </p:pic>
      <p:pic>
        <p:nvPicPr>
          <p:cNvPr id="145" name="Google Shape;145;p15"/>
          <p:cNvPicPr preferRelativeResize="0"/>
          <p:nvPr/>
        </p:nvPicPr>
        <p:blipFill>
          <a:blip r:embed="rId4">
            <a:alphaModFix/>
          </a:blip>
          <a:stretch>
            <a:fillRect/>
          </a:stretch>
        </p:blipFill>
        <p:spPr>
          <a:xfrm>
            <a:off x="6583925" y="3433500"/>
            <a:ext cx="1437700" cy="1437700"/>
          </a:xfrm>
          <a:prstGeom prst="rect">
            <a:avLst/>
          </a:prstGeom>
          <a:noFill/>
          <a:ln>
            <a:noFill/>
          </a:ln>
        </p:spPr>
      </p:pic>
      <p:pic>
        <p:nvPicPr>
          <p:cNvPr id="146" name="Google Shape;146;p15"/>
          <p:cNvPicPr preferRelativeResize="0"/>
          <p:nvPr/>
        </p:nvPicPr>
        <p:blipFill>
          <a:blip r:embed="rId5">
            <a:alphaModFix/>
          </a:blip>
          <a:stretch>
            <a:fillRect/>
          </a:stretch>
        </p:blipFill>
        <p:spPr>
          <a:xfrm>
            <a:off x="1231663" y="3464117"/>
            <a:ext cx="1979600" cy="137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819150" y="711300"/>
            <a:ext cx="7505700" cy="954600"/>
          </a:xfrm>
          <a:prstGeom prst="rect">
            <a:avLst/>
          </a:prstGeom>
        </p:spPr>
        <p:txBody>
          <a:bodyPr spcFirstLastPara="1" wrap="square" lIns="91425" tIns="91425" rIns="91425" bIns="91425" anchor="t" anchorCtr="0">
            <a:normAutofit/>
          </a:bodyPr>
          <a:lstStyle/>
          <a:p>
            <a:pPr marL="1371600" lvl="0" indent="457200" algn="l" rtl="0">
              <a:spcBef>
                <a:spcPts val="0"/>
              </a:spcBef>
              <a:spcAft>
                <a:spcPts val="0"/>
              </a:spcAft>
              <a:buNone/>
            </a:pPr>
            <a:r>
              <a:rPr lang="en" b="1">
                <a:solidFill>
                  <a:schemeClr val="dk2"/>
                </a:solidFill>
              </a:rPr>
              <a:t>TECHNOLOGIES:</a:t>
            </a:r>
            <a:endParaRPr b="1">
              <a:solidFill>
                <a:schemeClr val="dk2"/>
              </a:solidFill>
            </a:endParaRPr>
          </a:p>
        </p:txBody>
      </p:sp>
      <p:pic>
        <p:nvPicPr>
          <p:cNvPr id="152" name="Google Shape;152;p16"/>
          <p:cNvPicPr preferRelativeResize="0"/>
          <p:nvPr/>
        </p:nvPicPr>
        <p:blipFill>
          <a:blip r:embed="rId3">
            <a:alphaModFix/>
          </a:blip>
          <a:stretch>
            <a:fillRect/>
          </a:stretch>
        </p:blipFill>
        <p:spPr>
          <a:xfrm>
            <a:off x="741500" y="1509325"/>
            <a:ext cx="1195602" cy="1195602"/>
          </a:xfrm>
          <a:prstGeom prst="rect">
            <a:avLst/>
          </a:prstGeom>
          <a:noFill/>
          <a:ln>
            <a:noFill/>
          </a:ln>
        </p:spPr>
      </p:pic>
      <p:pic>
        <p:nvPicPr>
          <p:cNvPr id="153" name="Google Shape;153;p16"/>
          <p:cNvPicPr preferRelativeResize="0"/>
          <p:nvPr/>
        </p:nvPicPr>
        <p:blipFill>
          <a:blip r:embed="rId4">
            <a:alphaModFix/>
          </a:blip>
          <a:stretch>
            <a:fillRect/>
          </a:stretch>
        </p:blipFill>
        <p:spPr>
          <a:xfrm>
            <a:off x="661375" y="3123975"/>
            <a:ext cx="1195599" cy="1377777"/>
          </a:xfrm>
          <a:prstGeom prst="rect">
            <a:avLst/>
          </a:prstGeom>
          <a:noFill/>
          <a:ln>
            <a:noFill/>
          </a:ln>
        </p:spPr>
      </p:pic>
      <p:pic>
        <p:nvPicPr>
          <p:cNvPr id="154" name="Google Shape;154;p16"/>
          <p:cNvPicPr preferRelativeResize="0"/>
          <p:nvPr/>
        </p:nvPicPr>
        <p:blipFill>
          <a:blip r:embed="rId5">
            <a:alphaModFix/>
          </a:blip>
          <a:stretch>
            <a:fillRect/>
          </a:stretch>
        </p:blipFill>
        <p:spPr>
          <a:xfrm>
            <a:off x="2159189" y="1394750"/>
            <a:ext cx="1969850" cy="1569350"/>
          </a:xfrm>
          <a:prstGeom prst="rect">
            <a:avLst/>
          </a:prstGeom>
          <a:noFill/>
          <a:ln>
            <a:noFill/>
          </a:ln>
        </p:spPr>
      </p:pic>
      <p:pic>
        <p:nvPicPr>
          <p:cNvPr id="155" name="Google Shape;155;p16"/>
          <p:cNvPicPr preferRelativeResize="0"/>
          <p:nvPr/>
        </p:nvPicPr>
        <p:blipFill>
          <a:blip r:embed="rId6">
            <a:alphaModFix/>
          </a:blip>
          <a:stretch>
            <a:fillRect/>
          </a:stretch>
        </p:blipFill>
        <p:spPr>
          <a:xfrm>
            <a:off x="6526031" y="1394750"/>
            <a:ext cx="2213120" cy="1195600"/>
          </a:xfrm>
          <a:prstGeom prst="rect">
            <a:avLst/>
          </a:prstGeom>
          <a:noFill/>
          <a:ln>
            <a:noFill/>
          </a:ln>
        </p:spPr>
      </p:pic>
      <p:pic>
        <p:nvPicPr>
          <p:cNvPr id="156" name="Google Shape;156;p16"/>
          <p:cNvPicPr preferRelativeResize="0"/>
          <p:nvPr/>
        </p:nvPicPr>
        <p:blipFill>
          <a:blip r:embed="rId7">
            <a:alphaModFix/>
          </a:blip>
          <a:stretch>
            <a:fillRect/>
          </a:stretch>
        </p:blipFill>
        <p:spPr>
          <a:xfrm>
            <a:off x="7127972" y="2830875"/>
            <a:ext cx="1387875" cy="1963976"/>
          </a:xfrm>
          <a:prstGeom prst="rect">
            <a:avLst/>
          </a:prstGeom>
          <a:noFill/>
          <a:ln>
            <a:noFill/>
          </a:ln>
        </p:spPr>
      </p:pic>
      <p:pic>
        <p:nvPicPr>
          <p:cNvPr id="157" name="Google Shape;157;p16"/>
          <p:cNvPicPr preferRelativeResize="0"/>
          <p:nvPr/>
        </p:nvPicPr>
        <p:blipFill>
          <a:blip r:embed="rId8">
            <a:alphaModFix/>
          </a:blip>
          <a:stretch>
            <a:fillRect/>
          </a:stretch>
        </p:blipFill>
        <p:spPr>
          <a:xfrm>
            <a:off x="4572000" y="2925800"/>
            <a:ext cx="1865452" cy="1865452"/>
          </a:xfrm>
          <a:prstGeom prst="rect">
            <a:avLst/>
          </a:prstGeom>
          <a:noFill/>
          <a:ln>
            <a:noFill/>
          </a:ln>
        </p:spPr>
      </p:pic>
      <p:pic>
        <p:nvPicPr>
          <p:cNvPr id="158" name="Google Shape;158;p16"/>
          <p:cNvPicPr preferRelativeResize="0"/>
          <p:nvPr/>
        </p:nvPicPr>
        <p:blipFill>
          <a:blip r:embed="rId9">
            <a:alphaModFix/>
          </a:blip>
          <a:stretch>
            <a:fillRect/>
          </a:stretch>
        </p:blipFill>
        <p:spPr>
          <a:xfrm>
            <a:off x="2281737" y="2996137"/>
            <a:ext cx="1724775" cy="172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r>
              <a:rPr lang="en" b="1">
                <a:solidFill>
                  <a:schemeClr val="dk2"/>
                </a:solidFill>
              </a:rPr>
              <a:t>MODULES:</a:t>
            </a:r>
            <a:endParaRPr b="1">
              <a:solidFill>
                <a:schemeClr val="dk2"/>
              </a:solidFill>
            </a:endParaRPr>
          </a:p>
        </p:txBody>
      </p:sp>
      <p:sp>
        <p:nvSpPr>
          <p:cNvPr id="164" name="Google Shape;164;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b="1">
                <a:latin typeface="Nunito"/>
                <a:ea typeface="Nunito"/>
                <a:cs typeface="Nunito"/>
                <a:sym typeface="Nunito"/>
              </a:rPr>
              <a:t>Items Listing</a:t>
            </a:r>
            <a:endParaRPr sz="1900" b="1">
              <a:latin typeface="Nunito"/>
              <a:ea typeface="Nunito"/>
              <a:cs typeface="Nunito"/>
              <a:sym typeface="Nunito"/>
            </a:endParaRPr>
          </a:p>
          <a:p>
            <a:pPr marL="457200" lvl="0" indent="-349250" algn="l" rtl="0">
              <a:spcBef>
                <a:spcPts val="0"/>
              </a:spcBef>
              <a:spcAft>
                <a:spcPts val="0"/>
              </a:spcAft>
              <a:buSzPts val="1900"/>
              <a:buChar char="●"/>
            </a:pPr>
            <a:r>
              <a:rPr lang="en" sz="1900" b="1">
                <a:latin typeface="Nunito"/>
                <a:ea typeface="Nunito"/>
                <a:cs typeface="Nunito"/>
                <a:sym typeface="Nunito"/>
              </a:rPr>
              <a:t>Search bar</a:t>
            </a:r>
            <a:endParaRPr sz="1900" b="1">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1">
                <a:latin typeface="Nunito"/>
                <a:ea typeface="Nunito"/>
                <a:cs typeface="Nunito"/>
                <a:sym typeface="Nunito"/>
              </a:rPr>
              <a:t>Blood group</a:t>
            </a:r>
            <a:endParaRPr sz="1900" b="1">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1">
                <a:latin typeface="Nunito"/>
                <a:ea typeface="Nunito"/>
                <a:cs typeface="Nunito"/>
                <a:sym typeface="Nunito"/>
              </a:rPr>
              <a:t>State/City</a:t>
            </a:r>
            <a:endParaRPr sz="1900" b="1">
              <a:latin typeface="Nunito"/>
              <a:ea typeface="Nunito"/>
              <a:cs typeface="Nunito"/>
              <a:sym typeface="Nunito"/>
            </a:endParaRPr>
          </a:p>
          <a:p>
            <a:pPr marL="457200" lvl="0" indent="-349250" algn="l" rtl="0">
              <a:spcBef>
                <a:spcPts val="0"/>
              </a:spcBef>
              <a:spcAft>
                <a:spcPts val="0"/>
              </a:spcAft>
              <a:buSzPts val="1900"/>
              <a:buFont typeface="Nunito"/>
              <a:buChar char="●"/>
            </a:pPr>
            <a:r>
              <a:rPr lang="en" sz="1900" b="1">
                <a:latin typeface="Nunito"/>
                <a:ea typeface="Nunito"/>
                <a:cs typeface="Nunito"/>
                <a:sym typeface="Nunito"/>
              </a:rPr>
              <a:t>Review &amp; Feedback</a:t>
            </a:r>
            <a:endParaRPr sz="1900"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698300" y="268150"/>
            <a:ext cx="7505700" cy="954600"/>
          </a:xfrm>
          <a:prstGeom prst="rect">
            <a:avLst/>
          </a:prstGeom>
        </p:spPr>
        <p:txBody>
          <a:bodyPr spcFirstLastPara="1" wrap="square" lIns="91425" tIns="91425" rIns="91425" bIns="91425" anchor="t" anchorCtr="0">
            <a:normAutofit/>
          </a:bodyPr>
          <a:lstStyle/>
          <a:p>
            <a:pPr marL="1371600" lvl="0" indent="457200" algn="l" rtl="0">
              <a:lnSpc>
                <a:spcPct val="115000"/>
              </a:lnSpc>
              <a:spcBef>
                <a:spcPts val="0"/>
              </a:spcBef>
              <a:spcAft>
                <a:spcPts val="1200"/>
              </a:spcAft>
              <a:buNone/>
            </a:pPr>
            <a:r>
              <a:rPr lang="en" sz="2800" b="1">
                <a:solidFill>
                  <a:schemeClr val="dk2"/>
                </a:solidFill>
                <a:latin typeface="Calibri"/>
                <a:ea typeface="Calibri"/>
                <a:cs typeface="Calibri"/>
                <a:sym typeface="Calibri"/>
              </a:rPr>
              <a:t>WHAT’S NEED OF IT ?</a:t>
            </a:r>
            <a:endParaRPr sz="4200" b="1">
              <a:solidFill>
                <a:schemeClr val="dk2"/>
              </a:solidFill>
            </a:endParaRPr>
          </a:p>
        </p:txBody>
      </p:sp>
      <p:sp>
        <p:nvSpPr>
          <p:cNvPr id="170" name="Google Shape;170;p18"/>
          <p:cNvSpPr txBox="1">
            <a:spLocks noGrp="1"/>
          </p:cNvSpPr>
          <p:nvPr>
            <p:ph type="body" idx="1"/>
          </p:nvPr>
        </p:nvSpPr>
        <p:spPr>
          <a:xfrm>
            <a:off x="265775" y="807200"/>
            <a:ext cx="8479800" cy="3243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India is a vast country and here, in  every two seconds somebody needs blood. In many cases, people lose their lives because of lack of blood.</a:t>
            </a:r>
            <a:endParaRPr sz="1600"/>
          </a:p>
          <a:p>
            <a:pPr marL="457200" lvl="0" indent="-330200" algn="l" rtl="0">
              <a:spcBef>
                <a:spcPts val="0"/>
              </a:spcBef>
              <a:spcAft>
                <a:spcPts val="0"/>
              </a:spcAft>
              <a:buSzPts val="1600"/>
              <a:buChar char="●"/>
            </a:pPr>
            <a:r>
              <a:rPr lang="en" sz="1600"/>
              <a:t>The main reason behind the shortage of blood many times it happens that the needy who wants blood does not get blood anywhere and the bank who is having blood is not able to communicate with that patient, due to this the patient also suffers and keeping the blood also gets expired</a:t>
            </a:r>
            <a:endParaRPr sz="1600"/>
          </a:p>
          <a:p>
            <a:pPr marL="457200" lvl="0" indent="-330200" algn="l" rtl="0">
              <a:spcBef>
                <a:spcPts val="0"/>
              </a:spcBef>
              <a:spcAft>
                <a:spcPts val="0"/>
              </a:spcAft>
              <a:buSzPts val="1600"/>
              <a:buChar char="●"/>
            </a:pPr>
            <a:r>
              <a:rPr lang="en" sz="1600"/>
              <a:t>Last year we all have seen that India is gasping for oxygen in pandemic.</a:t>
            </a:r>
            <a:endParaRPr sz="1600"/>
          </a:p>
          <a:p>
            <a:pPr marL="457200" lvl="0" indent="-330200" algn="l" rtl="0">
              <a:spcBef>
                <a:spcPts val="0"/>
              </a:spcBef>
              <a:spcAft>
                <a:spcPts val="0"/>
              </a:spcAft>
              <a:buSzPts val="1600"/>
              <a:buChar char="●"/>
            </a:pPr>
            <a:r>
              <a:rPr lang="en" sz="1600"/>
              <a:t>100+ people died in one hospital overnight due to lack of oxygen in Karnataka.</a:t>
            </a:r>
            <a:endParaRPr sz="1600"/>
          </a:p>
          <a:p>
            <a:pPr marL="457200" lvl="0" indent="-330200" algn="l" rtl="0">
              <a:spcBef>
                <a:spcPts val="0"/>
              </a:spcBef>
              <a:spcAft>
                <a:spcPts val="0"/>
              </a:spcAft>
              <a:buSzPts val="1600"/>
              <a:buChar char="●"/>
            </a:pPr>
            <a:r>
              <a:rPr lang="en" sz="1600"/>
              <a:t>There is no particular place to check the availability of oxygen cylinder till now.</a:t>
            </a:r>
            <a:endParaRPr sz="1600"/>
          </a:p>
          <a:p>
            <a:pPr marL="0" lvl="0" indent="0" algn="l" rtl="0">
              <a:spcBef>
                <a:spcPts val="0"/>
              </a:spcBef>
              <a:spcAft>
                <a:spcPts val="1200"/>
              </a:spcAft>
              <a:buNone/>
            </a:pPr>
            <a:endParaRPr sz="1400"/>
          </a:p>
        </p:txBody>
      </p:sp>
      <p:pic>
        <p:nvPicPr>
          <p:cNvPr id="171" name="Google Shape;171;p18"/>
          <p:cNvPicPr preferRelativeResize="0"/>
          <p:nvPr/>
        </p:nvPicPr>
        <p:blipFill>
          <a:blip r:embed="rId3">
            <a:alphaModFix/>
          </a:blip>
          <a:stretch>
            <a:fillRect/>
          </a:stretch>
        </p:blipFill>
        <p:spPr>
          <a:xfrm>
            <a:off x="778876" y="3461350"/>
            <a:ext cx="2135325" cy="1422075"/>
          </a:xfrm>
          <a:prstGeom prst="rect">
            <a:avLst/>
          </a:prstGeom>
          <a:noFill/>
          <a:ln>
            <a:noFill/>
          </a:ln>
        </p:spPr>
      </p:pic>
      <p:pic>
        <p:nvPicPr>
          <p:cNvPr id="172" name="Google Shape;172;p18"/>
          <p:cNvPicPr preferRelativeResize="0"/>
          <p:nvPr/>
        </p:nvPicPr>
        <p:blipFill>
          <a:blip r:embed="rId4">
            <a:alphaModFix/>
          </a:blip>
          <a:stretch>
            <a:fillRect/>
          </a:stretch>
        </p:blipFill>
        <p:spPr>
          <a:xfrm>
            <a:off x="5680701" y="3458700"/>
            <a:ext cx="2135327" cy="14273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819150" y="572025"/>
            <a:ext cx="7505700" cy="954600"/>
          </a:xfrm>
          <a:prstGeom prst="rect">
            <a:avLst/>
          </a:prstGeom>
        </p:spPr>
        <p:txBody>
          <a:bodyPr spcFirstLastPara="1" wrap="square" lIns="91425" tIns="91425" rIns="91425" bIns="91425" anchor="t" anchorCtr="0">
            <a:normAutofit/>
          </a:bodyPr>
          <a:lstStyle/>
          <a:p>
            <a:pPr marL="914400" lvl="0" indent="0" algn="l" rtl="0">
              <a:spcBef>
                <a:spcPts val="0"/>
              </a:spcBef>
              <a:spcAft>
                <a:spcPts val="0"/>
              </a:spcAft>
              <a:buNone/>
            </a:pPr>
            <a:r>
              <a:rPr lang="en" b="1" dirty="0">
                <a:solidFill>
                  <a:schemeClr val="dk2"/>
                </a:solidFill>
              </a:rPr>
              <a:t>HIGH LEVEL DESIGN DIAGRAM:</a:t>
            </a:r>
            <a:endParaRPr b="1" dirty="0">
              <a:solidFill>
                <a:schemeClr val="dk2"/>
              </a:solidFill>
            </a:endParaRPr>
          </a:p>
        </p:txBody>
      </p:sp>
      <p:pic>
        <p:nvPicPr>
          <p:cNvPr id="178" name="Google Shape;178;p19"/>
          <p:cNvPicPr preferRelativeResize="0"/>
          <p:nvPr/>
        </p:nvPicPr>
        <p:blipFill>
          <a:blip r:embed="rId3">
            <a:alphaModFix/>
          </a:blip>
          <a:stretch>
            <a:fillRect/>
          </a:stretch>
        </p:blipFill>
        <p:spPr>
          <a:xfrm>
            <a:off x="1313287" y="1526625"/>
            <a:ext cx="6517426" cy="303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r>
              <a:rPr lang="en" b="1">
                <a:solidFill>
                  <a:schemeClr val="dk2"/>
                </a:solidFill>
              </a:rPr>
              <a:t>OUTCOME:</a:t>
            </a:r>
            <a:endParaRPr b="1">
              <a:solidFill>
                <a:schemeClr val="dk2"/>
              </a:solidFill>
            </a:endParaRPr>
          </a:p>
        </p:txBody>
      </p:sp>
      <p:sp>
        <p:nvSpPr>
          <p:cNvPr id="184" name="Google Shape;184;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dirty="0"/>
              <a:t>A website will provide easy and convenient way to bridge the gap between </a:t>
            </a:r>
            <a:r>
              <a:rPr lang="en" sz="1900" b="1" dirty="0"/>
              <a:t>Blood Banks</a:t>
            </a:r>
            <a:r>
              <a:rPr lang="en" sz="1900" dirty="0"/>
              <a:t> or </a:t>
            </a:r>
            <a:r>
              <a:rPr lang="en" sz="1900" b="1" dirty="0"/>
              <a:t>Oxygen Cylinder</a:t>
            </a:r>
            <a:r>
              <a:rPr lang="en" sz="1900" dirty="0"/>
              <a:t> stores to the needy patients.It will save many lives as well as it saves shelf or stored blood which can’t be shelf more than 5 weeks.</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2400" b="1" dirty="0">
                <a:solidFill>
                  <a:schemeClr val="dk2"/>
                </a:solidFill>
              </a:rPr>
              <a:t>HOW WEBSITE WILL SERVE THE SOCIETY?</a:t>
            </a:r>
            <a:endParaRPr sz="2400" b="1" dirty="0">
              <a:solidFill>
                <a:schemeClr val="dk2"/>
              </a:solidFill>
            </a:endParaRPr>
          </a:p>
        </p:txBody>
      </p:sp>
      <p:sp>
        <p:nvSpPr>
          <p:cNvPr id="190" name="Google Shape;190;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dirty="0"/>
              <a:t>This website will be providing a helpful platform for better tomorrow.</a:t>
            </a:r>
            <a:endParaRPr sz="2100" dirty="0"/>
          </a:p>
          <a:p>
            <a:pPr marL="457200" lvl="0" indent="-361950" algn="l" rtl="0">
              <a:spcBef>
                <a:spcPts val="0"/>
              </a:spcBef>
              <a:spcAft>
                <a:spcPts val="0"/>
              </a:spcAft>
              <a:buSzPts val="2100"/>
              <a:buChar char="●"/>
            </a:pPr>
            <a:r>
              <a:rPr lang="en" sz="2100" dirty="0"/>
              <a:t>This platform will serve the society as instant life saver.</a:t>
            </a:r>
            <a:endParaRPr sz="2100" dirty="0"/>
          </a:p>
          <a:p>
            <a:pPr marL="457200" lvl="0" indent="-361950" algn="l" rtl="0">
              <a:spcBef>
                <a:spcPts val="0"/>
              </a:spcBef>
              <a:spcAft>
                <a:spcPts val="0"/>
              </a:spcAft>
              <a:buSzPts val="2100"/>
              <a:buChar char="●"/>
            </a:pPr>
            <a:r>
              <a:rPr lang="en" sz="2100" dirty="0"/>
              <a:t>There is no website like this to solve this critical problem yet.</a:t>
            </a:r>
            <a:endParaRPr sz="2100" dirty="0"/>
          </a:p>
          <a:p>
            <a:pPr marL="457200" lvl="0" indent="-361950" algn="l" rtl="0">
              <a:spcBef>
                <a:spcPts val="0"/>
              </a:spcBef>
              <a:spcAft>
                <a:spcPts val="0"/>
              </a:spcAft>
              <a:buSzPts val="2100"/>
              <a:buChar char="●"/>
            </a:pPr>
            <a:r>
              <a:rPr lang="en" sz="2100" dirty="0"/>
              <a:t>This website will help the society to deliver large amount of Oxygen cylinders and Blood packets.</a:t>
            </a:r>
            <a:endParaRPr sz="2100"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459</Words>
  <Application>Microsoft Office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Calibri</vt:lpstr>
      <vt:lpstr>Nunito</vt:lpstr>
      <vt:lpstr>Shift</vt:lpstr>
      <vt:lpstr>PowerPoint Presentation</vt:lpstr>
      <vt:lpstr>CONTENTS:</vt:lpstr>
      <vt:lpstr>INTRODUCTION:</vt:lpstr>
      <vt:lpstr>TECHNOLOGIES:</vt:lpstr>
      <vt:lpstr>MODULES:</vt:lpstr>
      <vt:lpstr>WHAT’S NEED OF IT ?</vt:lpstr>
      <vt:lpstr>HIGH LEVEL DESIGN DIAGRAM:</vt:lpstr>
      <vt:lpstr>OUTCOME:</vt:lpstr>
      <vt:lpstr>HOW WEBSITE WILL SERVE THE SOCIETY?</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 Tyagi</cp:lastModifiedBy>
  <cp:revision>4</cp:revision>
  <dcterms:modified xsi:type="dcterms:W3CDTF">2022-09-10T07:35:52Z</dcterms:modified>
</cp:coreProperties>
</file>