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7" r:id="rId8"/>
    <p:sldId id="263" r:id="rId9"/>
    <p:sldId id="270" r:id="rId10"/>
    <p:sldId id="26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9CEF4-7D9A-4E08-B780-3C275B19A59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150145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9CEF4-7D9A-4E08-B780-3C275B19A59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55572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9CEF4-7D9A-4E08-B780-3C275B19A59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348455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9CEF4-7D9A-4E08-B780-3C275B19A59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19560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9CEF4-7D9A-4E08-B780-3C275B19A59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396979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9CEF4-7D9A-4E08-B780-3C275B19A59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168192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9CEF4-7D9A-4E08-B780-3C275B19A597}" type="datetimeFigureOut">
              <a:rPr lang="en-IN" smtClean="0"/>
              <a:t>10-09-2022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143026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9CEF4-7D9A-4E08-B780-3C275B19A597}" type="datetimeFigureOut">
              <a:rPr lang="en-IN" smtClean="0"/>
              <a:t>10-09-2022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100525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9CEF4-7D9A-4E08-B780-3C275B19A597}" type="datetimeFigureOut">
              <a:rPr lang="en-IN" smtClean="0"/>
              <a:t>10-09-2022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10445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9CEF4-7D9A-4E08-B780-3C275B19A59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44178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9CEF4-7D9A-4E08-B780-3C275B19A59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98D0D-8EF2-4B73-9251-225915E037C2}" type="slidenum">
              <a:rPr lang="en-IN" smtClean="0"/>
              <a:t>‹#›</a:t>
            </a:fld>
            <a:endParaRPr lang="en-IN"/>
          </a:p>
        </p:txBody>
      </p:sp>
    </p:spTree>
    <p:extLst>
      <p:ext uri="{BB962C8B-B14F-4D97-AF65-F5344CB8AC3E}">
        <p14:creationId xmlns:p14="http://schemas.microsoft.com/office/powerpoint/2010/main" val="202734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7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9CEF4-7D9A-4E08-B780-3C275B19A597}" type="datetimeFigureOut">
              <a:rPr lang="en-IN" smtClean="0"/>
              <a:t>10-09-2022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98D0D-8EF2-4B73-9251-225915E037C2}" type="slidenum">
              <a:rPr lang="en-IN" smtClean="0"/>
              <a:t>‹#›</a:t>
            </a:fld>
            <a:endParaRPr lang="en-IN"/>
          </a:p>
        </p:txBody>
      </p:sp>
    </p:spTree>
    <p:extLst>
      <p:ext uri="{BB962C8B-B14F-4D97-AF65-F5344CB8AC3E}">
        <p14:creationId xmlns:p14="http://schemas.microsoft.com/office/powerpoint/2010/main" val="2106827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AD12-62E8-8474-2C27-F928671D27DC}"/>
              </a:ext>
            </a:extLst>
          </p:cNvPr>
          <p:cNvSpPr>
            <a:spLocks noGrp="1"/>
          </p:cNvSpPr>
          <p:nvPr>
            <p:ph type="ctrTitle"/>
          </p:nvPr>
        </p:nvSpPr>
        <p:spPr>
          <a:xfrm>
            <a:off x="1524000" y="736846"/>
            <a:ext cx="9144000" cy="1589103"/>
          </a:xfrm>
        </p:spPr>
        <p:txBody>
          <a:bodyPr/>
          <a:lstStyle/>
          <a:p>
            <a:r>
              <a:rPr lang="en-IN" dirty="0"/>
              <a:t> </a:t>
            </a:r>
            <a:r>
              <a:rPr lang="en-IN" b="1" dirty="0"/>
              <a:t>BREAST CANCER PREDICTION</a:t>
            </a:r>
          </a:p>
        </p:txBody>
      </p:sp>
      <p:sp>
        <p:nvSpPr>
          <p:cNvPr id="4" name="Subtitle 3">
            <a:extLst>
              <a:ext uri="{FF2B5EF4-FFF2-40B4-BE49-F238E27FC236}">
                <a16:creationId xmlns:a16="http://schemas.microsoft.com/office/drawing/2014/main" id="{AFF644FC-176D-E0A0-48E0-DF4F818394C8}"/>
              </a:ext>
            </a:extLst>
          </p:cNvPr>
          <p:cNvSpPr>
            <a:spLocks noGrp="1"/>
          </p:cNvSpPr>
          <p:nvPr>
            <p:ph type="subTitle" idx="1"/>
          </p:nvPr>
        </p:nvSpPr>
        <p:spPr>
          <a:xfrm>
            <a:off x="585926" y="2325949"/>
            <a:ext cx="10366160" cy="4230209"/>
          </a:xfrm>
        </p:spPr>
        <p:txBody>
          <a:bodyPr>
            <a:normAutofit fontScale="92500" lnSpcReduction="20000"/>
          </a:bodyPr>
          <a:lstStyle/>
          <a:p>
            <a:r>
              <a:rPr lang="en-IN" b="1" dirty="0"/>
              <a:t>USING MACHINE LEARNING</a:t>
            </a:r>
          </a:p>
          <a:p>
            <a:pPr marL="0" indent="0" algn="l">
              <a:buNone/>
            </a:pPr>
            <a:endParaRPr lang="en-IN" b="1" dirty="0"/>
          </a:p>
          <a:p>
            <a:pPr marL="0" indent="0" algn="l">
              <a:buNone/>
            </a:pPr>
            <a:endParaRPr lang="en-IN" b="1" dirty="0"/>
          </a:p>
          <a:p>
            <a:pPr marL="0" indent="0" algn="l">
              <a:buNone/>
            </a:pPr>
            <a:r>
              <a:rPr lang="en-IN" b="1" dirty="0"/>
              <a:t>Project Supervisor:</a:t>
            </a:r>
          </a:p>
          <a:p>
            <a:pPr marL="0" indent="0" algn="l">
              <a:buNone/>
            </a:pPr>
            <a:r>
              <a:rPr lang="en-IN" dirty="0"/>
              <a:t>Sangeeta Arora</a:t>
            </a:r>
          </a:p>
          <a:p>
            <a:pPr algn="l"/>
            <a:endParaRPr lang="en-IN" dirty="0"/>
          </a:p>
          <a:p>
            <a:pPr algn="l"/>
            <a:r>
              <a:rPr lang="en-IN" b="1" dirty="0"/>
              <a:t>Team Members:</a:t>
            </a:r>
          </a:p>
          <a:p>
            <a:pPr marL="514350" indent="-514350" algn="l">
              <a:buFont typeface="+mj-lt"/>
              <a:buAutoNum type="arabicPeriod"/>
            </a:pPr>
            <a:r>
              <a:rPr lang="en-IN" dirty="0"/>
              <a:t>Bharti Ghildiyal</a:t>
            </a:r>
          </a:p>
          <a:p>
            <a:pPr marL="514350" indent="-514350" algn="l">
              <a:buFont typeface="+mj-lt"/>
              <a:buAutoNum type="arabicPeriod"/>
            </a:pPr>
            <a:r>
              <a:rPr lang="en-IN" dirty="0"/>
              <a:t>Diksha Gupta</a:t>
            </a:r>
          </a:p>
          <a:p>
            <a:pPr marL="514350" indent="-514350" algn="l">
              <a:buFont typeface="+mj-lt"/>
              <a:buAutoNum type="arabicPeriod"/>
            </a:pPr>
            <a:r>
              <a:rPr lang="en-IN" dirty="0"/>
              <a:t>Anupam Gupta</a:t>
            </a:r>
          </a:p>
          <a:p>
            <a:pPr marL="514350" indent="-514350" algn="l">
              <a:buFont typeface="+mj-lt"/>
              <a:buAutoNum type="arabicPeriod"/>
            </a:pPr>
            <a:r>
              <a:rPr lang="en-IN" dirty="0" err="1"/>
              <a:t>Ayush</a:t>
            </a:r>
            <a:r>
              <a:rPr lang="en-IN" dirty="0"/>
              <a:t> Gupta</a:t>
            </a:r>
          </a:p>
          <a:p>
            <a:pPr marL="0" indent="0" algn="l">
              <a:buNone/>
            </a:pPr>
            <a:endParaRPr lang="en-IN" dirty="0"/>
          </a:p>
          <a:p>
            <a:pPr algn="l"/>
            <a:endParaRPr lang="en-IN" dirty="0"/>
          </a:p>
        </p:txBody>
      </p:sp>
    </p:spTree>
    <p:extLst>
      <p:ext uri="{BB962C8B-B14F-4D97-AF65-F5344CB8AC3E}">
        <p14:creationId xmlns:p14="http://schemas.microsoft.com/office/powerpoint/2010/main" val="302740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3426-174F-44A7-B63A-69230ED85406}"/>
              </a:ext>
            </a:extLst>
          </p:cNvPr>
          <p:cNvSpPr>
            <a:spLocks noGrp="1"/>
          </p:cNvSpPr>
          <p:nvPr>
            <p:ph type="ctrTitle"/>
          </p:nvPr>
        </p:nvSpPr>
        <p:spPr>
          <a:xfrm>
            <a:off x="2166151" y="700673"/>
            <a:ext cx="7270812" cy="715315"/>
          </a:xfrm>
        </p:spPr>
        <p:txBody>
          <a:bodyPr>
            <a:normAutofit fontScale="90000"/>
          </a:bodyPr>
          <a:lstStyle/>
          <a:p>
            <a:r>
              <a:rPr lang="en-IN" b="1" dirty="0"/>
              <a:t>HOW TO SERVE SOCIETY</a:t>
            </a:r>
            <a:endParaRPr lang="en-US" b="1" dirty="0"/>
          </a:p>
        </p:txBody>
      </p:sp>
      <p:sp>
        <p:nvSpPr>
          <p:cNvPr id="3" name="Subtitle 2">
            <a:extLst>
              <a:ext uri="{FF2B5EF4-FFF2-40B4-BE49-F238E27FC236}">
                <a16:creationId xmlns:a16="http://schemas.microsoft.com/office/drawing/2014/main" id="{B9567B32-FB2A-4AAC-BA49-EECA24684E94}"/>
              </a:ext>
            </a:extLst>
          </p:cNvPr>
          <p:cNvSpPr>
            <a:spLocks noGrp="1"/>
          </p:cNvSpPr>
          <p:nvPr>
            <p:ph type="subTitle" idx="1"/>
          </p:nvPr>
        </p:nvSpPr>
        <p:spPr>
          <a:xfrm>
            <a:off x="742764" y="2305898"/>
            <a:ext cx="10706471" cy="3136114"/>
          </a:xfrm>
        </p:spPr>
        <p:txBody>
          <a:bodyPr>
            <a:normAutofit lnSpcReduction="10000"/>
          </a:bodyPr>
          <a:lstStyle/>
          <a:p>
            <a:r>
              <a:rPr lang="en-US" dirty="0"/>
              <a:t>In India, the incidence of cancer is increasing rapidly; therefore it is important to step up cancer literacy and knowledge amongst the population.</a:t>
            </a:r>
          </a:p>
          <a:p>
            <a:r>
              <a:rPr lang="en-US" dirty="0"/>
              <a:t>We hope that this will lead to early detection which is important in the management and treatment of cancer and also prevention by making necessary changes in lifestyle.</a:t>
            </a:r>
          </a:p>
          <a:p>
            <a:r>
              <a:rPr lang="en-US" dirty="0"/>
              <a:t>Breast Cancer is rapidly rising amongst women in urban areas and it is the most common cancer in India. Early detection is essential in its management and treatment. Due to ignorance, fear, and social stigma many women present with stage III or IV cancer which requires surgery and extensive treatment. </a:t>
            </a:r>
          </a:p>
          <a:p>
            <a:endParaRPr lang="en-US" dirty="0"/>
          </a:p>
        </p:txBody>
      </p:sp>
    </p:spTree>
    <p:extLst>
      <p:ext uri="{BB962C8B-B14F-4D97-AF65-F5344CB8AC3E}">
        <p14:creationId xmlns:p14="http://schemas.microsoft.com/office/powerpoint/2010/main" val="124989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D4DF-2C7C-B3FE-9FF9-B4A0EAE39B35}"/>
              </a:ext>
            </a:extLst>
          </p:cNvPr>
          <p:cNvSpPr>
            <a:spLocks noGrp="1"/>
          </p:cNvSpPr>
          <p:nvPr>
            <p:ph type="title"/>
          </p:nvPr>
        </p:nvSpPr>
        <p:spPr>
          <a:xfrm>
            <a:off x="838200" y="365125"/>
            <a:ext cx="10515600" cy="895503"/>
          </a:xfrm>
        </p:spPr>
        <p:txBody>
          <a:bodyPr>
            <a:normAutofit/>
          </a:bodyPr>
          <a:lstStyle/>
          <a:p>
            <a:pPr algn="ctr"/>
            <a:r>
              <a:rPr lang="en-IN" b="1" dirty="0"/>
              <a:t>GANTT CHART</a:t>
            </a:r>
          </a:p>
        </p:txBody>
      </p:sp>
      <p:pic>
        <p:nvPicPr>
          <p:cNvPr id="5" name="Picture 4">
            <a:extLst>
              <a:ext uri="{FF2B5EF4-FFF2-40B4-BE49-F238E27FC236}">
                <a16:creationId xmlns:a16="http://schemas.microsoft.com/office/drawing/2014/main" id="{618B36A2-B11D-4228-96A4-FDB5E3C03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972" y="2152143"/>
            <a:ext cx="6700866" cy="3751508"/>
          </a:xfrm>
          <a:prstGeom prst="rect">
            <a:avLst/>
          </a:prstGeom>
        </p:spPr>
      </p:pic>
    </p:spTree>
    <p:extLst>
      <p:ext uri="{BB962C8B-B14F-4D97-AF65-F5344CB8AC3E}">
        <p14:creationId xmlns:p14="http://schemas.microsoft.com/office/powerpoint/2010/main" val="16678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6AA2-A843-5C9F-4E81-95B46FE46CFB}"/>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3B5AF106-1C49-FB50-7C09-7FB742DDE110}"/>
              </a:ext>
            </a:extLst>
          </p:cNvPr>
          <p:cNvSpPr>
            <a:spLocks noGrp="1"/>
          </p:cNvSpPr>
          <p:nvPr>
            <p:ph idx="1"/>
          </p:nvPr>
        </p:nvSpPr>
        <p:spPr/>
        <p:txBody>
          <a:bodyPr/>
          <a:lstStyle/>
          <a:p>
            <a:r>
              <a:rPr lang="en-IN" dirty="0"/>
              <a:t>WHAT IS MACHINE LEARNING?</a:t>
            </a:r>
          </a:p>
          <a:p>
            <a:pPr marL="0" indent="0">
              <a:buNone/>
            </a:pPr>
            <a:r>
              <a:rPr lang="en-GB" dirty="0">
                <a:solidFill>
                  <a:srgbClr val="080809"/>
                </a:solidFill>
                <a:effectLst/>
              </a:rPr>
              <a:t>Machine learning (ML) is defined as a discipline of artificial intelligence (AI) that provides machines the ability to automatically learn from data and past experiences to identify patterns and make predictions with minimal human intervention</a:t>
            </a:r>
            <a:r>
              <a:rPr lang="en-GB" b="1" i="1" dirty="0">
                <a:solidFill>
                  <a:srgbClr val="080809"/>
                </a:solidFill>
                <a:effectLst/>
                <a:latin typeface="PT Serif" panose="020A0603040505020204" pitchFamily="18" charset="0"/>
              </a:rPr>
              <a:t>. </a:t>
            </a:r>
          </a:p>
          <a:p>
            <a:pPr marL="0" indent="0">
              <a:buNone/>
            </a:pPr>
            <a:endParaRPr lang="en-IN" dirty="0"/>
          </a:p>
        </p:txBody>
      </p:sp>
      <p:pic>
        <p:nvPicPr>
          <p:cNvPr id="5" name="Picture 4">
            <a:extLst>
              <a:ext uri="{FF2B5EF4-FFF2-40B4-BE49-F238E27FC236}">
                <a16:creationId xmlns:a16="http://schemas.microsoft.com/office/drawing/2014/main" id="{35AA3F64-64FD-ED57-A9EB-C40049B88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616" y="4030721"/>
            <a:ext cx="6115420" cy="2592938"/>
          </a:xfrm>
          <a:prstGeom prst="rect">
            <a:avLst/>
          </a:prstGeom>
        </p:spPr>
      </p:pic>
    </p:spTree>
    <p:extLst>
      <p:ext uri="{BB962C8B-B14F-4D97-AF65-F5344CB8AC3E}">
        <p14:creationId xmlns:p14="http://schemas.microsoft.com/office/powerpoint/2010/main" val="341730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B277-BAFF-0850-8012-9EE18D6A2360}"/>
              </a:ext>
            </a:extLst>
          </p:cNvPr>
          <p:cNvSpPr>
            <a:spLocks noGrp="1"/>
          </p:cNvSpPr>
          <p:nvPr>
            <p:ph type="title"/>
          </p:nvPr>
        </p:nvSpPr>
        <p:spPr/>
        <p:txBody>
          <a:bodyPr/>
          <a:lstStyle/>
          <a:p>
            <a:r>
              <a:rPr lang="en-IN" b="1" dirty="0"/>
              <a:t>BREAST CANCER-OVERVIEW</a:t>
            </a:r>
          </a:p>
        </p:txBody>
      </p:sp>
      <p:sp>
        <p:nvSpPr>
          <p:cNvPr id="3" name="Content Placeholder 2">
            <a:extLst>
              <a:ext uri="{FF2B5EF4-FFF2-40B4-BE49-F238E27FC236}">
                <a16:creationId xmlns:a16="http://schemas.microsoft.com/office/drawing/2014/main" id="{E0C2017B-0D1F-2989-1B6B-469ECF8E8E28}"/>
              </a:ext>
            </a:extLst>
          </p:cNvPr>
          <p:cNvSpPr>
            <a:spLocks noGrp="1"/>
          </p:cNvSpPr>
          <p:nvPr>
            <p:ph idx="1"/>
          </p:nvPr>
        </p:nvSpPr>
        <p:spPr>
          <a:xfrm>
            <a:off x="776056" y="1318957"/>
            <a:ext cx="8575089" cy="4351338"/>
          </a:xfrm>
        </p:spPr>
        <p:txBody>
          <a:bodyPr>
            <a:normAutofit fontScale="92500"/>
          </a:bodyPr>
          <a:lstStyle/>
          <a:p>
            <a:pPr marL="0" indent="0">
              <a:buNone/>
            </a:pPr>
            <a:endParaRPr lang="en-IN" dirty="0"/>
          </a:p>
          <a:p>
            <a:pPr>
              <a:buFont typeface="Wingdings" panose="05000000000000000000" pitchFamily="2" charset="2"/>
              <a:buChar char="§"/>
            </a:pPr>
            <a:r>
              <a:rPr lang="en-IN" dirty="0"/>
              <a:t>Breast cancer is the second leading cause of cancer death in women.</a:t>
            </a:r>
          </a:p>
          <a:p>
            <a:pPr>
              <a:buFont typeface="Wingdings" panose="05000000000000000000" pitchFamily="2" charset="2"/>
              <a:buChar char="§"/>
            </a:pPr>
            <a:r>
              <a:rPr lang="en-GB" dirty="0"/>
              <a:t>This cancer starts with uncontrolled and fast multiplication of breast tissues which are classified as benign and malignant. </a:t>
            </a:r>
            <a:r>
              <a:rPr lang="en-GB" b="1" dirty="0"/>
              <a:t>Benign </a:t>
            </a:r>
            <a:r>
              <a:rPr lang="en-GB" dirty="0"/>
              <a:t>are just abnormality present in breast tissues but may not cause death to the patient on the other side </a:t>
            </a:r>
            <a:r>
              <a:rPr lang="en-GB" b="1" dirty="0"/>
              <a:t>malignant</a:t>
            </a:r>
            <a:r>
              <a:rPr lang="en-GB" dirty="0"/>
              <a:t> is type of </a:t>
            </a:r>
            <a:r>
              <a:rPr lang="en-GB" dirty="0" err="1"/>
              <a:t>tumor</a:t>
            </a:r>
            <a:r>
              <a:rPr lang="en-GB" dirty="0"/>
              <a:t> tissues their timely diagnosis can increase the mortality rate.</a:t>
            </a:r>
          </a:p>
          <a:p>
            <a:pPr>
              <a:buFont typeface="Wingdings" panose="05000000000000000000" pitchFamily="2" charset="2"/>
              <a:buChar char="§"/>
            </a:pPr>
            <a:r>
              <a:rPr lang="en-GB" dirty="0"/>
              <a:t>Men do not get breast cancer, it affects women only-</a:t>
            </a:r>
            <a:r>
              <a:rPr lang="en-GB" b="1" dirty="0"/>
              <a:t>MYTH</a:t>
            </a:r>
            <a:r>
              <a:rPr lang="en-GB" dirty="0"/>
              <a:t>.</a:t>
            </a:r>
            <a:endParaRPr lang="en-IN" dirty="0"/>
          </a:p>
        </p:txBody>
      </p:sp>
      <p:pic>
        <p:nvPicPr>
          <p:cNvPr id="5" name="Picture 4">
            <a:extLst>
              <a:ext uri="{FF2B5EF4-FFF2-40B4-BE49-F238E27FC236}">
                <a16:creationId xmlns:a16="http://schemas.microsoft.com/office/drawing/2014/main" id="{FAE19740-E344-69BD-61EA-43D543FC8E4A}"/>
              </a:ext>
            </a:extLst>
          </p:cNvPr>
          <p:cNvPicPr>
            <a:picLocks noChangeAspect="1"/>
          </p:cNvPicPr>
          <p:nvPr/>
        </p:nvPicPr>
        <p:blipFill rotWithShape="1">
          <a:blip r:embed="rId2">
            <a:extLst>
              <a:ext uri="{28A0092B-C50C-407E-A947-70E740481C1C}">
                <a14:useLocalDpi xmlns:a14="http://schemas.microsoft.com/office/drawing/2010/main" val="0"/>
              </a:ext>
            </a:extLst>
          </a:blip>
          <a:srcRect l="9719" r="12214"/>
          <a:stretch/>
        </p:blipFill>
        <p:spPr>
          <a:xfrm>
            <a:off x="9510944" y="1970843"/>
            <a:ext cx="2456155" cy="3826275"/>
          </a:xfrm>
          <a:prstGeom prst="rect">
            <a:avLst/>
          </a:prstGeom>
          <a:ln>
            <a:solidFill>
              <a:schemeClr val="tx1"/>
            </a:solidFill>
          </a:ln>
        </p:spPr>
      </p:pic>
    </p:spTree>
    <p:extLst>
      <p:ext uri="{BB962C8B-B14F-4D97-AF65-F5344CB8AC3E}">
        <p14:creationId xmlns:p14="http://schemas.microsoft.com/office/powerpoint/2010/main" val="277593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EB5F-E00B-F7E6-3629-E00F8476AE0C}"/>
              </a:ext>
            </a:extLst>
          </p:cNvPr>
          <p:cNvSpPr>
            <a:spLocks noGrp="1"/>
          </p:cNvSpPr>
          <p:nvPr>
            <p:ph type="title"/>
          </p:nvPr>
        </p:nvSpPr>
        <p:spPr/>
        <p:txBody>
          <a:bodyPr/>
          <a:lstStyle/>
          <a:p>
            <a:pPr algn="ctr"/>
            <a:r>
              <a:rPr lang="en-IN" b="1" dirty="0"/>
              <a:t>SOFTWARE REQUIREMENTS</a:t>
            </a:r>
          </a:p>
        </p:txBody>
      </p:sp>
      <p:sp>
        <p:nvSpPr>
          <p:cNvPr id="3" name="Content Placeholder 2">
            <a:extLst>
              <a:ext uri="{FF2B5EF4-FFF2-40B4-BE49-F238E27FC236}">
                <a16:creationId xmlns:a16="http://schemas.microsoft.com/office/drawing/2014/main" id="{C6823016-322D-3784-A905-C93654E6CC8A}"/>
              </a:ext>
            </a:extLst>
          </p:cNvPr>
          <p:cNvSpPr>
            <a:spLocks noGrp="1"/>
          </p:cNvSpPr>
          <p:nvPr>
            <p:ph idx="1"/>
          </p:nvPr>
        </p:nvSpPr>
        <p:spPr/>
        <p:txBody>
          <a:bodyPr/>
          <a:lstStyle/>
          <a:p>
            <a:r>
              <a:rPr lang="en-IN" dirty="0"/>
              <a:t>Operating system: Windows 10</a:t>
            </a:r>
          </a:p>
          <a:p>
            <a:r>
              <a:rPr lang="en-IN" dirty="0" err="1"/>
              <a:t>Anacoda</a:t>
            </a:r>
            <a:r>
              <a:rPr lang="en-IN" dirty="0"/>
              <a:t> with Python3</a:t>
            </a:r>
          </a:p>
          <a:p>
            <a:r>
              <a:rPr lang="en-IN" dirty="0" err="1"/>
              <a:t>Jupyter</a:t>
            </a:r>
            <a:r>
              <a:rPr lang="en-IN" dirty="0"/>
              <a:t> Notebook</a:t>
            </a:r>
          </a:p>
          <a:p>
            <a:r>
              <a:rPr lang="en-IN" dirty="0"/>
              <a:t>Library </a:t>
            </a:r>
            <a:r>
              <a:rPr lang="en-IN" dirty="0" err="1"/>
              <a:t>used:NumPy,Pandas,SkLearn</a:t>
            </a:r>
            <a:endParaRPr lang="en-IN" dirty="0"/>
          </a:p>
          <a:p>
            <a:r>
              <a:rPr lang="en-IN" dirty="0"/>
              <a:t>Framework: Flask</a:t>
            </a:r>
          </a:p>
          <a:p>
            <a:pPr marL="0" indent="0">
              <a:buNone/>
            </a:pPr>
            <a:endParaRPr lang="en-IN" dirty="0"/>
          </a:p>
        </p:txBody>
      </p:sp>
    </p:spTree>
    <p:extLst>
      <p:ext uri="{BB962C8B-B14F-4D97-AF65-F5344CB8AC3E}">
        <p14:creationId xmlns:p14="http://schemas.microsoft.com/office/powerpoint/2010/main" val="285155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8AAD-D47D-ACA4-E1F8-82B2FB5230AC}"/>
              </a:ext>
            </a:extLst>
          </p:cNvPr>
          <p:cNvSpPr>
            <a:spLocks noGrp="1"/>
          </p:cNvSpPr>
          <p:nvPr>
            <p:ph type="title"/>
          </p:nvPr>
        </p:nvSpPr>
        <p:spPr/>
        <p:txBody>
          <a:bodyPr/>
          <a:lstStyle/>
          <a:p>
            <a:pPr algn="ctr"/>
            <a:r>
              <a:rPr lang="en-IN" b="1" dirty="0"/>
              <a:t>HARDWARE REQUIREMENTS</a:t>
            </a:r>
          </a:p>
        </p:txBody>
      </p:sp>
      <p:sp>
        <p:nvSpPr>
          <p:cNvPr id="3" name="Content Placeholder 2">
            <a:extLst>
              <a:ext uri="{FF2B5EF4-FFF2-40B4-BE49-F238E27FC236}">
                <a16:creationId xmlns:a16="http://schemas.microsoft.com/office/drawing/2014/main" id="{5FFA017B-2639-F606-9DB0-F7A2C7FEDDD0}"/>
              </a:ext>
            </a:extLst>
          </p:cNvPr>
          <p:cNvSpPr>
            <a:spLocks noGrp="1"/>
          </p:cNvSpPr>
          <p:nvPr>
            <p:ph idx="1"/>
          </p:nvPr>
        </p:nvSpPr>
        <p:spPr/>
        <p:txBody>
          <a:bodyPr/>
          <a:lstStyle/>
          <a:p>
            <a:r>
              <a:rPr lang="en-IN" dirty="0"/>
              <a:t>Processor: i3 or above</a:t>
            </a:r>
          </a:p>
          <a:p>
            <a:r>
              <a:rPr lang="en-IN" dirty="0"/>
              <a:t>RAM: 4GB or above</a:t>
            </a:r>
          </a:p>
          <a:p>
            <a:r>
              <a:rPr lang="en-IN" dirty="0"/>
              <a:t>Hard Disk: 500GB or above</a:t>
            </a:r>
          </a:p>
          <a:p>
            <a:endParaRPr lang="en-IN" dirty="0"/>
          </a:p>
        </p:txBody>
      </p:sp>
    </p:spTree>
    <p:extLst>
      <p:ext uri="{BB962C8B-B14F-4D97-AF65-F5344CB8AC3E}">
        <p14:creationId xmlns:p14="http://schemas.microsoft.com/office/powerpoint/2010/main" val="124726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BAC4-9100-0DFF-AADC-B37639B2969B}"/>
              </a:ext>
            </a:extLst>
          </p:cNvPr>
          <p:cNvSpPr>
            <a:spLocks noGrp="1"/>
          </p:cNvSpPr>
          <p:nvPr>
            <p:ph type="title"/>
          </p:nvPr>
        </p:nvSpPr>
        <p:spPr/>
        <p:txBody>
          <a:bodyPr/>
          <a:lstStyle/>
          <a:p>
            <a:pPr algn="ctr"/>
            <a:r>
              <a:rPr lang="en-IN" b="1" dirty="0"/>
              <a:t>MODULES</a:t>
            </a:r>
          </a:p>
        </p:txBody>
      </p:sp>
      <p:sp>
        <p:nvSpPr>
          <p:cNvPr id="3" name="Content Placeholder 2">
            <a:extLst>
              <a:ext uri="{FF2B5EF4-FFF2-40B4-BE49-F238E27FC236}">
                <a16:creationId xmlns:a16="http://schemas.microsoft.com/office/drawing/2014/main" id="{3C2B9C98-A5C4-27EB-D023-8B504E9B47F4}"/>
              </a:ext>
            </a:extLst>
          </p:cNvPr>
          <p:cNvSpPr>
            <a:spLocks noGrp="1"/>
          </p:cNvSpPr>
          <p:nvPr>
            <p:ph idx="1"/>
          </p:nvPr>
        </p:nvSpPr>
        <p:spPr>
          <a:xfrm>
            <a:off x="426128" y="1384917"/>
            <a:ext cx="10906957" cy="5202314"/>
          </a:xfrm>
        </p:spPr>
        <p:txBody>
          <a:bodyPr>
            <a:normAutofit fontScale="47500" lnSpcReduction="20000"/>
          </a:bodyPr>
          <a:lstStyle/>
          <a:p>
            <a:pPr marL="0" indent="0">
              <a:buNone/>
            </a:pPr>
            <a:r>
              <a:rPr lang="en-GB" sz="5500" b="1" u="sng" dirty="0"/>
              <a:t>There are two modules in this project--</a:t>
            </a:r>
          </a:p>
          <a:p>
            <a:pPr marL="0" indent="0">
              <a:buNone/>
            </a:pPr>
            <a:endParaRPr lang="en-GB" sz="5500" b="1" u="sng" dirty="0"/>
          </a:p>
          <a:p>
            <a:pPr marL="0" indent="0">
              <a:buNone/>
            </a:pPr>
            <a:r>
              <a:rPr lang="en-GB" sz="5500" dirty="0"/>
              <a:t>1</a:t>
            </a:r>
            <a:r>
              <a:rPr lang="en-GB" sz="5500" b="1" dirty="0"/>
              <a:t>. User login                                                                   </a:t>
            </a:r>
            <a:r>
              <a:rPr lang="en-GB" sz="5500" dirty="0"/>
              <a:t>2.</a:t>
            </a:r>
            <a:r>
              <a:rPr lang="en-GB" sz="5500" b="1" dirty="0"/>
              <a:t>Machine learning model</a:t>
            </a:r>
          </a:p>
          <a:p>
            <a:pPr marL="0" indent="0">
              <a:buNone/>
            </a:pPr>
            <a:endParaRPr lang="en-GB" sz="5500" dirty="0"/>
          </a:p>
          <a:p>
            <a:pPr marL="0" indent="0">
              <a:buNone/>
            </a:pPr>
            <a:r>
              <a:rPr lang="en-GB" sz="5500" dirty="0"/>
              <a:t>1.</a:t>
            </a:r>
            <a:r>
              <a:rPr lang="en-GB" sz="5500" u="sng" dirty="0"/>
              <a:t>User login -</a:t>
            </a:r>
          </a:p>
          <a:p>
            <a:pPr marL="0" indent="0">
              <a:buNone/>
            </a:pPr>
            <a:endParaRPr lang="en-GB" sz="5500" dirty="0"/>
          </a:p>
          <a:p>
            <a:pPr marL="0" indent="0">
              <a:buNone/>
            </a:pPr>
            <a:r>
              <a:rPr lang="en-GB" sz="5500" dirty="0"/>
              <a:t>In this module user will be able to register to access the website then login page is shown which allows user to</a:t>
            </a:r>
          </a:p>
          <a:p>
            <a:pPr marL="0" indent="0">
              <a:buNone/>
            </a:pPr>
            <a:r>
              <a:rPr lang="en-GB" sz="5500" dirty="0"/>
              <a:t>Gain access to website by entering their username and password.</a:t>
            </a:r>
          </a:p>
          <a:p>
            <a:pPr marL="0" indent="0">
              <a:buNone/>
            </a:pPr>
            <a:endParaRPr lang="en-GB" sz="5500" dirty="0"/>
          </a:p>
          <a:p>
            <a:pPr marL="0" indent="0">
              <a:buNone/>
            </a:pPr>
            <a:r>
              <a:rPr lang="en-GB" sz="5500" dirty="0"/>
              <a:t>If authentication is successful then the user is directed to the first web page .otherwise the user remains on the login page.</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333616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B1504-4821-5356-2304-DF127A610703}"/>
              </a:ext>
            </a:extLst>
          </p:cNvPr>
          <p:cNvSpPr>
            <a:spLocks noGrp="1"/>
          </p:cNvSpPr>
          <p:nvPr>
            <p:ph idx="1"/>
          </p:nvPr>
        </p:nvSpPr>
        <p:spPr>
          <a:xfrm>
            <a:off x="838200" y="861134"/>
            <a:ext cx="10515600" cy="5315829"/>
          </a:xfrm>
        </p:spPr>
        <p:txBody>
          <a:bodyPr>
            <a:normAutofit/>
          </a:bodyPr>
          <a:lstStyle/>
          <a:p>
            <a:r>
              <a:rPr lang="en-GB" dirty="0"/>
              <a:t>2. </a:t>
            </a:r>
            <a:r>
              <a:rPr lang="en-GB" u="sng" dirty="0"/>
              <a:t>Machine learning model -</a:t>
            </a:r>
          </a:p>
          <a:p>
            <a:endParaRPr lang="en-GB" u="sng" dirty="0"/>
          </a:p>
          <a:p>
            <a:r>
              <a:rPr lang="en-GB" dirty="0"/>
              <a:t>In this module we will upload the Dataset file will be of excel type , in this dataset there will be n number of record which will used to </a:t>
            </a:r>
            <a:r>
              <a:rPr lang="en-GB" dirty="0" err="1"/>
              <a:t>analyze</a:t>
            </a:r>
            <a:r>
              <a:rPr lang="en-GB" dirty="0"/>
              <a:t> the breast cancer of the user .</a:t>
            </a:r>
          </a:p>
          <a:p>
            <a:endParaRPr lang="en-GB" dirty="0"/>
          </a:p>
          <a:p>
            <a:r>
              <a:rPr lang="en-GB" dirty="0"/>
              <a:t>User will interact in this module by filling the following details; Texture mean, Area mean, Concavity mean, Area ,SE, Concavity SE, Fractal dimension SE, Smoothness worst, Concavity worst, Symmetry worst, Fractal dimension worst after filling all these parameters user will be able to predict or analyse about the cancer by clicking on the analyse button .</a:t>
            </a:r>
            <a:endParaRPr lang="en-IN" dirty="0"/>
          </a:p>
          <a:p>
            <a:endParaRPr lang="en-IN" dirty="0"/>
          </a:p>
        </p:txBody>
      </p:sp>
    </p:spTree>
    <p:extLst>
      <p:ext uri="{BB962C8B-B14F-4D97-AF65-F5344CB8AC3E}">
        <p14:creationId xmlns:p14="http://schemas.microsoft.com/office/powerpoint/2010/main" val="212935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942B-24DF-2B66-CB9E-3512CB4D05AB}"/>
              </a:ext>
            </a:extLst>
          </p:cNvPr>
          <p:cNvSpPr>
            <a:spLocks noGrp="1"/>
          </p:cNvSpPr>
          <p:nvPr>
            <p:ph type="title"/>
          </p:nvPr>
        </p:nvSpPr>
        <p:spPr/>
        <p:txBody>
          <a:bodyPr/>
          <a:lstStyle/>
          <a:p>
            <a:pPr algn="ctr"/>
            <a:r>
              <a:rPr lang="en-IN" b="1" dirty="0"/>
              <a:t>OUTPUT</a:t>
            </a:r>
          </a:p>
        </p:txBody>
      </p:sp>
      <p:sp>
        <p:nvSpPr>
          <p:cNvPr id="3" name="Content Placeholder 2">
            <a:extLst>
              <a:ext uri="{FF2B5EF4-FFF2-40B4-BE49-F238E27FC236}">
                <a16:creationId xmlns:a16="http://schemas.microsoft.com/office/drawing/2014/main" id="{C6831C19-4DFC-D293-735F-B76A55C5A5EC}"/>
              </a:ext>
            </a:extLst>
          </p:cNvPr>
          <p:cNvSpPr>
            <a:spLocks noGrp="1"/>
          </p:cNvSpPr>
          <p:nvPr>
            <p:ph idx="1"/>
          </p:nvPr>
        </p:nvSpPr>
        <p:spPr/>
        <p:txBody>
          <a:bodyPr/>
          <a:lstStyle/>
          <a:p>
            <a:r>
              <a:rPr lang="en-IN" dirty="0"/>
              <a:t>Prediction : Whether the patient is having Malignant or benign cancer.</a:t>
            </a:r>
          </a:p>
          <a:p>
            <a:r>
              <a:rPr lang="en-IN" dirty="0"/>
              <a:t>Probability: The chances of </a:t>
            </a:r>
            <a:r>
              <a:rPr lang="en-IN" dirty="0" err="1"/>
              <a:t>tumor</a:t>
            </a:r>
            <a:r>
              <a:rPr lang="en-IN" dirty="0"/>
              <a:t> is  cancerous or not.</a:t>
            </a:r>
          </a:p>
          <a:p>
            <a:pPr marL="0" indent="0">
              <a:buNone/>
            </a:pPr>
            <a:r>
              <a:rPr lang="en-IN" dirty="0"/>
              <a:t>If the probability is more than 50%,the </a:t>
            </a:r>
            <a:r>
              <a:rPr lang="en-IN" dirty="0" err="1"/>
              <a:t>tumor</a:t>
            </a:r>
            <a:r>
              <a:rPr lang="en-IN" dirty="0"/>
              <a:t> is malignant and if the probability is less than 50%, it is benign.</a:t>
            </a:r>
          </a:p>
          <a:p>
            <a:r>
              <a:rPr lang="en-IN" dirty="0"/>
              <a:t>Calculation of accuracy </a:t>
            </a:r>
          </a:p>
          <a:p>
            <a:endParaRPr lang="en-IN" dirty="0"/>
          </a:p>
          <a:p>
            <a:endParaRPr lang="en-IN" dirty="0"/>
          </a:p>
        </p:txBody>
      </p:sp>
    </p:spTree>
    <p:extLst>
      <p:ext uri="{BB962C8B-B14F-4D97-AF65-F5344CB8AC3E}">
        <p14:creationId xmlns:p14="http://schemas.microsoft.com/office/powerpoint/2010/main" val="370385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DF03-8E0B-1649-2676-584755E7D956}"/>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B5417A63-F642-44AF-22B3-C4EC2D437AA3}"/>
              </a:ext>
            </a:extLst>
          </p:cNvPr>
          <p:cNvSpPr>
            <a:spLocks noGrp="1"/>
          </p:cNvSpPr>
          <p:nvPr>
            <p:ph idx="1"/>
          </p:nvPr>
        </p:nvSpPr>
        <p:spPr/>
        <p:txBody>
          <a:bodyPr/>
          <a:lstStyle/>
          <a:p>
            <a:r>
              <a:rPr lang="en-IN" dirty="0"/>
              <a:t>A decision support system  for predicting breast cancer helps and assist physicians in making </a:t>
            </a:r>
            <a:r>
              <a:rPr lang="en-IN" dirty="0" err="1"/>
              <a:t>optimum,accurate</a:t>
            </a:r>
            <a:r>
              <a:rPr lang="en-IN" dirty="0"/>
              <a:t> and timely decision and reduce the overall cost of treatment.</a:t>
            </a:r>
          </a:p>
          <a:p>
            <a:r>
              <a:rPr lang="en-IN" dirty="0"/>
              <a:t>KNN classifier has been used as it yields the highest classification accuracies.</a:t>
            </a:r>
          </a:p>
          <a:p>
            <a:r>
              <a:rPr lang="en-IN" dirty="0"/>
              <a:t>The system greatly reduces the cost of treatment and improves the quality of life by predicting breast cancer at early stage.</a:t>
            </a:r>
          </a:p>
        </p:txBody>
      </p:sp>
    </p:spTree>
    <p:extLst>
      <p:ext uri="{BB962C8B-B14F-4D97-AF65-F5344CB8AC3E}">
        <p14:creationId xmlns:p14="http://schemas.microsoft.com/office/powerpoint/2010/main" val="22690366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614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PT Serif</vt:lpstr>
      <vt:lpstr>Wingdings</vt:lpstr>
      <vt:lpstr>Office Theme</vt:lpstr>
      <vt:lpstr> BREAST CANCER PREDICTION</vt:lpstr>
      <vt:lpstr>INTRODUCTION</vt:lpstr>
      <vt:lpstr>BREAST CANCER-OVERVIEW</vt:lpstr>
      <vt:lpstr>SOFTWARE REQUIREMENTS</vt:lpstr>
      <vt:lpstr>HARDWARE REQUIREMENTS</vt:lpstr>
      <vt:lpstr>MODULES</vt:lpstr>
      <vt:lpstr>PowerPoint Presentation</vt:lpstr>
      <vt:lpstr>OUTPUT</vt:lpstr>
      <vt:lpstr>CONCLUSION</vt:lpstr>
      <vt:lpstr>HOW TO SERVE SOCIETY</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Bharti ghildiyal</dc:creator>
  <cp:lastModifiedBy>Bharti ghildiyal</cp:lastModifiedBy>
  <cp:revision>7</cp:revision>
  <dcterms:created xsi:type="dcterms:W3CDTF">2022-09-09T18:08:39Z</dcterms:created>
  <dcterms:modified xsi:type="dcterms:W3CDTF">2022-09-10T00:53:10Z</dcterms:modified>
</cp:coreProperties>
</file>