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72"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th Maurya" initials="PM" lastIdx="1" clrIdx="0">
    <p:extLst>
      <p:ext uri="{19B8F6BF-5375-455C-9EA6-DF929625EA0E}">
        <p15:presenceInfo xmlns:p15="http://schemas.microsoft.com/office/powerpoint/2012/main" userId="af4b3faf6ca087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BEAE69A-9218-4E8C-BB09-8ED616871084}" type="datetimeFigureOut">
              <a:rPr lang="en-IN" smtClean="0"/>
              <a:t>28-02-2023</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76D6E82-C472-4C40-9A5C-1F4BC0D5351A}" type="slidenum">
              <a:rPr lang="en-IN" smtClean="0"/>
              <a:t>‹#›</a:t>
            </a:fld>
            <a:endParaRPr lang="en-IN"/>
          </a:p>
        </p:txBody>
      </p:sp>
    </p:spTree>
    <p:extLst>
      <p:ext uri="{BB962C8B-B14F-4D97-AF65-F5344CB8AC3E}">
        <p14:creationId xmlns:p14="http://schemas.microsoft.com/office/powerpoint/2010/main" val="98686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AE69A-9218-4E8C-BB09-8ED616871084}"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1671514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EAE69A-9218-4E8C-BB09-8ED61687108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3749255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EAE69A-9218-4E8C-BB09-8ED61687108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212617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E69A-9218-4E8C-BB09-8ED61687108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1932862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EAE69A-9218-4E8C-BB09-8ED616871084}"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114044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EAE69A-9218-4E8C-BB09-8ED616871084}"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1787662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E69A-9218-4E8C-BB09-8ED61687108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3731292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E69A-9218-4E8C-BB09-8ED61687108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183339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AE69A-9218-4E8C-BB09-8ED61687108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197945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AE69A-9218-4E8C-BB09-8ED616871084}" type="datetimeFigureOut">
              <a:rPr lang="en-IN" smtClean="0"/>
              <a:t>28-02-2023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282711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EAE69A-9218-4E8C-BB09-8ED616871084}"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228720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EAE69A-9218-4E8C-BB09-8ED616871084}" type="datetimeFigureOut">
              <a:rPr lang="en-IN" smtClean="0"/>
              <a:t>28-02-2023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97772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EAE69A-9218-4E8C-BB09-8ED616871084}" type="datetimeFigureOut">
              <a:rPr lang="en-IN" smtClean="0"/>
              <a:t>28-02-2023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1659944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AE69A-9218-4E8C-BB09-8ED616871084}" type="datetimeFigureOut">
              <a:rPr lang="en-IN" smtClean="0"/>
              <a:t>28-02-2023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295592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AE69A-9218-4E8C-BB09-8ED616871084}"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381218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AE69A-9218-4E8C-BB09-8ED616871084}" type="datetimeFigureOut">
              <a:rPr lang="en-IN" smtClean="0"/>
              <a:t>28-02-2023</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76D6E82-C472-4C40-9A5C-1F4BC0D5351A}" type="slidenum">
              <a:rPr lang="en-IN" smtClean="0"/>
              <a:t>‹#›</a:t>
            </a:fld>
            <a:endParaRPr lang="en-IN"/>
          </a:p>
        </p:txBody>
      </p:sp>
    </p:spTree>
    <p:extLst>
      <p:ext uri="{BB962C8B-B14F-4D97-AF65-F5344CB8AC3E}">
        <p14:creationId xmlns:p14="http://schemas.microsoft.com/office/powerpoint/2010/main" val="315543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BEAE69A-9218-4E8C-BB09-8ED616871084}" type="datetimeFigureOut">
              <a:rPr lang="en-IN" smtClean="0"/>
              <a:t>28-02-2023</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76D6E82-C472-4C40-9A5C-1F4BC0D5351A}" type="slidenum">
              <a:rPr lang="en-IN" smtClean="0"/>
              <a:t>‹#›</a:t>
            </a:fld>
            <a:endParaRPr lang="en-IN"/>
          </a:p>
        </p:txBody>
      </p:sp>
    </p:spTree>
    <p:extLst>
      <p:ext uri="{BB962C8B-B14F-4D97-AF65-F5344CB8AC3E}">
        <p14:creationId xmlns:p14="http://schemas.microsoft.com/office/powerpoint/2010/main" val="379429301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1C894-7E71-638F-009D-A015D4CC317C}"/>
              </a:ext>
            </a:extLst>
          </p:cNvPr>
          <p:cNvSpPr>
            <a:spLocks noGrp="1"/>
          </p:cNvSpPr>
          <p:nvPr>
            <p:ph type="ctrTitle"/>
          </p:nvPr>
        </p:nvSpPr>
        <p:spPr/>
        <p:txBody>
          <a:bodyPr/>
          <a:lstStyle/>
          <a:p>
            <a:r>
              <a:rPr lang="en-US" sz="1800" b="1" dirty="0">
                <a:solidFill>
                  <a:srgbClr val="000000"/>
                </a:solidFill>
                <a:effectLst/>
                <a:latin typeface="ff1"/>
                <a:ea typeface="Calibri" panose="020F0502020204030204" pitchFamily="34" charset="0"/>
                <a:cs typeface="Times New Roman" panose="02020603050405020304" pitchFamily="18" charset="0"/>
              </a:rPr>
              <a:t>Travel and Tours Website</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D844FAF-E3F9-C509-86B4-780E4D100868}"/>
              </a:ext>
            </a:extLst>
          </p:cNvPr>
          <p:cNvSpPr>
            <a:spLocks noGrp="1"/>
          </p:cNvSpPr>
          <p:nvPr>
            <p:ph type="subTitle" idx="1"/>
          </p:nvPr>
        </p:nvSpPr>
        <p:spPr>
          <a:xfrm>
            <a:off x="1090219" y="3943317"/>
            <a:ext cx="8825658" cy="861420"/>
          </a:xfrm>
        </p:spPr>
        <p:txBody>
          <a:bodyPr/>
          <a:lstStyle/>
          <a:p>
            <a:r>
              <a:rPr lang="en-IN" dirty="0"/>
              <a:t>online hotel booking  </a:t>
            </a:r>
            <a:br>
              <a:rPr lang="en-IN" dirty="0"/>
            </a:br>
            <a:endParaRPr lang="en-IN" dirty="0"/>
          </a:p>
        </p:txBody>
      </p:sp>
    </p:spTree>
    <p:extLst>
      <p:ext uri="{BB962C8B-B14F-4D97-AF65-F5344CB8AC3E}">
        <p14:creationId xmlns:p14="http://schemas.microsoft.com/office/powerpoint/2010/main" val="180233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1459-C406-8315-BCFE-D570E6A7334B}"/>
              </a:ext>
            </a:extLst>
          </p:cNvPr>
          <p:cNvSpPr>
            <a:spLocks noGrp="1"/>
          </p:cNvSpPr>
          <p:nvPr>
            <p:ph type="title"/>
          </p:nvPr>
        </p:nvSpPr>
        <p:spPr/>
        <p:txBody>
          <a:bodyPr/>
          <a:lstStyle/>
          <a:p>
            <a:r>
              <a:rPr lang="en-US" sz="1800" b="1" i="1" dirty="0">
                <a:solidFill>
                  <a:srgbClr val="40404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Use Case Diagram</a:t>
            </a:r>
            <a:b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endParaRPr lang="en-IN" dirty="0">
              <a:highlight>
                <a:srgbClr val="FFFF00"/>
              </a:highlight>
            </a:endParaRPr>
          </a:p>
        </p:txBody>
      </p:sp>
      <p:graphicFrame>
        <p:nvGraphicFramePr>
          <p:cNvPr id="3" name="Object 2">
            <a:extLst>
              <a:ext uri="{FF2B5EF4-FFF2-40B4-BE49-F238E27FC236}">
                <a16:creationId xmlns:a16="http://schemas.microsoft.com/office/drawing/2014/main" id="{DAEC9380-F830-1F26-6D69-FC3FF18BBD3A}"/>
              </a:ext>
            </a:extLst>
          </p:cNvPr>
          <p:cNvGraphicFramePr>
            <a:graphicFrameLocks noChangeAspect="1"/>
          </p:cNvGraphicFramePr>
          <p:nvPr>
            <p:extLst>
              <p:ext uri="{D42A27DB-BD31-4B8C-83A1-F6EECF244321}">
                <p14:modId xmlns:p14="http://schemas.microsoft.com/office/powerpoint/2010/main" val="575521736"/>
              </p:ext>
            </p:extLst>
          </p:nvPr>
        </p:nvGraphicFramePr>
        <p:xfrm>
          <a:off x="2287995" y="2471008"/>
          <a:ext cx="7948430" cy="4933204"/>
        </p:xfrm>
        <a:graphic>
          <a:graphicData uri="http://schemas.openxmlformats.org/presentationml/2006/ole">
            <mc:AlternateContent xmlns:mc="http://schemas.openxmlformats.org/markup-compatibility/2006">
              <mc:Choice xmlns:v="urn:schemas-microsoft-com:vml" Requires="v">
                <p:oleObj name="Bitmap Image" r:id="rId2" imgW="6661080" imgH="3498840" progId="PBrush">
                  <p:embed/>
                </p:oleObj>
              </mc:Choice>
              <mc:Fallback>
                <p:oleObj name="Bitmap Image" r:id="rId2" imgW="6661080" imgH="3498840" progId="PBrush">
                  <p:embed/>
                  <p:pic>
                    <p:nvPicPr>
                      <p:cNvPr id="3" name="Object 2">
                        <a:extLst>
                          <a:ext uri="{FF2B5EF4-FFF2-40B4-BE49-F238E27FC236}">
                            <a16:creationId xmlns:a16="http://schemas.microsoft.com/office/drawing/2014/main" id="{DAEC9380-F830-1F26-6D69-FC3FF18BBD3A}"/>
                          </a:ext>
                        </a:extLst>
                      </p:cNvPr>
                      <p:cNvPicPr/>
                      <p:nvPr/>
                    </p:nvPicPr>
                    <p:blipFill>
                      <a:blip r:embed="rId3"/>
                      <a:stretch>
                        <a:fillRect/>
                      </a:stretch>
                    </p:blipFill>
                    <p:spPr>
                      <a:xfrm>
                        <a:off x="2287995" y="2471008"/>
                        <a:ext cx="7948430" cy="4933204"/>
                      </a:xfrm>
                      <a:prstGeom prst="rect">
                        <a:avLst/>
                      </a:prstGeom>
                    </p:spPr>
                  </p:pic>
                </p:oleObj>
              </mc:Fallback>
            </mc:AlternateContent>
          </a:graphicData>
        </a:graphic>
      </p:graphicFrame>
    </p:spTree>
    <p:extLst>
      <p:ext uri="{BB962C8B-B14F-4D97-AF65-F5344CB8AC3E}">
        <p14:creationId xmlns:p14="http://schemas.microsoft.com/office/powerpoint/2010/main" val="415534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17D6-A497-D1B2-AA4E-8B0E3D1B074D}"/>
              </a:ext>
            </a:extLst>
          </p:cNvPr>
          <p:cNvSpPr>
            <a:spLocks noGrp="1"/>
          </p:cNvSpPr>
          <p:nvPr>
            <p:ph type="title"/>
          </p:nvPr>
        </p:nvSpPr>
        <p:spPr/>
        <p:txBody>
          <a:bodyPr/>
          <a:lstStyle/>
          <a:p>
            <a:r>
              <a:rPr lang="en-US" sz="1800" b="1" i="1" dirty="0">
                <a:solidFill>
                  <a:srgbClr val="40404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Use Case Diagram</a:t>
            </a:r>
            <a:b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endParaRPr lang="en-IN" dirty="0">
              <a:highlight>
                <a:srgbClr val="FFFF00"/>
              </a:highlight>
            </a:endParaRPr>
          </a:p>
        </p:txBody>
      </p:sp>
      <p:graphicFrame>
        <p:nvGraphicFramePr>
          <p:cNvPr id="5" name="Object 4">
            <a:extLst>
              <a:ext uri="{FF2B5EF4-FFF2-40B4-BE49-F238E27FC236}">
                <a16:creationId xmlns:a16="http://schemas.microsoft.com/office/drawing/2014/main" id="{4FAD18B1-084F-7913-3CCE-ACC55FEF0E0A}"/>
              </a:ext>
            </a:extLst>
          </p:cNvPr>
          <p:cNvGraphicFramePr>
            <a:graphicFrameLocks noChangeAspect="1"/>
          </p:cNvGraphicFramePr>
          <p:nvPr>
            <p:extLst>
              <p:ext uri="{D42A27DB-BD31-4B8C-83A1-F6EECF244321}">
                <p14:modId xmlns:p14="http://schemas.microsoft.com/office/powerpoint/2010/main" val="593465841"/>
              </p:ext>
            </p:extLst>
          </p:nvPr>
        </p:nvGraphicFramePr>
        <p:xfrm>
          <a:off x="2103281" y="2277528"/>
          <a:ext cx="8230247" cy="4155639"/>
        </p:xfrm>
        <a:graphic>
          <a:graphicData uri="http://schemas.openxmlformats.org/presentationml/2006/ole">
            <mc:AlternateContent xmlns:mc="http://schemas.openxmlformats.org/markup-compatibility/2006">
              <mc:Choice xmlns:v="urn:schemas-microsoft-com:vml" Requires="v">
                <p:oleObj name="Bitmap Image" r:id="rId2" imgW="6140520" imgH="3740040" progId="PBrush">
                  <p:embed/>
                </p:oleObj>
              </mc:Choice>
              <mc:Fallback>
                <p:oleObj name="Bitmap Image" r:id="rId2" imgW="6140520" imgH="3740040" progId="PBrush">
                  <p:embed/>
                  <p:pic>
                    <p:nvPicPr>
                      <p:cNvPr id="5" name="Object 4">
                        <a:extLst>
                          <a:ext uri="{FF2B5EF4-FFF2-40B4-BE49-F238E27FC236}">
                            <a16:creationId xmlns:a16="http://schemas.microsoft.com/office/drawing/2014/main" id="{4FAD18B1-084F-7913-3CCE-ACC55FEF0E0A}"/>
                          </a:ext>
                        </a:extLst>
                      </p:cNvPr>
                      <p:cNvPicPr/>
                      <p:nvPr/>
                    </p:nvPicPr>
                    <p:blipFill>
                      <a:blip r:embed="rId3"/>
                      <a:stretch>
                        <a:fillRect/>
                      </a:stretch>
                    </p:blipFill>
                    <p:spPr>
                      <a:xfrm>
                        <a:off x="2103281" y="2277528"/>
                        <a:ext cx="8230247" cy="4155639"/>
                      </a:xfrm>
                      <a:prstGeom prst="rect">
                        <a:avLst/>
                      </a:prstGeom>
                    </p:spPr>
                  </p:pic>
                </p:oleObj>
              </mc:Fallback>
            </mc:AlternateContent>
          </a:graphicData>
        </a:graphic>
      </p:graphicFrame>
    </p:spTree>
    <p:extLst>
      <p:ext uri="{BB962C8B-B14F-4D97-AF65-F5344CB8AC3E}">
        <p14:creationId xmlns:p14="http://schemas.microsoft.com/office/powerpoint/2010/main" val="415221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CFD7-EA94-90C5-2D64-4507426ED86E}"/>
              </a:ext>
            </a:extLst>
          </p:cNvPr>
          <p:cNvSpPr>
            <a:spLocks noGrp="1"/>
          </p:cNvSpPr>
          <p:nvPr>
            <p:ph type="title"/>
          </p:nvPr>
        </p:nvSpPr>
        <p:spPr/>
        <p:txBody>
          <a:bodyPr/>
          <a:lstStyle/>
          <a:p>
            <a:r>
              <a:rPr lang="en-IN"/>
              <a:t>FLOW Diagrams</a:t>
            </a:r>
            <a:endParaRPr lang="en-IN" dirty="0"/>
          </a:p>
        </p:txBody>
      </p:sp>
      <p:graphicFrame>
        <p:nvGraphicFramePr>
          <p:cNvPr id="3" name="Object 2">
            <a:extLst>
              <a:ext uri="{FF2B5EF4-FFF2-40B4-BE49-F238E27FC236}">
                <a16:creationId xmlns:a16="http://schemas.microsoft.com/office/drawing/2014/main" id="{8BD04A08-73D4-FCEC-FC0C-9567F12C07C8}"/>
              </a:ext>
            </a:extLst>
          </p:cNvPr>
          <p:cNvGraphicFramePr>
            <a:graphicFrameLocks noChangeAspect="1"/>
          </p:cNvGraphicFramePr>
          <p:nvPr>
            <p:extLst>
              <p:ext uri="{D42A27DB-BD31-4B8C-83A1-F6EECF244321}">
                <p14:modId xmlns:p14="http://schemas.microsoft.com/office/powerpoint/2010/main" val="3711355018"/>
              </p:ext>
            </p:extLst>
          </p:nvPr>
        </p:nvGraphicFramePr>
        <p:xfrm>
          <a:off x="2052684" y="2602222"/>
          <a:ext cx="6965950" cy="3511550"/>
        </p:xfrm>
        <a:graphic>
          <a:graphicData uri="http://schemas.openxmlformats.org/presentationml/2006/ole">
            <mc:AlternateContent xmlns:mc="http://schemas.openxmlformats.org/markup-compatibility/2006">
              <mc:Choice xmlns:v="urn:schemas-microsoft-com:vml" Requires="v">
                <p:oleObj name="Bitmap Image" r:id="rId2" imgW="6966000" imgH="3511440" progId="PBrush">
                  <p:embed/>
                </p:oleObj>
              </mc:Choice>
              <mc:Fallback>
                <p:oleObj name="Bitmap Image" r:id="rId2" imgW="6966000" imgH="3511440" progId="PBrush">
                  <p:embed/>
                  <p:pic>
                    <p:nvPicPr>
                      <p:cNvPr id="3" name="Object 2">
                        <a:extLst>
                          <a:ext uri="{FF2B5EF4-FFF2-40B4-BE49-F238E27FC236}">
                            <a16:creationId xmlns:a16="http://schemas.microsoft.com/office/drawing/2014/main" id="{8BD04A08-73D4-FCEC-FC0C-9567F12C07C8}"/>
                          </a:ext>
                        </a:extLst>
                      </p:cNvPr>
                      <p:cNvPicPr/>
                      <p:nvPr/>
                    </p:nvPicPr>
                    <p:blipFill>
                      <a:blip r:embed="rId3"/>
                      <a:stretch>
                        <a:fillRect/>
                      </a:stretch>
                    </p:blipFill>
                    <p:spPr>
                      <a:xfrm>
                        <a:off x="2052684" y="2602222"/>
                        <a:ext cx="6965950" cy="3511550"/>
                      </a:xfrm>
                      <a:prstGeom prst="rect">
                        <a:avLst/>
                      </a:prstGeom>
                    </p:spPr>
                  </p:pic>
                </p:oleObj>
              </mc:Fallback>
            </mc:AlternateContent>
          </a:graphicData>
        </a:graphic>
      </p:graphicFrame>
    </p:spTree>
    <p:extLst>
      <p:ext uri="{BB962C8B-B14F-4D97-AF65-F5344CB8AC3E}">
        <p14:creationId xmlns:p14="http://schemas.microsoft.com/office/powerpoint/2010/main" val="4211170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912E-10C9-A56F-BCF2-8D03C4192E55}"/>
              </a:ext>
            </a:extLst>
          </p:cNvPr>
          <p:cNvSpPr>
            <a:spLocks noGrp="1"/>
          </p:cNvSpPr>
          <p:nvPr>
            <p:ph type="title"/>
          </p:nvPr>
        </p:nvSpPr>
        <p:spPr/>
        <p:txBody>
          <a:bodyPr/>
          <a:lstStyle/>
          <a:p>
            <a:r>
              <a:rPr lang="en-IN" dirty="0"/>
              <a:t>ER Diagram </a:t>
            </a:r>
          </a:p>
        </p:txBody>
      </p:sp>
      <p:graphicFrame>
        <p:nvGraphicFramePr>
          <p:cNvPr id="5" name="Object 4">
            <a:extLst>
              <a:ext uri="{FF2B5EF4-FFF2-40B4-BE49-F238E27FC236}">
                <a16:creationId xmlns:a16="http://schemas.microsoft.com/office/drawing/2014/main" id="{D81DCEA3-902E-E5A9-2D59-B1FC8195D0AE}"/>
              </a:ext>
            </a:extLst>
          </p:cNvPr>
          <p:cNvGraphicFramePr>
            <a:graphicFrameLocks noChangeAspect="1"/>
          </p:cNvGraphicFramePr>
          <p:nvPr>
            <p:extLst>
              <p:ext uri="{D42A27DB-BD31-4B8C-83A1-F6EECF244321}">
                <p14:modId xmlns:p14="http://schemas.microsoft.com/office/powerpoint/2010/main" val="990956469"/>
              </p:ext>
            </p:extLst>
          </p:nvPr>
        </p:nvGraphicFramePr>
        <p:xfrm>
          <a:off x="2363885" y="2429932"/>
          <a:ext cx="6477000" cy="3454400"/>
        </p:xfrm>
        <a:graphic>
          <a:graphicData uri="http://schemas.openxmlformats.org/presentationml/2006/ole">
            <mc:AlternateContent xmlns:mc="http://schemas.openxmlformats.org/markup-compatibility/2006">
              <mc:Choice xmlns:v="urn:schemas-microsoft-com:vml" Requires="v">
                <p:oleObj name="Bitmap Image" r:id="rId2" imgW="6477120" imgH="3454560" progId="PBrush">
                  <p:embed/>
                </p:oleObj>
              </mc:Choice>
              <mc:Fallback>
                <p:oleObj name="Bitmap Image" r:id="rId2" imgW="6477120" imgH="3454560" progId="PBrush">
                  <p:embed/>
                  <p:pic>
                    <p:nvPicPr>
                      <p:cNvPr id="5" name="Object 4">
                        <a:extLst>
                          <a:ext uri="{FF2B5EF4-FFF2-40B4-BE49-F238E27FC236}">
                            <a16:creationId xmlns:a16="http://schemas.microsoft.com/office/drawing/2014/main" id="{D81DCEA3-902E-E5A9-2D59-B1FC8195D0AE}"/>
                          </a:ext>
                        </a:extLst>
                      </p:cNvPr>
                      <p:cNvPicPr/>
                      <p:nvPr/>
                    </p:nvPicPr>
                    <p:blipFill>
                      <a:blip r:embed="rId3"/>
                      <a:stretch>
                        <a:fillRect/>
                      </a:stretch>
                    </p:blipFill>
                    <p:spPr>
                      <a:xfrm>
                        <a:off x="2363885" y="2429932"/>
                        <a:ext cx="6477000" cy="3454400"/>
                      </a:xfrm>
                      <a:prstGeom prst="rect">
                        <a:avLst/>
                      </a:prstGeom>
                    </p:spPr>
                  </p:pic>
                </p:oleObj>
              </mc:Fallback>
            </mc:AlternateContent>
          </a:graphicData>
        </a:graphic>
      </p:graphicFrame>
    </p:spTree>
    <p:extLst>
      <p:ext uri="{BB962C8B-B14F-4D97-AF65-F5344CB8AC3E}">
        <p14:creationId xmlns:p14="http://schemas.microsoft.com/office/powerpoint/2010/main" val="48133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0A8A-9EC0-AC7B-3366-EC9D99253037}"/>
              </a:ext>
            </a:extLst>
          </p:cNvPr>
          <p:cNvSpPr>
            <a:spLocks noGrp="1"/>
          </p:cNvSpPr>
          <p:nvPr>
            <p:ph type="title"/>
          </p:nvPr>
        </p:nvSpPr>
        <p:spPr/>
        <p:txBody>
          <a:bodyPr/>
          <a:lstStyle/>
          <a:p>
            <a:r>
              <a:rPr lang="en-US" sz="4400" dirty="0">
                <a:solidFill>
                  <a:srgbClr val="FF0000"/>
                </a:solidFill>
                <a:effectLst/>
                <a:latin typeface="Algerian" panose="04020705040A02060702" pitchFamily="82" charset="0"/>
                <a:ea typeface="Calibri" panose="020F0502020204030204" pitchFamily="34" charset="0"/>
                <a:cs typeface="Times New Roman" panose="02020603050405020304" pitchFamily="18" charset="0"/>
              </a:rPr>
              <a:t>Conclusion</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8" name="TextBox 7">
            <a:extLst>
              <a:ext uri="{FF2B5EF4-FFF2-40B4-BE49-F238E27FC236}">
                <a16:creationId xmlns:a16="http://schemas.microsoft.com/office/drawing/2014/main" id="{5F34E231-33A5-3CBC-A8B0-28CF6A9B20C0}"/>
              </a:ext>
            </a:extLst>
          </p:cNvPr>
          <p:cNvSpPr txBox="1"/>
          <p:nvPr/>
        </p:nvSpPr>
        <p:spPr>
          <a:xfrm>
            <a:off x="1025665" y="2745011"/>
            <a:ext cx="9720558" cy="3139321"/>
          </a:xfrm>
          <a:prstGeom prst="rect">
            <a:avLst/>
          </a:prstGeom>
          <a:noFill/>
        </p:spPr>
        <p:txBody>
          <a:bodyPr wrap="square">
            <a:spAutoFit/>
          </a:bodyPr>
          <a:lstStyle/>
          <a:p>
            <a:r>
              <a:rPr lang="en-US" sz="1800" dirty="0">
                <a:solidFill>
                  <a:srgbClr val="767575"/>
                </a:solidFill>
                <a:effectLst/>
                <a:latin typeface="Segoe UI" panose="020B0502040204020203" pitchFamily="34" charset="0"/>
                <a:ea typeface="Calibri" panose="020F0502020204030204" pitchFamily="34" charset="0"/>
              </a:rPr>
              <a:t>The project, Hotel Management System is a web-based application that allows the hotel manager to handle all hotel activities online. Interactive GUI and the ability to manage various hotel bookings and rooms make this system very flexible and convenient. The hotel manager is a very busy person and does not have the time to sit and manage the entire activities manually on paper. This application gives him the power and flexibility to manage the entire system from a single online system. Hotel management project provides room booking, staff management and other necessary hotel management features. The system allows the manager to post available rooms in the system. Customers can view and book room online. Admin has the power of either approving or disapproving the customer’s booking request. Other hotel services can also be viewed by the customers and can book them too. The system is hence useful for both customers and managers to portable manage the hotel activities.</a:t>
            </a:r>
            <a:r>
              <a:rPr lang="en-US" sz="1800" b="1" i="1" dirty="0">
                <a:solidFill>
                  <a:srgbClr val="404040"/>
                </a:solidFill>
                <a:effectLst/>
                <a:latin typeface="Times New Roman" panose="02020603050405020304" pitchFamily="18" charset="0"/>
                <a:ea typeface="Calibri" panose="020F0502020204030204" pitchFamily="34" charset="0"/>
              </a:rPr>
              <a:t> </a:t>
            </a:r>
            <a:endParaRPr lang="en-IN" dirty="0"/>
          </a:p>
        </p:txBody>
      </p:sp>
    </p:spTree>
    <p:extLst>
      <p:ext uri="{BB962C8B-B14F-4D97-AF65-F5344CB8AC3E}">
        <p14:creationId xmlns:p14="http://schemas.microsoft.com/office/powerpoint/2010/main" val="274893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1988-6318-37D6-FCEC-996C59619B00}"/>
              </a:ext>
            </a:extLst>
          </p:cNvPr>
          <p:cNvSpPr>
            <a:spLocks noGrp="1"/>
          </p:cNvSpPr>
          <p:nvPr>
            <p:ph type="title"/>
          </p:nvPr>
        </p:nvSpPr>
        <p:spPr>
          <a:xfrm>
            <a:off x="1513212" y="1869260"/>
            <a:ext cx="8739398" cy="3770888"/>
          </a:xfrm>
        </p:spPr>
        <p:txBody>
          <a:bodyPr/>
          <a:lstStyle/>
          <a:p>
            <a:r>
              <a:rPr lang="en-IN" sz="9600" dirty="0">
                <a:solidFill>
                  <a:srgbClr val="FF0000"/>
                </a:solidFill>
                <a:highlight>
                  <a:srgbClr val="000080"/>
                </a:highlight>
              </a:rPr>
              <a:t>Thank</a:t>
            </a:r>
            <a:r>
              <a:rPr lang="en-IN" dirty="0">
                <a:solidFill>
                  <a:srgbClr val="FF0000"/>
                </a:solidFill>
                <a:highlight>
                  <a:srgbClr val="000080"/>
                </a:highlight>
              </a:rPr>
              <a:t> You </a:t>
            </a:r>
          </a:p>
        </p:txBody>
      </p:sp>
    </p:spTree>
    <p:extLst>
      <p:ext uri="{BB962C8B-B14F-4D97-AF65-F5344CB8AC3E}">
        <p14:creationId xmlns:p14="http://schemas.microsoft.com/office/powerpoint/2010/main" val="75618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C4FE-1ED4-4538-E39E-7F7876E42759}"/>
              </a:ext>
            </a:extLst>
          </p:cNvPr>
          <p:cNvSpPr>
            <a:spLocks noGrp="1"/>
          </p:cNvSpPr>
          <p:nvPr>
            <p:ph type="title"/>
          </p:nvPr>
        </p:nvSpPr>
        <p:spPr/>
        <p:txBody>
          <a:bodyPr/>
          <a:lstStyle/>
          <a:p>
            <a:r>
              <a:rPr lang="en-US" sz="1800" b="1" i="1" u="sng"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6BF26ADD-6618-BAE7-1968-DBADF5130926}"/>
              </a:ext>
            </a:extLst>
          </p:cNvPr>
          <p:cNvSpPr>
            <a:spLocks noGrp="1"/>
          </p:cNvSpPr>
          <p:nvPr>
            <p:ph idx="1"/>
          </p:nvPr>
        </p:nvSpPr>
        <p:spPr>
          <a:xfrm>
            <a:off x="267037" y="1720850"/>
            <a:ext cx="11741544" cy="3416300"/>
          </a:xfrm>
        </p:spPr>
        <p:txBody>
          <a:bodyPr>
            <a:noAutofit/>
          </a:bodyPr>
          <a:lstStyle/>
          <a:p>
            <a:pPr algn="ctr">
              <a:lnSpc>
                <a:spcPct val="150000"/>
              </a:lnSpc>
            </a:pPr>
            <a:r>
              <a:rPr lang="en-US" i="0"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pPr>
            <a:r>
              <a:rPr lang="en-US"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Travel and tourism management system is used to book a tour from anywhere in the world by a single dynamic website which will help the user to know all about the places and tour details in a single website. The admin can add packages to the website from a certain travel agents and hotels by create a tour page. Then the users can sign in and book each project, they can be confirmed by the admin in their manage booking page. The user can see the confirmation in their my booking page. It is a easiest platform for all travelers which can be easily booked and know the all details.   Tour Management system is a dynamic website for tourism business. It is dynamic and responsive web design. It is also called travel technology solution for agencies &amp;  tour  operation.  Nearly Everyone goes  on  a  vacation  for  this  ‘a Tourism management system’ would play a vital role in planning the perfect trip. The tourism management system allows the user of the system access all the details such as location , events, etc. The main purpose is to help tourism companies to manage customer and hotels etc. The system can also be used for both professional and business trips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881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A84554-A3E2-4AFA-2CD3-A9C98720A590}"/>
              </a:ext>
            </a:extLst>
          </p:cNvPr>
          <p:cNvSpPr>
            <a:spLocks noGrp="1"/>
          </p:cNvSpPr>
          <p:nvPr>
            <p:ph idx="1"/>
          </p:nvPr>
        </p:nvSpPr>
        <p:spPr/>
        <p:txBody>
          <a:bodyPr/>
          <a:lstStyle/>
          <a:p>
            <a:r>
              <a:rPr lang="en-IN" dirty="0"/>
              <a:t>Team </a:t>
            </a:r>
            <a:r>
              <a:rPr lang="en-IN" dirty="0" err="1"/>
              <a:t>Menber</a:t>
            </a:r>
            <a:r>
              <a:rPr lang="en-IN" dirty="0"/>
              <a:t> :-                           </a:t>
            </a:r>
          </a:p>
          <a:p>
            <a:r>
              <a:rPr lang="en-IN" b="1" dirty="0"/>
              <a:t>Parth Maurya </a:t>
            </a:r>
          </a:p>
          <a:p>
            <a:r>
              <a:rPr lang="en-IN" b="1" dirty="0"/>
              <a:t>Piyush Rajput</a:t>
            </a:r>
          </a:p>
          <a:p>
            <a:r>
              <a:rPr lang="en-US" sz="1800" b="1" dirty="0">
                <a:effectLst/>
                <a:latin typeface="Times New Roman" panose="02020603050405020304" pitchFamily="18" charset="0"/>
                <a:ea typeface="Calibri" panose="020F0502020204030204" pitchFamily="34" charset="0"/>
              </a:rPr>
              <a:t>Vinay Bhardwaj              </a:t>
            </a:r>
            <a:endParaRPr lang="en-IN" sz="1800" b="1" dirty="0">
              <a:effectLst/>
              <a:latin typeface="Times New Roman" panose="02020603050405020304" pitchFamily="18" charset="0"/>
              <a:ea typeface="Calibri" panose="020F0502020204030204" pitchFamily="34" charset="0"/>
            </a:endParaRPr>
          </a:p>
          <a:p>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Dushyant</a:t>
            </a: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marL="1828800" indent="457200"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Submitted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DR. SHASHANK BHARDWAJ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7801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E7745-45CD-FF80-2C4A-2978CF52DAF0}"/>
              </a:ext>
            </a:extLst>
          </p:cNvPr>
          <p:cNvSpPr>
            <a:spLocks noGrp="1"/>
          </p:cNvSpPr>
          <p:nvPr>
            <p:ph type="title"/>
          </p:nvPr>
        </p:nvSpPr>
        <p:spPr/>
        <p:txBody>
          <a:bodyPr/>
          <a:lstStyle/>
          <a:p>
            <a:r>
              <a:rPr lang="en-US" sz="1800" b="1" i="1" dirty="0">
                <a:solidFill>
                  <a:srgbClr val="40404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Hardware Requirement: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10" name="TextBox 9">
            <a:extLst>
              <a:ext uri="{FF2B5EF4-FFF2-40B4-BE49-F238E27FC236}">
                <a16:creationId xmlns:a16="http://schemas.microsoft.com/office/drawing/2014/main" id="{1E942A5C-9B2C-294B-EEAC-38DF979A0E8A}"/>
              </a:ext>
            </a:extLst>
          </p:cNvPr>
          <p:cNvSpPr txBox="1"/>
          <p:nvPr/>
        </p:nvSpPr>
        <p:spPr>
          <a:xfrm>
            <a:off x="612971" y="2392802"/>
            <a:ext cx="6097348" cy="2031325"/>
          </a:xfrm>
          <a:prstGeom prst="rect">
            <a:avLst/>
          </a:prstGeom>
          <a:noFill/>
        </p:spPr>
        <p:txBody>
          <a:bodyPr wrap="square">
            <a:spAutoFit/>
          </a:bodyPr>
          <a:lstStyle/>
          <a:p>
            <a:r>
              <a:rPr lang="en-US" sz="1800" b="1" i="1" dirty="0">
                <a:solidFill>
                  <a:srgbClr val="404040"/>
                </a:solidFill>
                <a:effectLst/>
                <a:latin typeface="Times New Roman" panose="02020603050405020304" pitchFamily="18" charset="0"/>
                <a:ea typeface="Calibri" panose="020F0502020204030204" pitchFamily="34" charset="0"/>
              </a:rPr>
              <a:t>Processor :  minimum Intel </a:t>
            </a:r>
            <a:r>
              <a:rPr lang="en-US" sz="1800" b="1" i="1">
                <a:solidFill>
                  <a:srgbClr val="404040"/>
                </a:solidFill>
                <a:effectLst/>
                <a:latin typeface="Times New Roman" panose="02020603050405020304" pitchFamily="18" charset="0"/>
                <a:ea typeface="Calibri" panose="020F0502020204030204" pitchFamily="34" charset="0"/>
              </a:rPr>
              <a:t>Pentium 4 or above</a:t>
            </a:r>
            <a:endParaRPr lang="en-US" b="1" i="1" dirty="0">
              <a:solidFill>
                <a:srgbClr val="404040"/>
              </a:solidFill>
              <a:latin typeface="Times New Roman" panose="02020603050405020304" pitchFamily="18" charset="0"/>
            </a:endParaRPr>
          </a:p>
          <a:p>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Hard Disk Utilization  : 15 GB or above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i="1" dirty="0">
              <a:solidFill>
                <a:srgbClr val="404040"/>
              </a:solidFill>
              <a:latin typeface="Times New Roman" panose="02020603050405020304" pitchFamily="18" charset="0"/>
            </a:endParaRPr>
          </a:p>
          <a:p>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Input Devices        : Keyboard or Mouse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i="1" dirty="0">
              <a:solidFill>
                <a:srgbClr val="404040"/>
              </a:solidFill>
              <a:latin typeface="Times New Roman" panose="02020603050405020304" pitchFamily="18" charset="0"/>
            </a:endParaRPr>
          </a:p>
          <a:p>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Ram                   : 2-GB or above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72084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F230-4885-CB7D-54D6-0CF622EE0A2D}"/>
              </a:ext>
            </a:extLst>
          </p:cNvPr>
          <p:cNvSpPr>
            <a:spLocks noGrp="1"/>
          </p:cNvSpPr>
          <p:nvPr>
            <p:ph type="title"/>
          </p:nvPr>
        </p:nvSpPr>
        <p:spPr/>
        <p:txBody>
          <a:bodyPr/>
          <a:lstStyle/>
          <a:p>
            <a:r>
              <a:rPr lang="en-US" sz="1800" b="1" i="1" dirty="0">
                <a:solidFill>
                  <a:srgbClr val="40404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Software Requirements: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D20016D0-2F0B-EB39-729B-45210857734F}"/>
              </a:ext>
            </a:extLst>
          </p:cNvPr>
          <p:cNvSpPr txBox="1"/>
          <p:nvPr/>
        </p:nvSpPr>
        <p:spPr>
          <a:xfrm>
            <a:off x="904284" y="3429000"/>
            <a:ext cx="6097348" cy="670440"/>
          </a:xfrm>
          <a:prstGeom prst="rect">
            <a:avLst/>
          </a:prstGeom>
          <a:noFill/>
        </p:spPr>
        <p:txBody>
          <a:bodyPr wrap="square">
            <a:spAutoFit/>
          </a:bodyPr>
          <a:lstStyle/>
          <a:p>
            <a:pPr>
              <a:lnSpc>
                <a:spcPct val="107000"/>
              </a:lnSpc>
              <a:spcAft>
                <a:spcPts val="800"/>
              </a:spcAft>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Web Browser : Internet Explorer  6 or above , Chrome ,Microsoft Edge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419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EFC0-3F49-1D56-BE65-2142D3D1206B}"/>
              </a:ext>
            </a:extLst>
          </p:cNvPr>
          <p:cNvSpPr>
            <a:spLocks noGrp="1"/>
          </p:cNvSpPr>
          <p:nvPr>
            <p:ph type="title"/>
          </p:nvPr>
        </p:nvSpPr>
        <p:spPr/>
        <p:txBody>
          <a:bodyPr/>
          <a:lstStyle/>
          <a:p>
            <a:r>
              <a:rPr lang="en-US" sz="1800" b="1" i="1" dirty="0">
                <a:solidFill>
                  <a:srgbClr val="40404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Technology Used:</a:t>
            </a:r>
            <a:b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endParaRPr lang="en-IN" dirty="0">
              <a:highlight>
                <a:srgbClr val="FFFF00"/>
              </a:highlight>
            </a:endParaRPr>
          </a:p>
        </p:txBody>
      </p:sp>
      <p:sp>
        <p:nvSpPr>
          <p:cNvPr id="4" name="TextBox 3">
            <a:extLst>
              <a:ext uri="{FF2B5EF4-FFF2-40B4-BE49-F238E27FC236}">
                <a16:creationId xmlns:a16="http://schemas.microsoft.com/office/drawing/2014/main" id="{C1DDBC8D-1026-B4AA-99A4-D93EAD996214}"/>
              </a:ext>
            </a:extLst>
          </p:cNvPr>
          <p:cNvSpPr txBox="1"/>
          <p:nvPr/>
        </p:nvSpPr>
        <p:spPr>
          <a:xfrm>
            <a:off x="774812" y="2548448"/>
            <a:ext cx="6097348" cy="1570943"/>
          </a:xfrm>
          <a:prstGeom prst="rect">
            <a:avLst/>
          </a:prstGeom>
          <a:noFill/>
        </p:spPr>
        <p:txBody>
          <a:bodyPr wrap="square">
            <a:spAutoFit/>
          </a:bodyPr>
          <a:lstStyle/>
          <a:p>
            <a:pPr>
              <a:lnSpc>
                <a:spcPct val="107000"/>
              </a:lnSpc>
              <a:spcAft>
                <a:spcPts val="800"/>
              </a:spcAft>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Front-End  : </a:t>
            </a:r>
            <a:r>
              <a:rPr lang="en-US" sz="1800" b="1" i="1"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ReactJs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Back-End  : Java.</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Data Base :- </a:t>
            </a:r>
            <a:r>
              <a:rPr lang="en-US" sz="1800" b="1" i="1" dirty="0" err="1">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MySql</a:t>
            </a: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Source code editor: VS Code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630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0689-9E98-4766-FC7D-D9FA409E209B}"/>
              </a:ext>
            </a:extLst>
          </p:cNvPr>
          <p:cNvSpPr>
            <a:spLocks noGrp="1"/>
          </p:cNvSpPr>
          <p:nvPr>
            <p:ph type="title"/>
          </p:nvPr>
        </p:nvSpPr>
        <p:spPr/>
        <p:txBody>
          <a:bodyPr/>
          <a:lstStyle/>
          <a:p>
            <a:r>
              <a:rPr lang="en-US" sz="1800" b="1" i="1" u="sng" dirty="0">
                <a:solidFill>
                  <a:srgbClr val="40404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Modules  as per customer Side</a:t>
            </a:r>
            <a:b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endParaRPr lang="en-IN" dirty="0">
              <a:highlight>
                <a:srgbClr val="FFFF00"/>
              </a:highlight>
            </a:endParaRPr>
          </a:p>
        </p:txBody>
      </p:sp>
      <p:sp>
        <p:nvSpPr>
          <p:cNvPr id="4" name="TextBox 3">
            <a:extLst>
              <a:ext uri="{FF2B5EF4-FFF2-40B4-BE49-F238E27FC236}">
                <a16:creationId xmlns:a16="http://schemas.microsoft.com/office/drawing/2014/main" id="{AFB1FE18-C8F6-CDCE-1CED-608D07FB9FC0}"/>
              </a:ext>
            </a:extLst>
          </p:cNvPr>
          <p:cNvSpPr txBox="1"/>
          <p:nvPr/>
        </p:nvSpPr>
        <p:spPr>
          <a:xfrm>
            <a:off x="1001389" y="2481966"/>
            <a:ext cx="6097348" cy="1477328"/>
          </a:xfrm>
          <a:prstGeom prst="rect">
            <a:avLst/>
          </a:prstGeom>
          <a:noFill/>
        </p:spPr>
        <p:txBody>
          <a:bodyPr wrap="square">
            <a:spAutoFit/>
          </a:bodyPr>
          <a:lstStyle/>
          <a:p>
            <a:r>
              <a:rPr lang="en-US" b="1" i="1" dirty="0">
                <a:solidFill>
                  <a:srgbClr val="404040"/>
                </a:solidFill>
                <a:latin typeface="Times New Roman" panose="02020603050405020304" pitchFamily="18" charset="0"/>
                <a:ea typeface="Calibri" panose="020F0502020204030204" pitchFamily="34" charset="0"/>
              </a:rPr>
              <a:t>1</a:t>
            </a:r>
            <a:r>
              <a:rPr lang="en-US" sz="1800" b="1" i="1" dirty="0">
                <a:solidFill>
                  <a:srgbClr val="404040"/>
                </a:solidFill>
                <a:effectLst/>
                <a:latin typeface="Times New Roman" panose="02020603050405020304" pitchFamily="18" charset="0"/>
                <a:ea typeface="Calibri" panose="020F0502020204030204" pitchFamily="34" charset="0"/>
              </a:rPr>
              <a:t>. User Registration :-</a:t>
            </a:r>
            <a:r>
              <a:rPr lang="en-US" sz="1800" i="1" dirty="0">
                <a:solidFill>
                  <a:srgbClr val="404040"/>
                </a:solidFill>
                <a:effectLst/>
                <a:latin typeface="Times New Roman" panose="02020603050405020304" pitchFamily="18" charset="0"/>
                <a:ea typeface="Calibri" panose="020F0502020204030204" pitchFamily="34" charset="0"/>
              </a:rPr>
              <a:t>This  module covers  the details  about the  registration  of users   which they  can  be register by itself by  adding data like name, password, email id and  further details. After registration they can be sign in by their username and password.</a:t>
            </a:r>
            <a:r>
              <a:rPr lang="en-US" sz="1800" b="1" i="1" dirty="0">
                <a:solidFill>
                  <a:srgbClr val="404040"/>
                </a:solidFill>
                <a:effectLst/>
                <a:latin typeface="Times New Roman" panose="02020603050405020304" pitchFamily="18" charset="0"/>
                <a:ea typeface="Calibri" panose="020F0502020204030204" pitchFamily="34" charset="0"/>
              </a:rPr>
              <a:t> </a:t>
            </a:r>
            <a:endParaRPr lang="en-IN" dirty="0"/>
          </a:p>
        </p:txBody>
      </p:sp>
      <p:sp>
        <p:nvSpPr>
          <p:cNvPr id="6" name="TextBox 5">
            <a:extLst>
              <a:ext uri="{FF2B5EF4-FFF2-40B4-BE49-F238E27FC236}">
                <a16:creationId xmlns:a16="http://schemas.microsoft.com/office/drawing/2014/main" id="{7537774D-0DFB-0574-23A4-7F0E791C3159}"/>
              </a:ext>
            </a:extLst>
          </p:cNvPr>
          <p:cNvSpPr txBox="1"/>
          <p:nvPr/>
        </p:nvSpPr>
        <p:spPr>
          <a:xfrm>
            <a:off x="888100" y="4239822"/>
            <a:ext cx="6097348" cy="1263166"/>
          </a:xfrm>
          <a:prstGeom prst="rect">
            <a:avLst/>
          </a:prstGeom>
          <a:noFill/>
        </p:spPr>
        <p:txBody>
          <a:bodyPr wrap="square">
            <a:spAutoFit/>
          </a:bodyPr>
          <a:lstStyle/>
          <a:p>
            <a:pPr>
              <a:lnSpc>
                <a:spcPct val="107000"/>
              </a:lnSpc>
              <a:spcAft>
                <a:spcPts val="800"/>
              </a:spcAft>
            </a:pPr>
            <a:r>
              <a:rPr lang="en-US" b="1" i="1"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2</a:t>
            </a: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Package Creation :- </a:t>
            </a:r>
            <a:r>
              <a:rPr lang="en-US" sz="1800"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admin can create packages by creating package page which the type, price, details, place details all the travel tour package details can be added here. Which it will be showed in user homepage.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728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88EAF-E670-6ED9-8414-4F05108D3C00}"/>
              </a:ext>
            </a:extLst>
          </p:cNvPr>
          <p:cNvSpPr txBox="1"/>
          <p:nvPr/>
        </p:nvSpPr>
        <p:spPr>
          <a:xfrm>
            <a:off x="1244150" y="2427192"/>
            <a:ext cx="6097348" cy="923330"/>
          </a:xfrm>
          <a:prstGeom prst="rect">
            <a:avLst/>
          </a:prstGeom>
          <a:noFill/>
        </p:spPr>
        <p:txBody>
          <a:bodyPr wrap="square">
            <a:spAutoFit/>
          </a:bodyPr>
          <a:lstStyle/>
          <a:p>
            <a:r>
              <a:rPr lang="en-US" b="1" i="1" dirty="0">
                <a:solidFill>
                  <a:srgbClr val="404040"/>
                </a:solidFill>
                <a:latin typeface="Times New Roman" panose="02020603050405020304" pitchFamily="18" charset="0"/>
                <a:ea typeface="Calibri" panose="020F0502020204030204" pitchFamily="34" charset="0"/>
              </a:rPr>
              <a:t>3</a:t>
            </a:r>
            <a:r>
              <a:rPr lang="en-US" sz="1800" b="1" i="1" dirty="0">
                <a:solidFill>
                  <a:srgbClr val="404040"/>
                </a:solidFill>
                <a:effectLst/>
                <a:latin typeface="Times New Roman" panose="02020603050405020304" pitchFamily="18" charset="0"/>
                <a:ea typeface="Calibri" panose="020F0502020204030204" pitchFamily="34" charset="0"/>
              </a:rPr>
              <a:t>. Package booking :- </a:t>
            </a:r>
            <a:r>
              <a:rPr lang="en-US" sz="1800" i="1" dirty="0">
                <a:solidFill>
                  <a:srgbClr val="404040"/>
                </a:solidFill>
                <a:effectLst/>
                <a:latin typeface="Times New Roman" panose="02020603050405020304" pitchFamily="18" charset="0"/>
                <a:ea typeface="Calibri" panose="020F0502020204030204" pitchFamily="34" charset="0"/>
              </a:rPr>
              <a:t>In this module maintain the booking of travel packages by the user by selecting a various  packages with date and certain comments</a:t>
            </a:r>
            <a:endParaRPr lang="en-IN" dirty="0"/>
          </a:p>
        </p:txBody>
      </p:sp>
      <p:sp>
        <p:nvSpPr>
          <p:cNvPr id="6" name="TextBox 5">
            <a:extLst>
              <a:ext uri="{FF2B5EF4-FFF2-40B4-BE49-F238E27FC236}">
                <a16:creationId xmlns:a16="http://schemas.microsoft.com/office/drawing/2014/main" id="{BE92F5B1-C1CE-8CA1-F2B6-60A505DCB033}"/>
              </a:ext>
            </a:extLst>
          </p:cNvPr>
          <p:cNvSpPr txBox="1"/>
          <p:nvPr/>
        </p:nvSpPr>
        <p:spPr>
          <a:xfrm>
            <a:off x="1154953" y="3568184"/>
            <a:ext cx="6097348" cy="1263166"/>
          </a:xfrm>
          <a:prstGeom prst="rect">
            <a:avLst/>
          </a:prstGeom>
          <a:noFill/>
        </p:spPr>
        <p:txBody>
          <a:bodyPr wrap="square">
            <a:spAutoFit/>
          </a:bodyPr>
          <a:lstStyle/>
          <a:p>
            <a:pPr>
              <a:lnSpc>
                <a:spcPct val="107000"/>
              </a:lnSpc>
              <a:spcAft>
                <a:spcPts val="800"/>
              </a:spcAft>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4. Booking confirmation:-</a:t>
            </a:r>
            <a:r>
              <a:rPr lang="en-US" sz="1800"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Booking confirmation is the process of confirming the booked packages by the admin that is booked   by   the   user   with   date   and   comment.  Also   admin   can   manage   the   booking   by  cancelling.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ACAEDE52-B64C-07E2-3A4C-C752953955FD}"/>
              </a:ext>
            </a:extLst>
          </p:cNvPr>
          <p:cNvSpPr txBox="1"/>
          <p:nvPr/>
        </p:nvSpPr>
        <p:spPr>
          <a:xfrm>
            <a:off x="1033758" y="5140563"/>
            <a:ext cx="6097348" cy="966803"/>
          </a:xfrm>
          <a:prstGeom prst="rect">
            <a:avLst/>
          </a:prstGeom>
          <a:noFill/>
        </p:spPr>
        <p:txBody>
          <a:bodyPr wrap="square">
            <a:spAutoFit/>
          </a:bodyPr>
          <a:lstStyle/>
          <a:p>
            <a:pPr>
              <a:lnSpc>
                <a:spcPct val="107000"/>
              </a:lnSpc>
              <a:spcAft>
                <a:spcPts val="800"/>
              </a:spcAft>
            </a:pPr>
            <a:r>
              <a:rPr lang="en-US" b="1" i="1"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5</a:t>
            </a: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Issue ticket  :-</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Tickets can be issued for the user in the issue ticket page in the homepage of user the certain booked packages only can be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038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E845-1B46-82AC-6FBE-7BB92594141B}"/>
              </a:ext>
            </a:extLst>
          </p:cNvPr>
          <p:cNvSpPr>
            <a:spLocks noGrp="1"/>
          </p:cNvSpPr>
          <p:nvPr>
            <p:ph type="title"/>
          </p:nvPr>
        </p:nvSpPr>
        <p:spPr/>
        <p:txBody>
          <a:bodyPr/>
          <a:lstStyle/>
          <a:p>
            <a:r>
              <a:rPr lang="en-US" sz="1800" b="1" i="1" u="sng" dirty="0">
                <a:solidFill>
                  <a:srgbClr val="40404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Modules  as per Hotel Side</a:t>
            </a:r>
            <a:br>
              <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br>
            <a:endParaRPr lang="en-IN" dirty="0">
              <a:highlight>
                <a:srgbClr val="FFFF00"/>
              </a:highlight>
            </a:endParaRPr>
          </a:p>
        </p:txBody>
      </p:sp>
      <p:sp>
        <p:nvSpPr>
          <p:cNvPr id="4" name="TextBox 3">
            <a:extLst>
              <a:ext uri="{FF2B5EF4-FFF2-40B4-BE49-F238E27FC236}">
                <a16:creationId xmlns:a16="http://schemas.microsoft.com/office/drawing/2014/main" id="{8D7CF157-E655-8FD3-A8F7-400EFBB0D1C0}"/>
              </a:ext>
            </a:extLst>
          </p:cNvPr>
          <p:cNvSpPr txBox="1"/>
          <p:nvPr/>
        </p:nvSpPr>
        <p:spPr>
          <a:xfrm>
            <a:off x="831456" y="2368038"/>
            <a:ext cx="4776325" cy="2152256"/>
          </a:xfrm>
          <a:prstGeom prst="rect">
            <a:avLst/>
          </a:prstGeom>
          <a:noFill/>
        </p:spPr>
        <p:txBody>
          <a:bodyPr wrap="square">
            <a:spAutoFit/>
          </a:bodyPr>
          <a:lstStyle/>
          <a:p>
            <a:pPr marL="342900" lvl="0" indent="-342900">
              <a:lnSpc>
                <a:spcPct val="107000"/>
              </a:lnSpc>
              <a:spcAft>
                <a:spcPts val="800"/>
              </a:spcAft>
              <a:buFont typeface="+mj-lt"/>
              <a:buAutoNum type="arabicPeriod"/>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Admin authentication :- </a:t>
            </a:r>
            <a:r>
              <a:rPr lang="en-US" sz="1800"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This module is mainly based on admin. System will check the admin user name and password for authentication. After the verification for authorization the admin can be able to precede the process. All works are done under his control.</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7866296-8012-2F1F-3F52-A6B564E7898A}"/>
              </a:ext>
            </a:extLst>
          </p:cNvPr>
          <p:cNvSpPr txBox="1"/>
          <p:nvPr/>
        </p:nvSpPr>
        <p:spPr>
          <a:xfrm>
            <a:off x="5759506" y="2368038"/>
            <a:ext cx="6097348" cy="2031325"/>
          </a:xfrm>
          <a:prstGeom prst="rect">
            <a:avLst/>
          </a:prstGeom>
          <a:noFill/>
        </p:spPr>
        <p:txBody>
          <a:bodyPr wrap="square">
            <a:spAutoFit/>
          </a:bodyPr>
          <a:lstStyle/>
          <a:p>
            <a:r>
              <a:rPr lang="en-US" sz="1800" b="1" i="1" dirty="0">
                <a:solidFill>
                  <a:srgbClr val="404040"/>
                </a:solidFill>
                <a:effectLst/>
                <a:latin typeface="Times New Roman" panose="02020603050405020304" pitchFamily="18" charset="0"/>
                <a:ea typeface="Calibri" panose="020F0502020204030204" pitchFamily="34" charset="0"/>
              </a:rPr>
              <a:t>2. User Registration :- </a:t>
            </a:r>
            <a:r>
              <a:rPr lang="en-US" sz="1800" i="1" dirty="0">
                <a:solidFill>
                  <a:srgbClr val="404040"/>
                </a:solidFill>
                <a:effectLst/>
                <a:latin typeface="Times New Roman" panose="02020603050405020304" pitchFamily="18" charset="0"/>
                <a:ea typeface="Calibri" panose="020F0502020204030204" pitchFamily="34" charset="0"/>
              </a:rPr>
              <a:t>This  module covers  the details  about the  registration  of hotel Staff and location on the hotel and service which are </a:t>
            </a:r>
            <a:r>
              <a:rPr lang="en-US" sz="1800" i="1" dirty="0" err="1">
                <a:solidFill>
                  <a:srgbClr val="404040"/>
                </a:solidFill>
                <a:effectLst/>
                <a:latin typeface="Times New Roman" panose="02020603050405020304" pitchFamily="18" charset="0"/>
                <a:ea typeface="Calibri" panose="020F0502020204030204" pitchFamily="34" charset="0"/>
              </a:rPr>
              <a:t>proived</a:t>
            </a:r>
            <a:r>
              <a:rPr lang="en-US" sz="1800" i="1" dirty="0">
                <a:solidFill>
                  <a:srgbClr val="404040"/>
                </a:solidFill>
                <a:effectLst/>
                <a:latin typeface="Times New Roman" panose="02020603050405020304" pitchFamily="18" charset="0"/>
                <a:ea typeface="Calibri" panose="020F0502020204030204" pitchFamily="34" charset="0"/>
              </a:rPr>
              <a:t> by the hotel and some photos to view the Customer side   which they  can  be register by itself by  adding data like name, password, email id and  further details. After registration they can be sign in by their username and password.</a:t>
            </a:r>
            <a:r>
              <a:rPr lang="en-US" sz="1800" b="1" i="1" dirty="0">
                <a:solidFill>
                  <a:srgbClr val="404040"/>
                </a:solidFill>
                <a:effectLst/>
                <a:latin typeface="Times New Roman" panose="02020603050405020304" pitchFamily="18" charset="0"/>
                <a:ea typeface="Calibri" panose="020F0502020204030204" pitchFamily="34" charset="0"/>
              </a:rPr>
              <a:t> </a:t>
            </a:r>
            <a:endParaRPr lang="en-IN" dirty="0"/>
          </a:p>
        </p:txBody>
      </p:sp>
      <p:sp>
        <p:nvSpPr>
          <p:cNvPr id="8" name="TextBox 7">
            <a:extLst>
              <a:ext uri="{FF2B5EF4-FFF2-40B4-BE49-F238E27FC236}">
                <a16:creationId xmlns:a16="http://schemas.microsoft.com/office/drawing/2014/main" id="{2B063EFD-BC65-7B82-EC2E-EAB175CABAE4}"/>
              </a:ext>
            </a:extLst>
          </p:cNvPr>
          <p:cNvSpPr txBox="1"/>
          <p:nvPr/>
        </p:nvSpPr>
        <p:spPr>
          <a:xfrm>
            <a:off x="758628" y="4730912"/>
            <a:ext cx="5415595" cy="1559529"/>
          </a:xfrm>
          <a:prstGeom prst="rect">
            <a:avLst/>
          </a:prstGeom>
          <a:noFill/>
        </p:spPr>
        <p:txBody>
          <a:bodyPr wrap="square">
            <a:spAutoFit/>
          </a:bodyPr>
          <a:lstStyle/>
          <a:p>
            <a:pPr>
              <a:lnSpc>
                <a:spcPct val="107000"/>
              </a:lnSpc>
              <a:spcAft>
                <a:spcPts val="800"/>
              </a:spcAft>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3. Package Creation :- </a:t>
            </a:r>
            <a:r>
              <a:rPr lang="en-US" sz="1800"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The admin can create packages by creating package page which the type, price, details, place details all the travel tour package details can be added here. with this hotel member can add the room and service  Which it will be showed in user homepage.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98ACF54-84B3-05F5-5E3E-50A1D9702551}"/>
              </a:ext>
            </a:extLst>
          </p:cNvPr>
          <p:cNvSpPr txBox="1"/>
          <p:nvPr/>
        </p:nvSpPr>
        <p:spPr>
          <a:xfrm>
            <a:off x="6010359" y="4730912"/>
            <a:ext cx="6097348" cy="966803"/>
          </a:xfrm>
          <a:prstGeom prst="rect">
            <a:avLst/>
          </a:prstGeom>
          <a:noFill/>
        </p:spPr>
        <p:txBody>
          <a:bodyPr wrap="square">
            <a:spAutoFit/>
          </a:bodyPr>
          <a:lstStyle/>
          <a:p>
            <a:pPr>
              <a:lnSpc>
                <a:spcPct val="107000"/>
              </a:lnSpc>
              <a:spcAft>
                <a:spcPts val="800"/>
              </a:spcAft>
            </a:pP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4. Booking confirmation/manage  :-</a:t>
            </a:r>
            <a:r>
              <a:rPr lang="en-US" sz="1800"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Booking confirmation is the process to check the booking and check the types of service which are avail by the customer.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A48868D-CED2-B679-F8FE-DCD39F2A73B5}"/>
              </a:ext>
            </a:extLst>
          </p:cNvPr>
          <p:cNvSpPr txBox="1"/>
          <p:nvPr/>
        </p:nvSpPr>
        <p:spPr>
          <a:xfrm>
            <a:off x="6236936" y="5884332"/>
            <a:ext cx="6097348" cy="670440"/>
          </a:xfrm>
          <a:prstGeom prst="rect">
            <a:avLst/>
          </a:prstGeom>
          <a:noFill/>
        </p:spPr>
        <p:txBody>
          <a:bodyPr wrap="square">
            <a:spAutoFit/>
          </a:bodyPr>
          <a:lstStyle/>
          <a:p>
            <a:pPr>
              <a:lnSpc>
                <a:spcPct val="107000"/>
              </a:lnSpc>
              <a:spcAft>
                <a:spcPts val="800"/>
              </a:spcAft>
            </a:pPr>
            <a:r>
              <a:rPr lang="en-US" sz="1800"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5:- </a:t>
            </a:r>
            <a:r>
              <a:rPr lang="en-US" sz="1800" b="1"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Help desk :- </a:t>
            </a:r>
            <a:r>
              <a:rPr lang="en-US" sz="1800" i="1" dirty="0">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If the Customer need the help he/she can reverts our team.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5413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119</TotalTime>
  <Words>928</Words>
  <Application>Microsoft Office PowerPoint</Application>
  <PresentationFormat>Widescreen</PresentationFormat>
  <Paragraphs>45</Paragraphs>
  <Slides>15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Algerian</vt:lpstr>
      <vt:lpstr>Arial</vt:lpstr>
      <vt:lpstr>Calibri</vt:lpstr>
      <vt:lpstr>Century Gothic</vt:lpstr>
      <vt:lpstr>ff1</vt:lpstr>
      <vt:lpstr>Segoe UI</vt:lpstr>
      <vt:lpstr>Times New Roman</vt:lpstr>
      <vt:lpstr>Wingdings 3</vt:lpstr>
      <vt:lpstr>Ion Boardroom</vt:lpstr>
      <vt:lpstr>Bitmap Image</vt:lpstr>
      <vt:lpstr>Travel and Tours Website  </vt:lpstr>
      <vt:lpstr>INTRODUCTION:- </vt:lpstr>
      <vt:lpstr>PowerPoint Presentation</vt:lpstr>
      <vt:lpstr>Hardware Requirement: </vt:lpstr>
      <vt:lpstr>Software Requirements: </vt:lpstr>
      <vt:lpstr>Technology Used: </vt:lpstr>
      <vt:lpstr>Modules  as per customer Side </vt:lpstr>
      <vt:lpstr>PowerPoint Presentation</vt:lpstr>
      <vt:lpstr>Modules  as per Hotel Side </vt:lpstr>
      <vt:lpstr>Use Case Diagram </vt:lpstr>
      <vt:lpstr>Use Case Diagram </vt:lpstr>
      <vt:lpstr>FLOW Diagrams</vt:lpstr>
      <vt:lpstr>ER Diagram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and Tours Website</dc:title>
  <dc:creator>Parth Maurya</dc:creator>
  <cp:lastModifiedBy>Parth Maurya</cp:lastModifiedBy>
  <cp:revision>2</cp:revision>
  <dcterms:created xsi:type="dcterms:W3CDTF">2022-09-10T06:34:53Z</dcterms:created>
  <dcterms:modified xsi:type="dcterms:W3CDTF">2023-02-28T07:02:49Z</dcterms:modified>
</cp:coreProperties>
</file>