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2832ac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2832ac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52832acc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52832acc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5299dff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5299dff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52832acc0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52832acc0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564504ad35_0_2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564504ad35_0_2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64504ad3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64504ad3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64504ad35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64504ad35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64504ad35_0_2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64504ad35_0_2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64504ad35_0_2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564504ad35_0_2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564504ad35_0_2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564504ad35_0_2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64504ad35_0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564504ad35_0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52832acc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52832acc0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564504ad35_0_2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564504ad35_0_2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85775" y="567925"/>
            <a:ext cx="7347000" cy="411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t>ELECTIVE SUBJECT </a:t>
            </a:r>
            <a:endParaRPr sz="4000"/>
          </a:p>
          <a:p>
            <a:pPr indent="0" lvl="0" marL="0" rtl="0" algn="l">
              <a:spcBef>
                <a:spcPts val="0"/>
              </a:spcBef>
              <a:spcAft>
                <a:spcPts val="0"/>
              </a:spcAft>
              <a:buNone/>
            </a:pPr>
            <a:r>
              <a:rPr lang="en" sz="4000"/>
              <a:t>RECOMMENDATION SYSTEM</a:t>
            </a:r>
            <a:endParaRPr sz="4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ctrTitle"/>
          </p:nvPr>
        </p:nvSpPr>
        <p:spPr>
          <a:xfrm>
            <a:off x="426050" y="1661100"/>
            <a:ext cx="7764300" cy="1821300"/>
          </a:xfrm>
          <a:prstGeom prst="rect">
            <a:avLst/>
          </a:prstGeom>
        </p:spPr>
        <p:txBody>
          <a:bodyPr anchorCtr="0" anchor="ctr" bIns="91425" lIns="91425" spcFirstLastPara="1" rIns="91425" wrap="square" tIns="91425">
            <a:spAutoFit/>
          </a:bodyPr>
          <a:lstStyle/>
          <a:p>
            <a:pPr indent="-355600" lvl="0" marL="457200" rtl="0" algn="just">
              <a:lnSpc>
                <a:spcPct val="87916"/>
              </a:lnSpc>
              <a:spcBef>
                <a:spcPts val="0"/>
              </a:spcBef>
              <a:spcAft>
                <a:spcPts val="0"/>
              </a:spcAft>
              <a:buSzPts val="2000"/>
              <a:buFont typeface="Nunito"/>
              <a:buChar char="●"/>
            </a:pPr>
            <a:r>
              <a:rPr lang="en" sz="2000">
                <a:latin typeface="Nunito"/>
                <a:ea typeface="Nunito"/>
                <a:cs typeface="Nunito"/>
                <a:sym typeface="Nunito"/>
              </a:rPr>
              <a:t>Data Preprocessing: </a:t>
            </a:r>
            <a:r>
              <a:rPr b="0" lang="en" sz="2000">
                <a:latin typeface="Nunito"/>
                <a:ea typeface="Nunito"/>
                <a:cs typeface="Nunito"/>
                <a:sym typeface="Nunito"/>
              </a:rPr>
              <a:t>Data preprocessing will be done on the marks of the students like data normalization, data scaling so that data can be presented in the required format.</a:t>
            </a:r>
            <a:endParaRPr b="0" sz="2000">
              <a:latin typeface="Nunito"/>
              <a:ea typeface="Nunito"/>
              <a:cs typeface="Nunito"/>
              <a:sym typeface="Nunito"/>
            </a:endParaRPr>
          </a:p>
          <a:p>
            <a:pPr indent="0" lvl="0" marL="457200" rtl="0" algn="just">
              <a:lnSpc>
                <a:spcPct val="87916"/>
              </a:lnSpc>
              <a:spcBef>
                <a:spcPts val="0"/>
              </a:spcBef>
              <a:spcAft>
                <a:spcPts val="0"/>
              </a:spcAft>
              <a:buNone/>
            </a:pPr>
            <a:r>
              <a:rPr b="0" lang="en" sz="2000">
                <a:latin typeface="Nunito"/>
                <a:ea typeface="Nunito"/>
                <a:cs typeface="Nunito"/>
                <a:sym typeface="Nunito"/>
              </a:rPr>
              <a:t> </a:t>
            </a:r>
            <a:endParaRPr b="0" sz="2000">
              <a:latin typeface="Nunito"/>
              <a:ea typeface="Nunito"/>
              <a:cs typeface="Nunito"/>
              <a:sym typeface="Nunito"/>
            </a:endParaRPr>
          </a:p>
          <a:p>
            <a:pPr indent="0" lvl="0" marL="0" rtl="0" algn="just">
              <a:spcBef>
                <a:spcPts val="0"/>
              </a:spcBef>
              <a:spcAft>
                <a:spcPts val="0"/>
              </a:spcAft>
              <a:buNone/>
            </a:pPr>
            <a:r>
              <a:t/>
            </a:r>
            <a:endParaRPr/>
          </a:p>
        </p:txBody>
      </p:sp>
      <p:sp>
        <p:nvSpPr>
          <p:cNvPr id="333" name="Google Shape;333;p2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ctrTitle"/>
          </p:nvPr>
        </p:nvSpPr>
        <p:spPr>
          <a:xfrm>
            <a:off x="585250" y="449819"/>
            <a:ext cx="4255500" cy="95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Outcome</a:t>
            </a:r>
            <a:endParaRPr/>
          </a:p>
        </p:txBody>
      </p:sp>
      <p:sp>
        <p:nvSpPr>
          <p:cNvPr id="339" name="Google Shape;339;p23"/>
          <p:cNvSpPr txBox="1"/>
          <p:nvPr>
            <p:ph idx="1" type="subTitle"/>
          </p:nvPr>
        </p:nvSpPr>
        <p:spPr>
          <a:xfrm>
            <a:off x="585250" y="1845325"/>
            <a:ext cx="7764300" cy="2460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t>The main outcome of this project, which we want to achieve through this project is that any student can get recommendations for their elective subjects in new semester according to their past performance on curriculum subjects like 10th, 12th, Graduation, Post-Graduation. Other parameters like student interest, current trends etc.</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ctrTitle"/>
          </p:nvPr>
        </p:nvSpPr>
        <p:spPr>
          <a:xfrm>
            <a:off x="566850" y="338669"/>
            <a:ext cx="4255500" cy="90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Future Outcome</a:t>
            </a:r>
            <a:endParaRPr/>
          </a:p>
        </p:txBody>
      </p:sp>
      <p:sp>
        <p:nvSpPr>
          <p:cNvPr id="345" name="Google Shape;345;p24"/>
          <p:cNvSpPr txBox="1"/>
          <p:nvPr>
            <p:ph idx="1" type="subTitle"/>
          </p:nvPr>
        </p:nvSpPr>
        <p:spPr>
          <a:xfrm>
            <a:off x="566850" y="1485300"/>
            <a:ext cx="8112900" cy="3240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t>Research Paper: </a:t>
            </a:r>
            <a:r>
              <a:rPr lang="en" sz="2000"/>
              <a:t>In this paper we </a:t>
            </a:r>
            <a:r>
              <a:rPr lang="en" sz="2000"/>
              <a:t>will try to explain each and every steps we will perform, all the comparisons done on different different dataset, different different algorithms.</a:t>
            </a:r>
            <a:br>
              <a:rPr lang="en" sz="2000"/>
            </a:br>
            <a:r>
              <a:rPr lang="en" sz="2000"/>
              <a:t>It will be a detailed walkthrough of our work in this project for elective subject recommendation system.</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ctrTitle"/>
          </p:nvPr>
        </p:nvSpPr>
        <p:spPr>
          <a:xfrm>
            <a:off x="624900" y="347168"/>
            <a:ext cx="42555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Gantt Chart</a:t>
            </a:r>
            <a:endParaRPr/>
          </a:p>
        </p:txBody>
      </p:sp>
      <p:sp>
        <p:nvSpPr>
          <p:cNvPr id="351" name="Google Shape;351;p2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52" name="Google Shape;352;p25"/>
          <p:cNvPicPr preferRelativeResize="0"/>
          <p:nvPr/>
        </p:nvPicPr>
        <p:blipFill>
          <a:blip r:embed="rId3">
            <a:alphaModFix/>
          </a:blip>
          <a:stretch>
            <a:fillRect/>
          </a:stretch>
        </p:blipFill>
        <p:spPr>
          <a:xfrm>
            <a:off x="747800" y="1360575"/>
            <a:ext cx="7435949" cy="330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358" name="Google Shape;358;p2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256075" y="113625"/>
            <a:ext cx="8509200" cy="222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TEAM MEMBERS</a:t>
            </a:r>
            <a:endParaRPr sz="3000"/>
          </a:p>
          <a:p>
            <a:pPr indent="-374650" lvl="0" marL="457200" rtl="0" algn="l">
              <a:spcBef>
                <a:spcPts val="0"/>
              </a:spcBef>
              <a:spcAft>
                <a:spcPts val="0"/>
              </a:spcAft>
              <a:buSzPts val="2300"/>
              <a:buChar char="●"/>
            </a:pPr>
            <a:r>
              <a:rPr lang="en" sz="2300"/>
              <a:t>ANIKET BHARTI (TEAM LEADER)</a:t>
            </a:r>
            <a:endParaRPr sz="2300"/>
          </a:p>
          <a:p>
            <a:pPr indent="-374650" lvl="0" marL="457200" rtl="0" algn="l">
              <a:spcBef>
                <a:spcPts val="0"/>
              </a:spcBef>
              <a:spcAft>
                <a:spcPts val="0"/>
              </a:spcAft>
              <a:buSzPts val="2300"/>
              <a:buChar char="●"/>
            </a:pPr>
            <a:r>
              <a:rPr lang="en" sz="2300"/>
              <a:t>SUSHMITA SINGH</a:t>
            </a:r>
            <a:endParaRPr sz="2300"/>
          </a:p>
        </p:txBody>
      </p:sp>
      <p:sp>
        <p:nvSpPr>
          <p:cNvPr id="284" name="Google Shape;284;p14"/>
          <p:cNvSpPr txBox="1"/>
          <p:nvPr>
            <p:ph idx="1" type="subTitle"/>
          </p:nvPr>
        </p:nvSpPr>
        <p:spPr>
          <a:xfrm>
            <a:off x="4157725" y="3559150"/>
            <a:ext cx="4511700" cy="1049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3000"/>
              <a:t>MENTOR</a:t>
            </a:r>
            <a:endParaRPr b="1" sz="3000"/>
          </a:p>
          <a:p>
            <a:pPr indent="0" lvl="0" marL="0" rtl="0" algn="r">
              <a:spcBef>
                <a:spcPts val="0"/>
              </a:spcBef>
              <a:spcAft>
                <a:spcPts val="0"/>
              </a:spcAft>
              <a:buNone/>
            </a:pPr>
            <a:r>
              <a:rPr b="1" lang="en" sz="2291"/>
              <a:t>PRASHANT AGGRAWAL</a:t>
            </a:r>
            <a:endParaRPr b="1" sz="22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534675" y="128597"/>
            <a:ext cx="4255500" cy="1446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0" name="Google Shape;290;p15"/>
          <p:cNvSpPr txBox="1"/>
          <p:nvPr>
            <p:ph idx="1" type="subTitle"/>
          </p:nvPr>
        </p:nvSpPr>
        <p:spPr>
          <a:xfrm>
            <a:off x="534675" y="1575200"/>
            <a:ext cx="8080800" cy="297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700"/>
              <a:t>This project introduces a recommendation system for university elective courses, which recommends the courses based on their performance and interest on the past curriculum subject. </a:t>
            </a:r>
            <a:r>
              <a:rPr lang="en" sz="2700"/>
              <a:t>We will store their past results to recommend them new elective subjects.</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663250" y="548970"/>
            <a:ext cx="4255500" cy="109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BENEFITS</a:t>
            </a:r>
            <a:endParaRPr/>
          </a:p>
        </p:txBody>
      </p:sp>
      <p:sp>
        <p:nvSpPr>
          <p:cNvPr id="296" name="Google Shape;296;p16"/>
          <p:cNvSpPr txBox="1"/>
          <p:nvPr>
            <p:ph idx="1" type="subTitle"/>
          </p:nvPr>
        </p:nvSpPr>
        <p:spPr>
          <a:xfrm>
            <a:off x="663250" y="1913975"/>
            <a:ext cx="5851800" cy="2940300"/>
          </a:xfrm>
          <a:prstGeom prst="rect">
            <a:avLst/>
          </a:prstGeom>
        </p:spPr>
        <p:txBody>
          <a:bodyPr anchorCtr="0" anchor="t" bIns="91425" lIns="91425" spcFirstLastPara="1" rIns="91425" wrap="square" tIns="91425">
            <a:noAutofit/>
          </a:bodyPr>
          <a:lstStyle/>
          <a:p>
            <a:pPr indent="-396240" lvl="0" marL="457200" rtl="0" algn="just">
              <a:lnSpc>
                <a:spcPct val="80000"/>
              </a:lnSpc>
              <a:spcBef>
                <a:spcPts val="0"/>
              </a:spcBef>
              <a:spcAft>
                <a:spcPts val="0"/>
              </a:spcAft>
              <a:buSzPts val="2640"/>
              <a:buChar char="●"/>
            </a:pPr>
            <a:r>
              <a:rPr lang="en" sz="2560"/>
              <a:t>Students will able to find right elective subject based on their past performance on other subjects of </a:t>
            </a:r>
            <a:r>
              <a:rPr lang="en" sz="2560"/>
              <a:t>curriculum</a:t>
            </a:r>
            <a:r>
              <a:rPr lang="en" sz="2560"/>
              <a:t>.</a:t>
            </a:r>
            <a:endParaRPr sz="2560"/>
          </a:p>
          <a:p>
            <a:pPr indent="-396240" lvl="0" marL="457200" rtl="0" algn="just">
              <a:lnSpc>
                <a:spcPct val="80000"/>
              </a:lnSpc>
              <a:spcBef>
                <a:spcPts val="800"/>
              </a:spcBef>
              <a:spcAft>
                <a:spcPts val="800"/>
              </a:spcAft>
              <a:buSzPts val="2640"/>
              <a:buChar char="●"/>
            </a:pPr>
            <a:r>
              <a:rPr lang="en" sz="2560"/>
              <a:t>Will help the student finding elective subject rationally</a:t>
            </a:r>
            <a:endParaRPr sz="25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ctrTitle"/>
          </p:nvPr>
        </p:nvSpPr>
        <p:spPr>
          <a:xfrm>
            <a:off x="52475" y="167225"/>
            <a:ext cx="7030500" cy="1872900"/>
          </a:xfrm>
          <a:prstGeom prst="rect">
            <a:avLst/>
          </a:prstGeom>
        </p:spPr>
        <p:txBody>
          <a:bodyPr anchorCtr="0" anchor="ctr" bIns="91425" lIns="91425" spcFirstLastPara="1" rIns="91425" wrap="square" tIns="91425">
            <a:noAutofit/>
          </a:bodyPr>
          <a:lstStyle/>
          <a:p>
            <a:pPr indent="0" lvl="0" marL="457200" rtl="0" algn="l">
              <a:lnSpc>
                <a:spcPct val="107916"/>
              </a:lnSpc>
              <a:spcBef>
                <a:spcPts val="0"/>
              </a:spcBef>
              <a:spcAft>
                <a:spcPts val="0"/>
              </a:spcAft>
              <a:buNone/>
            </a:pPr>
            <a:r>
              <a:rPr lang="en" sz="3900">
                <a:latin typeface="Nunito"/>
                <a:ea typeface="Nunito"/>
                <a:cs typeface="Nunito"/>
                <a:sym typeface="Nunito"/>
              </a:rPr>
              <a:t>Hardware requirement / Hardware Used </a:t>
            </a:r>
            <a:endParaRPr sz="5500"/>
          </a:p>
        </p:txBody>
      </p:sp>
      <p:sp>
        <p:nvSpPr>
          <p:cNvPr id="302" name="Google Shape;302;p17"/>
          <p:cNvSpPr txBox="1"/>
          <p:nvPr>
            <p:ph idx="1" type="subTitle"/>
          </p:nvPr>
        </p:nvSpPr>
        <p:spPr>
          <a:xfrm>
            <a:off x="566825" y="2040125"/>
            <a:ext cx="8577300" cy="3028500"/>
          </a:xfrm>
          <a:prstGeom prst="rect">
            <a:avLst/>
          </a:prstGeom>
        </p:spPr>
        <p:txBody>
          <a:bodyPr anchorCtr="0" anchor="t" bIns="91425" lIns="91425" spcFirstLastPara="1" rIns="91425" wrap="square" tIns="91425">
            <a:noAutofit/>
          </a:bodyPr>
          <a:lstStyle/>
          <a:p>
            <a:pPr indent="-371475" lvl="0" marL="457200" rtl="0" algn="l">
              <a:lnSpc>
                <a:spcPct val="80000"/>
              </a:lnSpc>
              <a:spcBef>
                <a:spcPts val="0"/>
              </a:spcBef>
              <a:spcAft>
                <a:spcPts val="0"/>
              </a:spcAft>
              <a:buSzPts val="2250"/>
              <a:buChar char="●"/>
            </a:pPr>
            <a:r>
              <a:rPr b="1" lang="en" sz="2250"/>
              <a:t>RAM : </a:t>
            </a:r>
            <a:r>
              <a:rPr lang="en" sz="2250"/>
              <a:t>4GB or Higher</a:t>
            </a:r>
            <a:endParaRPr sz="2250"/>
          </a:p>
          <a:p>
            <a:pPr indent="-371475" lvl="0" marL="457200" rtl="0" algn="l">
              <a:lnSpc>
                <a:spcPct val="80000"/>
              </a:lnSpc>
              <a:spcBef>
                <a:spcPts val="0"/>
              </a:spcBef>
              <a:spcAft>
                <a:spcPts val="0"/>
              </a:spcAft>
              <a:buSzPts val="2250"/>
              <a:buChar char="●"/>
            </a:pPr>
            <a:r>
              <a:rPr b="1" lang="en" sz="2250"/>
              <a:t>System Type : </a:t>
            </a:r>
            <a:r>
              <a:rPr lang="en" sz="2250"/>
              <a:t>64-bit operating system, x64-based processor</a:t>
            </a:r>
            <a:endParaRPr sz="2250"/>
          </a:p>
          <a:p>
            <a:pPr indent="-371475" lvl="0" marL="457200" rtl="0" algn="l">
              <a:lnSpc>
                <a:spcPct val="80000"/>
              </a:lnSpc>
              <a:spcBef>
                <a:spcPts val="0"/>
              </a:spcBef>
              <a:spcAft>
                <a:spcPts val="0"/>
              </a:spcAft>
              <a:buSzPts val="2250"/>
              <a:buChar char="●"/>
            </a:pPr>
            <a:r>
              <a:rPr b="1" lang="en" sz="2250"/>
              <a:t>Operating System : </a:t>
            </a:r>
            <a:r>
              <a:rPr lang="en" sz="2250"/>
              <a:t>Windows, Linux</a:t>
            </a:r>
            <a:endParaRPr sz="2250"/>
          </a:p>
          <a:p>
            <a:pPr indent="-371475" lvl="0" marL="457200" rtl="0" algn="l">
              <a:lnSpc>
                <a:spcPct val="80000"/>
              </a:lnSpc>
              <a:spcBef>
                <a:spcPts val="0"/>
              </a:spcBef>
              <a:spcAft>
                <a:spcPts val="0"/>
              </a:spcAft>
              <a:buSzPts val="2250"/>
              <a:buChar char="●"/>
            </a:pPr>
            <a:r>
              <a:rPr b="1" lang="en" sz="2250"/>
              <a:t>Processor : </a:t>
            </a:r>
            <a:r>
              <a:rPr lang="en" sz="2250"/>
              <a:t>Intel(R) Core(TM) i5-1035G1</a:t>
            </a:r>
            <a:endParaRPr sz="2250"/>
          </a:p>
          <a:p>
            <a:pPr indent="-371475" lvl="0" marL="457200" rtl="0" algn="l">
              <a:lnSpc>
                <a:spcPct val="80000"/>
              </a:lnSpc>
              <a:spcBef>
                <a:spcPts val="0"/>
              </a:spcBef>
              <a:spcAft>
                <a:spcPts val="0"/>
              </a:spcAft>
              <a:buSzPts val="2250"/>
              <a:buChar char="●"/>
            </a:pPr>
            <a:r>
              <a:rPr b="1" lang="en" sz="2250"/>
              <a:t>Processor Speed : </a:t>
            </a:r>
            <a:r>
              <a:rPr lang="en" sz="2250"/>
              <a:t>1.00GHz, 1.19 GHz</a:t>
            </a:r>
            <a:endParaRPr sz="2250"/>
          </a:p>
          <a:p>
            <a:pPr indent="0" lvl="0" marL="0" rtl="0" algn="l">
              <a:lnSpc>
                <a:spcPct val="80000"/>
              </a:lnSpc>
              <a:spcBef>
                <a:spcPts val="0"/>
              </a:spcBef>
              <a:spcAft>
                <a:spcPts val="0"/>
              </a:spcAft>
              <a:buSzPts val="770"/>
              <a:buNone/>
            </a:pPr>
            <a:r>
              <a:t/>
            </a:r>
            <a:endParaRPr sz="23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idx="1" type="subTitle"/>
          </p:nvPr>
        </p:nvSpPr>
        <p:spPr>
          <a:xfrm>
            <a:off x="373925" y="2121700"/>
            <a:ext cx="8433300" cy="26016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b="1" lang="en" sz="2000"/>
              <a:t>Python:</a:t>
            </a:r>
            <a:r>
              <a:rPr lang="en" sz="2000"/>
              <a:t> Main language of the project</a:t>
            </a:r>
            <a:endParaRPr b="1" sz="2000"/>
          </a:p>
          <a:p>
            <a:pPr indent="-355600" lvl="0" marL="457200" rtl="0" algn="l">
              <a:spcBef>
                <a:spcPts val="0"/>
              </a:spcBef>
              <a:spcAft>
                <a:spcPts val="0"/>
              </a:spcAft>
              <a:buSzPts val="2000"/>
              <a:buChar char="●"/>
            </a:pPr>
            <a:r>
              <a:rPr b="1" lang="en" sz="2000"/>
              <a:t>NumPy: </a:t>
            </a:r>
            <a:r>
              <a:rPr lang="en" sz="2000"/>
              <a:t>Library used for faster matrix manipulation</a:t>
            </a:r>
            <a:endParaRPr sz="2000"/>
          </a:p>
          <a:p>
            <a:pPr indent="-355600" lvl="0" marL="457200" rtl="0" algn="l">
              <a:spcBef>
                <a:spcPts val="0"/>
              </a:spcBef>
              <a:spcAft>
                <a:spcPts val="0"/>
              </a:spcAft>
              <a:buSzPts val="2000"/>
              <a:buChar char="●"/>
            </a:pPr>
            <a:r>
              <a:rPr b="1" lang="en" sz="2000"/>
              <a:t>Pandas: </a:t>
            </a:r>
            <a:r>
              <a:rPr lang="en" sz="2000"/>
              <a:t>Library used for structure data manipulation</a:t>
            </a:r>
            <a:endParaRPr sz="2000"/>
          </a:p>
          <a:p>
            <a:pPr indent="-355600" lvl="0" marL="457200" rtl="0" algn="l">
              <a:spcBef>
                <a:spcPts val="0"/>
              </a:spcBef>
              <a:spcAft>
                <a:spcPts val="0"/>
              </a:spcAft>
              <a:buSzPts val="2000"/>
              <a:buChar char="●"/>
            </a:pPr>
            <a:r>
              <a:rPr b="1" lang="en" sz="2000"/>
              <a:t>Annoy: </a:t>
            </a:r>
            <a:r>
              <a:rPr lang="en" sz="2000"/>
              <a:t>Library used for </a:t>
            </a:r>
            <a:r>
              <a:rPr lang="en" sz="2000"/>
              <a:t>storing</a:t>
            </a:r>
            <a:r>
              <a:rPr lang="en" sz="2000"/>
              <a:t> embeddings of </a:t>
            </a:r>
            <a:r>
              <a:rPr lang="en" sz="2000"/>
              <a:t>subject</a:t>
            </a:r>
            <a:r>
              <a:rPr lang="en" sz="2000"/>
              <a:t> and making recommendations</a:t>
            </a:r>
            <a:endParaRPr sz="2000"/>
          </a:p>
          <a:p>
            <a:pPr indent="-355600" lvl="0" marL="457200" rtl="0" algn="l">
              <a:spcBef>
                <a:spcPts val="0"/>
              </a:spcBef>
              <a:spcAft>
                <a:spcPts val="0"/>
              </a:spcAft>
              <a:buSzPts val="2000"/>
              <a:buChar char="●"/>
            </a:pPr>
            <a:r>
              <a:rPr lang="en" sz="2000"/>
              <a:t>J</a:t>
            </a:r>
            <a:r>
              <a:rPr b="1" lang="en" sz="2000"/>
              <a:t>upyter Notebook: </a:t>
            </a:r>
            <a:r>
              <a:rPr lang="en" sz="2000"/>
              <a:t>Mainly used for making project</a:t>
            </a:r>
            <a:endParaRPr sz="2000"/>
          </a:p>
          <a:p>
            <a:pPr indent="-355600" lvl="0" marL="457200" rtl="0" algn="l">
              <a:spcBef>
                <a:spcPts val="0"/>
              </a:spcBef>
              <a:spcAft>
                <a:spcPts val="0"/>
              </a:spcAft>
              <a:buSzPts val="2000"/>
              <a:buChar char="●"/>
            </a:pPr>
            <a:r>
              <a:rPr b="1" lang="en" sz="2000"/>
              <a:t>Flask: </a:t>
            </a:r>
            <a:r>
              <a:rPr lang="en" sz="2000"/>
              <a:t>For </a:t>
            </a:r>
            <a:r>
              <a:rPr lang="en" sz="2000"/>
              <a:t>providing</a:t>
            </a:r>
            <a:r>
              <a:rPr lang="en" sz="2000"/>
              <a:t> APIs</a:t>
            </a:r>
            <a:endParaRPr sz="2000"/>
          </a:p>
          <a:p>
            <a:pPr indent="-355600" lvl="0" marL="457200" rtl="0" algn="l">
              <a:spcBef>
                <a:spcPts val="0"/>
              </a:spcBef>
              <a:spcAft>
                <a:spcPts val="0"/>
              </a:spcAft>
              <a:buSzPts val="2000"/>
              <a:buChar char="●"/>
            </a:pPr>
            <a:r>
              <a:rPr b="1" lang="en" sz="2000"/>
              <a:t>PostMan: </a:t>
            </a:r>
            <a:r>
              <a:rPr lang="en" sz="2000"/>
              <a:t>For testing APIs</a:t>
            </a:r>
            <a:endParaRPr sz="2000"/>
          </a:p>
        </p:txBody>
      </p:sp>
      <p:sp>
        <p:nvSpPr>
          <p:cNvPr id="308" name="Google Shape;308;p18"/>
          <p:cNvSpPr txBox="1"/>
          <p:nvPr>
            <p:ph type="ctrTitle"/>
          </p:nvPr>
        </p:nvSpPr>
        <p:spPr>
          <a:xfrm>
            <a:off x="373925" y="145800"/>
            <a:ext cx="7770000" cy="1872900"/>
          </a:xfrm>
          <a:prstGeom prst="rect">
            <a:avLst/>
          </a:prstGeom>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rPr lang="en" sz="4000">
                <a:latin typeface="Nunito"/>
                <a:ea typeface="Nunito"/>
                <a:cs typeface="Nunito"/>
                <a:sym typeface="Nunito"/>
              </a:rPr>
              <a:t>Technologies / Software Requirements</a:t>
            </a:r>
            <a:endParaRPr sz="5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ctrTitle"/>
          </p:nvPr>
        </p:nvSpPr>
        <p:spPr>
          <a:xfrm>
            <a:off x="545400" y="-2"/>
            <a:ext cx="4255500" cy="162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Control </a:t>
            </a:r>
            <a:r>
              <a:rPr lang="en"/>
              <a:t>Flow</a:t>
            </a:r>
            <a:endParaRPr/>
          </a:p>
        </p:txBody>
      </p:sp>
      <p:sp>
        <p:nvSpPr>
          <p:cNvPr id="314" name="Google Shape;314;p19"/>
          <p:cNvSpPr txBox="1"/>
          <p:nvPr>
            <p:ph idx="1" type="subTitle"/>
          </p:nvPr>
        </p:nvSpPr>
        <p:spPr>
          <a:xfrm>
            <a:off x="653650" y="1275150"/>
            <a:ext cx="8100900" cy="32790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AutoNum type="arabicPeriod"/>
            </a:pPr>
            <a:r>
              <a:rPr lang="en" sz="2000"/>
              <a:t>Student will enter marks of their past subjects along with subject names/ID.</a:t>
            </a:r>
            <a:endParaRPr sz="2000"/>
          </a:p>
          <a:p>
            <a:pPr indent="-355600" lvl="0" marL="457200" rtl="0" algn="just">
              <a:spcBef>
                <a:spcPts val="0"/>
              </a:spcBef>
              <a:spcAft>
                <a:spcPts val="0"/>
              </a:spcAft>
              <a:buSzPts val="2000"/>
              <a:buAutoNum type="arabicPeriod"/>
            </a:pPr>
            <a:r>
              <a:rPr lang="en" sz="2000"/>
              <a:t>Marks will be pre-processed to required formatting so that compared with </a:t>
            </a:r>
            <a:r>
              <a:rPr lang="en" sz="2000"/>
              <a:t>stored</a:t>
            </a:r>
            <a:r>
              <a:rPr lang="en" sz="2000"/>
              <a:t> subject embeddings.</a:t>
            </a:r>
            <a:endParaRPr sz="2000"/>
          </a:p>
          <a:p>
            <a:pPr indent="-355600" lvl="0" marL="457200" rtl="0" algn="just">
              <a:spcBef>
                <a:spcPts val="0"/>
              </a:spcBef>
              <a:spcAft>
                <a:spcPts val="0"/>
              </a:spcAft>
              <a:buSzPts val="2000"/>
              <a:buAutoNum type="arabicPeriod"/>
            </a:pPr>
            <a:r>
              <a:rPr lang="en" sz="2000"/>
              <a:t>Unique embedding for the student will created and compared with all the other embeddings already stored.</a:t>
            </a:r>
            <a:endParaRPr sz="2000"/>
          </a:p>
          <a:p>
            <a:pPr indent="-355600" lvl="0" marL="457200" rtl="0" algn="just">
              <a:spcBef>
                <a:spcPts val="0"/>
              </a:spcBef>
              <a:spcAft>
                <a:spcPts val="0"/>
              </a:spcAft>
              <a:buSzPts val="2000"/>
              <a:buAutoNum type="arabicPeriod"/>
            </a:pPr>
            <a:r>
              <a:rPr lang="en" sz="2000"/>
              <a:t>Similarity will be calculated one-by-one for all the embeddings stored in the database.</a:t>
            </a:r>
            <a:endParaRPr sz="2000"/>
          </a:p>
          <a:p>
            <a:pPr indent="-355600" lvl="0" marL="457200" rtl="0" algn="just">
              <a:spcBef>
                <a:spcPts val="0"/>
              </a:spcBef>
              <a:spcAft>
                <a:spcPts val="0"/>
              </a:spcAft>
              <a:buSzPts val="2000"/>
              <a:buAutoNum type="arabicPeriod"/>
            </a:pPr>
            <a:r>
              <a:rPr lang="en" sz="2000"/>
              <a:t>Subject with higher value will be recommended.</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20" name="Google Shape;320;p20"/>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21" name="Google Shape;321;p20"/>
          <p:cNvPicPr preferRelativeResize="0"/>
          <p:nvPr/>
        </p:nvPicPr>
        <p:blipFill>
          <a:blip r:embed="rId3">
            <a:alphaModFix/>
          </a:blip>
          <a:stretch>
            <a:fillRect/>
          </a:stretch>
        </p:blipFill>
        <p:spPr>
          <a:xfrm>
            <a:off x="355950" y="1508750"/>
            <a:ext cx="8432101" cy="223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ctrTitle"/>
          </p:nvPr>
        </p:nvSpPr>
        <p:spPr>
          <a:xfrm>
            <a:off x="523950" y="493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Modules</a:t>
            </a:r>
            <a:endParaRPr/>
          </a:p>
        </p:txBody>
      </p:sp>
      <p:sp>
        <p:nvSpPr>
          <p:cNvPr id="327" name="Google Shape;327;p21"/>
          <p:cNvSpPr txBox="1"/>
          <p:nvPr>
            <p:ph idx="1" type="subTitle"/>
          </p:nvPr>
        </p:nvSpPr>
        <p:spPr>
          <a:xfrm>
            <a:off x="523950" y="1603200"/>
            <a:ext cx="8233500" cy="3179700"/>
          </a:xfrm>
          <a:prstGeom prst="rect">
            <a:avLst/>
          </a:prstGeom>
        </p:spPr>
        <p:txBody>
          <a:bodyPr anchorCtr="0" anchor="t" bIns="91425" lIns="91425" spcFirstLastPara="1" rIns="91425" wrap="square" tIns="91425">
            <a:noAutofit/>
          </a:bodyPr>
          <a:lstStyle/>
          <a:p>
            <a:pPr indent="-355600" lvl="0" marL="457200" rtl="0" algn="just">
              <a:lnSpc>
                <a:spcPct val="87916"/>
              </a:lnSpc>
              <a:spcBef>
                <a:spcPts val="0"/>
              </a:spcBef>
              <a:spcAft>
                <a:spcPts val="0"/>
              </a:spcAft>
              <a:buSzPts val="2000"/>
              <a:buChar char="●"/>
            </a:pPr>
            <a:r>
              <a:rPr b="1" lang="en" sz="2000"/>
              <a:t>User Interaction: </a:t>
            </a:r>
            <a:r>
              <a:rPr lang="en" sz="2000"/>
              <a:t>User Interaction will be provided in this project so the all the uses of the project can get their recommendations interactively. This UI will enable the user for entering their scores of past subjects and get recommendations.</a:t>
            </a:r>
            <a:endParaRPr sz="2000"/>
          </a:p>
          <a:p>
            <a:pPr indent="0" lvl="0" marL="457200" rtl="0" algn="just">
              <a:lnSpc>
                <a:spcPct val="87916"/>
              </a:lnSpc>
              <a:spcBef>
                <a:spcPts val="0"/>
              </a:spcBef>
              <a:spcAft>
                <a:spcPts val="0"/>
              </a:spcAft>
              <a:buNone/>
            </a:pPr>
            <a:r>
              <a:rPr lang="en" sz="2000"/>
              <a:t> </a:t>
            </a:r>
            <a:endParaRPr sz="2000"/>
          </a:p>
          <a:p>
            <a:pPr indent="-355600" lvl="0" marL="457200" rtl="0" algn="just">
              <a:lnSpc>
                <a:spcPct val="87916"/>
              </a:lnSpc>
              <a:spcBef>
                <a:spcPts val="0"/>
              </a:spcBef>
              <a:spcAft>
                <a:spcPts val="0"/>
              </a:spcAft>
              <a:buSzPts val="2000"/>
              <a:buChar char="●"/>
            </a:pPr>
            <a:r>
              <a:rPr b="1" lang="en" sz="2000"/>
              <a:t>Recommendation Calculation: </a:t>
            </a:r>
            <a:r>
              <a:rPr lang="en" sz="2000"/>
              <a:t>It will be the place which will work as a backend for the project, where all the marks of the student will sent and embedding for that student will be calculated and will compared with all the other embeddings of the subjects.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