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62" r:id="rId5"/>
    <p:sldId id="263" r:id="rId6"/>
    <p:sldId id="264" r:id="rId7"/>
    <p:sldId id="267" r:id="rId8"/>
    <p:sldId id="266"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d Gupta" userId="140b9a78cbc4b8d8" providerId="LiveId" clId="{8CDBEEB7-4BA0-40F1-AFA0-9442F01EAF60}"/>
    <pc:docChg chg="custSel addSld modSld sldOrd">
      <pc:chgData name="Sharad Gupta" userId="140b9a78cbc4b8d8" providerId="LiveId" clId="{8CDBEEB7-4BA0-40F1-AFA0-9442F01EAF60}" dt="2022-09-09T21:38:46.463" v="126"/>
      <pc:docMkLst>
        <pc:docMk/>
      </pc:docMkLst>
      <pc:sldChg chg="modSp mod">
        <pc:chgData name="Sharad Gupta" userId="140b9a78cbc4b8d8" providerId="LiveId" clId="{8CDBEEB7-4BA0-40F1-AFA0-9442F01EAF60}" dt="2022-09-09T14:58:07.221" v="13" actId="122"/>
        <pc:sldMkLst>
          <pc:docMk/>
          <pc:sldMk cId="3244147966" sldId="256"/>
        </pc:sldMkLst>
        <pc:spChg chg="mod">
          <ac:chgData name="Sharad Gupta" userId="140b9a78cbc4b8d8" providerId="LiveId" clId="{8CDBEEB7-4BA0-40F1-AFA0-9442F01EAF60}" dt="2022-09-09T14:58:02.104" v="12" actId="20577"/>
          <ac:spMkLst>
            <pc:docMk/>
            <pc:sldMk cId="3244147966" sldId="256"/>
            <ac:spMk id="3" creationId="{835EA910-50B1-7DDC-28D4-6A3758B206FE}"/>
          </ac:spMkLst>
        </pc:spChg>
        <pc:spChg chg="mod">
          <ac:chgData name="Sharad Gupta" userId="140b9a78cbc4b8d8" providerId="LiveId" clId="{8CDBEEB7-4BA0-40F1-AFA0-9442F01EAF60}" dt="2022-09-09T14:58:07.221" v="13" actId="122"/>
          <ac:spMkLst>
            <pc:docMk/>
            <pc:sldMk cId="3244147966" sldId="256"/>
            <ac:spMk id="5" creationId="{35DFECDF-BC3A-D2EF-1121-D5C9D270A900}"/>
          </ac:spMkLst>
        </pc:spChg>
      </pc:sldChg>
      <pc:sldChg chg="modSp mod">
        <pc:chgData name="Sharad Gupta" userId="140b9a78cbc4b8d8" providerId="LiveId" clId="{8CDBEEB7-4BA0-40F1-AFA0-9442F01EAF60}" dt="2022-09-09T14:57:51.830" v="2" actId="27636"/>
        <pc:sldMkLst>
          <pc:docMk/>
          <pc:sldMk cId="677206213" sldId="257"/>
        </pc:sldMkLst>
        <pc:spChg chg="mod">
          <ac:chgData name="Sharad Gupta" userId="140b9a78cbc4b8d8" providerId="LiveId" clId="{8CDBEEB7-4BA0-40F1-AFA0-9442F01EAF60}" dt="2022-09-09T14:57:51.712" v="0"/>
          <ac:spMkLst>
            <pc:docMk/>
            <pc:sldMk cId="677206213" sldId="257"/>
            <ac:spMk id="2" creationId="{7ED579B1-2795-912B-1CD0-D2B3E2B0C289}"/>
          </ac:spMkLst>
        </pc:spChg>
        <pc:spChg chg="mod">
          <ac:chgData name="Sharad Gupta" userId="140b9a78cbc4b8d8" providerId="LiveId" clId="{8CDBEEB7-4BA0-40F1-AFA0-9442F01EAF60}" dt="2022-09-09T14:57:51.830" v="2" actId="27636"/>
          <ac:spMkLst>
            <pc:docMk/>
            <pc:sldMk cId="677206213" sldId="257"/>
            <ac:spMk id="3" creationId="{761AB404-C49F-C9B7-AE38-B0EC085C33BE}"/>
          </ac:spMkLst>
        </pc:spChg>
      </pc:sldChg>
      <pc:sldChg chg="modSp mod">
        <pc:chgData name="Sharad Gupta" userId="140b9a78cbc4b8d8" providerId="LiveId" clId="{8CDBEEB7-4BA0-40F1-AFA0-9442F01EAF60}" dt="2022-09-09T17:36:02.742" v="92" actId="20577"/>
        <pc:sldMkLst>
          <pc:docMk/>
          <pc:sldMk cId="553330281" sldId="261"/>
        </pc:sldMkLst>
        <pc:spChg chg="mod">
          <ac:chgData name="Sharad Gupta" userId="140b9a78cbc4b8d8" providerId="LiveId" clId="{8CDBEEB7-4BA0-40F1-AFA0-9442F01EAF60}" dt="2022-09-09T17:36:02.742" v="92" actId="20577"/>
          <ac:spMkLst>
            <pc:docMk/>
            <pc:sldMk cId="553330281" sldId="261"/>
            <ac:spMk id="2" creationId="{1D1E1DA9-816E-9E5F-A62A-04441E0AB379}"/>
          </ac:spMkLst>
        </pc:spChg>
        <pc:spChg chg="mod">
          <ac:chgData name="Sharad Gupta" userId="140b9a78cbc4b8d8" providerId="LiveId" clId="{8CDBEEB7-4BA0-40F1-AFA0-9442F01EAF60}" dt="2022-09-09T14:59:54.732" v="52" actId="14100"/>
          <ac:spMkLst>
            <pc:docMk/>
            <pc:sldMk cId="553330281" sldId="261"/>
            <ac:spMk id="3" creationId="{69D2F24A-C98C-1382-5C8B-2480D41A4124}"/>
          </ac:spMkLst>
        </pc:spChg>
      </pc:sldChg>
      <pc:sldChg chg="modSp">
        <pc:chgData name="Sharad Gupta" userId="140b9a78cbc4b8d8" providerId="LiveId" clId="{8CDBEEB7-4BA0-40F1-AFA0-9442F01EAF60}" dt="2022-09-09T14:57:51.712" v="0"/>
        <pc:sldMkLst>
          <pc:docMk/>
          <pc:sldMk cId="3469325580" sldId="262"/>
        </pc:sldMkLst>
        <pc:spChg chg="mod">
          <ac:chgData name="Sharad Gupta" userId="140b9a78cbc4b8d8" providerId="LiveId" clId="{8CDBEEB7-4BA0-40F1-AFA0-9442F01EAF60}" dt="2022-09-09T14:57:51.712" v="0"/>
          <ac:spMkLst>
            <pc:docMk/>
            <pc:sldMk cId="3469325580" sldId="262"/>
            <ac:spMk id="2" creationId="{E4946DCE-3019-528D-9A3E-F3373C4C6E08}"/>
          </ac:spMkLst>
        </pc:spChg>
        <pc:spChg chg="mod">
          <ac:chgData name="Sharad Gupta" userId="140b9a78cbc4b8d8" providerId="LiveId" clId="{8CDBEEB7-4BA0-40F1-AFA0-9442F01EAF60}" dt="2022-09-09T14:57:51.712" v="0"/>
          <ac:spMkLst>
            <pc:docMk/>
            <pc:sldMk cId="3469325580" sldId="262"/>
            <ac:spMk id="3" creationId="{905CFC11-3631-B2EA-30AB-8CAFD5903FB5}"/>
          </ac:spMkLst>
        </pc:spChg>
      </pc:sldChg>
      <pc:sldChg chg="modSp">
        <pc:chgData name="Sharad Gupta" userId="140b9a78cbc4b8d8" providerId="LiveId" clId="{8CDBEEB7-4BA0-40F1-AFA0-9442F01EAF60}" dt="2022-09-09T14:57:51.712" v="0"/>
        <pc:sldMkLst>
          <pc:docMk/>
          <pc:sldMk cId="1779634615" sldId="263"/>
        </pc:sldMkLst>
        <pc:spChg chg="mod">
          <ac:chgData name="Sharad Gupta" userId="140b9a78cbc4b8d8" providerId="LiveId" clId="{8CDBEEB7-4BA0-40F1-AFA0-9442F01EAF60}" dt="2022-09-09T14:57:51.712" v="0"/>
          <ac:spMkLst>
            <pc:docMk/>
            <pc:sldMk cId="1779634615" sldId="263"/>
            <ac:spMk id="2" creationId="{6723A8B6-3CDA-94DD-EF86-953B51C08CA4}"/>
          </ac:spMkLst>
        </pc:spChg>
        <pc:spChg chg="mod">
          <ac:chgData name="Sharad Gupta" userId="140b9a78cbc4b8d8" providerId="LiveId" clId="{8CDBEEB7-4BA0-40F1-AFA0-9442F01EAF60}" dt="2022-09-09T14:57:51.712" v="0"/>
          <ac:spMkLst>
            <pc:docMk/>
            <pc:sldMk cId="1779634615" sldId="263"/>
            <ac:spMk id="3" creationId="{1012CB5D-1325-ED8F-2C17-D45FD506F487}"/>
          </ac:spMkLst>
        </pc:spChg>
      </pc:sldChg>
      <pc:sldChg chg="modSp">
        <pc:chgData name="Sharad Gupta" userId="140b9a78cbc4b8d8" providerId="LiveId" clId="{8CDBEEB7-4BA0-40F1-AFA0-9442F01EAF60}" dt="2022-09-09T14:57:51.712" v="0"/>
        <pc:sldMkLst>
          <pc:docMk/>
          <pc:sldMk cId="2334347246" sldId="264"/>
        </pc:sldMkLst>
        <pc:spChg chg="mod">
          <ac:chgData name="Sharad Gupta" userId="140b9a78cbc4b8d8" providerId="LiveId" clId="{8CDBEEB7-4BA0-40F1-AFA0-9442F01EAF60}" dt="2022-09-09T14:57:51.712" v="0"/>
          <ac:spMkLst>
            <pc:docMk/>
            <pc:sldMk cId="2334347246" sldId="264"/>
            <ac:spMk id="3" creationId="{BE46EE98-657C-82F0-1B4E-00BD845CE271}"/>
          </ac:spMkLst>
        </pc:spChg>
      </pc:sldChg>
      <pc:sldChg chg="modSp mod">
        <pc:chgData name="Sharad Gupta" userId="140b9a78cbc4b8d8" providerId="LiveId" clId="{8CDBEEB7-4BA0-40F1-AFA0-9442F01EAF60}" dt="2022-09-09T15:00:27.719" v="56" actId="207"/>
        <pc:sldMkLst>
          <pc:docMk/>
          <pc:sldMk cId="3663780308" sldId="265"/>
        </pc:sldMkLst>
        <pc:spChg chg="mod">
          <ac:chgData name="Sharad Gupta" userId="140b9a78cbc4b8d8" providerId="LiveId" clId="{8CDBEEB7-4BA0-40F1-AFA0-9442F01EAF60}" dt="2022-09-09T15:00:27.719" v="56" actId="207"/>
          <ac:spMkLst>
            <pc:docMk/>
            <pc:sldMk cId="3663780308" sldId="265"/>
            <ac:spMk id="2" creationId="{EE980D22-0BFE-5CF7-5FB3-89BA39E44408}"/>
          </ac:spMkLst>
        </pc:spChg>
      </pc:sldChg>
      <pc:sldChg chg="modSp">
        <pc:chgData name="Sharad Gupta" userId="140b9a78cbc4b8d8" providerId="LiveId" clId="{8CDBEEB7-4BA0-40F1-AFA0-9442F01EAF60}" dt="2022-09-09T14:57:51.712" v="0"/>
        <pc:sldMkLst>
          <pc:docMk/>
          <pc:sldMk cId="1436450739" sldId="266"/>
        </pc:sldMkLst>
        <pc:spChg chg="mod">
          <ac:chgData name="Sharad Gupta" userId="140b9a78cbc4b8d8" providerId="LiveId" clId="{8CDBEEB7-4BA0-40F1-AFA0-9442F01EAF60}" dt="2022-09-09T14:57:51.712" v="0"/>
          <ac:spMkLst>
            <pc:docMk/>
            <pc:sldMk cId="1436450739" sldId="266"/>
            <ac:spMk id="2" creationId="{A37E778F-878C-FB24-F5D5-65902B220CF0}"/>
          </ac:spMkLst>
        </pc:spChg>
        <pc:spChg chg="mod">
          <ac:chgData name="Sharad Gupta" userId="140b9a78cbc4b8d8" providerId="LiveId" clId="{8CDBEEB7-4BA0-40F1-AFA0-9442F01EAF60}" dt="2022-09-09T14:57:51.712" v="0"/>
          <ac:spMkLst>
            <pc:docMk/>
            <pc:sldMk cId="1436450739" sldId="266"/>
            <ac:spMk id="3" creationId="{CFC28CA3-8D82-C5D4-8200-FB9E245A3D5F}"/>
          </ac:spMkLst>
        </pc:spChg>
      </pc:sldChg>
      <pc:sldChg chg="modSp">
        <pc:chgData name="Sharad Gupta" userId="140b9a78cbc4b8d8" providerId="LiveId" clId="{8CDBEEB7-4BA0-40F1-AFA0-9442F01EAF60}" dt="2022-09-09T14:57:51.712" v="0"/>
        <pc:sldMkLst>
          <pc:docMk/>
          <pc:sldMk cId="4078131885" sldId="267"/>
        </pc:sldMkLst>
        <pc:spChg chg="mod">
          <ac:chgData name="Sharad Gupta" userId="140b9a78cbc4b8d8" providerId="LiveId" clId="{8CDBEEB7-4BA0-40F1-AFA0-9442F01EAF60}" dt="2022-09-09T14:57:51.712" v="0"/>
          <ac:spMkLst>
            <pc:docMk/>
            <pc:sldMk cId="4078131885" sldId="267"/>
            <ac:spMk id="2" creationId="{032FA5B5-F395-8C2F-9FA9-5874FBE8C735}"/>
          </ac:spMkLst>
        </pc:spChg>
        <pc:spChg chg="mod">
          <ac:chgData name="Sharad Gupta" userId="140b9a78cbc4b8d8" providerId="LiveId" clId="{8CDBEEB7-4BA0-40F1-AFA0-9442F01EAF60}" dt="2022-09-09T14:57:51.712" v="0"/>
          <ac:spMkLst>
            <pc:docMk/>
            <pc:sldMk cId="4078131885" sldId="267"/>
            <ac:spMk id="3" creationId="{1443EF17-3E54-5C1B-1300-AAE51CF73ABD}"/>
          </ac:spMkLst>
        </pc:spChg>
      </pc:sldChg>
      <pc:sldChg chg="addSp delSp modSp new mod ord">
        <pc:chgData name="Sharad Gupta" userId="140b9a78cbc4b8d8" providerId="LiveId" clId="{8CDBEEB7-4BA0-40F1-AFA0-9442F01EAF60}" dt="2022-09-09T21:38:46.463" v="126"/>
        <pc:sldMkLst>
          <pc:docMk/>
          <pc:sldMk cId="332704060" sldId="268"/>
        </pc:sldMkLst>
        <pc:spChg chg="mod">
          <ac:chgData name="Sharad Gupta" userId="140b9a78cbc4b8d8" providerId="LiveId" clId="{8CDBEEB7-4BA0-40F1-AFA0-9442F01EAF60}" dt="2022-09-09T21:38:15.839" v="121" actId="115"/>
          <ac:spMkLst>
            <pc:docMk/>
            <pc:sldMk cId="332704060" sldId="268"/>
            <ac:spMk id="2" creationId="{83C021DA-4C31-1949-B01B-9C6EC9A313B4}"/>
          </ac:spMkLst>
        </pc:spChg>
        <pc:spChg chg="del mod">
          <ac:chgData name="Sharad Gupta" userId="140b9a78cbc4b8d8" providerId="LiveId" clId="{8CDBEEB7-4BA0-40F1-AFA0-9442F01EAF60}" dt="2022-09-09T21:37:58.417" v="95" actId="21"/>
          <ac:spMkLst>
            <pc:docMk/>
            <pc:sldMk cId="332704060" sldId="268"/>
            <ac:spMk id="3" creationId="{9A1F157B-9CB9-4858-D897-2B0CB0A209BE}"/>
          </ac:spMkLst>
        </pc:spChg>
        <pc:picChg chg="add mod">
          <ac:chgData name="Sharad Gupta" userId="140b9a78cbc4b8d8" providerId="LiveId" clId="{8CDBEEB7-4BA0-40F1-AFA0-9442F01EAF60}" dt="2022-09-09T21:38:31.061" v="124" actId="1076"/>
          <ac:picMkLst>
            <pc:docMk/>
            <pc:sldMk cId="332704060" sldId="268"/>
            <ac:picMk id="5" creationId="{FBC1D78B-191E-98A2-5E16-BCE75B30618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27963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0EA2-F6D2-42FB-ACA9-0D8F3C775832}"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31752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3126045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438150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387495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A0EA2-F6D2-42FB-ACA9-0D8F3C775832}"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617153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A0EA2-F6D2-42FB-ACA9-0D8F3C775832}" type="datetimeFigureOut">
              <a:rPr lang="en-US" smtClean="0"/>
              <a:t>9/10/2022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089854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305135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12418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29908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A0EA2-F6D2-42FB-ACA9-0D8F3C775832}"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92690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A0EA2-F6D2-42FB-ACA9-0D8F3C775832}"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52761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A0EA2-F6D2-42FB-ACA9-0D8F3C775832}"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90885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A0EA2-F6D2-42FB-ACA9-0D8F3C775832}"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216095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A0EA2-F6D2-42FB-ACA9-0D8F3C775832}"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96924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0EA2-F6D2-42FB-ACA9-0D8F3C775832}"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00811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0EA2-F6D2-42FB-ACA9-0D8F3C775832}"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0B9DBF-3908-4F0E-87C3-093CCD5CE075}" type="slidenum">
              <a:rPr lang="en-US" smtClean="0"/>
              <a:t>‹#›</a:t>
            </a:fld>
            <a:endParaRPr lang="en-US"/>
          </a:p>
        </p:txBody>
      </p:sp>
    </p:spTree>
    <p:extLst>
      <p:ext uri="{BB962C8B-B14F-4D97-AF65-F5344CB8AC3E}">
        <p14:creationId xmlns:p14="http://schemas.microsoft.com/office/powerpoint/2010/main" val="103436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A0EA2-F6D2-42FB-ACA9-0D8F3C775832}" type="datetimeFigureOut">
              <a:rPr lang="en-US" smtClean="0"/>
              <a:t>9/10/2022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0B9DBF-3908-4F0E-87C3-093CCD5CE075}" type="slidenum">
              <a:rPr lang="en-US" smtClean="0"/>
              <a:t>‹#›</a:t>
            </a:fld>
            <a:endParaRPr lang="en-US"/>
          </a:p>
        </p:txBody>
      </p:sp>
    </p:spTree>
    <p:extLst>
      <p:ext uri="{BB962C8B-B14F-4D97-AF65-F5344CB8AC3E}">
        <p14:creationId xmlns:p14="http://schemas.microsoft.com/office/powerpoint/2010/main" val="40316048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DFECDF-BC3A-D2EF-1121-D5C9D270A900}"/>
              </a:ext>
            </a:extLst>
          </p:cNvPr>
          <p:cNvSpPr>
            <a:spLocks noGrp="1"/>
          </p:cNvSpPr>
          <p:nvPr>
            <p:ph type="ctrTitle"/>
          </p:nvPr>
        </p:nvSpPr>
        <p:spPr>
          <a:xfrm>
            <a:off x="1607418" y="1049153"/>
            <a:ext cx="9391048" cy="997769"/>
          </a:xfrm>
        </p:spPr>
        <p:txBody>
          <a:bodyPr/>
          <a:lstStyle/>
          <a:p>
            <a:pPr algn="ctr"/>
            <a:r>
              <a:rPr lang="en-US" b="1" u="sng" dirty="0"/>
              <a:t>Sales Forecasting</a:t>
            </a:r>
          </a:p>
        </p:txBody>
      </p:sp>
      <p:sp>
        <p:nvSpPr>
          <p:cNvPr id="3" name="Subtitle 2">
            <a:extLst>
              <a:ext uri="{FF2B5EF4-FFF2-40B4-BE49-F238E27FC236}">
                <a16:creationId xmlns:a16="http://schemas.microsoft.com/office/drawing/2014/main" id="{835EA910-50B1-7DDC-28D4-6A3758B206FE}"/>
              </a:ext>
            </a:extLst>
          </p:cNvPr>
          <p:cNvSpPr>
            <a:spLocks noGrp="1"/>
          </p:cNvSpPr>
          <p:nvPr>
            <p:ph type="subTitle" idx="1"/>
          </p:nvPr>
        </p:nvSpPr>
        <p:spPr>
          <a:xfrm>
            <a:off x="1607418" y="2046922"/>
            <a:ext cx="9060581" cy="2813835"/>
          </a:xfrm>
        </p:spPr>
        <p:txBody>
          <a:bodyPr>
            <a:normAutofit/>
          </a:bodyPr>
          <a:lstStyle/>
          <a:p>
            <a:pPr algn="l"/>
            <a:endParaRPr lang="en-US" dirty="0"/>
          </a:p>
          <a:p>
            <a:pPr algn="l"/>
            <a:endParaRPr lang="en-US" dirty="0"/>
          </a:p>
          <a:p>
            <a:pPr algn="l"/>
            <a:endParaRPr lang="en-US" dirty="0"/>
          </a:p>
          <a:p>
            <a:pPr algn="l"/>
            <a:endParaRPr lang="en-US" dirty="0"/>
          </a:p>
          <a:p>
            <a:pPr algn="l"/>
            <a:r>
              <a:rPr lang="en-US" u="sng" dirty="0"/>
              <a:t>Team Member</a:t>
            </a:r>
            <a:r>
              <a:rPr lang="en-US" dirty="0"/>
              <a:t>:-                                                                         </a:t>
            </a:r>
            <a:r>
              <a:rPr lang="en-US" u="sng" dirty="0"/>
              <a:t>Supervisor</a:t>
            </a:r>
            <a:r>
              <a:rPr lang="en-US" dirty="0"/>
              <a:t>:-</a:t>
            </a:r>
          </a:p>
          <a:p>
            <a:pPr algn="l"/>
            <a:r>
              <a:rPr lang="en-US" dirty="0"/>
              <a:t>Sharad Gupta (Team Leader)                                          Dr. Akash </a:t>
            </a:r>
            <a:r>
              <a:rPr lang="en-US" dirty="0" err="1"/>
              <a:t>Rajak</a:t>
            </a:r>
            <a:r>
              <a:rPr lang="en-US" dirty="0"/>
              <a:t> Sir</a:t>
            </a:r>
          </a:p>
          <a:p>
            <a:pPr algn="l"/>
            <a:r>
              <a:rPr lang="en-US" dirty="0"/>
              <a:t>Yash Raj Singh</a:t>
            </a:r>
          </a:p>
        </p:txBody>
      </p:sp>
    </p:spTree>
    <p:extLst>
      <p:ext uri="{BB962C8B-B14F-4D97-AF65-F5344CB8AC3E}">
        <p14:creationId xmlns:p14="http://schemas.microsoft.com/office/powerpoint/2010/main" val="324414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0D22-0BFE-5CF7-5FB3-89BA39E44408}"/>
              </a:ext>
            </a:extLst>
          </p:cNvPr>
          <p:cNvSpPr>
            <a:spLocks noGrp="1"/>
          </p:cNvSpPr>
          <p:nvPr>
            <p:ph type="title"/>
          </p:nvPr>
        </p:nvSpPr>
        <p:spPr>
          <a:xfrm>
            <a:off x="924827" y="2396055"/>
            <a:ext cx="10515600" cy="1325563"/>
          </a:xfrm>
        </p:spPr>
        <p:txBody>
          <a:bodyPr/>
          <a:lstStyle/>
          <a:p>
            <a:pPr algn="ctr"/>
            <a:r>
              <a:rPr lang="en-US" b="1" u="sng" dirty="0">
                <a:solidFill>
                  <a:srgbClr val="7030A0"/>
                </a:solidFill>
                <a:effectLst>
                  <a:outerShdw blurRad="38100" dist="38100" dir="2700000" algn="tl">
                    <a:srgbClr val="000000">
                      <a:alpha val="43137"/>
                    </a:srgbClr>
                  </a:outerShdw>
                </a:effectLst>
              </a:rPr>
              <a:t>!!! THANK YOU !!!</a:t>
            </a:r>
          </a:p>
        </p:txBody>
      </p:sp>
    </p:spTree>
    <p:extLst>
      <p:ext uri="{BB962C8B-B14F-4D97-AF65-F5344CB8AC3E}">
        <p14:creationId xmlns:p14="http://schemas.microsoft.com/office/powerpoint/2010/main" val="366378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79B1-2795-912B-1CD0-D2B3E2B0C289}"/>
              </a:ext>
            </a:extLst>
          </p:cNvPr>
          <p:cNvSpPr>
            <a:spLocks noGrp="1"/>
          </p:cNvSpPr>
          <p:nvPr>
            <p:ph type="title"/>
          </p:nvPr>
        </p:nvSpPr>
        <p:spPr/>
        <p:txBody>
          <a:bodyPr/>
          <a:lstStyle/>
          <a:p>
            <a:pPr algn="ctr"/>
            <a:r>
              <a:rPr lang="en-US" b="1" u="sng" dirty="0"/>
              <a:t>INTRODUCTION:-</a:t>
            </a:r>
          </a:p>
        </p:txBody>
      </p:sp>
      <p:sp>
        <p:nvSpPr>
          <p:cNvPr id="3" name="Content Placeholder 2">
            <a:extLst>
              <a:ext uri="{FF2B5EF4-FFF2-40B4-BE49-F238E27FC236}">
                <a16:creationId xmlns:a16="http://schemas.microsoft.com/office/drawing/2014/main" id="{761AB404-C49F-C9B7-AE38-B0EC085C33BE}"/>
              </a:ext>
            </a:extLst>
          </p:cNvPr>
          <p:cNvSpPr>
            <a:spLocks noGrp="1"/>
          </p:cNvSpPr>
          <p:nvPr>
            <p:ph idx="1"/>
          </p:nvPr>
        </p:nvSpPr>
        <p:spPr/>
        <p:txBody>
          <a:bodyPr>
            <a:normAutofit/>
          </a:bodyPr>
          <a:lstStyle/>
          <a:p>
            <a:r>
              <a:rPr lang="en-US" dirty="0"/>
              <a:t>In today’s highly competitive environment and ever-changing consumer landscape, accurate and timely forecasting of future revenue, also known as revenue forecasting, or sales forecasting.</a:t>
            </a:r>
          </a:p>
          <a:p>
            <a:endParaRPr lang="en-US" dirty="0"/>
          </a:p>
          <a:p>
            <a:r>
              <a:rPr lang="en-US" dirty="0"/>
              <a:t>Earlier , Companies were using traditional model for sales forecasting.</a:t>
            </a:r>
          </a:p>
          <a:p>
            <a:endParaRPr lang="en-US" dirty="0"/>
          </a:p>
          <a:p>
            <a:r>
              <a:rPr lang="en-US" dirty="0"/>
              <a:t>There are several ways of forecasting sales in which companies have previously focused on various statistical models such as time series and linear regression, feature engineering and random forest models to obtain future sales and demand prediction.</a:t>
            </a:r>
          </a:p>
        </p:txBody>
      </p:sp>
    </p:spTree>
    <p:extLst>
      <p:ext uri="{BB962C8B-B14F-4D97-AF65-F5344CB8AC3E}">
        <p14:creationId xmlns:p14="http://schemas.microsoft.com/office/powerpoint/2010/main" val="67720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1DA9-816E-9E5F-A62A-04441E0AB379}"/>
              </a:ext>
            </a:extLst>
          </p:cNvPr>
          <p:cNvSpPr>
            <a:spLocks noGrp="1"/>
          </p:cNvSpPr>
          <p:nvPr>
            <p:ph type="title"/>
          </p:nvPr>
        </p:nvSpPr>
        <p:spPr/>
        <p:txBody>
          <a:bodyPr/>
          <a:lstStyle/>
          <a:p>
            <a:pPr algn="ctr"/>
            <a:r>
              <a:rPr lang="en-US" b="1" u="sng" dirty="0"/>
              <a:t>Libraries Used </a:t>
            </a:r>
          </a:p>
        </p:txBody>
      </p:sp>
      <p:sp>
        <p:nvSpPr>
          <p:cNvPr id="3" name="Content Placeholder 2">
            <a:extLst>
              <a:ext uri="{FF2B5EF4-FFF2-40B4-BE49-F238E27FC236}">
                <a16:creationId xmlns:a16="http://schemas.microsoft.com/office/drawing/2014/main" id="{69D2F24A-C98C-1382-5C8B-2480D41A4124}"/>
              </a:ext>
            </a:extLst>
          </p:cNvPr>
          <p:cNvSpPr>
            <a:spLocks noGrp="1"/>
          </p:cNvSpPr>
          <p:nvPr>
            <p:ph idx="1"/>
          </p:nvPr>
        </p:nvSpPr>
        <p:spPr>
          <a:xfrm>
            <a:off x="1154954" y="2603499"/>
            <a:ext cx="8825659" cy="3941679"/>
          </a:xfrm>
        </p:spPr>
        <p:txBody>
          <a:bodyPr>
            <a:normAutofit fontScale="70000" lnSpcReduction="20000"/>
          </a:bodyPr>
          <a:lstStyle/>
          <a:p>
            <a:r>
              <a:rPr lang="en-US" sz="2900" u="sng" dirty="0" err="1"/>
              <a:t>Numpy</a:t>
            </a:r>
            <a:r>
              <a:rPr lang="en-US" dirty="0"/>
              <a:t> :- </a:t>
            </a:r>
            <a:r>
              <a:rPr lang="en-US" sz="2000" dirty="0"/>
              <a:t>Mathematical and logical operations are performed with the help of NumPy.</a:t>
            </a:r>
          </a:p>
          <a:p>
            <a:endParaRPr lang="en-US" dirty="0"/>
          </a:p>
          <a:p>
            <a:r>
              <a:rPr lang="en-US" sz="2900" u="sng" dirty="0"/>
              <a:t>Pandas</a:t>
            </a:r>
            <a:r>
              <a:rPr lang="en-US" sz="2900" dirty="0"/>
              <a:t> </a:t>
            </a:r>
            <a:r>
              <a:rPr lang="en-US" sz="2000" dirty="0"/>
              <a:t>:- Pandas is a software library that is designed for manipulating the data and analysis 			  in a python programming language.</a:t>
            </a:r>
          </a:p>
          <a:p>
            <a:endParaRPr lang="en-US" dirty="0"/>
          </a:p>
          <a:p>
            <a:r>
              <a:rPr lang="en-US" sz="2900" u="sng" dirty="0"/>
              <a:t>Matplotlib</a:t>
            </a:r>
            <a:r>
              <a:rPr lang="en-US" dirty="0"/>
              <a:t> :- </a:t>
            </a:r>
            <a:r>
              <a:rPr lang="en-US" sz="2000" dirty="0"/>
              <a:t>Matplotlib is a module of Python used to plot the attractive Graphs</a:t>
            </a:r>
            <a:r>
              <a:rPr lang="en-US" dirty="0"/>
              <a:t>. </a:t>
            </a:r>
            <a:endParaRPr lang="en-US" u="sng" dirty="0"/>
          </a:p>
          <a:p>
            <a:endParaRPr lang="en-US" dirty="0"/>
          </a:p>
          <a:p>
            <a:r>
              <a:rPr lang="en-US" sz="2900" u="sng" dirty="0" err="1"/>
              <a:t>SKlearn</a:t>
            </a:r>
            <a:r>
              <a:rPr lang="en-US" dirty="0"/>
              <a:t> :- </a:t>
            </a:r>
            <a:r>
              <a:rPr lang="en-US" sz="2000" dirty="0"/>
              <a:t>Scikit-learn is a free python library. It features multiple clustering classification and     	      	            regression algorithms.</a:t>
            </a:r>
          </a:p>
          <a:p>
            <a:endParaRPr lang="en-US" sz="2000" u="sng" dirty="0"/>
          </a:p>
          <a:p>
            <a:r>
              <a:rPr lang="en-US" sz="2900" u="sng" dirty="0"/>
              <a:t>Seaborn</a:t>
            </a:r>
            <a:r>
              <a:rPr lang="en-US" sz="3000" u="sng" dirty="0"/>
              <a:t> </a:t>
            </a:r>
            <a:r>
              <a:rPr lang="en-US" sz="3000" dirty="0"/>
              <a:t>:-  </a:t>
            </a:r>
            <a:r>
              <a:rPr lang="en-US" sz="2200" dirty="0"/>
              <a:t>Seaborn is a open-source python library that is used for statistical graphics.</a:t>
            </a:r>
          </a:p>
        </p:txBody>
      </p:sp>
    </p:spTree>
    <p:extLst>
      <p:ext uri="{BB962C8B-B14F-4D97-AF65-F5344CB8AC3E}">
        <p14:creationId xmlns:p14="http://schemas.microsoft.com/office/powerpoint/2010/main" val="55333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6DCE-3019-528D-9A3E-F3373C4C6E08}"/>
              </a:ext>
            </a:extLst>
          </p:cNvPr>
          <p:cNvSpPr>
            <a:spLocks noGrp="1"/>
          </p:cNvSpPr>
          <p:nvPr>
            <p:ph type="title"/>
          </p:nvPr>
        </p:nvSpPr>
        <p:spPr/>
        <p:txBody>
          <a:bodyPr/>
          <a:lstStyle/>
          <a:p>
            <a:pPr algn="ctr"/>
            <a:r>
              <a:rPr lang="en-US" b="1" u="sng" dirty="0"/>
              <a:t>Hardware Requirements</a:t>
            </a:r>
          </a:p>
        </p:txBody>
      </p:sp>
      <p:sp>
        <p:nvSpPr>
          <p:cNvPr id="3" name="Content Placeholder 2">
            <a:extLst>
              <a:ext uri="{FF2B5EF4-FFF2-40B4-BE49-F238E27FC236}">
                <a16:creationId xmlns:a16="http://schemas.microsoft.com/office/drawing/2014/main" id="{905CFC11-3631-B2EA-30AB-8CAFD5903FB5}"/>
              </a:ext>
            </a:extLst>
          </p:cNvPr>
          <p:cNvSpPr>
            <a:spLocks noGrp="1"/>
          </p:cNvSpPr>
          <p:nvPr>
            <p:ph idx="1"/>
          </p:nvPr>
        </p:nvSpPr>
        <p:spPr/>
        <p:txBody>
          <a:bodyPr/>
          <a:lstStyle/>
          <a:p>
            <a:r>
              <a:rPr lang="en-US" dirty="0"/>
              <a:t>Hardware specifications required for installing all the required software environment and tools.</a:t>
            </a:r>
          </a:p>
          <a:p>
            <a:endParaRPr lang="en-US" dirty="0"/>
          </a:p>
          <a:p>
            <a:r>
              <a:rPr lang="en-US" dirty="0"/>
              <a:t>Processor – Intel </a:t>
            </a:r>
            <a:r>
              <a:rPr lang="en-US" baseline="-25000" dirty="0"/>
              <a:t> </a:t>
            </a:r>
            <a:r>
              <a:rPr lang="en-US" dirty="0"/>
              <a:t>i3 5</a:t>
            </a:r>
            <a:r>
              <a:rPr lang="en-US" baseline="30000" dirty="0"/>
              <a:t>th </a:t>
            </a:r>
            <a:r>
              <a:rPr lang="en-US" dirty="0"/>
              <a:t>Generation or above</a:t>
            </a:r>
          </a:p>
          <a:p>
            <a:endParaRPr lang="en-US" dirty="0"/>
          </a:p>
          <a:p>
            <a:r>
              <a:rPr lang="en-US" dirty="0"/>
              <a:t>RAM – Minimum 4GB ,Recommended  8GB or above</a:t>
            </a:r>
          </a:p>
          <a:p>
            <a:endParaRPr lang="en-US" dirty="0"/>
          </a:p>
          <a:p>
            <a:r>
              <a:rPr lang="en-US" dirty="0"/>
              <a:t>Disk Space – Minimum 20 GB free of disk space</a:t>
            </a:r>
          </a:p>
          <a:p>
            <a:endParaRPr lang="en-US" dirty="0"/>
          </a:p>
          <a:p>
            <a:endParaRPr lang="en-US" dirty="0"/>
          </a:p>
          <a:p>
            <a:endParaRPr lang="en-US" baseline="-25000" dirty="0"/>
          </a:p>
          <a:p>
            <a:endParaRPr lang="en-US" baseline="30000" dirty="0"/>
          </a:p>
        </p:txBody>
      </p:sp>
    </p:spTree>
    <p:extLst>
      <p:ext uri="{BB962C8B-B14F-4D97-AF65-F5344CB8AC3E}">
        <p14:creationId xmlns:p14="http://schemas.microsoft.com/office/powerpoint/2010/main" val="346932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A8B6-3CDA-94DD-EF86-953B51C08CA4}"/>
              </a:ext>
            </a:extLst>
          </p:cNvPr>
          <p:cNvSpPr>
            <a:spLocks noGrp="1"/>
          </p:cNvSpPr>
          <p:nvPr>
            <p:ph type="title"/>
          </p:nvPr>
        </p:nvSpPr>
        <p:spPr/>
        <p:txBody>
          <a:bodyPr/>
          <a:lstStyle/>
          <a:p>
            <a:pPr algn="ctr"/>
            <a:r>
              <a:rPr lang="en-US" b="1" u="sng" dirty="0"/>
              <a:t>Software Requirements</a:t>
            </a:r>
          </a:p>
        </p:txBody>
      </p:sp>
      <p:sp>
        <p:nvSpPr>
          <p:cNvPr id="3" name="Content Placeholder 2">
            <a:extLst>
              <a:ext uri="{FF2B5EF4-FFF2-40B4-BE49-F238E27FC236}">
                <a16:creationId xmlns:a16="http://schemas.microsoft.com/office/drawing/2014/main" id="{1012CB5D-1325-ED8F-2C17-D45FD506F487}"/>
              </a:ext>
            </a:extLst>
          </p:cNvPr>
          <p:cNvSpPr>
            <a:spLocks noGrp="1"/>
          </p:cNvSpPr>
          <p:nvPr>
            <p:ph idx="1"/>
          </p:nvPr>
        </p:nvSpPr>
        <p:spPr/>
        <p:txBody>
          <a:bodyPr/>
          <a:lstStyle/>
          <a:p>
            <a:r>
              <a:rPr lang="en-US" dirty="0"/>
              <a:t>Operating System -  Windows 10/11 or any Linux OS</a:t>
            </a:r>
          </a:p>
          <a:p>
            <a:endParaRPr lang="en-US" dirty="0"/>
          </a:p>
          <a:p>
            <a:r>
              <a:rPr lang="en-US" dirty="0"/>
              <a:t>Code Editor – </a:t>
            </a:r>
            <a:r>
              <a:rPr lang="en-US" dirty="0" err="1"/>
              <a:t>Jupyter</a:t>
            </a:r>
            <a:r>
              <a:rPr lang="en-US" dirty="0"/>
              <a:t> Notebook </a:t>
            </a:r>
          </a:p>
        </p:txBody>
      </p:sp>
    </p:spTree>
    <p:extLst>
      <p:ext uri="{BB962C8B-B14F-4D97-AF65-F5344CB8AC3E}">
        <p14:creationId xmlns:p14="http://schemas.microsoft.com/office/powerpoint/2010/main" val="177963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972A-BF02-CD3D-0163-48E8E90482B8}"/>
              </a:ext>
            </a:extLst>
          </p:cNvPr>
          <p:cNvSpPr>
            <a:spLocks noGrp="1"/>
          </p:cNvSpPr>
          <p:nvPr>
            <p:ph type="title"/>
          </p:nvPr>
        </p:nvSpPr>
        <p:spPr>
          <a:xfrm>
            <a:off x="838200" y="345875"/>
            <a:ext cx="10515600" cy="1325563"/>
          </a:xfrm>
        </p:spPr>
        <p:txBody>
          <a:bodyPr/>
          <a:lstStyle/>
          <a:p>
            <a:pPr algn="ctr"/>
            <a:r>
              <a:rPr lang="en-US" b="1" u="sng" dirty="0"/>
              <a:t>Benefits</a:t>
            </a:r>
          </a:p>
        </p:txBody>
      </p:sp>
      <p:sp>
        <p:nvSpPr>
          <p:cNvPr id="3" name="Content Placeholder 2">
            <a:extLst>
              <a:ext uri="{FF2B5EF4-FFF2-40B4-BE49-F238E27FC236}">
                <a16:creationId xmlns:a16="http://schemas.microsoft.com/office/drawing/2014/main" id="{BE46EE98-657C-82F0-1B4E-00BD845CE271}"/>
              </a:ext>
            </a:extLst>
          </p:cNvPr>
          <p:cNvSpPr>
            <a:spLocks noGrp="1"/>
          </p:cNvSpPr>
          <p:nvPr>
            <p:ph idx="1"/>
          </p:nvPr>
        </p:nvSpPr>
        <p:spPr/>
        <p:txBody>
          <a:bodyPr>
            <a:normAutofit fontScale="92500" lnSpcReduction="20000"/>
          </a:bodyPr>
          <a:lstStyle/>
          <a:p>
            <a:r>
              <a:rPr lang="en-US" b="0" i="0" dirty="0">
                <a:solidFill>
                  <a:srgbClr val="444444"/>
                </a:solidFill>
                <a:effectLst/>
                <a:latin typeface="IBM Plex Sans" panose="020B0604020202020204" pitchFamily="34" charset="0"/>
              </a:rPr>
              <a:t>Without sales, a company cannot grow. This is why every company has to consistently bring in new revenue.</a:t>
            </a:r>
          </a:p>
          <a:p>
            <a:endParaRPr lang="en-US" dirty="0">
              <a:solidFill>
                <a:srgbClr val="444444"/>
              </a:solidFill>
              <a:latin typeface="IBM Plex Sans" panose="020B0604020202020204" pitchFamily="34" charset="0"/>
            </a:endParaRPr>
          </a:p>
          <a:p>
            <a:r>
              <a:rPr lang="en-US" b="0" i="0" dirty="0">
                <a:solidFill>
                  <a:srgbClr val="444444"/>
                </a:solidFill>
                <a:effectLst/>
                <a:latin typeface="IBM Plex Sans" panose="020B0503050203000203" pitchFamily="34" charset="0"/>
              </a:rPr>
              <a:t>Machine learning can significantly improve the speed of your sales team’s workflow, allowing them to focus on the most qualified opportunities.</a:t>
            </a:r>
          </a:p>
          <a:p>
            <a:endParaRPr lang="en-US" dirty="0">
              <a:solidFill>
                <a:srgbClr val="444444"/>
              </a:solidFill>
              <a:latin typeface="IBM Plex Sans" panose="020B0503050203000203" pitchFamily="34" charset="0"/>
            </a:endParaRPr>
          </a:p>
          <a:p>
            <a:r>
              <a:rPr lang="en-US" b="0" i="0" dirty="0">
                <a:solidFill>
                  <a:srgbClr val="444444"/>
                </a:solidFill>
                <a:effectLst/>
                <a:latin typeface="IBM Plex Sans" panose="020B0503050203000203" pitchFamily="34" charset="0"/>
              </a:rPr>
              <a:t> Machine learning can help by providing new insights into customer behavior and patterns.</a:t>
            </a:r>
          </a:p>
          <a:p>
            <a:endParaRPr lang="en-US" dirty="0">
              <a:solidFill>
                <a:srgbClr val="444444"/>
              </a:solidFill>
              <a:latin typeface="IBM Plex Sans" panose="020B0503050203000203" pitchFamily="34" charset="0"/>
            </a:endParaRPr>
          </a:p>
          <a:p>
            <a:r>
              <a:rPr lang="en-US" b="0" i="0" dirty="0">
                <a:solidFill>
                  <a:srgbClr val="444444"/>
                </a:solidFill>
                <a:effectLst/>
                <a:latin typeface="IBM Plex Sans" panose="020B0503050203000203" pitchFamily="34" charset="0"/>
              </a:rPr>
              <a:t>The ultimate goal of selling more is to do it more efficiently, without having to invest a lot of money into hiring more salespeople.</a:t>
            </a:r>
            <a:endParaRPr lang="en-US" dirty="0"/>
          </a:p>
        </p:txBody>
      </p:sp>
    </p:spTree>
    <p:extLst>
      <p:ext uri="{BB962C8B-B14F-4D97-AF65-F5344CB8AC3E}">
        <p14:creationId xmlns:p14="http://schemas.microsoft.com/office/powerpoint/2010/main" val="23343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5B5-F395-8C2F-9FA9-5874FBE8C735}"/>
              </a:ext>
            </a:extLst>
          </p:cNvPr>
          <p:cNvSpPr>
            <a:spLocks noGrp="1"/>
          </p:cNvSpPr>
          <p:nvPr>
            <p:ph type="title"/>
          </p:nvPr>
        </p:nvSpPr>
        <p:spPr/>
        <p:txBody>
          <a:bodyPr/>
          <a:lstStyle/>
          <a:p>
            <a:pPr algn="ctr"/>
            <a:r>
              <a:rPr lang="en-US" b="1" u="sng" dirty="0"/>
              <a:t>Results</a:t>
            </a:r>
          </a:p>
        </p:txBody>
      </p:sp>
      <p:sp>
        <p:nvSpPr>
          <p:cNvPr id="3" name="Content Placeholder 2">
            <a:extLst>
              <a:ext uri="{FF2B5EF4-FFF2-40B4-BE49-F238E27FC236}">
                <a16:creationId xmlns:a16="http://schemas.microsoft.com/office/drawing/2014/main" id="{1443EF17-3E54-5C1B-1300-AAE51CF73ABD}"/>
              </a:ext>
            </a:extLst>
          </p:cNvPr>
          <p:cNvSpPr>
            <a:spLocks noGrp="1"/>
          </p:cNvSpPr>
          <p:nvPr>
            <p:ph idx="1"/>
          </p:nvPr>
        </p:nvSpPr>
        <p:spPr/>
        <p:txBody>
          <a:bodyPr/>
          <a:lstStyle/>
          <a:p>
            <a:r>
              <a:rPr lang="en-US" dirty="0"/>
              <a:t>Machine Learning algorithms such as Linear Regression, </a:t>
            </a:r>
            <a:r>
              <a:rPr lang="en-US" dirty="0" err="1"/>
              <a:t>KNearest</a:t>
            </a:r>
            <a:r>
              <a:rPr lang="en-US" dirty="0"/>
              <a:t> Neighbors algorithm, </a:t>
            </a:r>
            <a:r>
              <a:rPr lang="en-US" dirty="0" err="1"/>
              <a:t>XGBoost</a:t>
            </a:r>
            <a:r>
              <a:rPr lang="en-US" dirty="0"/>
              <a:t> algorithm and Random Forest algorithm have been used to predict the sales of various outlets of the Organization. Various parameters such as Root Mean Squared Error (RMSE), Variance Score, Training and Testing Accuracies which determine the precision of results are tabulated for each of the four algorithms.</a:t>
            </a:r>
          </a:p>
        </p:txBody>
      </p:sp>
    </p:spTree>
    <p:extLst>
      <p:ext uri="{BB962C8B-B14F-4D97-AF65-F5344CB8AC3E}">
        <p14:creationId xmlns:p14="http://schemas.microsoft.com/office/powerpoint/2010/main" val="407813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778F-878C-FB24-F5D5-65902B220CF0}"/>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CFC28CA3-8D82-C5D4-8200-FB9E245A3D5F}"/>
              </a:ext>
            </a:extLst>
          </p:cNvPr>
          <p:cNvSpPr>
            <a:spLocks noGrp="1"/>
          </p:cNvSpPr>
          <p:nvPr>
            <p:ph idx="1"/>
          </p:nvPr>
        </p:nvSpPr>
        <p:spPr/>
        <p:txBody>
          <a:bodyPr/>
          <a:lstStyle/>
          <a:p>
            <a:r>
              <a:rPr lang="en-US" dirty="0"/>
              <a:t>With traditional methods not being of much help to the business organizations in revenue growth, use of Machine Learning approaches prove to be an important aspect for shaping business strategies keeping into consideration the purchase patterns of the consumers. Prediction of sales with respect to various factors including the sales of previous years helps businesses adopt suitable strategies for increasing sales and set their foot undaunted in the competitive world</a:t>
            </a:r>
          </a:p>
        </p:txBody>
      </p:sp>
    </p:spTree>
    <p:extLst>
      <p:ext uri="{BB962C8B-B14F-4D97-AF65-F5344CB8AC3E}">
        <p14:creationId xmlns:p14="http://schemas.microsoft.com/office/powerpoint/2010/main" val="143645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21DA-4C31-1949-B01B-9C6EC9A313B4}"/>
              </a:ext>
            </a:extLst>
          </p:cNvPr>
          <p:cNvSpPr>
            <a:spLocks noGrp="1"/>
          </p:cNvSpPr>
          <p:nvPr>
            <p:ph type="title"/>
          </p:nvPr>
        </p:nvSpPr>
        <p:spPr/>
        <p:txBody>
          <a:bodyPr/>
          <a:lstStyle/>
          <a:p>
            <a:pPr algn="ctr"/>
            <a:r>
              <a:rPr lang="en-US" b="1" u="sng" dirty="0"/>
              <a:t>Gantt Chart</a:t>
            </a:r>
          </a:p>
        </p:txBody>
      </p:sp>
      <p:pic>
        <p:nvPicPr>
          <p:cNvPr id="5" name="Picture 4">
            <a:extLst>
              <a:ext uri="{FF2B5EF4-FFF2-40B4-BE49-F238E27FC236}">
                <a16:creationId xmlns:a16="http://schemas.microsoft.com/office/drawing/2014/main" id="{FBC1D78B-191E-98A2-5E16-BCE75B30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242" y="2471872"/>
            <a:ext cx="8602275" cy="3820058"/>
          </a:xfrm>
          <a:prstGeom prst="rect">
            <a:avLst/>
          </a:prstGeom>
        </p:spPr>
      </p:pic>
    </p:spTree>
    <p:extLst>
      <p:ext uri="{BB962C8B-B14F-4D97-AF65-F5344CB8AC3E}">
        <p14:creationId xmlns:p14="http://schemas.microsoft.com/office/powerpoint/2010/main" val="332704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427</TotalTime>
  <Words>484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IBM Plex Sans</vt:lpstr>
      <vt:lpstr>Wingdings 3</vt:lpstr>
      <vt:lpstr>Ion Boardroom</vt:lpstr>
      <vt:lpstr>Sales Forecasting</vt:lpstr>
      <vt:lpstr>INTRODUCTION:-</vt:lpstr>
      <vt:lpstr>Libraries Used </vt:lpstr>
      <vt:lpstr>Hardware Requirements</vt:lpstr>
      <vt:lpstr>Software Requirements</vt:lpstr>
      <vt:lpstr>Benefits</vt:lpstr>
      <vt:lpstr>Results</vt:lpstr>
      <vt:lpstr>Conclusion</vt:lpstr>
      <vt:lpstr>Gantt Chart</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Sharad Gupta</dc:creator>
  <cp:lastModifiedBy>Sharad Gupta</cp:lastModifiedBy>
  <cp:revision>1</cp:revision>
  <dcterms:created xsi:type="dcterms:W3CDTF">2022-09-09T12:59:06Z</dcterms:created>
  <dcterms:modified xsi:type="dcterms:W3CDTF">2022-09-09T21:40:24Z</dcterms:modified>
</cp:coreProperties>
</file>