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3"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D8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1152" y="-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51261E89-EC85-4B3A-AC42-055FAB63FDC3}" type="datetimeFigureOut">
              <a:rPr lang="en-IN" smtClean="0"/>
              <a:t>25-09-2023</a:t>
            </a:fld>
            <a:endParaRPr lang="en-IN"/>
          </a:p>
        </p:txBody>
      </p:sp>
      <p:sp>
        <p:nvSpPr>
          <p:cNvPr id="8" name="Slide Number Placeholder 7"/>
          <p:cNvSpPr>
            <a:spLocks noGrp="1"/>
          </p:cNvSpPr>
          <p:nvPr>
            <p:ph type="sldNum" sz="quarter" idx="11"/>
          </p:nvPr>
        </p:nvSpPr>
        <p:spPr/>
        <p:txBody>
          <a:bodyPr/>
          <a:lstStyle/>
          <a:p>
            <a:fld id="{2CDC2A3D-6E45-4192-B7E7-B51105F7301D}"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61E89-EC85-4B3A-AC42-055FAB63FDC3}"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DC2A3D-6E45-4192-B7E7-B51105F7301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261E89-EC85-4B3A-AC42-055FAB63FDC3}"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DC2A3D-6E45-4192-B7E7-B51105F7301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261E89-EC85-4B3A-AC42-055FAB63FDC3}"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DC2A3D-6E45-4192-B7E7-B51105F7301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261E89-EC85-4B3A-AC42-055FAB63FDC3}"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DC2A3D-6E45-4192-B7E7-B51105F7301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1261E89-EC85-4B3A-AC42-055FAB63FDC3}"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DC2A3D-6E45-4192-B7E7-B51105F7301D}" type="slidenum">
              <a:rPr lang="en-IN" smtClean="0"/>
              <a:t>‹#›</a:t>
            </a:fld>
            <a:endParaRPr lang="en-IN"/>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1261E89-EC85-4B3A-AC42-055FAB63FDC3}" type="datetimeFigureOut">
              <a:rPr lang="en-IN" smtClean="0"/>
              <a:t>25-09-2023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DC2A3D-6E45-4192-B7E7-B51105F7301D}" type="slidenum">
              <a:rPr lang="en-IN" smtClean="0"/>
              <a:t>‹#›</a:t>
            </a:fld>
            <a:endParaRPr lang="en-IN"/>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261E89-EC85-4B3A-AC42-055FAB63FDC3}" type="datetimeFigureOut">
              <a:rPr lang="en-IN" smtClean="0"/>
              <a:t>25-09-2023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DC2A3D-6E45-4192-B7E7-B51105F7301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261E89-EC85-4B3A-AC42-055FAB63FDC3}" type="datetimeFigureOut">
              <a:rPr lang="en-IN" smtClean="0"/>
              <a:t>25-09-2023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DC2A3D-6E45-4192-B7E7-B51105F7301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261E89-EC85-4B3A-AC42-055FAB63FDC3}"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DC2A3D-6E45-4192-B7E7-B51105F7301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261E89-EC85-4B3A-AC42-055FAB63FDC3}"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DC2A3D-6E45-4192-B7E7-B51105F7301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51261E89-EC85-4B3A-AC42-055FAB63FDC3}" type="datetimeFigureOut">
              <a:rPr lang="en-IN" smtClean="0"/>
              <a:t>25-09-2023</a:t>
            </a:fld>
            <a:endParaRPr lang="en-IN"/>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2CDC2A3D-6E45-4192-B7E7-B51105F7301D}" type="slidenum">
              <a:rPr lang="en-IN" smtClean="0"/>
              <a:t>‹#›</a:t>
            </a:fld>
            <a:endParaRPr lang="en-IN"/>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apps.who.int/iris/handle/10665/76724"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340768"/>
            <a:ext cx="8928992" cy="1793167"/>
          </a:xfrm>
        </p:spPr>
        <p:txBody>
          <a:bodyPr>
            <a:noAutofit/>
          </a:bodyPr>
          <a:lstStyle/>
          <a:p>
            <a:r>
              <a:rPr lang="en-IN" sz="6600" dirty="0" smtClean="0">
                <a:latin typeface="Forte" pitchFamily="66" charset="0"/>
              </a:rPr>
              <a:t>Blood Bank   Management System</a:t>
            </a:r>
            <a:endParaRPr lang="en-IN" sz="6600" dirty="0">
              <a:latin typeface="Forte" pitchFamily="66" charset="0"/>
            </a:endParaRPr>
          </a:p>
        </p:txBody>
      </p:sp>
      <p:sp>
        <p:nvSpPr>
          <p:cNvPr id="3" name="Subtitle 2"/>
          <p:cNvSpPr>
            <a:spLocks noGrp="1"/>
          </p:cNvSpPr>
          <p:nvPr>
            <p:ph type="subTitle" idx="1"/>
          </p:nvPr>
        </p:nvSpPr>
        <p:spPr>
          <a:xfrm>
            <a:off x="5508104" y="5373216"/>
            <a:ext cx="3297560" cy="1070782"/>
          </a:xfrm>
        </p:spPr>
        <p:txBody>
          <a:bodyPr>
            <a:normAutofit/>
          </a:bodyPr>
          <a:lstStyle/>
          <a:p>
            <a:r>
              <a:rPr lang="en-IN" dirty="0"/>
              <a:t> </a:t>
            </a:r>
            <a:r>
              <a:rPr lang="en-IN" dirty="0" smtClean="0"/>
              <a:t>                                                        </a:t>
            </a:r>
            <a:r>
              <a:rPr lang="en-IN" sz="2400" b="1" dirty="0" smtClean="0">
                <a:solidFill>
                  <a:srgbClr val="FFFF00"/>
                </a:solidFill>
              </a:rPr>
              <a:t>By : </a:t>
            </a:r>
            <a:r>
              <a:rPr lang="en-IN" sz="2400" b="1" dirty="0" err="1" smtClean="0">
                <a:solidFill>
                  <a:srgbClr val="FFFF00"/>
                </a:solidFill>
              </a:rPr>
              <a:t>Diksha</a:t>
            </a:r>
            <a:r>
              <a:rPr lang="en-IN" sz="2400" b="1" dirty="0" smtClean="0">
                <a:solidFill>
                  <a:srgbClr val="FFFF00"/>
                </a:solidFill>
              </a:rPr>
              <a:t> </a:t>
            </a:r>
            <a:r>
              <a:rPr lang="en-IN" sz="2400" b="1" dirty="0" err="1" smtClean="0">
                <a:solidFill>
                  <a:srgbClr val="FFFF00"/>
                </a:solidFill>
              </a:rPr>
              <a:t>Bajpai</a:t>
            </a:r>
            <a:endParaRPr lang="en-IN" sz="2400" b="1" dirty="0">
              <a:solidFill>
                <a:srgbClr val="FFFF00"/>
              </a:solidFill>
            </a:endParaRPr>
          </a:p>
        </p:txBody>
      </p:sp>
    </p:spTree>
    <p:extLst>
      <p:ext uri="{BB962C8B-B14F-4D97-AF65-F5344CB8AC3E}">
        <p14:creationId xmlns:p14="http://schemas.microsoft.com/office/powerpoint/2010/main" val="21344677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32656"/>
            <a:ext cx="7315200" cy="8424936"/>
          </a:xfrm>
        </p:spPr>
        <p:txBody>
          <a:bodyPr>
            <a:noAutofit/>
          </a:bodyPr>
          <a:lstStyle/>
          <a:p>
            <a:pPr lvl="0">
              <a:buClr>
                <a:schemeClr val="tx1"/>
              </a:buClr>
              <a:buSzPct val="100000"/>
            </a:pPr>
            <a:r>
              <a:rPr lang="en-IN" sz="1600" dirty="0">
                <a:latin typeface="Forte" pitchFamily="66" charset="0"/>
              </a:rPr>
              <a:t/>
            </a:r>
            <a:br>
              <a:rPr lang="en-IN" sz="1600" dirty="0">
                <a:latin typeface="Forte" pitchFamily="66" charset="0"/>
              </a:rPr>
            </a:br>
            <a:r>
              <a:rPr lang="en-IN" sz="1600" dirty="0" smtClean="0">
                <a:latin typeface="Forte" pitchFamily="66" charset="0"/>
              </a:rPr>
              <a:t/>
            </a:r>
            <a:br>
              <a:rPr lang="en-IN" sz="1600" dirty="0" smtClean="0">
                <a:latin typeface="Forte" pitchFamily="66" charset="0"/>
              </a:rPr>
            </a:br>
            <a:r>
              <a:rPr lang="en-IN" sz="1600" dirty="0" smtClean="0">
                <a:latin typeface="Forte" pitchFamily="66" charset="0"/>
              </a:rPr>
              <a:t/>
            </a:r>
            <a:br>
              <a:rPr lang="en-IN" sz="1600" dirty="0" smtClean="0">
                <a:latin typeface="Forte" pitchFamily="66" charset="0"/>
              </a:rPr>
            </a:br>
            <a:r>
              <a:rPr lang="en-IN" sz="1600" dirty="0">
                <a:latin typeface="Forte" pitchFamily="66" charset="0"/>
              </a:rPr>
              <a:t/>
            </a:r>
            <a:br>
              <a:rPr lang="en-IN" sz="1600" dirty="0">
                <a:latin typeface="Forte" pitchFamily="66" charset="0"/>
              </a:rPr>
            </a:br>
            <a:r>
              <a:rPr lang="en-IN" sz="1600" dirty="0" smtClean="0">
                <a:latin typeface="Forte" pitchFamily="66" charset="0"/>
              </a:rPr>
              <a:t>                                    </a:t>
            </a:r>
            <a:r>
              <a:rPr lang="en-IN" sz="4400" dirty="0" smtClean="0">
                <a:latin typeface="Forte" pitchFamily="66" charset="0"/>
              </a:rPr>
              <a:t>Introduction</a:t>
            </a:r>
            <a:r>
              <a:rPr lang="en-IN" sz="1600" dirty="0">
                <a:latin typeface="Forte" pitchFamily="66" charset="0"/>
              </a:rPr>
              <a:t/>
            </a:r>
            <a:br>
              <a:rPr lang="en-IN" sz="1600" dirty="0">
                <a:latin typeface="Forte" pitchFamily="66" charset="0"/>
              </a:rPr>
            </a:br>
            <a:r>
              <a:rPr lang="en-IN" sz="1800" dirty="0" smtClean="0">
                <a:solidFill>
                  <a:schemeClr val="tx1"/>
                </a:solidFill>
                <a:latin typeface="+mn-lt"/>
              </a:rPr>
              <a:t>The </a:t>
            </a:r>
            <a:r>
              <a:rPr lang="en-IN" sz="1800" dirty="0">
                <a:solidFill>
                  <a:schemeClr val="tx1"/>
                </a:solidFill>
                <a:latin typeface="+mn-lt"/>
              </a:rPr>
              <a:t>project blood bank management system is known to be a pilot project that is designed for the blood bank to gather blood from various sources and distribute it to the needy people who have high Requirements for </a:t>
            </a:r>
            <a:r>
              <a:rPr lang="en-IN" sz="1800" dirty="0" smtClean="0">
                <a:solidFill>
                  <a:schemeClr val="tx1"/>
                </a:solidFill>
                <a:latin typeface="+mn-lt"/>
              </a:rPr>
              <a:t>it.</a:t>
            </a:r>
            <a:r>
              <a:rPr lang="en-IN" sz="1800" dirty="0">
                <a:solidFill>
                  <a:schemeClr val="tx1"/>
                </a:solidFill>
                <a:latin typeface="Forte" pitchFamily="66" charset="0"/>
              </a:rPr>
              <a:t/>
            </a:r>
            <a:br>
              <a:rPr lang="en-IN" sz="1800" dirty="0">
                <a:solidFill>
                  <a:schemeClr val="tx1"/>
                </a:solidFill>
                <a:latin typeface="Forte" pitchFamily="66" charset="0"/>
              </a:rPr>
            </a:br>
            <a:r>
              <a:rPr lang="en-IN" sz="1800" dirty="0" smtClean="0">
                <a:solidFill>
                  <a:schemeClr val="tx1"/>
                </a:solidFill>
                <a:latin typeface="Forte" pitchFamily="66" charset="0"/>
              </a:rPr>
              <a:t/>
            </a:r>
            <a:br>
              <a:rPr lang="en-IN" sz="1800" dirty="0" smtClean="0">
                <a:solidFill>
                  <a:schemeClr val="tx1"/>
                </a:solidFill>
                <a:latin typeface="Forte" pitchFamily="66" charset="0"/>
              </a:rPr>
            </a:br>
            <a:r>
              <a:rPr lang="en-IN" sz="1800" dirty="0">
                <a:solidFill>
                  <a:schemeClr val="tx1"/>
                </a:solidFill>
              </a:rPr>
              <a:t>The Software is designed to handle the daily transaction of the blood bank and Search the details when required.</a:t>
            </a:r>
            <a:br>
              <a:rPr lang="en-IN" sz="1800" dirty="0">
                <a:solidFill>
                  <a:schemeClr val="tx1"/>
                </a:solidFill>
              </a:rPr>
            </a:br>
            <a:r>
              <a:rPr lang="en-IN" sz="1800" dirty="0" smtClean="0">
                <a:solidFill>
                  <a:schemeClr val="tx1"/>
                </a:solidFill>
              </a:rPr>
              <a:t/>
            </a:r>
            <a:br>
              <a:rPr lang="en-IN" sz="1800" dirty="0" smtClean="0">
                <a:solidFill>
                  <a:schemeClr val="tx1"/>
                </a:solidFill>
              </a:rPr>
            </a:br>
            <a:r>
              <a:rPr lang="en-IN" sz="1800" dirty="0">
                <a:solidFill>
                  <a:schemeClr val="tx1"/>
                </a:solidFill>
              </a:rPr>
              <a:t>It also helps to register the details of donors, blood collection details as well as blood issued reports.</a:t>
            </a:r>
            <a:br>
              <a:rPr lang="en-IN" sz="1800" dirty="0">
                <a:solidFill>
                  <a:schemeClr val="tx1"/>
                </a:solidFill>
              </a:rPr>
            </a:br>
            <a:r>
              <a:rPr lang="en-IN" sz="1800" dirty="0" smtClean="0">
                <a:solidFill>
                  <a:schemeClr val="tx1"/>
                </a:solidFill>
              </a:rPr>
              <a:t/>
            </a:r>
            <a:br>
              <a:rPr lang="en-IN" sz="1800" dirty="0" smtClean="0">
                <a:solidFill>
                  <a:schemeClr val="tx1"/>
                </a:solidFill>
              </a:rPr>
            </a:br>
            <a:r>
              <a:rPr lang="en-IN" sz="1800" dirty="0">
                <a:solidFill>
                  <a:schemeClr val="tx1"/>
                </a:solidFill>
              </a:rPr>
              <a:t>The software Application is designed in such a manner that it can suit the needs of all the blood bank requirements in the course of future</a:t>
            </a:r>
            <a:r>
              <a:rPr lang="en-IN" sz="1800" dirty="0" smtClean="0">
                <a:solidFill>
                  <a:schemeClr val="tx1"/>
                </a:solidFill>
              </a:rPr>
              <a:t>.</a:t>
            </a:r>
            <a:br>
              <a:rPr lang="en-IN" sz="1800" dirty="0" smtClean="0">
                <a:solidFill>
                  <a:schemeClr val="tx1"/>
                </a:solidFill>
              </a:rPr>
            </a:br>
            <a:r>
              <a:rPr lang="en-IN" sz="1800" dirty="0">
                <a:solidFill>
                  <a:schemeClr val="tx1"/>
                </a:solidFill>
              </a:rPr>
              <a:t/>
            </a:r>
            <a:br>
              <a:rPr lang="en-IN" sz="1800" dirty="0">
                <a:solidFill>
                  <a:schemeClr val="tx1"/>
                </a:solidFill>
              </a:rPr>
            </a:br>
            <a:r>
              <a:rPr lang="en-IN" sz="1800" dirty="0">
                <a:solidFill>
                  <a:schemeClr val="tx1"/>
                </a:solidFill>
              </a:rPr>
              <a:t>It will help us to find the Blood group with its most efficient time to take care of the blood and it is more easy to hand over the blood to the hospital to help people to get blood on time. </a:t>
            </a:r>
            <a:br>
              <a:rPr lang="en-IN" sz="1800" dirty="0">
                <a:solidFill>
                  <a:schemeClr val="tx1"/>
                </a:solidFill>
              </a:rPr>
            </a:br>
            <a:r>
              <a:rPr lang="en-IN" sz="1800" dirty="0">
                <a:solidFill>
                  <a:schemeClr val="tx1"/>
                </a:solidFill>
              </a:rPr>
              <a:t/>
            </a:r>
            <a:br>
              <a:rPr lang="en-IN" sz="1800" dirty="0">
                <a:solidFill>
                  <a:schemeClr val="tx1"/>
                </a:solidFill>
              </a:rPr>
            </a:br>
            <a:r>
              <a:rPr lang="en-IN" sz="1800" dirty="0">
                <a:solidFill>
                  <a:schemeClr val="tx1"/>
                </a:solidFill>
              </a:rPr>
              <a:t>This all thing is been stored and been seen in this blood bank management system. To help more people trying best to do so.</a:t>
            </a:r>
            <a:br>
              <a:rPr lang="en-IN" sz="1800" dirty="0">
                <a:solidFill>
                  <a:schemeClr val="tx1"/>
                </a:solidFill>
              </a:rPr>
            </a:br>
            <a:r>
              <a:rPr lang="en-IN" sz="1800" dirty="0" smtClean="0">
                <a:latin typeface="Forte" pitchFamily="66" charset="0"/>
              </a:rPr>
              <a:t/>
            </a:r>
            <a:br>
              <a:rPr lang="en-IN" sz="1800" dirty="0" smtClean="0">
                <a:latin typeface="Forte" pitchFamily="66" charset="0"/>
              </a:rPr>
            </a:br>
            <a:r>
              <a:rPr lang="en-IN" sz="1600" dirty="0" smtClean="0">
                <a:latin typeface="Forte" pitchFamily="66" charset="0"/>
              </a:rPr>
              <a:t/>
            </a:r>
            <a:br>
              <a:rPr lang="en-IN" sz="1600" dirty="0" smtClean="0">
                <a:latin typeface="Forte" pitchFamily="66" charset="0"/>
              </a:rPr>
            </a:br>
            <a:r>
              <a:rPr lang="en-IN" sz="1600" dirty="0"/>
              <a:t/>
            </a:r>
            <a:br>
              <a:rPr lang="en-IN" sz="1600" dirty="0"/>
            </a:br>
            <a:r>
              <a:rPr lang="en-IN" sz="1600" dirty="0" smtClean="0"/>
              <a:t/>
            </a:r>
            <a:br>
              <a:rPr lang="en-IN" sz="1600" dirty="0" smtClean="0"/>
            </a:br>
            <a:r>
              <a:rPr lang="en-IN" sz="1600" dirty="0"/>
              <a:t/>
            </a:r>
            <a:br>
              <a:rPr lang="en-IN" sz="1600" dirty="0"/>
            </a:br>
            <a:r>
              <a:rPr lang="en-IN" sz="1600" dirty="0" smtClean="0"/>
              <a:t/>
            </a:r>
            <a:br>
              <a:rPr lang="en-IN" sz="1600" dirty="0" smtClean="0"/>
            </a:br>
            <a:r>
              <a:rPr lang="en-IN" sz="1600" dirty="0"/>
              <a:t/>
            </a:r>
            <a:br>
              <a:rPr lang="en-IN" sz="1600" dirty="0"/>
            </a:br>
            <a:r>
              <a:rPr lang="en-IN" sz="1600" dirty="0" smtClean="0"/>
              <a:t/>
            </a:r>
            <a:br>
              <a:rPr lang="en-IN" sz="1600" dirty="0" smtClean="0"/>
            </a:br>
            <a:endParaRPr lang="en-IN" sz="1600" dirty="0"/>
          </a:p>
        </p:txBody>
      </p:sp>
    </p:spTree>
    <p:extLst>
      <p:ext uri="{BB962C8B-B14F-4D97-AF65-F5344CB8AC3E}">
        <p14:creationId xmlns:p14="http://schemas.microsoft.com/office/powerpoint/2010/main" val="2423812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980728"/>
            <a:ext cx="7315200" cy="5544616"/>
          </a:xfrm>
        </p:spPr>
        <p:txBody>
          <a:bodyPr>
            <a:normAutofit fontScale="90000"/>
          </a:bodyPr>
          <a:lstStyle/>
          <a:p>
            <a:pPr algn="ctr">
              <a:lnSpc>
                <a:spcPct val="150000"/>
              </a:lnSpc>
            </a:pPr>
            <a:r>
              <a:rPr lang="en-IN" sz="2000" b="1" dirty="0" smtClean="0">
                <a:latin typeface="Forte" pitchFamily="66" charset="0"/>
              </a:rPr>
              <a:t/>
            </a:r>
            <a:br>
              <a:rPr lang="en-IN" sz="2000" b="1" dirty="0" smtClean="0">
                <a:latin typeface="Forte" pitchFamily="66" charset="0"/>
              </a:rPr>
            </a:br>
            <a:r>
              <a:rPr lang="en-IN" sz="2000" b="1" dirty="0">
                <a:latin typeface="Forte" pitchFamily="66" charset="0"/>
              </a:rPr>
              <a:t/>
            </a:r>
            <a:br>
              <a:rPr lang="en-IN" sz="2000" b="1" dirty="0">
                <a:latin typeface="Forte" pitchFamily="66" charset="0"/>
              </a:rPr>
            </a:br>
            <a:r>
              <a:rPr lang="en-IN" sz="2200" b="1" dirty="0" smtClean="0">
                <a:latin typeface="Forte" pitchFamily="66" charset="0"/>
              </a:rPr>
              <a:t> </a:t>
            </a:r>
            <a:r>
              <a:rPr lang="en-IN" sz="2700" b="1" dirty="0" smtClean="0">
                <a:latin typeface="Forte" pitchFamily="66" charset="0"/>
              </a:rPr>
              <a:t>Project </a:t>
            </a:r>
            <a:r>
              <a:rPr lang="en-IN" sz="2700" b="1" dirty="0">
                <a:latin typeface="Forte" pitchFamily="66" charset="0"/>
              </a:rPr>
              <a:t>objective</a:t>
            </a:r>
            <a:r>
              <a:rPr lang="en-IN" sz="2700" dirty="0"/>
              <a:t/>
            </a:r>
            <a:br>
              <a:rPr lang="en-IN" sz="2700" dirty="0"/>
            </a:br>
            <a:r>
              <a:rPr lang="en-IN" sz="1800" b="1" dirty="0"/>
              <a:t> </a:t>
            </a:r>
            <a:r>
              <a:rPr lang="en-IN" sz="1800" dirty="0"/>
              <a:t/>
            </a:r>
            <a:br>
              <a:rPr lang="en-IN" sz="1800" dirty="0"/>
            </a:br>
            <a:r>
              <a:rPr lang="en-IN" sz="1800" dirty="0">
                <a:solidFill>
                  <a:schemeClr val="tx1"/>
                </a:solidFill>
              </a:rPr>
              <a:t>The main objective of the Blood Bank Management System is to manage the details of Blood, Donor, Blood Group, Blood Bank, Stock. It manages all the information about Blood, Blood Cell, Stock, Blood. The project is totally built at administrative end and thus only the administrator is guaranteed the access. The blood donation management system  (BDMS) is a 24 × 7 system provides services to the hospitals and other users. The system is easy to maintain all the information about the blood donor. Proposed work provides services to persons who pursue donors are willing to donate </a:t>
            </a:r>
            <a:r>
              <a:rPr lang="en-IN" sz="1800" dirty="0" smtClean="0">
                <a:solidFill>
                  <a:schemeClr val="tx1"/>
                </a:solidFill>
              </a:rPr>
              <a:t>blood</a:t>
            </a:r>
            <a:br>
              <a:rPr lang="en-IN" sz="1800" dirty="0" smtClean="0">
                <a:solidFill>
                  <a:schemeClr val="tx1"/>
                </a:solidFill>
              </a:rPr>
            </a:br>
            <a:r>
              <a:rPr lang="en-IN" sz="1800" dirty="0" smtClean="0">
                <a:solidFill>
                  <a:schemeClr val="tx1"/>
                </a:solidFill>
              </a:rPr>
              <a:t/>
            </a:r>
            <a:br>
              <a:rPr lang="en-IN" sz="1800" dirty="0" smtClean="0">
                <a:solidFill>
                  <a:schemeClr val="tx1"/>
                </a:solidFill>
              </a:rPr>
            </a:br>
            <a:r>
              <a:rPr lang="en-IN" sz="1800" dirty="0">
                <a:solidFill>
                  <a:schemeClr val="tx1"/>
                </a:solidFill>
              </a:rPr>
              <a:t/>
            </a:r>
            <a:br>
              <a:rPr lang="en-IN" sz="1800" dirty="0">
                <a:solidFill>
                  <a:schemeClr val="tx1"/>
                </a:solidFill>
              </a:rPr>
            </a:br>
            <a:r>
              <a:rPr lang="en-IN" sz="1800" dirty="0" smtClean="0">
                <a:solidFill>
                  <a:schemeClr val="tx1"/>
                </a:solidFill>
              </a:rPr>
              <a:t/>
            </a:r>
            <a:br>
              <a:rPr lang="en-IN" sz="1800" dirty="0" smtClean="0">
                <a:solidFill>
                  <a:schemeClr val="tx1"/>
                </a:solidFill>
              </a:rPr>
            </a:br>
            <a:endParaRPr lang="en-IN" sz="1800" dirty="0">
              <a:solidFill>
                <a:schemeClr val="tx1"/>
              </a:solidFill>
              <a:latin typeface="Forte" pitchFamily="66" charset="0"/>
            </a:endParaRPr>
          </a:p>
        </p:txBody>
      </p:sp>
    </p:spTree>
    <p:extLst>
      <p:ext uri="{BB962C8B-B14F-4D97-AF65-F5344CB8AC3E}">
        <p14:creationId xmlns:p14="http://schemas.microsoft.com/office/powerpoint/2010/main" val="17639966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32657"/>
            <a:ext cx="7315200" cy="6120680"/>
          </a:xfrm>
        </p:spPr>
        <p:txBody>
          <a:bodyPr>
            <a:noAutofit/>
          </a:bodyPr>
          <a:lstStyle/>
          <a:p>
            <a:pPr algn="ctr"/>
            <a:r>
              <a:rPr lang="en-IN" sz="2400" b="1" dirty="0">
                <a:latin typeface="Forte" pitchFamily="66" charset="0"/>
              </a:rPr>
              <a:t>Project </a:t>
            </a:r>
            <a:r>
              <a:rPr lang="en-IN" sz="2400" b="1" dirty="0" smtClean="0">
                <a:latin typeface="Forte" pitchFamily="66" charset="0"/>
              </a:rPr>
              <a:t>Methodology</a:t>
            </a:r>
            <a:r>
              <a:rPr lang="en-IN" sz="2400" dirty="0" smtClean="0">
                <a:latin typeface="Forte" pitchFamily="66" charset="0"/>
              </a:rPr>
              <a:t/>
            </a:r>
            <a:br>
              <a:rPr lang="en-IN" sz="2400" dirty="0" smtClean="0">
                <a:latin typeface="Forte" pitchFamily="66" charset="0"/>
              </a:rPr>
            </a:br>
            <a:r>
              <a:rPr lang="en-IN" sz="1800" b="1" dirty="0" smtClean="0">
                <a:solidFill>
                  <a:schemeClr val="tx1"/>
                </a:solidFill>
              </a:rPr>
              <a:t>Blood </a:t>
            </a:r>
            <a:r>
              <a:rPr lang="en-IN" sz="1800" b="1" dirty="0">
                <a:solidFill>
                  <a:schemeClr val="tx1"/>
                </a:solidFill>
              </a:rPr>
              <a:t>Bank Windows Application:  </a:t>
            </a:r>
            <a:r>
              <a:rPr lang="en-IN" sz="1800" dirty="0">
                <a:solidFill>
                  <a:schemeClr val="tx1"/>
                </a:solidFill>
              </a:rPr>
              <a:t/>
            </a:r>
            <a:br>
              <a:rPr lang="en-IN" sz="1800" dirty="0">
                <a:solidFill>
                  <a:schemeClr val="tx1"/>
                </a:solidFill>
              </a:rPr>
            </a:br>
            <a:r>
              <a:rPr lang="en-IN" sz="1800" dirty="0">
                <a:solidFill>
                  <a:schemeClr val="tx1"/>
                </a:solidFill>
              </a:rPr>
              <a:t>This Module is about of data of how application works. The blood donation </a:t>
            </a:r>
            <a:r>
              <a:rPr lang="en-IN" sz="1800" dirty="0" err="1">
                <a:solidFill>
                  <a:schemeClr val="tx1"/>
                </a:solidFill>
              </a:rPr>
              <a:t>center’s</a:t>
            </a:r>
            <a:r>
              <a:rPr lang="en-IN" sz="1800" dirty="0">
                <a:solidFill>
                  <a:schemeClr val="tx1"/>
                </a:solidFill>
              </a:rPr>
              <a:t> administration framework is the electronic  windows-based application . The Blood benefactor can enlist on the framework, and it will give a contributor id on the fruition of </a:t>
            </a:r>
            <a:r>
              <a:rPr lang="en-IN" sz="1800" dirty="0" err="1">
                <a:solidFill>
                  <a:schemeClr val="tx1"/>
                </a:solidFill>
              </a:rPr>
              <a:t>enrollment</a:t>
            </a:r>
            <a:r>
              <a:rPr lang="en-IN" sz="1800" dirty="0">
                <a:solidFill>
                  <a:schemeClr val="tx1"/>
                </a:solidFill>
              </a:rPr>
              <a:t> by means of email administration. Assuming the misleading solicitation shipped off the blood donation </a:t>
            </a:r>
            <a:r>
              <a:rPr lang="en-IN" sz="1800" dirty="0" err="1">
                <a:solidFill>
                  <a:schemeClr val="tx1"/>
                </a:solidFill>
              </a:rPr>
              <a:t>center</a:t>
            </a:r>
            <a:r>
              <a:rPr lang="en-IN" sz="1800" dirty="0">
                <a:solidFill>
                  <a:schemeClr val="tx1"/>
                </a:solidFill>
              </a:rPr>
              <a:t/>
            </a:r>
            <a:br>
              <a:rPr lang="en-IN" sz="1800" dirty="0">
                <a:solidFill>
                  <a:schemeClr val="tx1"/>
                </a:solidFill>
              </a:rPr>
            </a:br>
            <a:r>
              <a:rPr lang="en-IN" sz="1800" dirty="0">
                <a:solidFill>
                  <a:schemeClr val="tx1"/>
                </a:solidFill>
              </a:rPr>
              <a:t>the administrator as well as blood donation </a:t>
            </a:r>
            <a:r>
              <a:rPr lang="en-IN" sz="1800" dirty="0" err="1">
                <a:solidFill>
                  <a:schemeClr val="tx1"/>
                </a:solidFill>
              </a:rPr>
              <a:t>center</a:t>
            </a:r>
            <a:r>
              <a:rPr lang="en-IN" sz="1800" dirty="0">
                <a:solidFill>
                  <a:schemeClr val="tx1"/>
                </a:solidFill>
              </a:rPr>
              <a:t> have full privileges to erase the solicitation. On the off chance that if the  solicitation is shipped off blood donation </a:t>
            </a:r>
            <a:r>
              <a:rPr lang="en-IN" sz="1800" dirty="0" err="1">
                <a:solidFill>
                  <a:schemeClr val="tx1"/>
                </a:solidFill>
              </a:rPr>
              <a:t>center</a:t>
            </a:r>
            <a:r>
              <a:rPr lang="en-IN" sz="1800" dirty="0">
                <a:solidFill>
                  <a:schemeClr val="tx1"/>
                </a:solidFill>
              </a:rPr>
              <a:t> for explicit blood bunch by client and his enlistment id additionally created  however client won't come, tragically, the framework consequently drops his </a:t>
            </a:r>
            <a:r>
              <a:rPr lang="en-IN" sz="1800" dirty="0" err="1">
                <a:solidFill>
                  <a:schemeClr val="tx1"/>
                </a:solidFill>
              </a:rPr>
              <a:t>enrollment</a:t>
            </a:r>
            <a:r>
              <a:rPr lang="en-IN" sz="1800" dirty="0">
                <a:solidFill>
                  <a:schemeClr val="tx1"/>
                </a:solidFill>
              </a:rPr>
              <a:t> id and update blood donation </a:t>
            </a:r>
            <a:r>
              <a:rPr lang="en-IN" sz="1800" dirty="0" err="1">
                <a:solidFill>
                  <a:schemeClr val="tx1"/>
                </a:solidFill>
              </a:rPr>
              <a:t>center</a:t>
            </a:r>
            <a:r>
              <a:rPr lang="en-IN" sz="1800" dirty="0">
                <a:solidFill>
                  <a:schemeClr val="tx1"/>
                </a:solidFill>
              </a:rPr>
              <a:t> information by utilizing </a:t>
            </a:r>
            <a:r>
              <a:rPr lang="en-IN" sz="1800" dirty="0" err="1">
                <a:solidFill>
                  <a:schemeClr val="tx1"/>
                </a:solidFill>
              </a:rPr>
              <a:t>ongoing</a:t>
            </a:r>
            <a:r>
              <a:rPr lang="en-IN" sz="1800" dirty="0">
                <a:solidFill>
                  <a:schemeClr val="tx1"/>
                </a:solidFill>
              </a:rPr>
              <a:t> refreshing . The framework will illuminate to every one of the pertinent contributors with the solicitation. Blood donation </a:t>
            </a:r>
            <a:r>
              <a:rPr lang="en-IN" sz="1800" dirty="0" err="1">
                <a:solidFill>
                  <a:schemeClr val="tx1"/>
                </a:solidFill>
              </a:rPr>
              <a:t>center</a:t>
            </a:r>
            <a:r>
              <a:rPr lang="en-IN" sz="1800" dirty="0">
                <a:solidFill>
                  <a:schemeClr val="tx1"/>
                </a:solidFill>
              </a:rPr>
              <a:t> can add or eliminate a giver from the framework. Likewise, he can add blood stock to the applicable blood donation </a:t>
            </a:r>
            <a:r>
              <a:rPr lang="en-IN" sz="1800" dirty="0" err="1">
                <a:solidFill>
                  <a:schemeClr val="tx1"/>
                </a:solidFill>
              </a:rPr>
              <a:t>center</a:t>
            </a:r>
            <a:r>
              <a:rPr lang="en-IN" sz="1800" dirty="0">
                <a:solidFill>
                  <a:schemeClr val="tx1"/>
                </a:solidFill>
              </a:rPr>
              <a:t>. Blood donation </a:t>
            </a:r>
            <a:r>
              <a:rPr lang="en-IN" sz="1800" dirty="0" err="1">
                <a:solidFill>
                  <a:schemeClr val="tx1"/>
                </a:solidFill>
              </a:rPr>
              <a:t>center</a:t>
            </a:r>
            <a:r>
              <a:rPr lang="en-IN" sz="1800" dirty="0">
                <a:solidFill>
                  <a:schemeClr val="tx1"/>
                </a:solidFill>
              </a:rPr>
              <a:t> Management framework has separate Admin board . Administrator has whole privileges to add different blood donation </a:t>
            </a:r>
            <a:r>
              <a:rPr lang="en-IN" sz="1800" dirty="0" err="1">
                <a:solidFill>
                  <a:schemeClr val="tx1"/>
                </a:solidFill>
              </a:rPr>
              <a:t>centers</a:t>
            </a:r>
            <a:r>
              <a:rPr lang="en-IN" sz="1800" dirty="0">
                <a:solidFill>
                  <a:schemeClr val="tx1"/>
                </a:solidFill>
              </a:rPr>
              <a:t> and end. Administrator can likewise check  whether the blood donation </a:t>
            </a:r>
            <a:r>
              <a:rPr lang="en-IN" sz="1800" dirty="0" err="1">
                <a:solidFill>
                  <a:schemeClr val="tx1"/>
                </a:solidFill>
              </a:rPr>
              <a:t>center</a:t>
            </a:r>
            <a:r>
              <a:rPr lang="en-IN" sz="1800" dirty="0">
                <a:solidFill>
                  <a:schemeClr val="tx1"/>
                </a:solidFill>
              </a:rPr>
              <a:t> is dynamic or not </a:t>
            </a:r>
            <a:r>
              <a:rPr lang="en-IN" sz="1800" dirty="0" smtClean="0">
                <a:solidFill>
                  <a:schemeClr val="tx1"/>
                </a:solidFill>
              </a:rPr>
              <a:t>.</a:t>
            </a:r>
            <a:r>
              <a:rPr lang="en-IN" sz="1800" dirty="0" smtClean="0"/>
              <a:t> </a:t>
            </a:r>
            <a:endParaRPr lang="en-IN" sz="1800" dirty="0"/>
          </a:p>
        </p:txBody>
      </p:sp>
    </p:spTree>
    <p:extLst>
      <p:ext uri="{BB962C8B-B14F-4D97-AF65-F5344CB8AC3E}">
        <p14:creationId xmlns:p14="http://schemas.microsoft.com/office/powerpoint/2010/main" val="479954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692696"/>
            <a:ext cx="7315200" cy="4908621"/>
          </a:xfrm>
        </p:spPr>
        <p:txBody>
          <a:bodyPr>
            <a:noAutofit/>
          </a:bodyPr>
          <a:lstStyle/>
          <a:p>
            <a:r>
              <a:rPr lang="en-IN" sz="1800" dirty="0">
                <a:solidFill>
                  <a:schemeClr val="tx1"/>
                </a:solidFill>
              </a:rPr>
              <a:t>framework is having separate blood donation </a:t>
            </a:r>
            <a:r>
              <a:rPr lang="en-IN" sz="1800" dirty="0" err="1">
                <a:solidFill>
                  <a:schemeClr val="tx1"/>
                </a:solidFill>
              </a:rPr>
              <a:t>center</a:t>
            </a:r>
            <a:r>
              <a:rPr lang="en-IN" sz="1800" dirty="0">
                <a:solidFill>
                  <a:schemeClr val="tx1"/>
                </a:solidFill>
              </a:rPr>
              <a:t> board in which blood donation </a:t>
            </a:r>
            <a:r>
              <a:rPr lang="en-IN" sz="1800" dirty="0" err="1" smtClean="0">
                <a:solidFill>
                  <a:schemeClr val="tx1"/>
                </a:solidFill>
              </a:rPr>
              <a:t>center</a:t>
            </a:r>
            <a:r>
              <a:rPr lang="en-IN" sz="1800" dirty="0" smtClean="0">
                <a:solidFill>
                  <a:schemeClr val="tx1"/>
                </a:solidFill>
              </a:rPr>
              <a:t> </a:t>
            </a:r>
            <a:r>
              <a:rPr lang="en-IN" sz="1800" dirty="0">
                <a:solidFill>
                  <a:schemeClr val="tx1"/>
                </a:solidFill>
              </a:rPr>
              <a:t>can have their easy-to-understand dashboard in which they can oversee blood, make do demand, and oversee blood that is issued.</a:t>
            </a:r>
            <a:br>
              <a:rPr lang="en-IN" sz="1800" dirty="0">
                <a:solidFill>
                  <a:schemeClr val="tx1"/>
                </a:solidFill>
              </a:rPr>
            </a:br>
            <a:r>
              <a:rPr lang="en-IN" sz="1800" b="1" dirty="0">
                <a:solidFill>
                  <a:schemeClr val="tx1"/>
                </a:solidFill>
              </a:rPr>
              <a:t> Database:</a:t>
            </a:r>
            <a:r>
              <a:rPr lang="en-IN" sz="1800" dirty="0">
                <a:solidFill>
                  <a:schemeClr val="tx1"/>
                </a:solidFill>
              </a:rPr>
              <a:t/>
            </a:r>
            <a:br>
              <a:rPr lang="en-IN" sz="1800" dirty="0">
                <a:solidFill>
                  <a:schemeClr val="tx1"/>
                </a:solidFill>
              </a:rPr>
            </a:br>
            <a:r>
              <a:rPr lang="en-IN" sz="1800" dirty="0">
                <a:solidFill>
                  <a:schemeClr val="tx1"/>
                </a:solidFill>
              </a:rPr>
              <a:t>In this framework, data set is utilized to have a record and deal with the exchanges of blood donated and blood that are issued. The principle reason behind this framework is to keep put together records the board of blood. Data like Donor Details, Blood  Collection, Blood demand, and Blood issued are maintained. Month to month measurements records are put away utilizing data set . It gives incredible assistance in the appropriately checking of blood accessible in the blood donation </a:t>
            </a:r>
            <a:r>
              <a:rPr lang="en-IN" sz="1800" dirty="0" err="1">
                <a:solidFill>
                  <a:schemeClr val="tx1"/>
                </a:solidFill>
              </a:rPr>
              <a:t>center</a:t>
            </a:r>
            <a:r>
              <a:rPr lang="en-IN" sz="1800" dirty="0">
                <a:solidFill>
                  <a:schemeClr val="tx1"/>
                </a:solidFill>
              </a:rPr>
              <a:t> and for simple handling of blood demand</a:t>
            </a:r>
            <a:r>
              <a:rPr lang="en-IN" sz="1800" dirty="0" smtClean="0">
                <a:solidFill>
                  <a:schemeClr val="tx1"/>
                </a:solidFill>
              </a:rPr>
              <a:t>.</a:t>
            </a:r>
            <a:br>
              <a:rPr lang="en-IN" sz="1800" dirty="0" smtClean="0">
                <a:solidFill>
                  <a:schemeClr val="tx1"/>
                </a:solidFill>
              </a:rPr>
            </a:br>
            <a:r>
              <a:rPr lang="en-IN" sz="1800" dirty="0">
                <a:solidFill>
                  <a:schemeClr val="tx1"/>
                </a:solidFill>
              </a:rPr>
              <a:t/>
            </a:r>
            <a:br>
              <a:rPr lang="en-IN" sz="1800" dirty="0">
                <a:solidFill>
                  <a:schemeClr val="tx1"/>
                </a:solidFill>
              </a:rPr>
            </a:br>
            <a:r>
              <a:rPr lang="en-IN" sz="1800" dirty="0" smtClean="0">
                <a:solidFill>
                  <a:schemeClr val="tx1"/>
                </a:solidFill>
              </a:rPr>
              <a:t/>
            </a:r>
            <a:br>
              <a:rPr lang="en-IN" sz="1800" dirty="0" smtClean="0">
                <a:solidFill>
                  <a:schemeClr val="tx1"/>
                </a:solidFill>
              </a:rPr>
            </a:br>
            <a:r>
              <a:rPr lang="en-IN" sz="1800" dirty="0">
                <a:solidFill>
                  <a:schemeClr val="tx1"/>
                </a:solidFill>
              </a:rPr>
              <a:t/>
            </a:r>
            <a:br>
              <a:rPr lang="en-IN" sz="1800" dirty="0">
                <a:solidFill>
                  <a:schemeClr val="tx1"/>
                </a:solidFill>
              </a:rPr>
            </a:br>
            <a:endParaRPr lang="en-IN" sz="1800" dirty="0">
              <a:solidFill>
                <a:schemeClr val="tx1"/>
              </a:solidFill>
            </a:endParaRPr>
          </a:p>
        </p:txBody>
      </p:sp>
    </p:spTree>
    <p:extLst>
      <p:ext uri="{BB962C8B-B14F-4D97-AF65-F5344CB8AC3E}">
        <p14:creationId xmlns:p14="http://schemas.microsoft.com/office/powerpoint/2010/main" val="1998003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76673"/>
            <a:ext cx="7315200" cy="5904656"/>
          </a:xfrm>
        </p:spPr>
        <p:txBody>
          <a:bodyPr>
            <a:normAutofit fontScale="90000"/>
          </a:bodyPr>
          <a:lstStyle/>
          <a:p>
            <a:pPr algn="ctr"/>
            <a:r>
              <a:rPr lang="en-IN" sz="2400" b="1" dirty="0"/>
              <a:t>Project </a:t>
            </a:r>
            <a:r>
              <a:rPr lang="en-IN" sz="2400" b="1" dirty="0" smtClean="0"/>
              <a:t>Outcome</a:t>
            </a:r>
            <a:br>
              <a:rPr lang="en-IN" sz="2400" b="1" dirty="0" smtClean="0"/>
            </a:br>
            <a:r>
              <a:rPr lang="en-IN" sz="2400" dirty="0"/>
              <a:t/>
            </a:r>
            <a:br>
              <a:rPr lang="en-IN" sz="2400" dirty="0"/>
            </a:br>
            <a:r>
              <a:rPr lang="en-IN" sz="2000" dirty="0">
                <a:solidFill>
                  <a:schemeClr val="tx1"/>
                </a:solidFill>
              </a:rPr>
              <a:t>The outcome of a Blood Bank Management System project would typically involve the successful development, deployment, and utilization of a software system designed to streamline and improve the management of blood inventory, donor records, and distribution processes in a blood bank or healthcare facility. This will allow the hospital to take decision if a particular type of blood is needed and currently unavailable in the hospital, however, available in another nearby </a:t>
            </a:r>
            <a:r>
              <a:rPr lang="en-IN" sz="2000" dirty="0" smtClean="0">
                <a:solidFill>
                  <a:schemeClr val="tx1"/>
                </a:solidFill>
              </a:rPr>
              <a:t>hospitals.</a:t>
            </a:r>
            <a:br>
              <a:rPr lang="en-IN" sz="2000" dirty="0" smtClean="0">
                <a:solidFill>
                  <a:schemeClr val="tx1"/>
                </a:solidFill>
              </a:rPr>
            </a:br>
            <a:r>
              <a:rPr lang="en-IN" sz="1800" dirty="0">
                <a:solidFill>
                  <a:schemeClr val="tx1"/>
                </a:solidFill>
              </a:rPr>
              <a:t/>
            </a:r>
            <a:br>
              <a:rPr lang="en-IN" sz="1800" dirty="0">
                <a:solidFill>
                  <a:schemeClr val="tx1"/>
                </a:solidFill>
              </a:rPr>
            </a:br>
            <a:r>
              <a:rPr lang="en-IN" sz="1800" dirty="0" smtClean="0">
                <a:solidFill>
                  <a:schemeClr val="tx1"/>
                </a:solidFill>
              </a:rPr>
              <a:t/>
            </a:r>
            <a:br>
              <a:rPr lang="en-IN" sz="1800" dirty="0" smtClean="0">
                <a:solidFill>
                  <a:schemeClr val="tx1"/>
                </a:solidFill>
              </a:rPr>
            </a:br>
            <a:r>
              <a:rPr lang="en-IN" sz="1800" dirty="0">
                <a:solidFill>
                  <a:schemeClr val="tx1"/>
                </a:solidFill>
              </a:rPr>
              <a:t/>
            </a:r>
            <a:br>
              <a:rPr lang="en-IN" sz="1800" dirty="0">
                <a:solidFill>
                  <a:schemeClr val="tx1"/>
                </a:solidFill>
              </a:rPr>
            </a:br>
            <a:r>
              <a:rPr lang="en-IN" sz="1800" dirty="0" smtClean="0">
                <a:solidFill>
                  <a:schemeClr val="tx1"/>
                </a:solidFill>
              </a:rPr>
              <a:t/>
            </a:r>
            <a:br>
              <a:rPr lang="en-IN" sz="1800" dirty="0" smtClean="0">
                <a:solidFill>
                  <a:schemeClr val="tx1"/>
                </a:solidFill>
              </a:rPr>
            </a:br>
            <a:r>
              <a:rPr lang="en-IN" sz="1800" dirty="0">
                <a:solidFill>
                  <a:schemeClr val="tx1"/>
                </a:solidFill>
              </a:rPr>
              <a:t/>
            </a:r>
            <a:br>
              <a:rPr lang="en-IN" sz="1800" dirty="0">
                <a:solidFill>
                  <a:schemeClr val="tx1"/>
                </a:solidFill>
              </a:rPr>
            </a:br>
            <a:r>
              <a:rPr lang="en-IN" sz="1800" dirty="0" smtClean="0">
                <a:solidFill>
                  <a:schemeClr val="tx1"/>
                </a:solidFill>
              </a:rPr>
              <a:t/>
            </a:r>
            <a:br>
              <a:rPr lang="en-IN" sz="1800" dirty="0" smtClean="0">
                <a:solidFill>
                  <a:schemeClr val="tx1"/>
                </a:solidFill>
              </a:rPr>
            </a:br>
            <a:r>
              <a:rPr lang="en-IN" sz="1800" dirty="0">
                <a:solidFill>
                  <a:schemeClr val="tx1"/>
                </a:solidFill>
              </a:rPr>
              <a:t/>
            </a:r>
            <a:br>
              <a:rPr lang="en-IN" sz="1800" dirty="0">
                <a:solidFill>
                  <a:schemeClr val="tx1"/>
                </a:solidFill>
              </a:rPr>
            </a:br>
            <a:r>
              <a:rPr lang="en-IN" sz="1800" dirty="0" smtClean="0">
                <a:solidFill>
                  <a:schemeClr val="tx1"/>
                </a:solidFill>
              </a:rPr>
              <a:t/>
            </a:r>
            <a:br>
              <a:rPr lang="en-IN" sz="1800" dirty="0" smtClean="0">
                <a:solidFill>
                  <a:schemeClr val="tx1"/>
                </a:solidFill>
              </a:rPr>
            </a:br>
            <a:r>
              <a:rPr lang="en-IN" sz="1800" dirty="0">
                <a:solidFill>
                  <a:schemeClr val="tx1"/>
                </a:solidFill>
              </a:rPr>
              <a:t/>
            </a:r>
            <a:br>
              <a:rPr lang="en-IN" sz="1800" dirty="0">
                <a:solidFill>
                  <a:schemeClr val="tx1"/>
                </a:solidFill>
              </a:rPr>
            </a:br>
            <a:endParaRPr lang="en-IN" sz="1800" dirty="0">
              <a:solidFill>
                <a:schemeClr val="tx1"/>
              </a:solidFill>
            </a:endParaRPr>
          </a:p>
        </p:txBody>
      </p:sp>
    </p:spTree>
    <p:extLst>
      <p:ext uri="{BB962C8B-B14F-4D97-AF65-F5344CB8AC3E}">
        <p14:creationId xmlns:p14="http://schemas.microsoft.com/office/powerpoint/2010/main" val="4078480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268760"/>
            <a:ext cx="7315200" cy="1293592"/>
          </a:xfrm>
        </p:spPr>
        <p:txBody>
          <a:bodyPr/>
          <a:lstStyle/>
          <a:p>
            <a:pPr algn="ctr"/>
            <a:r>
              <a:rPr lang="en-IN" dirty="0" smtClean="0">
                <a:latin typeface="Forte" pitchFamily="66" charset="0"/>
              </a:rPr>
              <a:t>Modules</a:t>
            </a:r>
            <a:endParaRPr lang="en-IN" dirty="0">
              <a:latin typeface="Forte" pitchFamily="66" charset="0"/>
            </a:endParaRPr>
          </a:p>
        </p:txBody>
      </p:sp>
      <p:sp>
        <p:nvSpPr>
          <p:cNvPr id="3" name="Text Placeholder 2"/>
          <p:cNvSpPr>
            <a:spLocks noGrp="1"/>
          </p:cNvSpPr>
          <p:nvPr>
            <p:ph type="body" idx="1"/>
          </p:nvPr>
        </p:nvSpPr>
        <p:spPr>
          <a:xfrm>
            <a:off x="914400" y="1844825"/>
            <a:ext cx="7315200" cy="3118712"/>
          </a:xfrm>
        </p:spPr>
        <p:txBody>
          <a:bodyPr>
            <a:normAutofit fontScale="85000" lnSpcReduction="20000"/>
          </a:bodyPr>
          <a:lstStyle/>
          <a:p>
            <a:pPr marL="342900" indent="-342900">
              <a:buClr>
                <a:srgbClr val="FFFF00"/>
              </a:buClr>
              <a:buFont typeface="Courier New" pitchFamily="49" charset="0"/>
              <a:buChar char="o"/>
            </a:pPr>
            <a:endParaRPr lang="en-IN" dirty="0" smtClean="0"/>
          </a:p>
          <a:p>
            <a:pPr marL="342900" indent="-342900">
              <a:buClr>
                <a:srgbClr val="FFFF00"/>
              </a:buClr>
              <a:buFont typeface="Courier New" pitchFamily="49" charset="0"/>
              <a:buChar char="o"/>
            </a:pPr>
            <a:endParaRPr lang="en-IN" dirty="0" smtClean="0"/>
          </a:p>
          <a:p>
            <a:pPr marL="342900" indent="-342900">
              <a:buClr>
                <a:srgbClr val="FFFF00"/>
              </a:buClr>
              <a:buFont typeface="Courier New" pitchFamily="49" charset="0"/>
              <a:buChar char="o"/>
            </a:pPr>
            <a:endParaRPr lang="en-IN" dirty="0" smtClean="0"/>
          </a:p>
          <a:p>
            <a:pPr marL="342900" indent="-342900">
              <a:buClr>
                <a:srgbClr val="FFFF00"/>
              </a:buClr>
              <a:buFont typeface="Courier New" pitchFamily="49" charset="0"/>
              <a:buChar char="o"/>
            </a:pPr>
            <a:endParaRPr lang="en-IN" dirty="0"/>
          </a:p>
          <a:p>
            <a:pPr marL="342900" indent="-342900">
              <a:buClr>
                <a:srgbClr val="FFFF00"/>
              </a:buClr>
              <a:buFont typeface="Courier New" pitchFamily="49" charset="0"/>
              <a:buChar char="o"/>
            </a:pPr>
            <a:endParaRPr lang="en-IN" dirty="0" smtClean="0"/>
          </a:p>
          <a:p>
            <a:pPr marL="342900" indent="-342900">
              <a:buClr>
                <a:srgbClr val="FFFF00"/>
              </a:buClr>
              <a:buFont typeface="Courier New" pitchFamily="49" charset="0"/>
              <a:buChar char="o"/>
            </a:pPr>
            <a:r>
              <a:rPr lang="en-IN" sz="2600" dirty="0" smtClean="0"/>
              <a:t>Login    </a:t>
            </a:r>
            <a:endParaRPr lang="en-IN" sz="2600" dirty="0"/>
          </a:p>
          <a:p>
            <a:pPr marL="342900" indent="-342900">
              <a:buClr>
                <a:srgbClr val="FFFF00"/>
              </a:buClr>
              <a:buFont typeface="Courier New" pitchFamily="49" charset="0"/>
              <a:buChar char="o"/>
            </a:pPr>
            <a:r>
              <a:rPr lang="en-IN" sz="2600" dirty="0" smtClean="0"/>
              <a:t>Donor</a:t>
            </a:r>
          </a:p>
          <a:p>
            <a:pPr marL="342900" indent="-342900">
              <a:buClr>
                <a:srgbClr val="FFFF00"/>
              </a:buClr>
              <a:buFont typeface="Courier New" pitchFamily="49" charset="0"/>
              <a:buChar char="o"/>
            </a:pPr>
            <a:r>
              <a:rPr lang="en-IN" sz="2600" dirty="0" smtClean="0"/>
              <a:t>Search Donor</a:t>
            </a:r>
          </a:p>
          <a:p>
            <a:pPr marL="342900" indent="-342900">
              <a:buClr>
                <a:srgbClr val="FFFF00"/>
              </a:buClr>
              <a:buFont typeface="Courier New" pitchFamily="49" charset="0"/>
              <a:buChar char="o"/>
            </a:pPr>
            <a:r>
              <a:rPr lang="en-IN" sz="2600" dirty="0" smtClean="0"/>
              <a:t>Delete Donor</a:t>
            </a:r>
          </a:p>
          <a:p>
            <a:pPr marL="342900" indent="-342900">
              <a:buClr>
                <a:srgbClr val="FFFF00"/>
              </a:buClr>
              <a:buFont typeface="Courier New" pitchFamily="49" charset="0"/>
              <a:buChar char="o"/>
            </a:pPr>
            <a:r>
              <a:rPr lang="en-IN" sz="2600" dirty="0" smtClean="0"/>
              <a:t>Logout</a:t>
            </a:r>
          </a:p>
          <a:p>
            <a:pPr marL="342900" indent="-342900">
              <a:buClr>
                <a:srgbClr val="FFFF00"/>
              </a:buClr>
              <a:buFont typeface="Courier New" pitchFamily="49" charset="0"/>
              <a:buChar char="o"/>
            </a:pPr>
            <a:endParaRPr lang="en-IN" sz="2600" dirty="0"/>
          </a:p>
          <a:p>
            <a:pPr marL="342900" indent="-342900">
              <a:buClr>
                <a:srgbClr val="FFFF00"/>
              </a:buClr>
              <a:buFont typeface="Courier New" pitchFamily="49" charset="0"/>
              <a:buChar char="o"/>
            </a:pPr>
            <a:endParaRPr lang="en-IN" dirty="0" smtClean="0"/>
          </a:p>
          <a:p>
            <a:pPr marL="342900" indent="-342900">
              <a:buClr>
                <a:srgbClr val="FFFF00"/>
              </a:buClr>
              <a:buFont typeface="Courier New" pitchFamily="49" charset="0"/>
              <a:buChar char="o"/>
            </a:pPr>
            <a:endParaRPr lang="en-IN" dirty="0" smtClean="0"/>
          </a:p>
          <a:p>
            <a:pPr marL="342900" indent="-342900">
              <a:buClr>
                <a:srgbClr val="FFFF00"/>
              </a:buClr>
              <a:buFont typeface="Courier New" pitchFamily="49" charset="0"/>
              <a:buChar char="o"/>
            </a:pPr>
            <a:endParaRPr lang="en-IN" dirty="0"/>
          </a:p>
        </p:txBody>
      </p:sp>
    </p:spTree>
    <p:extLst>
      <p:ext uri="{BB962C8B-B14F-4D97-AF65-F5344CB8AC3E}">
        <p14:creationId xmlns:p14="http://schemas.microsoft.com/office/powerpoint/2010/main" val="4031434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836712"/>
            <a:ext cx="7315200" cy="4908621"/>
          </a:xfrm>
        </p:spPr>
        <p:txBody>
          <a:bodyPr>
            <a:noAutofit/>
          </a:bodyPr>
          <a:lstStyle/>
          <a:p>
            <a:pPr lvl="0" algn="ctr"/>
            <a:r>
              <a:rPr lang="en-IN" sz="2400" b="1" dirty="0" smtClean="0">
                <a:latin typeface="Forte" pitchFamily="66" charset="0"/>
              </a:rPr>
              <a:t>REFERENCES</a:t>
            </a:r>
            <a:r>
              <a:rPr lang="en-IN" sz="1800" dirty="0"/>
              <a:t/>
            </a:r>
            <a:br>
              <a:rPr lang="en-IN" sz="1800" dirty="0"/>
            </a:br>
            <a:r>
              <a:rPr lang="en-IN" sz="1800" dirty="0" smtClean="0">
                <a:solidFill>
                  <a:schemeClr val="tx1"/>
                </a:solidFill>
              </a:rPr>
              <a:t>World </a:t>
            </a:r>
            <a:r>
              <a:rPr lang="en-IN" sz="1800" dirty="0">
                <a:solidFill>
                  <a:schemeClr val="tx1"/>
                </a:solidFill>
              </a:rPr>
              <a:t>Health Organization, ”Blood donor selection: guidelines on assessing donor suitability for blood donation, ” World Health Organization, 2012. </a:t>
            </a:r>
            <a:r>
              <a:rPr lang="en-IN" sz="1800" dirty="0">
                <a:solidFill>
                  <a:schemeClr val="tx1"/>
                </a:solidFill>
                <a:hlinkClick r:id="rId2"/>
              </a:rPr>
              <a:t>https://apps.who.int/iris/handle/10665/76724</a:t>
            </a:r>
            <a:r>
              <a:rPr lang="en-IN" sz="1800" dirty="0">
                <a:solidFill>
                  <a:schemeClr val="tx1"/>
                </a:solidFill>
              </a:rPr>
              <a:t> [</a:t>
            </a:r>
            <a:r>
              <a:rPr lang="en-IN" sz="1800" dirty="0" err="1">
                <a:solidFill>
                  <a:schemeClr val="tx1"/>
                </a:solidFill>
              </a:rPr>
              <a:t>Accesed</a:t>
            </a:r>
            <a:r>
              <a:rPr lang="en-IN" sz="1800" dirty="0">
                <a:solidFill>
                  <a:schemeClr val="tx1"/>
                </a:solidFill>
              </a:rPr>
              <a:t>: 10- Jan-2022].</a:t>
            </a:r>
            <a:br>
              <a:rPr lang="en-IN" sz="1800" dirty="0">
                <a:solidFill>
                  <a:schemeClr val="tx1"/>
                </a:solidFill>
              </a:rPr>
            </a:br>
            <a:r>
              <a:rPr lang="en-IN" sz="1800" dirty="0">
                <a:solidFill>
                  <a:schemeClr val="tx1"/>
                </a:solidFill>
              </a:rPr>
              <a:t>A. C. </a:t>
            </a:r>
            <a:r>
              <a:rPr lang="en-IN" sz="1800" dirty="0" err="1">
                <a:solidFill>
                  <a:schemeClr val="tx1"/>
                </a:solidFill>
              </a:rPr>
              <a:t>Teena</a:t>
            </a:r>
            <a:r>
              <a:rPr lang="en-IN" sz="1800" dirty="0">
                <a:solidFill>
                  <a:schemeClr val="tx1"/>
                </a:solidFill>
              </a:rPr>
              <a:t>, K. </a:t>
            </a:r>
            <a:r>
              <a:rPr lang="en-IN" sz="1800" dirty="0" err="1">
                <a:solidFill>
                  <a:schemeClr val="tx1"/>
                </a:solidFill>
              </a:rPr>
              <a:t>Sankar</a:t>
            </a:r>
            <a:r>
              <a:rPr lang="en-IN" sz="1800" dirty="0">
                <a:solidFill>
                  <a:schemeClr val="tx1"/>
                </a:solidFill>
              </a:rPr>
              <a:t>, and S. </a:t>
            </a:r>
            <a:r>
              <a:rPr lang="en-IN" sz="1800" dirty="0" err="1">
                <a:solidFill>
                  <a:schemeClr val="tx1"/>
                </a:solidFill>
              </a:rPr>
              <a:t>Kannan</a:t>
            </a:r>
            <a:r>
              <a:rPr lang="en-IN" sz="1800" dirty="0">
                <a:solidFill>
                  <a:schemeClr val="tx1"/>
                </a:solidFill>
              </a:rPr>
              <a:t>, ”A Study on Blood Bank Management, ”Middle east Journal of Scientific research, vol. 19 ,no. 8,</a:t>
            </a:r>
            <a:br>
              <a:rPr lang="en-IN" sz="1800" dirty="0">
                <a:solidFill>
                  <a:schemeClr val="tx1"/>
                </a:solidFill>
              </a:rPr>
            </a:br>
            <a:r>
              <a:rPr lang="en-IN" sz="1800" dirty="0">
                <a:solidFill>
                  <a:schemeClr val="tx1"/>
                </a:solidFill>
              </a:rPr>
              <a:t>            pp. 1123-1126, Jan 2014</a:t>
            </a:r>
            <a:r>
              <a:rPr lang="en-IN" sz="1800" dirty="0" smtClean="0">
                <a:solidFill>
                  <a:schemeClr val="tx1"/>
                </a:solidFill>
              </a:rPr>
              <a:t>.</a:t>
            </a:r>
            <a:br>
              <a:rPr lang="en-IN" sz="1800" dirty="0" smtClean="0">
                <a:solidFill>
                  <a:schemeClr val="tx1"/>
                </a:solidFill>
              </a:rPr>
            </a:br>
            <a:r>
              <a:rPr lang="en-IN" sz="1800" dirty="0" smtClean="0">
                <a:solidFill>
                  <a:schemeClr val="tx1"/>
                </a:solidFill>
              </a:rPr>
              <a:t/>
            </a:r>
            <a:br>
              <a:rPr lang="en-IN" sz="1800" dirty="0" smtClean="0">
                <a:solidFill>
                  <a:schemeClr val="tx1"/>
                </a:solidFill>
              </a:rPr>
            </a:br>
            <a:r>
              <a:rPr lang="en-IN" sz="1800" dirty="0">
                <a:solidFill>
                  <a:schemeClr val="tx1"/>
                </a:solidFill>
              </a:rPr>
              <a:t/>
            </a:r>
            <a:br>
              <a:rPr lang="en-IN" sz="1800" dirty="0">
                <a:solidFill>
                  <a:schemeClr val="tx1"/>
                </a:solidFill>
              </a:rPr>
            </a:br>
            <a:r>
              <a:rPr lang="en-IN" sz="1800" dirty="0" smtClean="0">
                <a:solidFill>
                  <a:schemeClr val="tx1"/>
                </a:solidFill>
              </a:rPr>
              <a:t/>
            </a:r>
            <a:br>
              <a:rPr lang="en-IN" sz="1800" dirty="0" smtClean="0">
                <a:solidFill>
                  <a:schemeClr val="tx1"/>
                </a:solidFill>
              </a:rPr>
            </a:br>
            <a:r>
              <a:rPr lang="en-IN" sz="1800" dirty="0">
                <a:solidFill>
                  <a:schemeClr val="tx1"/>
                </a:solidFill>
              </a:rPr>
              <a:t/>
            </a:r>
            <a:br>
              <a:rPr lang="en-IN" sz="1800" dirty="0">
                <a:solidFill>
                  <a:schemeClr val="tx1"/>
                </a:solidFill>
              </a:rPr>
            </a:br>
            <a:r>
              <a:rPr lang="en-IN" sz="1800" dirty="0" smtClean="0">
                <a:solidFill>
                  <a:schemeClr val="tx1"/>
                </a:solidFill>
              </a:rPr>
              <a:t/>
            </a:r>
            <a:br>
              <a:rPr lang="en-IN" sz="1800" dirty="0" smtClean="0">
                <a:solidFill>
                  <a:schemeClr val="tx1"/>
                </a:solidFill>
              </a:rPr>
            </a:br>
            <a:r>
              <a:rPr lang="en-IN" sz="1800" dirty="0">
                <a:solidFill>
                  <a:schemeClr val="tx1"/>
                </a:solidFill>
              </a:rPr>
              <a:t/>
            </a:r>
            <a:br>
              <a:rPr lang="en-IN" sz="1800" dirty="0">
                <a:solidFill>
                  <a:schemeClr val="tx1"/>
                </a:solidFill>
              </a:rPr>
            </a:br>
            <a:endParaRPr lang="en-IN" sz="1800" dirty="0">
              <a:solidFill>
                <a:schemeClr val="tx1"/>
              </a:solidFill>
            </a:endParaRPr>
          </a:p>
        </p:txBody>
      </p:sp>
    </p:spTree>
    <p:extLst>
      <p:ext uri="{BB962C8B-B14F-4D97-AF65-F5344CB8AC3E}">
        <p14:creationId xmlns:p14="http://schemas.microsoft.com/office/powerpoint/2010/main" val="18841396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105</TotalTime>
  <Words>58</Words>
  <Application>Microsoft Office PowerPoint</Application>
  <PresentationFormat>On-screen Show (4:3)</PresentationFormat>
  <Paragraphs>21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Perspective</vt:lpstr>
      <vt:lpstr>Blood Bank   Management System</vt:lpstr>
      <vt:lpstr>                                        Introduction The project blood bank management system is known to be a pilot project that is designed for the blood bank to gather blood from various sources and distribute it to the needy people who have high Requirements for it.  The Software is designed to handle the daily transaction of the blood bank and Search the details when required.  It also helps to register the details of donors, blood collection details as well as blood issued reports.  The software Application is designed in such a manner that it can suit the needs of all the blood bank requirements in the course of future.  It will help us to find the Blood group with its most efficient time to take care of the blood and it is more easy to hand over the blood to the hospital to help people to get blood on time.   This all thing is been stored and been seen in this blood bank management system. To help more people trying best to do so.         </vt:lpstr>
      <vt:lpstr>   Project objective   The main objective of the Blood Bank Management System is to manage the details of Blood, Donor, Blood Group, Blood Bank, Stock. It manages all the information about Blood, Blood Cell, Stock, Blood. The project is totally built at administrative end and thus only the administrator is guaranteed the access. The blood donation management system  (BDMS) is a 24 × 7 system provides services to the hospitals and other users. The system is easy to maintain all the information about the blood donor. Proposed work provides services to persons who pursue donors are willing to donate blood    </vt:lpstr>
      <vt:lpstr>Project Methodology Blood Bank Windows Application:   This Module is about of data of how application works. The blood donation center’s administration framework is the electronic  windows-based application . The Blood benefactor can enlist on the framework, and it will give a contributor id on the fruition of enrollment by means of email administration. Assuming the misleading solicitation shipped off the blood donation center the administrator as well as blood donation center have full privileges to erase the solicitation. On the off chance that if the  solicitation is shipped off blood donation center for explicit blood bunch by client and his enlistment id additionally created  however client won't come, tragically, the framework consequently drops his enrollment id and update blood donation center information by utilizing ongoing refreshing . The framework will illuminate to every one of the pertinent contributors with the solicitation. Blood donation center can add or eliminate a giver from the framework. Likewise, he can add blood stock to the applicable blood donation center. Blood donation center Management framework has separate Admin board . Administrator has whole privileges to add different blood donation centers and end. Administrator can likewise check  whether the blood donation center is dynamic or not . </vt:lpstr>
      <vt:lpstr>framework is having separate blood donation center board in which blood donation center can have their easy-to-understand dashboard in which they can oversee blood, make do demand, and oversee blood that is issued.  Database: In this framework, data set is utilized to have a record and deal with the exchanges of blood donated and blood that are issued. The principle reason behind this framework is to keep put together records the board of blood. Data like Donor Details, Blood  Collection, Blood demand, and Blood issued are maintained. Month to month measurements records are put away utilizing data set . It gives incredible assistance in the appropriately checking of blood accessible in the blood donation center and for simple handling of blood demand.    </vt:lpstr>
      <vt:lpstr>Project Outcome  The outcome of a Blood Bank Management System project would typically involve the successful development, deployment, and utilization of a software system designed to streamline and improve the management of blood inventory, donor records, and distribution processes in a blood bank or healthcare facility. This will allow the hospital to take decision if a particular type of blood is needed and currently unavailable in the hospital, however, available in another nearby hospitals.          </vt:lpstr>
      <vt:lpstr>Modules</vt:lpstr>
      <vt:lpstr>REFERENCES World Health Organization, ”Blood donor selection: guidelines on assessing donor suitability for blood donation, ” World Health Organization, 2012. https://apps.who.int/iris/handle/10665/76724 [Accesed: 10- Jan-2022]. A. C. Teena, K. Sankar, and S. Kannan, ”A Study on Blood Bank Management, ”Middle east Journal of Scientific research, vol. 19 ,no. 8,             pp. 1123-1126, Jan 2014.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91638</dc:creator>
  <cp:lastModifiedBy>91638</cp:lastModifiedBy>
  <cp:revision>11</cp:revision>
  <dcterms:created xsi:type="dcterms:W3CDTF">2023-09-24T17:25:23Z</dcterms:created>
  <dcterms:modified xsi:type="dcterms:W3CDTF">2023-09-25T15:53:39Z</dcterms:modified>
</cp:coreProperties>
</file>