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30CD7-7F8E-403A-82F0-62FAA31D0B11}" v="1" dt="2023-12-01T04:30:12.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0" d="100"/>
          <a:sy n="70" d="100"/>
        </p:scale>
        <p:origin x="7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ita Gupta" userId="b0b29f1780bc3ca2" providerId="LiveId" clId="{87CCBCF1-812D-47E2-8CC7-A27B73DD1560}"/>
    <pc:docChg chg="modSld">
      <pc:chgData name="Arpita Gupta" userId="b0b29f1780bc3ca2" providerId="LiveId" clId="{87CCBCF1-812D-47E2-8CC7-A27B73DD1560}" dt="2023-09-27T10:46:36.130" v="2" actId="20577"/>
      <pc:docMkLst>
        <pc:docMk/>
      </pc:docMkLst>
      <pc:sldChg chg="modSp mod">
        <pc:chgData name="Arpita Gupta" userId="b0b29f1780bc3ca2" providerId="LiveId" clId="{87CCBCF1-812D-47E2-8CC7-A27B73DD1560}" dt="2023-09-27T10:43:12.917" v="1" actId="207"/>
        <pc:sldMkLst>
          <pc:docMk/>
          <pc:sldMk cId="2645375160" sldId="257"/>
        </pc:sldMkLst>
        <pc:spChg chg="mod">
          <ac:chgData name="Arpita Gupta" userId="b0b29f1780bc3ca2" providerId="LiveId" clId="{87CCBCF1-812D-47E2-8CC7-A27B73DD1560}" dt="2023-09-27T10:43:12.917" v="1" actId="207"/>
          <ac:spMkLst>
            <pc:docMk/>
            <pc:sldMk cId="2645375160" sldId="257"/>
            <ac:spMk id="3" creationId="{9F74429B-1A7C-3404-8B3F-46F7FBAA359D}"/>
          </ac:spMkLst>
        </pc:spChg>
      </pc:sldChg>
      <pc:sldChg chg="modSp mod">
        <pc:chgData name="Arpita Gupta" userId="b0b29f1780bc3ca2" providerId="LiveId" clId="{87CCBCF1-812D-47E2-8CC7-A27B73DD1560}" dt="2023-09-27T10:46:36.130" v="2" actId="20577"/>
        <pc:sldMkLst>
          <pc:docMk/>
          <pc:sldMk cId="1003820239" sldId="258"/>
        </pc:sldMkLst>
        <pc:spChg chg="mod">
          <ac:chgData name="Arpita Gupta" userId="b0b29f1780bc3ca2" providerId="LiveId" clId="{87CCBCF1-812D-47E2-8CC7-A27B73DD1560}" dt="2023-09-27T10:46:36.130" v="2" actId="20577"/>
          <ac:spMkLst>
            <pc:docMk/>
            <pc:sldMk cId="1003820239" sldId="258"/>
            <ac:spMk id="3" creationId="{6E6A9BAD-9B23-DDE6-9C35-B0382F5EB8CD}"/>
          </ac:spMkLst>
        </pc:spChg>
      </pc:sldChg>
    </pc:docChg>
  </pc:docChgLst>
  <pc:docChgLst>
    <pc:chgData name="Arpita Gupta" userId="b0b29f1780bc3ca2" providerId="LiveId" clId="{86C30CD7-7F8E-403A-82F0-62FAA31D0B11}"/>
    <pc:docChg chg="undo custSel addSld modSld">
      <pc:chgData name="Arpita Gupta" userId="b0b29f1780bc3ca2" providerId="LiveId" clId="{86C30CD7-7F8E-403A-82F0-62FAA31D0B11}" dt="2023-12-01T04:30:28.463" v="65" actId="1076"/>
      <pc:docMkLst>
        <pc:docMk/>
      </pc:docMkLst>
      <pc:sldChg chg="modSp mod">
        <pc:chgData name="Arpita Gupta" userId="b0b29f1780bc3ca2" providerId="LiveId" clId="{86C30CD7-7F8E-403A-82F0-62FAA31D0B11}" dt="2023-11-28T05:45:50.402" v="42" actId="207"/>
        <pc:sldMkLst>
          <pc:docMk/>
          <pc:sldMk cId="1003820239" sldId="258"/>
        </pc:sldMkLst>
        <pc:spChg chg="mod">
          <ac:chgData name="Arpita Gupta" userId="b0b29f1780bc3ca2" providerId="LiveId" clId="{86C30CD7-7F8E-403A-82F0-62FAA31D0B11}" dt="2023-11-28T05:45:50.402" v="42" actId="207"/>
          <ac:spMkLst>
            <pc:docMk/>
            <pc:sldMk cId="1003820239" sldId="258"/>
            <ac:spMk id="3" creationId="{6E6A9BAD-9B23-DDE6-9C35-B0382F5EB8CD}"/>
          </ac:spMkLst>
        </pc:spChg>
      </pc:sldChg>
      <pc:sldChg chg="modSp mod">
        <pc:chgData name="Arpita Gupta" userId="b0b29f1780bc3ca2" providerId="LiveId" clId="{86C30CD7-7F8E-403A-82F0-62FAA31D0B11}" dt="2023-12-01T04:27:41.023" v="44" actId="20577"/>
        <pc:sldMkLst>
          <pc:docMk/>
          <pc:sldMk cId="2129887918" sldId="262"/>
        </pc:sldMkLst>
        <pc:spChg chg="mod">
          <ac:chgData name="Arpita Gupta" userId="b0b29f1780bc3ca2" providerId="LiveId" clId="{86C30CD7-7F8E-403A-82F0-62FAA31D0B11}" dt="2023-12-01T04:27:41.023" v="44" actId="20577"/>
          <ac:spMkLst>
            <pc:docMk/>
            <pc:sldMk cId="2129887918" sldId="262"/>
            <ac:spMk id="3" creationId="{0921306F-8E98-4274-5566-85804F716341}"/>
          </ac:spMkLst>
        </pc:spChg>
      </pc:sldChg>
      <pc:sldChg chg="modSp mod">
        <pc:chgData name="Arpita Gupta" userId="b0b29f1780bc3ca2" providerId="LiveId" clId="{86C30CD7-7F8E-403A-82F0-62FAA31D0B11}" dt="2023-11-28T05:45:09.063" v="40" actId="20577"/>
        <pc:sldMkLst>
          <pc:docMk/>
          <pc:sldMk cId="2238409219" sldId="263"/>
        </pc:sldMkLst>
        <pc:spChg chg="mod">
          <ac:chgData name="Arpita Gupta" userId="b0b29f1780bc3ca2" providerId="LiveId" clId="{86C30CD7-7F8E-403A-82F0-62FAA31D0B11}" dt="2023-11-28T05:45:09.063" v="40" actId="20577"/>
          <ac:spMkLst>
            <pc:docMk/>
            <pc:sldMk cId="2238409219" sldId="263"/>
            <ac:spMk id="3" creationId="{D2D7ED04-9649-2680-F17D-A80A925709C4}"/>
          </ac:spMkLst>
        </pc:spChg>
      </pc:sldChg>
      <pc:sldChg chg="addSp delSp modSp new mod">
        <pc:chgData name="Arpita Gupta" userId="b0b29f1780bc3ca2" providerId="LiveId" clId="{86C30CD7-7F8E-403A-82F0-62FAA31D0B11}" dt="2023-12-01T04:30:28.463" v="65" actId="1076"/>
        <pc:sldMkLst>
          <pc:docMk/>
          <pc:sldMk cId="3384142837" sldId="265"/>
        </pc:sldMkLst>
        <pc:spChg chg="mod">
          <ac:chgData name="Arpita Gupta" userId="b0b29f1780bc3ca2" providerId="LiveId" clId="{86C30CD7-7F8E-403A-82F0-62FAA31D0B11}" dt="2023-12-01T04:29:17.126" v="58" actId="122"/>
          <ac:spMkLst>
            <pc:docMk/>
            <pc:sldMk cId="3384142837" sldId="265"/>
            <ac:spMk id="2" creationId="{D9E065F8-65D1-26F8-019B-6F80C49161B3}"/>
          </ac:spMkLst>
        </pc:spChg>
        <pc:spChg chg="del">
          <ac:chgData name="Arpita Gupta" userId="b0b29f1780bc3ca2" providerId="LiveId" clId="{86C30CD7-7F8E-403A-82F0-62FAA31D0B11}" dt="2023-12-01T04:30:12.242" v="59" actId="931"/>
          <ac:spMkLst>
            <pc:docMk/>
            <pc:sldMk cId="3384142837" sldId="265"/>
            <ac:spMk id="3" creationId="{1D63335B-B86C-838B-5A86-AE651EB9F819}"/>
          </ac:spMkLst>
        </pc:spChg>
        <pc:picChg chg="add mod">
          <ac:chgData name="Arpita Gupta" userId="b0b29f1780bc3ca2" providerId="LiveId" clId="{86C30CD7-7F8E-403A-82F0-62FAA31D0B11}" dt="2023-12-01T04:30:28.463" v="65" actId="1076"/>
          <ac:picMkLst>
            <pc:docMk/>
            <pc:sldMk cId="3384142837" sldId="265"/>
            <ac:picMk id="5" creationId="{B80C808A-6354-0143-36A5-4092F4E82C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64806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273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0178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055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766852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869169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01711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61406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18075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8786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4180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590AA-D2EF-48C6-A800-ECA5A63ECD07}"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23635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590AA-D2EF-48C6-A800-ECA5A63ECD07}"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29028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305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360834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8590AA-D2EF-48C6-A800-ECA5A63ECD07}" type="datetimeFigureOut">
              <a:rPr lang="en-IN" smtClean="0"/>
              <a:t>01-12-2023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111460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590AA-D2EF-48C6-A800-ECA5A63ECD07}"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645B73-75FF-4FCD-86C2-A7E312E51844}" type="slidenum">
              <a:rPr lang="en-IN" smtClean="0"/>
              <a:t>‹#›</a:t>
            </a:fld>
            <a:endParaRPr lang="en-IN"/>
          </a:p>
        </p:txBody>
      </p:sp>
    </p:spTree>
    <p:extLst>
      <p:ext uri="{BB962C8B-B14F-4D97-AF65-F5344CB8AC3E}">
        <p14:creationId xmlns:p14="http://schemas.microsoft.com/office/powerpoint/2010/main" val="54676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8590AA-D2EF-48C6-A800-ECA5A63ECD07}" type="datetimeFigureOut">
              <a:rPr lang="en-IN" smtClean="0"/>
              <a:t>01-12-2023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645B73-75FF-4FCD-86C2-A7E312E51844}" type="slidenum">
              <a:rPr lang="en-IN" smtClean="0"/>
              <a:t>‹#›</a:t>
            </a:fld>
            <a:endParaRPr lang="en-IN"/>
          </a:p>
        </p:txBody>
      </p:sp>
    </p:spTree>
    <p:extLst>
      <p:ext uri="{BB962C8B-B14F-4D97-AF65-F5344CB8AC3E}">
        <p14:creationId xmlns:p14="http://schemas.microsoft.com/office/powerpoint/2010/main" val="4288728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6CE0-93AA-2787-E5DC-51FBBC484F42}"/>
              </a:ext>
            </a:extLst>
          </p:cNvPr>
          <p:cNvSpPr>
            <a:spLocks noGrp="1"/>
          </p:cNvSpPr>
          <p:nvPr>
            <p:ph type="ctrTitle"/>
          </p:nvPr>
        </p:nvSpPr>
        <p:spPr/>
        <p:txBody>
          <a:bodyPr/>
          <a:lstStyle/>
          <a:p>
            <a:r>
              <a:rPr lang="en-IN" dirty="0"/>
              <a:t>Bank Management System</a:t>
            </a:r>
          </a:p>
        </p:txBody>
      </p:sp>
      <p:sp>
        <p:nvSpPr>
          <p:cNvPr id="3" name="Subtitle 2">
            <a:extLst>
              <a:ext uri="{FF2B5EF4-FFF2-40B4-BE49-F238E27FC236}">
                <a16:creationId xmlns:a16="http://schemas.microsoft.com/office/drawing/2014/main" id="{2DCA2B89-CDF1-F8B0-094F-B3141CD4EDE0}"/>
              </a:ext>
            </a:extLst>
          </p:cNvPr>
          <p:cNvSpPr>
            <a:spLocks noGrp="1"/>
          </p:cNvSpPr>
          <p:nvPr>
            <p:ph type="subTitle" idx="1"/>
          </p:nvPr>
        </p:nvSpPr>
        <p:spPr/>
        <p:txBody>
          <a:bodyPr/>
          <a:lstStyle/>
          <a:p>
            <a:pPr algn="r"/>
            <a:r>
              <a:rPr lang="en-IN" dirty="0"/>
              <a:t>Arpita </a:t>
            </a:r>
            <a:r>
              <a:rPr lang="en-IN" dirty="0" err="1"/>
              <a:t>Vaish</a:t>
            </a:r>
            <a:r>
              <a:rPr lang="en-IN" dirty="0"/>
              <a:t>: 2200290140038</a:t>
            </a:r>
          </a:p>
          <a:p>
            <a:pPr algn="r"/>
            <a:r>
              <a:rPr lang="en-IN" dirty="0"/>
              <a:t>Arpit VISHWAKARMA: 2200290140037</a:t>
            </a:r>
          </a:p>
        </p:txBody>
      </p:sp>
    </p:spTree>
    <p:extLst>
      <p:ext uri="{BB962C8B-B14F-4D97-AF65-F5344CB8AC3E}">
        <p14:creationId xmlns:p14="http://schemas.microsoft.com/office/powerpoint/2010/main" val="60903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3B09-7FAB-C9FA-BEC3-B0EDB146C521}"/>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68B29EBF-55A7-B1EE-0DF1-0AC0A7C0AE68}"/>
              </a:ext>
            </a:extLst>
          </p:cNvPr>
          <p:cNvSpPr>
            <a:spLocks noGrp="1"/>
          </p:cNvSpPr>
          <p:nvPr>
            <p:ph idx="1"/>
          </p:nvPr>
        </p:nvSpPr>
        <p:spPr/>
        <p:txBody>
          <a:bodyPr/>
          <a:lstStyle/>
          <a:p>
            <a:pPr marL="0" indent="0">
              <a:buNone/>
            </a:pPr>
            <a:r>
              <a:rPr lang="en-IN" dirty="0"/>
              <a:t>Bank Management System have evolved significantly over the years, offering financial institutions the means to enhance efficiency, customer experience, and compliance. However, they also face challenges, particularly in terms of cybersecurity and regulatory compliance. Emerging trends in technology, such as, AI, blockchain, open banking and cloud computing, continue to shape the future of these systems.</a:t>
            </a:r>
          </a:p>
        </p:txBody>
      </p:sp>
    </p:spTree>
    <p:extLst>
      <p:ext uri="{BB962C8B-B14F-4D97-AF65-F5344CB8AC3E}">
        <p14:creationId xmlns:p14="http://schemas.microsoft.com/office/powerpoint/2010/main" val="230362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3EBF-8853-E08F-AD4E-4511D160D22D}"/>
              </a:ext>
            </a:extLst>
          </p:cNvPr>
          <p:cNvSpPr>
            <a:spLocks noGrp="1"/>
          </p:cNvSpPr>
          <p:nvPr>
            <p:ph type="title"/>
          </p:nvPr>
        </p:nvSpPr>
        <p:spPr/>
        <p:txBody>
          <a:bodyPr/>
          <a:lstStyle/>
          <a:p>
            <a:pPr algn="ctr"/>
            <a:r>
              <a:rPr lang="en-IN" b="1" dirty="0"/>
              <a:t>Abstract</a:t>
            </a:r>
          </a:p>
        </p:txBody>
      </p:sp>
      <p:sp>
        <p:nvSpPr>
          <p:cNvPr id="3" name="Content Placeholder 2">
            <a:extLst>
              <a:ext uri="{FF2B5EF4-FFF2-40B4-BE49-F238E27FC236}">
                <a16:creationId xmlns:a16="http://schemas.microsoft.com/office/drawing/2014/main" id="{9F74429B-1A7C-3404-8B3F-46F7FBAA359D}"/>
              </a:ext>
            </a:extLst>
          </p:cNvPr>
          <p:cNvSpPr>
            <a:spLocks noGrp="1"/>
          </p:cNvSpPr>
          <p:nvPr>
            <p:ph idx="1"/>
          </p:nvPr>
        </p:nvSpPr>
        <p:spPr/>
        <p:txBody>
          <a:bodyPr>
            <a:normAutofit lnSpcReduction="10000"/>
          </a:bodyPr>
          <a:lstStyle/>
          <a:p>
            <a:pPr marL="0" indent="0">
              <a:buNone/>
            </a:pPr>
            <a:r>
              <a:rPr lang="en-IN" sz="1800" spc="95" dirty="0">
                <a:effectLst/>
                <a:latin typeface="Open Sans" panose="020B0606030504020204" pitchFamily="34" charset="0"/>
                <a:ea typeface="Calibri" panose="020F0502020204030204" pitchFamily="34" charset="0"/>
                <a:cs typeface="Times New Roman" panose="02020603050405020304" pitchFamily="18" charset="0"/>
              </a:rPr>
              <a:t>The bank management system project is a program that keeps track of a client’s bank account. This project demonstrates the operation of a banking account system and covers the essential functions of bank management software. It develops a project for resolving a customer’s financial applications in a banking environment to meet the needs of an end banking user by providing multiple ways to complete banking chores. Additionally, this project is to provide additional features to the user’s workspace that are not available in a traditional banking project. The project’s bank management system is built on cutting-edge technologies. This project’s main goal is to create software for a bank account management system. This project was designed to make it simple and quick to complete previously impossible processes with manual systems which are now possible with this software. In this project we are using Java programming language for coding purposes and MySQL for database management. The database has account table, customer table and admin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4537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9B24-E8D6-0144-A46D-CDF92A1D30C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6E6A9BAD-9B23-DDE6-9C35-B0382F5EB8CD}"/>
              </a:ext>
            </a:extLst>
          </p:cNvPr>
          <p:cNvSpPr>
            <a:spLocks noGrp="1"/>
          </p:cNvSpPr>
          <p:nvPr>
            <p:ph idx="1"/>
          </p:nvPr>
        </p:nvSpPr>
        <p:spPr/>
        <p:txBody>
          <a:bodyPr>
            <a:normAutofit fontScale="77500" lnSpcReduction="20000"/>
          </a:bodyPr>
          <a:lstStyle/>
          <a:p>
            <a:r>
              <a:rPr lang="en-US" sz="1800" dirty="0">
                <a:effectLst/>
                <a:latin typeface="Segoe UI" panose="020B0502040204020203" pitchFamily="34" charset="0"/>
                <a:ea typeface="Times New Roman" panose="02020603050405020304" pitchFamily="18" charset="0"/>
              </a:rPr>
              <a:t>Using the technologies of Java, Swing, JDBC and MySQL, the Banking management system project was created. Since it features both connectivity—i.e., frontend and backend—the project is nicely constructed. The Project is constructed on a platform that uses the Eclipse IDE version 18, and MySQL Workbench version 8.1 CE, for connectivity from the front end to the back end. The Project's User Interface (UI) was created using Java's Swing, AWT as well as a variety of Java objects, and it is very user-friendly, making it suitable for all types of people to utilize.</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It is used by banks and other financial institutions to manage their continuous business operations, customer accounts, transactions, and other associated duties. The project was entirely created using the fundamental ideas of Java, specifically the Oops (Object Oriented Programming) philosophy. Each function is easy to access and well-organized.</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SimSun" panose="02010600030101010101" pitchFamily="2" charset="-122"/>
              </a:rPr>
              <a:t>Important components of a bank management system:</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Segoe UI" panose="020B0502040204020203" pitchFamily="34" charset="0"/>
                <a:ea typeface="Times New Roman" panose="02020603050405020304" pitchFamily="18" charset="0"/>
              </a:rPr>
            </a:br>
            <a:r>
              <a:rPr lang="en-US" sz="1800" b="1" dirty="0">
                <a:effectLst/>
                <a:latin typeface="Segoe UI" panose="020B0502040204020203" pitchFamily="34" charset="0"/>
                <a:ea typeface="Times New Roman" panose="02020603050405020304" pitchFamily="18" charset="0"/>
              </a:rPr>
              <a:t>Customer Management</a:t>
            </a:r>
            <a:r>
              <a:rPr lang="en-US" sz="1800" dirty="0">
                <a:effectLst/>
                <a:latin typeface="Segoe UI" panose="020B0502040204020203" pitchFamily="34" charset="0"/>
                <a:ea typeface="Times New Roman" panose="02020603050405020304" pitchFamily="18" charset="0"/>
              </a:rPr>
              <a:t>: The system gives the bank the ability to manage customer data, including identifying data, account opening, account closure, and account maintenance.</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Account management</a:t>
            </a:r>
            <a:r>
              <a:rPr lang="en-US" sz="1800" dirty="0">
                <a:effectLst/>
                <a:latin typeface="Segoe UI" panose="020B0502040204020203" pitchFamily="34" charset="0"/>
                <a:ea typeface="Times New Roman" panose="02020603050405020304" pitchFamily="18" charset="0"/>
              </a:rPr>
              <a:t> permits the opening and maintenance of many different types of accounts, including loans, savings accounts, checking accounts, and accounts for fixed deposits. It can manage balances, compute interest, keep track of transactions, and produce statements, among other things.</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Payments, transfers, withdrawals, and deposits</a:t>
            </a:r>
            <a:r>
              <a:rPr lang="en-US" sz="1800" dirty="0">
                <a:effectLst/>
                <a:latin typeface="Segoe UI" panose="020B0502040204020203" pitchFamily="34" charset="0"/>
                <a:ea typeface="Times New Roman" panose="02020603050405020304" pitchFamily="18" charset="0"/>
              </a:rPr>
              <a:t> are just a few of the various transaction types that can be processed by the system. It ensures secure transaction processing and preserves trustworthy audit trails.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382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A0D4-DCD8-0DA1-A8E1-B56D108708E9}"/>
              </a:ext>
            </a:extLst>
          </p:cNvPr>
          <p:cNvSpPr>
            <a:spLocks noGrp="1"/>
          </p:cNvSpPr>
          <p:nvPr>
            <p:ph type="title"/>
          </p:nvPr>
        </p:nvSpPr>
        <p:spPr/>
        <p:txBody>
          <a:bodyPr/>
          <a:lstStyle/>
          <a:p>
            <a:pPr algn="ctr"/>
            <a:r>
              <a:rPr lang="en-IN" b="1" dirty="0"/>
              <a:t>Project Objective</a:t>
            </a:r>
          </a:p>
        </p:txBody>
      </p:sp>
      <p:sp>
        <p:nvSpPr>
          <p:cNvPr id="3" name="Content Placeholder 2">
            <a:extLst>
              <a:ext uri="{FF2B5EF4-FFF2-40B4-BE49-F238E27FC236}">
                <a16:creationId xmlns:a16="http://schemas.microsoft.com/office/drawing/2014/main" id="{13B44313-A63F-F6AA-7D6C-C13126BFF0C1}"/>
              </a:ext>
            </a:extLst>
          </p:cNvPr>
          <p:cNvSpPr>
            <a:spLocks noGrp="1"/>
          </p:cNvSpPr>
          <p:nvPr>
            <p:ph idx="1"/>
          </p:nvPr>
        </p:nvSpPr>
        <p:spPr/>
        <p:txBody>
          <a:bodyPr>
            <a:normAutofit fontScale="70000" lnSpcReduction="20000"/>
          </a:bodyPr>
          <a:lstStyle/>
          <a:p>
            <a:pPr marR="226060" indent="133350" algn="just">
              <a:lnSpc>
                <a:spcPct val="150000"/>
              </a:lnSpc>
            </a:pPr>
            <a:r>
              <a:rPr lang="en-US" sz="1800" dirty="0">
                <a:effectLst/>
                <a:latin typeface="Segoe UI" panose="020B0502040204020203" pitchFamily="34" charset="0"/>
                <a:ea typeface="SimSun" panose="02010600030101010101" pitchFamily="2" charset="-122"/>
              </a:rPr>
              <a:t>The objective of the Bank Management System project is to design and implement a comprehensive software solution that streamlines and enhances the day-to-day operations of a bank. This system aims to:</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1. </a:t>
            </a:r>
            <a:r>
              <a:rPr lang="en-US" sz="1800" u="sng" dirty="0">
                <a:effectLst/>
                <a:latin typeface="Segoe UI" panose="020B0502040204020203" pitchFamily="34" charset="0"/>
                <a:ea typeface="SimSun" panose="02010600030101010101" pitchFamily="2" charset="-122"/>
              </a:rPr>
              <a:t>Automate core banking processes</a:t>
            </a:r>
            <a:r>
              <a:rPr lang="en-US" sz="1800" dirty="0">
                <a:effectLst/>
                <a:latin typeface="Segoe UI" panose="020B0502040204020203" pitchFamily="34" charset="0"/>
                <a:ea typeface="SimSun" panose="02010600030101010101" pitchFamily="2" charset="-122"/>
              </a:rPr>
              <a:t>: Develop a user-friendly interface to automate tasks such as customer management, account handling, and transaction processing to improve operational efficiency.</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2. </a:t>
            </a:r>
            <a:r>
              <a:rPr lang="en-US" sz="1800" u="sng" dirty="0">
                <a:effectLst/>
                <a:latin typeface="Segoe UI" panose="020B0502040204020203" pitchFamily="34" charset="0"/>
                <a:ea typeface="SimSun" panose="02010600030101010101" pitchFamily="2" charset="-122"/>
              </a:rPr>
              <a:t>Enhance customer experience</a:t>
            </a:r>
            <a:r>
              <a:rPr lang="en-US" sz="1800" dirty="0">
                <a:effectLst/>
                <a:latin typeface="Segoe UI" panose="020B0502040204020203" pitchFamily="34" charset="0"/>
                <a:ea typeface="SimSun" panose="02010600030101010101" pitchFamily="2" charset="-122"/>
              </a:rPr>
              <a:t>: Provide a secure and convenient platform for customers to access their accounts, make transactions, and receive banking services, thereby improving customer satisfaction.</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3. </a:t>
            </a:r>
            <a:r>
              <a:rPr lang="en-US" sz="1800" u="sng" dirty="0">
                <a:effectLst/>
                <a:latin typeface="Segoe UI" panose="020B0502040204020203" pitchFamily="34" charset="0"/>
                <a:ea typeface="SimSun" panose="02010600030101010101" pitchFamily="2" charset="-122"/>
              </a:rPr>
              <a:t>Ensure data security</a:t>
            </a:r>
            <a:r>
              <a:rPr lang="en-US" sz="1800" dirty="0">
                <a:effectLst/>
                <a:latin typeface="Segoe UI" panose="020B0502040204020203" pitchFamily="34" charset="0"/>
                <a:ea typeface="SimSun" panose="02010600030101010101" pitchFamily="2" charset="-122"/>
              </a:rPr>
              <a:t>: Implement robust security measures to safeguard sensitive financial data, prevent unauthorized access, and protect against cyber threats.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4. </a:t>
            </a:r>
            <a:r>
              <a:rPr lang="en-US" sz="1800" u="sng" dirty="0">
                <a:effectLst/>
                <a:latin typeface="Segoe UI" panose="020B0502040204020203" pitchFamily="34" charset="0"/>
                <a:ea typeface="SimSun" panose="02010600030101010101" pitchFamily="2" charset="-122"/>
              </a:rPr>
              <a:t>Enable scalability</a:t>
            </a:r>
            <a:r>
              <a:rPr lang="en-US" sz="1800" dirty="0">
                <a:effectLst/>
                <a:latin typeface="Segoe UI" panose="020B0502040204020203" pitchFamily="34" charset="0"/>
                <a:ea typeface="SimSun" panose="02010600030101010101" pitchFamily="2" charset="-122"/>
              </a:rPr>
              <a:t>: Design the system to accommodate future growth and evolving banking needs by allowing easy integration of new services and features.</a:t>
            </a:r>
            <a:endParaRPr lang="en-IN" sz="1800" dirty="0">
              <a:effectLst/>
              <a:latin typeface="Times New Roman" panose="02020603050405020304" pitchFamily="18" charset="0"/>
              <a:ea typeface="SimSun" panose="02010600030101010101" pitchFamily="2" charset="-122"/>
            </a:endParaRPr>
          </a:p>
          <a:p>
            <a:pPr marR="226060" indent="133350" algn="just">
              <a:lnSpc>
                <a:spcPct val="150000"/>
              </a:lnSpc>
            </a:pPr>
            <a:r>
              <a:rPr lang="en-US" sz="1800" dirty="0">
                <a:effectLst/>
                <a:latin typeface="Segoe UI" panose="020B0502040204020203" pitchFamily="34" charset="0"/>
                <a:ea typeface="SimSun" panose="02010600030101010101" pitchFamily="2" charset="-122"/>
              </a:rPr>
              <a:t>5. </a:t>
            </a:r>
            <a:r>
              <a:rPr lang="en-US" sz="1800" u="sng" dirty="0">
                <a:effectLst/>
                <a:latin typeface="Segoe UI" panose="020B0502040204020203" pitchFamily="34" charset="0"/>
                <a:ea typeface="SimSun" panose="02010600030101010101" pitchFamily="2" charset="-122"/>
              </a:rPr>
              <a:t>Improve decision-making:</a:t>
            </a:r>
            <a:r>
              <a:rPr lang="en-US" sz="1800" dirty="0">
                <a:effectLst/>
                <a:latin typeface="Segoe UI" panose="020B0502040204020203" pitchFamily="34" charset="0"/>
                <a:ea typeface="SimSun" panose="02010600030101010101" pitchFamily="2" charset="-122"/>
              </a:rPr>
              <a:t> Provide comprehensive reporting and analytics tools to assist bank management in making informed decisions based on real-time data.</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5152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77E9-E2AA-4A32-6805-7EEE83947B94}"/>
              </a:ext>
            </a:extLst>
          </p:cNvPr>
          <p:cNvSpPr>
            <a:spLocks noGrp="1"/>
          </p:cNvSpPr>
          <p:nvPr>
            <p:ph type="title"/>
          </p:nvPr>
        </p:nvSpPr>
        <p:spPr/>
        <p:txBody>
          <a:bodyPr/>
          <a:lstStyle/>
          <a:p>
            <a:pPr algn="ctr"/>
            <a:r>
              <a:rPr lang="en-IN" b="1" dirty="0"/>
              <a:t>Modules</a:t>
            </a:r>
          </a:p>
        </p:txBody>
      </p:sp>
      <p:sp>
        <p:nvSpPr>
          <p:cNvPr id="3" name="Content Placeholder 2">
            <a:extLst>
              <a:ext uri="{FF2B5EF4-FFF2-40B4-BE49-F238E27FC236}">
                <a16:creationId xmlns:a16="http://schemas.microsoft.com/office/drawing/2014/main" id="{959429C9-C153-6647-DD6F-A304E47B7131}"/>
              </a:ext>
            </a:extLst>
          </p:cNvPr>
          <p:cNvSpPr>
            <a:spLocks noGrp="1"/>
          </p:cNvSpPr>
          <p:nvPr>
            <p:ph idx="1"/>
          </p:nvPr>
        </p:nvSpPr>
        <p:spPr/>
        <p:txBody>
          <a:bodyPr/>
          <a:lstStyle/>
          <a:p>
            <a:pPr marL="0" indent="0" algn="just">
              <a:lnSpc>
                <a:spcPct val="115000"/>
              </a:lnSpc>
              <a:spcAft>
                <a:spcPts val="1000"/>
              </a:spcAft>
              <a:buNone/>
            </a:pPr>
            <a:r>
              <a:rPr lang="en-IN" sz="2000" dirty="0">
                <a:effectLst/>
                <a:ea typeface="Calibri" panose="020F0502020204030204" pitchFamily="34" charset="0"/>
                <a:cs typeface="Times New Roman" panose="02020603050405020304" pitchFamily="18" charset="0"/>
              </a:rPr>
              <a:t>Here in my project there are two types of modules. This module is the main module which performs all the main operations in the system. The major operations in the system are:</a:t>
            </a:r>
          </a:p>
          <a:p>
            <a:r>
              <a:rPr lang="en-IN" sz="1800" dirty="0"/>
              <a:t>Admin Module</a:t>
            </a:r>
          </a:p>
          <a:p>
            <a:r>
              <a:rPr lang="en-IN" sz="1800" dirty="0"/>
              <a:t>User module</a:t>
            </a:r>
          </a:p>
        </p:txBody>
      </p:sp>
    </p:spTree>
    <p:extLst>
      <p:ext uri="{BB962C8B-B14F-4D97-AF65-F5344CB8AC3E}">
        <p14:creationId xmlns:p14="http://schemas.microsoft.com/office/powerpoint/2010/main" val="183088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C47B-EC4F-14D1-BD15-E6D6D01400ED}"/>
              </a:ext>
            </a:extLst>
          </p:cNvPr>
          <p:cNvSpPr>
            <a:spLocks noGrp="1"/>
          </p:cNvSpPr>
          <p:nvPr>
            <p:ph type="title"/>
          </p:nvPr>
        </p:nvSpPr>
        <p:spPr/>
        <p:txBody>
          <a:bodyPr/>
          <a:lstStyle/>
          <a:p>
            <a:pPr algn="ctr"/>
            <a:r>
              <a:rPr lang="en-IN" b="1" dirty="0"/>
              <a:t>Admin Module</a:t>
            </a:r>
          </a:p>
        </p:txBody>
      </p:sp>
      <p:sp>
        <p:nvSpPr>
          <p:cNvPr id="3" name="Content Placeholder 2">
            <a:extLst>
              <a:ext uri="{FF2B5EF4-FFF2-40B4-BE49-F238E27FC236}">
                <a16:creationId xmlns:a16="http://schemas.microsoft.com/office/drawing/2014/main" id="{CD3AE198-AFDF-400F-FAE6-4A719EB3F454}"/>
              </a:ext>
            </a:extLst>
          </p:cNvPr>
          <p:cNvSpPr>
            <a:spLocks noGrp="1"/>
          </p:cNvSpPr>
          <p:nvPr>
            <p:ph idx="1"/>
          </p:nvPr>
        </p:nvSpPr>
        <p:spPr/>
        <p:txBody>
          <a:bodyPr>
            <a:normAutofit fontScale="92500" lnSpcReduction="20000"/>
          </a:bodyPr>
          <a:lstStyle/>
          <a:p>
            <a:pPr marL="0" indent="0" algn="just">
              <a:lnSpc>
                <a:spcPct val="115000"/>
              </a:lnSpc>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Segoe UI" panose="020B0502040204020203" pitchFamily="34" charset="0"/>
                <a:ea typeface="Calibri" panose="020F0502020204030204" pitchFamily="34" charset="0"/>
                <a:cs typeface="Times New Roman" panose="02020603050405020304" pitchFamily="18" charset="0"/>
              </a:rPr>
              <a:t>Admin can access this project there is an authorization process. If you login as an Admin then you will be redirected to the Admin Home Page and if you are a simple user you will be redirected to your Account Home Page. This performs the following functions. Create Individual Accounts, manage existing accounts, View all transactions, Balance enquiry, Delete/close account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Admin login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Add/delete/update account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Withdrawal/deposit/statements transaction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Account Information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details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Active/Inactive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View transaction histories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441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D2B9-E1FC-9A26-BB6D-3F36D8BDF725}"/>
              </a:ext>
            </a:extLst>
          </p:cNvPr>
          <p:cNvSpPr>
            <a:spLocks noGrp="1"/>
          </p:cNvSpPr>
          <p:nvPr>
            <p:ph type="title"/>
          </p:nvPr>
        </p:nvSpPr>
        <p:spPr/>
        <p:txBody>
          <a:bodyPr/>
          <a:lstStyle/>
          <a:p>
            <a:pPr algn="ctr"/>
            <a:r>
              <a:rPr lang="en-IN" b="1" dirty="0"/>
              <a:t>User Module</a:t>
            </a:r>
          </a:p>
        </p:txBody>
      </p:sp>
      <p:sp>
        <p:nvSpPr>
          <p:cNvPr id="3" name="Content Placeholder 2">
            <a:extLst>
              <a:ext uri="{FF2B5EF4-FFF2-40B4-BE49-F238E27FC236}">
                <a16:creationId xmlns:a16="http://schemas.microsoft.com/office/drawing/2014/main" id="{0921306F-8E98-4274-5566-85804F716341}"/>
              </a:ext>
            </a:extLst>
          </p:cNvPr>
          <p:cNvSpPr>
            <a:spLocks noGrp="1"/>
          </p:cNvSpPr>
          <p:nvPr>
            <p:ph idx="1"/>
          </p:nvPr>
        </p:nvSpPr>
        <p:spPr/>
        <p:txBody>
          <a:bodyPr/>
          <a:lstStyle/>
          <a:p>
            <a:pPr marL="76200" indent="0" algn="just">
              <a:lnSpc>
                <a:spcPct val="115000"/>
              </a:lnSpc>
              <a:buNone/>
            </a:pPr>
            <a:r>
              <a:rPr lang="en-IN" sz="1800" dirty="0">
                <a:effectLst/>
                <a:latin typeface="Segoe UI" panose="020B0502040204020203" pitchFamily="34" charset="0"/>
                <a:ea typeface="Calibri" panose="020F0502020204030204" pitchFamily="34" charset="0"/>
                <a:cs typeface="Times New Roman" panose="02020603050405020304" pitchFamily="18" charset="0"/>
              </a:rPr>
              <a:t>A simple user can access their account and can deposit/withdraw money from their account. User can also transfer money from their account to any other bank account. User can see their transaction report and balance enquiry too.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login, use PIN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Creating/open new account registration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View statements transaction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User account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IN" sz="1800" dirty="0">
                <a:effectLst/>
                <a:latin typeface="Segoe UI" panose="020B0502040204020203" pitchFamily="34" charset="0"/>
                <a:ea typeface="Calibri" panose="020F0502020204030204" pitchFamily="34" charset="0"/>
                <a:cs typeface="Times New Roman" panose="02020603050405020304" pitchFamily="18" charset="0"/>
              </a:rPr>
              <a:t> Change Password and Pin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988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2516-F079-9A14-C09E-5E6DE8634271}"/>
              </a:ext>
            </a:extLst>
          </p:cNvPr>
          <p:cNvSpPr>
            <a:spLocks noGrp="1"/>
          </p:cNvSpPr>
          <p:nvPr>
            <p:ph type="title"/>
          </p:nvPr>
        </p:nvSpPr>
        <p:spPr/>
        <p:txBody>
          <a:bodyPr/>
          <a:lstStyle/>
          <a:p>
            <a:pPr algn="ctr"/>
            <a:r>
              <a:rPr lang="en-IN" b="1" dirty="0"/>
              <a:t>Requirements</a:t>
            </a:r>
          </a:p>
        </p:txBody>
      </p:sp>
      <p:sp>
        <p:nvSpPr>
          <p:cNvPr id="3" name="Content Placeholder 2">
            <a:extLst>
              <a:ext uri="{FF2B5EF4-FFF2-40B4-BE49-F238E27FC236}">
                <a16:creationId xmlns:a16="http://schemas.microsoft.com/office/drawing/2014/main" id="{D2D7ED04-9649-2680-F17D-A80A925709C4}"/>
              </a:ext>
            </a:extLst>
          </p:cNvPr>
          <p:cNvSpPr>
            <a:spLocks noGrp="1"/>
          </p:cNvSpPr>
          <p:nvPr>
            <p:ph idx="1"/>
          </p:nvPr>
        </p:nvSpPr>
        <p:spPr/>
        <p:txBody>
          <a:bodyPr/>
          <a:lstStyle/>
          <a:p>
            <a:pPr marL="0" indent="0">
              <a:buNone/>
            </a:pPr>
            <a:r>
              <a:rPr lang="en-IN" dirty="0"/>
              <a:t>Hardware Requirements:</a:t>
            </a:r>
          </a:p>
          <a:p>
            <a:r>
              <a:rPr lang="en-IN" sz="1800" dirty="0"/>
              <a:t>Laptop or PC</a:t>
            </a:r>
          </a:p>
          <a:p>
            <a:r>
              <a:rPr lang="en-IN" sz="1800" dirty="0"/>
              <a:t>Minimum 1GB RAM,128GB internal</a:t>
            </a:r>
          </a:p>
          <a:p>
            <a:r>
              <a:rPr lang="en-IN" sz="1800" dirty="0"/>
              <a:t>I3 Processor</a:t>
            </a:r>
          </a:p>
          <a:p>
            <a:pPr marL="0" indent="0">
              <a:buNone/>
            </a:pPr>
            <a:endParaRPr lang="en-IN" b="1" dirty="0"/>
          </a:p>
          <a:p>
            <a:pPr marL="0" indent="0">
              <a:buNone/>
            </a:pPr>
            <a:r>
              <a:rPr lang="en-IN" dirty="0"/>
              <a:t>Software Requirements:</a:t>
            </a:r>
          </a:p>
          <a:p>
            <a:r>
              <a:rPr lang="en-IN" sz="1800" dirty="0"/>
              <a:t>IntelliJ Idea IDE or NetBeans</a:t>
            </a:r>
          </a:p>
          <a:p>
            <a:r>
              <a:rPr lang="en-IN" sz="1800" dirty="0"/>
              <a:t>My SQL or JDBC server</a:t>
            </a:r>
          </a:p>
        </p:txBody>
      </p:sp>
    </p:spTree>
    <p:extLst>
      <p:ext uri="{BB962C8B-B14F-4D97-AF65-F5344CB8AC3E}">
        <p14:creationId xmlns:p14="http://schemas.microsoft.com/office/powerpoint/2010/main" val="223840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65F8-65D1-26F8-019B-6F80C49161B3}"/>
              </a:ext>
            </a:extLst>
          </p:cNvPr>
          <p:cNvSpPr>
            <a:spLocks noGrp="1"/>
          </p:cNvSpPr>
          <p:nvPr>
            <p:ph type="title"/>
          </p:nvPr>
        </p:nvSpPr>
        <p:spPr/>
        <p:txBody>
          <a:bodyPr/>
          <a:lstStyle/>
          <a:p>
            <a:pPr algn="ctr"/>
            <a:r>
              <a:rPr lang="en-IN" dirty="0"/>
              <a:t>Gantt Chart:</a:t>
            </a:r>
          </a:p>
        </p:txBody>
      </p:sp>
      <p:pic>
        <p:nvPicPr>
          <p:cNvPr id="5" name="Content Placeholder 4" descr="A screenshot of a spreadsheet&#10;&#10;Description automatically generated">
            <a:extLst>
              <a:ext uri="{FF2B5EF4-FFF2-40B4-BE49-F238E27FC236}">
                <a16:creationId xmlns:a16="http://schemas.microsoft.com/office/drawing/2014/main" id="{B80C808A-6354-0143-36A5-4092F4E82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213" y="1853248"/>
            <a:ext cx="7416800" cy="4052190"/>
          </a:xfrm>
        </p:spPr>
      </p:pic>
    </p:spTree>
    <p:extLst>
      <p:ext uri="{BB962C8B-B14F-4D97-AF65-F5344CB8AC3E}">
        <p14:creationId xmlns:p14="http://schemas.microsoft.com/office/powerpoint/2010/main" val="3384142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967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Open Sans</vt:lpstr>
      <vt:lpstr>Segoe UI</vt:lpstr>
      <vt:lpstr>Times New Roman</vt:lpstr>
      <vt:lpstr>Wingdings 3</vt:lpstr>
      <vt:lpstr>Ion</vt:lpstr>
      <vt:lpstr>Bank Management System</vt:lpstr>
      <vt:lpstr>Abstract</vt:lpstr>
      <vt:lpstr>Introduction</vt:lpstr>
      <vt:lpstr>Project Objective</vt:lpstr>
      <vt:lpstr>Modules</vt:lpstr>
      <vt:lpstr>Admin Module</vt:lpstr>
      <vt:lpstr>User Module</vt:lpstr>
      <vt:lpstr>Requirements</vt:lpstr>
      <vt:lpstr>Gantt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Arpita Gupta</dc:creator>
  <cp:lastModifiedBy>Arpita Gupta</cp:lastModifiedBy>
  <cp:revision>1</cp:revision>
  <dcterms:created xsi:type="dcterms:W3CDTF">2023-09-27T10:39:28Z</dcterms:created>
  <dcterms:modified xsi:type="dcterms:W3CDTF">2023-12-01T04:30:30Z</dcterms:modified>
</cp:coreProperties>
</file>