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Default Extension="wdp" ContentType="image/vnd.ms-photo"/>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C4BC7C-F2AD-46D5-87D1-C37E16715DD4}" v="5" dt="2023-09-25T06:07:43.9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66" y="-77"/>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cstate="print">
              <a:alphaModFix amt="85000"/>
              <a:lum bright="70000" contrast="-70000"/>
              <a:extLst>
                <a:ext uri="{BEBA8EAE-BF5A-486C-A8C5-ECC9F3942E4B}">
                  <a14:imgProps xmlns:a14="http://schemas.microsoft.com/office/drawing/2010/main" xmlns="">
                    <a14:imgLayer r:embed="rId3">
                      <a14:imgEffect>
                        <a14:sharpenSoften amount="61000"/>
                      </a14:imgEffect>
                    </a14:imgLayer>
                  </a14:imgProps>
                </a:ext>
                <a:ext uri="{28A0092B-C50C-407E-A947-70E740481C1C}">
                  <a14:useLocalDpi xmlns:a14="http://schemas.microsoft.com/office/drawing/2010/main" xmlns=""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cstate="print">
              <a:alphaModFix amt="85000"/>
              <a:lum bright="70000" contrast="-70000"/>
              <a:extLst>
                <a:ext uri="{BEBA8EAE-BF5A-486C-A8C5-ECC9F3942E4B}">
                  <a14:imgProps xmlns:a14="http://schemas.microsoft.com/office/drawing/2010/main" xmlns="">
                    <a14:imgLayer r:embed="rId3">
                      <a14:imgEffect>
                        <a14:sharpenSoften amount="61000"/>
                      </a14:imgEffect>
                    </a14:imgLayer>
                  </a14:imgProps>
                </a:ext>
                <a:ext uri="{28A0092B-C50C-407E-A947-70E740481C1C}">
                  <a14:useLocalDpi xmlns:a14="http://schemas.microsoft.com/office/drawing/2010/main" xmlns=""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cstate="print">
              <a:alphaModFix amt="85000"/>
              <a:lum bright="70000" contrast="-70000"/>
              <a:extLst>
                <a:ext uri="{BEBA8EAE-BF5A-486C-A8C5-ECC9F3942E4B}">
                  <a14:imgProps xmlns:a14="http://schemas.microsoft.com/office/drawing/2010/main" xmlns="">
                    <a14:imgLayer r:embed="rId3">
                      <a14:imgEffect>
                        <a14:sharpenSoften amount="61000"/>
                      </a14:imgEffect>
                    </a14:imgLayer>
                  </a14:imgProps>
                </a:ext>
                <a:ext uri="{28A0092B-C50C-407E-A947-70E740481C1C}">
                  <a14:useLocalDpi xmlns:a14="http://schemas.microsoft.com/office/drawing/2010/main" xmlns=""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cstate="print">
                <a:duotone>
                  <a:schemeClr val="accent1">
                    <a:shade val="45000"/>
                    <a:satMod val="135000"/>
                  </a:schemeClr>
                  <a:prstClr val="white"/>
                </a:duotone>
                <a:extLst>
                  <a:ext uri="{BEBA8EAE-BF5A-486C-A8C5-ECC9F3942E4B}">
                    <a14:imgProps xmlns:a14="http://schemas.microsoft.com/office/drawing/2010/main" xmlns="">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7200"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48DA6EA-1D05-4A16-9FE0-25BF2521B60C}" type="datetimeFigureOut">
              <a:rPr lang="en-US" smtClean="0"/>
              <a:pPr/>
              <a:t>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b="0"/>
            </a:lvl1pPr>
          </a:lstStyle>
          <a:p>
            <a:fld id="{A8BBF139-10AF-4339-AA0A-4D6B1F873F73}" type="slidenum">
              <a:rPr lang="en-US" smtClean="0"/>
              <a:pPr/>
              <a:t>‹#›</a:t>
            </a:fld>
            <a:endParaRPr lang="en-US"/>
          </a:p>
        </p:txBody>
      </p:sp>
    </p:spTree>
    <p:extLst>
      <p:ext uri="{BB962C8B-B14F-4D97-AF65-F5344CB8AC3E}">
        <p14:creationId xmlns:p14="http://schemas.microsoft.com/office/powerpoint/2010/main" xmlns="" val="3668437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8DA6EA-1D05-4A16-9FE0-25BF2521B60C}" type="datetimeFigureOut">
              <a:rPr lang="en-US" smtClean="0"/>
              <a:pPr/>
              <a:t>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BBF139-10AF-4339-AA0A-4D6B1F873F73}" type="slidenum">
              <a:rPr lang="en-US" smtClean="0"/>
              <a:pPr/>
              <a:t>‹#›</a:t>
            </a:fld>
            <a:endParaRPr lang="en-US"/>
          </a:p>
        </p:txBody>
      </p:sp>
    </p:spTree>
    <p:extLst>
      <p:ext uri="{BB962C8B-B14F-4D97-AF65-F5344CB8AC3E}">
        <p14:creationId xmlns:p14="http://schemas.microsoft.com/office/powerpoint/2010/main" xmlns="" val="2981266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8DA6EA-1D05-4A16-9FE0-25BF2521B60C}" type="datetimeFigureOut">
              <a:rPr lang="en-US" smtClean="0"/>
              <a:pPr/>
              <a:t>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BBF139-10AF-4339-AA0A-4D6B1F873F73}" type="slidenum">
              <a:rPr lang="en-US" smtClean="0"/>
              <a:pPr/>
              <a:t>‹#›</a:t>
            </a:fld>
            <a:endParaRPr lang="en-US"/>
          </a:p>
        </p:txBody>
      </p:sp>
    </p:spTree>
    <p:extLst>
      <p:ext uri="{BB962C8B-B14F-4D97-AF65-F5344CB8AC3E}">
        <p14:creationId xmlns:p14="http://schemas.microsoft.com/office/powerpoint/2010/main" xmlns="" val="3095403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8DA6EA-1D05-4A16-9FE0-25BF2521B60C}" type="datetimeFigureOut">
              <a:rPr lang="en-US" smtClean="0"/>
              <a:pPr/>
              <a:t>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BBF139-10AF-4339-AA0A-4D6B1F873F73}" type="slidenum">
              <a:rPr lang="en-US" smtClean="0"/>
              <a:pPr/>
              <a:t>‹#›</a:t>
            </a:fld>
            <a:endParaRPr lang="en-US"/>
          </a:p>
        </p:txBody>
      </p:sp>
    </p:spTree>
    <p:extLst>
      <p:ext uri="{BB962C8B-B14F-4D97-AF65-F5344CB8AC3E}">
        <p14:creationId xmlns:p14="http://schemas.microsoft.com/office/powerpoint/2010/main" xmlns="" val="3837071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cstate="print">
              <a:alphaModFix amt="85000"/>
              <a:lum bright="70000" contrast="-70000"/>
              <a:extLst>
                <a:ext uri="{BEBA8EAE-BF5A-486C-A8C5-ECC9F3942E4B}">
                  <a14:imgProps xmlns:a14="http://schemas.microsoft.com/office/drawing/2010/main" xmlns="">
                    <a14:imgLayer r:embed="rId3">
                      <a14:imgEffect>
                        <a14:sharpenSoften amount="61000"/>
                      </a14:imgEffect>
                    </a14:imgLayer>
                  </a14:imgProps>
                </a:ext>
                <a:ext uri="{28A0092B-C50C-407E-A947-70E740481C1C}">
                  <a14:useLocalDpi xmlns:a14="http://schemas.microsoft.com/office/drawing/2010/main" xmlns=""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348DA6EA-1D05-4A16-9FE0-25BF2521B60C}" type="datetimeFigureOut">
              <a:rPr lang="en-US" smtClean="0"/>
              <a:pPr/>
              <a:t>2/27/2024</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cstate="print">
                <a:duotone>
                  <a:schemeClr val="accent1">
                    <a:shade val="45000"/>
                    <a:satMod val="135000"/>
                  </a:schemeClr>
                  <a:prstClr val="white"/>
                </a:duotone>
                <a:extLst>
                  <a:ext uri="{BEBA8EAE-BF5A-486C-A8C5-ECC9F3942E4B}">
                    <a14:imgProps xmlns:a14="http://schemas.microsoft.com/office/drawing/2010/main" xmlns="">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A8BBF139-10AF-4339-AA0A-4D6B1F873F73}" type="slidenum">
              <a:rPr lang="en-US" smtClean="0"/>
              <a:pPr/>
              <a:t>‹#›</a:t>
            </a:fld>
            <a:endParaRPr lang="en-US"/>
          </a:p>
        </p:txBody>
      </p:sp>
    </p:spTree>
    <p:extLst>
      <p:ext uri="{BB962C8B-B14F-4D97-AF65-F5344CB8AC3E}">
        <p14:creationId xmlns:p14="http://schemas.microsoft.com/office/powerpoint/2010/main" xmlns="" val="306569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8DA6EA-1D05-4A16-9FE0-25BF2521B60C}" type="datetimeFigureOut">
              <a:rPr lang="en-US" smtClean="0"/>
              <a:pPr/>
              <a:t>2/27/2024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BBF139-10AF-4339-AA0A-4D6B1F873F73}" type="slidenum">
              <a:rPr lang="en-US" smtClean="0"/>
              <a:pPr/>
              <a:t>‹#›</a:t>
            </a:fld>
            <a:endParaRPr lang="en-US"/>
          </a:p>
        </p:txBody>
      </p:sp>
    </p:spTree>
    <p:extLst>
      <p:ext uri="{BB962C8B-B14F-4D97-AF65-F5344CB8AC3E}">
        <p14:creationId xmlns:p14="http://schemas.microsoft.com/office/powerpoint/2010/main" xmlns="" val="34841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8DA6EA-1D05-4A16-9FE0-25BF2521B60C}" type="datetimeFigureOut">
              <a:rPr lang="en-US" smtClean="0"/>
              <a:pPr/>
              <a:t>2/27/2024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BBF139-10AF-4339-AA0A-4D6B1F873F73}" type="slidenum">
              <a:rPr lang="en-US" smtClean="0"/>
              <a:pPr/>
              <a:t>‹#›</a:t>
            </a:fld>
            <a:endParaRPr lang="en-US"/>
          </a:p>
        </p:txBody>
      </p:sp>
    </p:spTree>
    <p:extLst>
      <p:ext uri="{BB962C8B-B14F-4D97-AF65-F5344CB8AC3E}">
        <p14:creationId xmlns:p14="http://schemas.microsoft.com/office/powerpoint/2010/main" xmlns="" val="1088845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8DA6EA-1D05-4A16-9FE0-25BF2521B60C}" type="datetimeFigureOut">
              <a:rPr lang="en-US" smtClean="0"/>
              <a:pPr/>
              <a:t>2/27/2024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BBF139-10AF-4339-AA0A-4D6B1F873F73}" type="slidenum">
              <a:rPr lang="en-US" smtClean="0"/>
              <a:pPr/>
              <a:t>‹#›</a:t>
            </a:fld>
            <a:endParaRPr lang="en-US"/>
          </a:p>
        </p:txBody>
      </p:sp>
    </p:spTree>
    <p:extLst>
      <p:ext uri="{BB962C8B-B14F-4D97-AF65-F5344CB8AC3E}">
        <p14:creationId xmlns:p14="http://schemas.microsoft.com/office/powerpoint/2010/main" xmlns="" val="4146496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8DA6EA-1D05-4A16-9FE0-25BF2521B60C}" type="datetimeFigureOut">
              <a:rPr lang="en-US" smtClean="0"/>
              <a:pPr/>
              <a:t>2/27/2024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BBF139-10AF-4339-AA0A-4D6B1F873F73}" type="slidenum">
              <a:rPr lang="en-US" smtClean="0"/>
              <a:pPr/>
              <a:t>‹#›</a:t>
            </a:fld>
            <a:endParaRPr lang="en-US"/>
          </a:p>
        </p:txBody>
      </p:sp>
    </p:spTree>
    <p:extLst>
      <p:ext uri="{BB962C8B-B14F-4D97-AF65-F5344CB8AC3E}">
        <p14:creationId xmlns:p14="http://schemas.microsoft.com/office/powerpoint/2010/main" xmlns="" val="48772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cstate="print">
              <a:alphaModFix amt="60000"/>
              <a:lum bright="70000" contrast="-70000"/>
              <a:extLst>
                <a:ext uri="{BEBA8EAE-BF5A-486C-A8C5-ECC9F3942E4B}">
                  <a14:imgProps xmlns:a14="http://schemas.microsoft.com/office/drawing/2010/main" xmlns="">
                    <a14:imgLayer r:embed="rId3">
                      <a14:imgEffect>
                        <a14:sharpenSoften amount="61000"/>
                      </a14:imgEffect>
                    </a14:imgLayer>
                  </a14:imgProps>
                </a:ext>
                <a:ext uri="{28A0092B-C50C-407E-A947-70E740481C1C}">
                  <a14:useLocalDpi xmlns:a14="http://schemas.microsoft.com/office/drawing/2010/main" xmlns=""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0"/>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8DA6EA-1D05-4A16-9FE0-25BF2521B60C}" type="datetimeFigureOut">
              <a:rPr lang="en-US" smtClean="0"/>
              <a:pPr/>
              <a:t>2/27/2024</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cstate="print">
                <a:duotone>
                  <a:schemeClr val="accent1">
                    <a:shade val="45000"/>
                    <a:satMod val="135000"/>
                  </a:schemeClr>
                  <a:prstClr val="white"/>
                </a:duotone>
                <a:extLst>
                  <a:ext uri="{BEBA8EAE-BF5A-486C-A8C5-ECC9F3942E4B}">
                    <a14:imgProps xmlns:a14="http://schemas.microsoft.com/office/drawing/2010/main" xmlns="">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A8BBF139-10AF-4339-AA0A-4D6B1F873F73}" type="slidenum">
              <a:rPr lang="en-US" smtClean="0"/>
              <a:pPr/>
              <a:t>‹#›</a:t>
            </a:fld>
            <a:endParaRPr lang="en-US"/>
          </a:p>
        </p:txBody>
      </p:sp>
    </p:spTree>
    <p:extLst>
      <p:ext uri="{BB962C8B-B14F-4D97-AF65-F5344CB8AC3E}">
        <p14:creationId xmlns:p14="http://schemas.microsoft.com/office/powerpoint/2010/main" xmlns="" val="891960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cstate="print">
              <a:alphaModFix amt="60000"/>
              <a:lum bright="70000" contrast="-70000"/>
              <a:extLst>
                <a:ext uri="{BEBA8EAE-BF5A-486C-A8C5-ECC9F3942E4B}">
                  <a14:imgProps xmlns:a14="http://schemas.microsoft.com/office/drawing/2010/main" xmlns="">
                    <a14:imgLayer r:embed="rId3">
                      <a14:imgEffect>
                        <a14:sharpenSoften amount="61000"/>
                      </a14:imgEffect>
                    </a14:imgLayer>
                  </a14:imgProps>
                </a:ext>
                <a:ext uri="{28A0092B-C50C-407E-A947-70E740481C1C}">
                  <a14:useLocalDpi xmlns:a14="http://schemas.microsoft.com/office/drawing/2010/main" xmlns=""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8DA6EA-1D05-4A16-9FE0-25BF2521B60C}" type="datetimeFigureOut">
              <a:rPr lang="en-US" smtClean="0"/>
              <a:pPr/>
              <a:t>2/27/2024</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cstate="print">
                <a:duotone>
                  <a:schemeClr val="accent1">
                    <a:shade val="45000"/>
                    <a:satMod val="135000"/>
                  </a:schemeClr>
                  <a:prstClr val="white"/>
                </a:duotone>
                <a:extLst>
                  <a:ext uri="{BEBA8EAE-BF5A-486C-A8C5-ECC9F3942E4B}">
                    <a14:imgProps xmlns:a14="http://schemas.microsoft.com/office/drawing/2010/main" xmlns="">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A8BBF139-10AF-4339-AA0A-4D6B1F873F73}" type="slidenum">
              <a:rPr lang="en-US" smtClean="0"/>
              <a:pPr/>
              <a:t>‹#›</a:t>
            </a:fld>
            <a:endParaRPr lang="en-US"/>
          </a:p>
        </p:txBody>
      </p:sp>
    </p:spTree>
    <p:extLst>
      <p:ext uri="{BB962C8B-B14F-4D97-AF65-F5344CB8AC3E}">
        <p14:creationId xmlns:p14="http://schemas.microsoft.com/office/powerpoint/2010/main" xmlns="" val="1805431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348DA6EA-1D05-4A16-9FE0-25BF2521B60C}" type="datetimeFigureOut">
              <a:rPr lang="en-US" smtClean="0"/>
              <a:pPr/>
              <a:t>2/27/2024</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cstate="print">
                <a:duotone>
                  <a:schemeClr val="accent1">
                    <a:shade val="45000"/>
                    <a:satMod val="135000"/>
                  </a:schemeClr>
                  <a:prstClr val="white"/>
                </a:duotone>
                <a:extLst>
                  <a:ext uri="{BEBA8EAE-BF5A-486C-A8C5-ECC9F3942E4B}">
                    <a14:imgProps xmlns:a14="http://schemas.microsoft.com/office/drawing/2010/main" xmlns="">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0">
                <a:solidFill>
                  <a:srgbClr val="FFFFFF"/>
                </a:solidFill>
                <a:latin typeface="+mj-lt"/>
              </a:defRPr>
            </a:lvl1pPr>
          </a:lstStyle>
          <a:p>
            <a:fld id="{A8BBF139-10AF-4339-AA0A-4D6B1F873F73}" type="slidenum">
              <a:rPr lang="en-US" smtClean="0"/>
              <a:pPr/>
              <a:t>‹#›</a:t>
            </a:fld>
            <a:endParaRPr lang="en-US"/>
          </a:p>
        </p:txBody>
      </p:sp>
    </p:spTree>
    <p:extLst>
      <p:ext uri="{BB962C8B-B14F-4D97-AF65-F5344CB8AC3E}">
        <p14:creationId xmlns:p14="http://schemas.microsoft.com/office/powerpoint/2010/main" xmlns="" val="2499811887"/>
      </p:ext>
    </p:extLst>
  </p:cSld>
  <p:clrMap bg1="dk1" tx1="lt1" bg2="dk2" tx2="lt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Lst>
  <p:txStyles>
    <p:titleStyle>
      <a:lvl1pPr algn="l" defTabSz="914400" rtl="0" eaLnBrk="1" latinLnBrk="0" hangingPunct="1">
        <a:lnSpc>
          <a:spcPct val="90000"/>
        </a:lnSpc>
        <a:spcBef>
          <a:spcPct val="0"/>
        </a:spcBef>
        <a:buNone/>
        <a:defRPr sz="4800" kern="1200" cap="none" baseline="0">
          <a:blipFill>
            <a:blip r:embed="rId15">
              <a:extLst>
                <a:ext uri="{28A0092B-C50C-407E-A947-70E740481C1C}">
                  <a14:useLocalDpi xmlns:a14="http://schemas.microsoft.com/office/drawing/2010/main" xmlns=""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E8958C-0F32-B0A3-E5B7-1FFEC0D4504C}"/>
              </a:ext>
            </a:extLst>
          </p:cNvPr>
          <p:cNvSpPr>
            <a:spLocks noGrp="1"/>
          </p:cNvSpPr>
          <p:nvPr>
            <p:ph type="ctrTitle"/>
          </p:nvPr>
        </p:nvSpPr>
        <p:spPr>
          <a:xfrm>
            <a:off x="1524000" y="715963"/>
            <a:ext cx="9144000" cy="2387600"/>
          </a:xfrm>
          <a:solidFill>
            <a:schemeClr val="bg2">
              <a:lumMod val="20000"/>
              <a:lumOff val="80000"/>
            </a:schemeClr>
          </a:solidFill>
        </p:spPr>
        <p:txBody>
          <a:bodyPr>
            <a:normAutofit/>
          </a:bodyPr>
          <a:lstStyle/>
          <a:p>
            <a:r>
              <a:rPr lang="en-US" dirty="0"/>
              <a:t>Synopsis Report </a:t>
            </a:r>
            <a:br>
              <a:rPr lang="en-US" dirty="0"/>
            </a:br>
            <a:r>
              <a:rPr lang="en-US" sz="3200" dirty="0"/>
              <a:t>on</a:t>
            </a:r>
            <a:r>
              <a:rPr lang="en-US" sz="4400" dirty="0"/>
              <a:t> </a:t>
            </a:r>
            <a:r>
              <a:rPr lang="en-US" dirty="0"/>
              <a:t/>
            </a:r>
            <a:br>
              <a:rPr lang="en-US" dirty="0"/>
            </a:br>
            <a:r>
              <a:rPr lang="en-US" dirty="0" smtClean="0"/>
              <a:t>E-COMMERCE</a:t>
            </a:r>
            <a:endParaRPr lang="en-US" dirty="0"/>
          </a:p>
        </p:txBody>
      </p:sp>
      <p:sp>
        <p:nvSpPr>
          <p:cNvPr id="3" name="Subtitle 2">
            <a:extLst>
              <a:ext uri="{FF2B5EF4-FFF2-40B4-BE49-F238E27FC236}">
                <a16:creationId xmlns:a16="http://schemas.microsoft.com/office/drawing/2014/main" xmlns="" id="{C6CF1D15-850C-6D11-24F0-D3869AD9D5D6}"/>
              </a:ext>
            </a:extLst>
          </p:cNvPr>
          <p:cNvSpPr>
            <a:spLocks noGrp="1"/>
          </p:cNvSpPr>
          <p:nvPr>
            <p:ph type="subTitle" idx="1"/>
          </p:nvPr>
        </p:nvSpPr>
        <p:spPr>
          <a:xfrm>
            <a:off x="1524000" y="3602037"/>
            <a:ext cx="9144000" cy="2133599"/>
          </a:xfrm>
        </p:spPr>
        <p:txBody>
          <a:bodyPr>
            <a:normAutofit fontScale="85000" lnSpcReduction="20000"/>
          </a:bodyPr>
          <a:lstStyle/>
          <a:p>
            <a:r>
              <a:rPr lang="en-US" dirty="0">
                <a:solidFill>
                  <a:schemeClr val="bg1"/>
                </a:solidFill>
              </a:rPr>
              <a:t>Under the Guidance of- </a:t>
            </a:r>
          </a:p>
          <a:p>
            <a:r>
              <a:rPr lang="en-IN" dirty="0" err="1" smtClean="0">
                <a:solidFill>
                  <a:schemeClr val="bg1"/>
                </a:solidFill>
              </a:rPr>
              <a:t>Ms.Praveen</a:t>
            </a:r>
            <a:r>
              <a:rPr lang="en-IN" dirty="0" smtClean="0">
                <a:solidFill>
                  <a:schemeClr val="bg1"/>
                </a:solidFill>
              </a:rPr>
              <a:t> </a:t>
            </a:r>
            <a:r>
              <a:rPr lang="en-IN" smtClean="0">
                <a:solidFill>
                  <a:schemeClr val="bg1"/>
                </a:solidFill>
              </a:rPr>
              <a:t>Kumar Gupta</a:t>
            </a:r>
            <a:endParaRPr lang="en-US" dirty="0">
              <a:solidFill>
                <a:schemeClr val="bg1"/>
              </a:solidFill>
            </a:endParaRPr>
          </a:p>
          <a:p>
            <a:endParaRPr lang="en-US" dirty="0">
              <a:solidFill>
                <a:schemeClr val="bg1"/>
              </a:solidFill>
            </a:endParaRPr>
          </a:p>
          <a:p>
            <a:r>
              <a:rPr lang="en-US" dirty="0">
                <a:solidFill>
                  <a:schemeClr val="bg1"/>
                </a:solidFill>
              </a:rPr>
              <a:t>Presented By-</a:t>
            </a:r>
          </a:p>
          <a:p>
            <a:r>
              <a:rPr lang="en-US" dirty="0" err="1" smtClean="0">
                <a:solidFill>
                  <a:schemeClr val="bg1"/>
                </a:solidFill>
              </a:rPr>
              <a:t>Anshuman</a:t>
            </a:r>
            <a:r>
              <a:rPr lang="en-US" dirty="0" smtClean="0">
                <a:solidFill>
                  <a:schemeClr val="bg1"/>
                </a:solidFill>
              </a:rPr>
              <a:t> </a:t>
            </a:r>
            <a:r>
              <a:rPr lang="en-US" dirty="0" err="1" smtClean="0">
                <a:solidFill>
                  <a:schemeClr val="bg1"/>
                </a:solidFill>
              </a:rPr>
              <a:t>Patek</a:t>
            </a:r>
            <a:r>
              <a:rPr lang="en-US" dirty="0" smtClean="0">
                <a:solidFill>
                  <a:schemeClr val="bg1"/>
                </a:solidFill>
              </a:rPr>
              <a:t> </a:t>
            </a:r>
            <a:r>
              <a:rPr lang="en-US" dirty="0">
                <a:solidFill>
                  <a:schemeClr val="bg1"/>
                </a:solidFill>
              </a:rPr>
              <a:t>(</a:t>
            </a:r>
            <a:r>
              <a:rPr lang="en-US" dirty="0" smtClean="0">
                <a:solidFill>
                  <a:schemeClr val="bg1"/>
                </a:solidFill>
              </a:rPr>
              <a:t>2200290140036)</a:t>
            </a:r>
          </a:p>
          <a:p>
            <a:r>
              <a:rPr lang="en-IN" dirty="0" err="1" smtClean="0">
                <a:solidFill>
                  <a:schemeClr val="bg1"/>
                </a:solidFill>
              </a:rPr>
              <a:t>Anshu</a:t>
            </a:r>
            <a:r>
              <a:rPr lang="en-IN" dirty="0" smtClean="0">
                <a:solidFill>
                  <a:schemeClr val="bg1"/>
                </a:solidFill>
              </a:rPr>
              <a:t> (2200290140035)</a:t>
            </a:r>
            <a:endParaRPr lang="en-US" dirty="0">
              <a:solidFill>
                <a:schemeClr val="bg1"/>
              </a:solidFill>
            </a:endParaRPr>
          </a:p>
        </p:txBody>
      </p:sp>
    </p:spTree>
    <p:extLst>
      <p:ext uri="{BB962C8B-B14F-4D97-AF65-F5344CB8AC3E}">
        <p14:creationId xmlns:p14="http://schemas.microsoft.com/office/powerpoint/2010/main" xmlns="" val="1620405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solidDmnd">
          <a:fgClr>
            <a:schemeClr val="bg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D97A8F-8456-8838-4271-716F123745A9}"/>
              </a:ext>
            </a:extLst>
          </p:cNvPr>
          <p:cNvSpPr>
            <a:spLocks noGrp="1"/>
          </p:cNvSpPr>
          <p:nvPr>
            <p:ph type="title"/>
          </p:nvPr>
        </p:nvSpPr>
        <p:spPr>
          <a:xfrm>
            <a:off x="2231136" y="182372"/>
            <a:ext cx="7729728" cy="1188720"/>
          </a:xfrm>
          <a:solidFill>
            <a:schemeClr val="tx2">
              <a:lumMod val="20000"/>
              <a:lumOff val="80000"/>
            </a:schemeClr>
          </a:solidFill>
        </p:spPr>
        <p:txBody>
          <a:bodyPr>
            <a:normAutofit/>
          </a:bodyPr>
          <a:lstStyle/>
          <a:p>
            <a:r>
              <a:rPr lang="en-IN" sz="4000" b="1" dirty="0">
                <a:latin typeface="Times New Roman" panose="02020603050405020304" pitchFamily="18" charset="0"/>
                <a:ea typeface="Calibri" panose="020F0502020204030204" pitchFamily="34" charset="0"/>
                <a:cs typeface="Times New Roman" panose="02020603050405020304" pitchFamily="18" charset="0"/>
              </a:rPr>
              <a:t>Introduction</a:t>
            </a:r>
            <a:endParaRPr lang="en-US" sz="4000" dirty="0"/>
          </a:p>
        </p:txBody>
      </p:sp>
      <p:sp>
        <p:nvSpPr>
          <p:cNvPr id="3" name="Content Placeholder 2">
            <a:extLst>
              <a:ext uri="{FF2B5EF4-FFF2-40B4-BE49-F238E27FC236}">
                <a16:creationId xmlns:a16="http://schemas.microsoft.com/office/drawing/2014/main" xmlns="" id="{97E2A4F5-2B54-2D18-BE4F-6F00D7668914}"/>
              </a:ext>
            </a:extLst>
          </p:cNvPr>
          <p:cNvSpPr>
            <a:spLocks noGrp="1"/>
          </p:cNvSpPr>
          <p:nvPr>
            <p:ph idx="1"/>
          </p:nvPr>
        </p:nvSpPr>
        <p:spPr>
          <a:xfrm>
            <a:off x="2231136" y="1635760"/>
            <a:ext cx="7729728" cy="4744720"/>
          </a:xfrm>
        </p:spPr>
        <p:txBody>
          <a:bodyPr>
            <a:noAutofit/>
          </a:bodyPr>
          <a:lstStyle/>
          <a:p>
            <a:pPr marL="0" indent="0">
              <a:buNone/>
            </a:pPr>
            <a:r>
              <a:rPr lang="en-US" dirty="0" smtClean="0"/>
              <a:t>E-commerce, or electronic commerce, refers to the buying of goods and services over the internet.</a:t>
            </a:r>
            <a:endParaRPr lang="en-US" sz="2000" b="1" dirty="0">
              <a:effectLst/>
              <a:latin typeface="Times New Roman" panose="02020603050405020304" pitchFamily="18" charset="0"/>
              <a:ea typeface="SimSun" panose="02010600030101010101" pitchFamily="2" charset="-122"/>
            </a:endParaRPr>
          </a:p>
          <a:p>
            <a:endParaRPr lang="en-US" dirty="0" smtClean="0"/>
          </a:p>
          <a:p>
            <a:r>
              <a:rPr lang="en-US" dirty="0" smtClean="0"/>
              <a:t>Production and support- which includes assisting production, distribution, and maintenance of goods and services.</a:t>
            </a:r>
          </a:p>
          <a:p>
            <a:r>
              <a:rPr lang="en-US" dirty="0" smtClean="0"/>
              <a:t>Transaction preparation- which includes getting product information into the market-place and bringing buyers and sellers into contract with each other; and</a:t>
            </a:r>
          </a:p>
          <a:p>
            <a:r>
              <a:rPr lang="en-US" dirty="0" smtClean="0"/>
              <a:t>Transaction completion- which includes concluding transactions, transferring payments, and securing financial services.</a:t>
            </a:r>
            <a:endParaRPr lang="en-US" dirty="0"/>
          </a:p>
        </p:txBody>
      </p:sp>
    </p:spTree>
    <p:extLst>
      <p:ext uri="{BB962C8B-B14F-4D97-AF65-F5344CB8AC3E}">
        <p14:creationId xmlns:p14="http://schemas.microsoft.com/office/powerpoint/2010/main" xmlns="" val="3620278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D90A97-461A-059F-ECAF-92A0F87312C2}"/>
              </a:ext>
            </a:extLst>
          </p:cNvPr>
          <p:cNvSpPr>
            <a:spLocks noGrp="1"/>
          </p:cNvSpPr>
          <p:nvPr>
            <p:ph type="title"/>
          </p:nvPr>
        </p:nvSpPr>
        <p:spPr>
          <a:xfrm>
            <a:off x="2231136" y="233172"/>
            <a:ext cx="7729728" cy="1188720"/>
          </a:xfrm>
          <a:solidFill>
            <a:schemeClr val="tx2">
              <a:lumMod val="20000"/>
              <a:lumOff val="80000"/>
            </a:schemeClr>
          </a:solidFill>
        </p:spPr>
        <p:txBody>
          <a:bodyPr tIns="640080">
            <a:normAutofit fontScale="90000"/>
          </a:bodyPr>
          <a:lstStyle/>
          <a:p>
            <a:r>
              <a:rPr lang="en-IN" sz="4000" b="1" dirty="0">
                <a:effectLst/>
                <a:latin typeface="Times New Roman" panose="02020603050405020304" pitchFamily="18" charset="0"/>
                <a:ea typeface="Calibri" panose="020F0502020204030204" pitchFamily="34" charset="0"/>
                <a:cs typeface="Times New Roman" panose="02020603050405020304" pitchFamily="18" charset="0"/>
              </a:rPr>
              <a:t>Literature Review</a:t>
            </a:r>
            <a:r>
              <a:rPr lang="en-US" sz="1800" dirty="0">
                <a:effectLst/>
                <a:latin typeface="Calibri" panose="020F0502020204030204" pitchFamily="34" charset="0"/>
                <a:ea typeface="Calibri" panose="020F0502020204030204" pitchFamily="34" charset="0"/>
                <a:cs typeface="Times New Roman" panose="02020603050405020304" pitchFamily="18" charset="0"/>
              </a:rPr>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xmlns="" id="{8FC259FB-C1EB-A104-31FE-CFAF56F1A3A3}"/>
              </a:ext>
            </a:extLst>
          </p:cNvPr>
          <p:cNvSpPr>
            <a:spLocks noGrp="1"/>
          </p:cNvSpPr>
          <p:nvPr>
            <p:ph idx="1"/>
          </p:nvPr>
        </p:nvSpPr>
        <p:spPr>
          <a:xfrm>
            <a:off x="2231136" y="1615440"/>
            <a:ext cx="7729728" cy="5151120"/>
          </a:xfrm>
        </p:spPr>
        <p:txBody>
          <a:bodyPr>
            <a:normAutofit/>
          </a:bodyPr>
          <a:lstStyle/>
          <a:p>
            <a:endParaRPr lang="en-IN" sz="1800" dirty="0">
              <a:effectLst/>
              <a:latin typeface="Times New Roman" panose="02020603050405020304" pitchFamily="18" charset="0"/>
              <a:ea typeface="Calibri" panose="020F0502020204030204" pitchFamily="34" charset="0"/>
            </a:endParaRPr>
          </a:p>
          <a:p>
            <a:r>
              <a:rPr lang="en-US" sz="1800" dirty="0" smtClean="0"/>
              <a:t>This literature review provides a comprehensive overview of key themes and trends in e-commerce website development and management up to September 2021. Future research in this field should consider the evolving role of technology, changing consumer behaviors, and the ongoing impact of the global digital economy.                      1  E-commerce Website Development</a:t>
            </a:r>
            <a:endParaRPr lang="en-IN" sz="1800" dirty="0">
              <a:effectLst/>
              <a:latin typeface="Times New Roman" panose="02020603050405020304" pitchFamily="18" charset="0"/>
              <a:ea typeface="Calibri" panose="020F0502020204030204" pitchFamily="34" charset="0"/>
            </a:endParaRPr>
          </a:p>
          <a:p>
            <a:pPr marL="0">
              <a:lnSpc>
                <a:spcPct val="120000"/>
              </a:lnSpc>
            </a:pPr>
            <a:r>
              <a:rPr lang="en-US" sz="1800" dirty="0" smtClean="0"/>
              <a:t>1.1. User Interface (UI) and User Experience (UX)</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smtClean="0"/>
              <a:t>1.2. Mobile Optimization </a:t>
            </a:r>
          </a:p>
          <a:p>
            <a:r>
              <a:rPr lang="en-US" sz="1800" dirty="0" smtClean="0"/>
              <a:t>1.3. Security </a:t>
            </a:r>
            <a:br>
              <a:rPr lang="en-US" sz="1800" dirty="0" smtClean="0"/>
            </a:br>
            <a:r>
              <a:rPr lang="en-US" sz="1800" dirty="0" smtClean="0"/>
              <a:t/>
            </a:r>
            <a:br>
              <a:rPr lang="en-US" sz="1800" dirty="0" smtClean="0"/>
            </a:br>
            <a:r>
              <a:rPr lang="en-US" sz="1800" dirty="0" smtClean="0"/>
              <a:t>           2 E-commerce Website Management</a:t>
            </a:r>
            <a:br>
              <a:rPr lang="en-US" sz="1800" dirty="0" smtClean="0"/>
            </a:b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a:lnSpc>
                <a:spcPct val="120000"/>
              </a:lnSpc>
              <a:spcBef>
                <a:spcPts val="0"/>
              </a:spcBef>
              <a:spcAft>
                <a:spcPts val="1000"/>
              </a:spcAft>
            </a:pPr>
            <a:r>
              <a:rPr lang="en-US" sz="1800" dirty="0" smtClean="0"/>
              <a:t>. 2.1Inventory Management</a:t>
            </a:r>
          </a:p>
          <a:p>
            <a:pPr marL="228600" marR="0">
              <a:lnSpc>
                <a:spcPct val="150000"/>
              </a:lnSpc>
              <a:spcBef>
                <a:spcPts val="0"/>
              </a:spcBef>
              <a:spcAft>
                <a:spcPts val="10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xmlns="" val="2884377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B71EB3-B707-EB45-5FC4-FB36175B1783}"/>
              </a:ext>
            </a:extLst>
          </p:cNvPr>
          <p:cNvSpPr>
            <a:spLocks noGrp="1"/>
          </p:cNvSpPr>
          <p:nvPr>
            <p:ph type="title"/>
          </p:nvPr>
        </p:nvSpPr>
        <p:spPr>
          <a:xfrm>
            <a:off x="2231136" y="335280"/>
            <a:ext cx="7729728" cy="1361440"/>
          </a:xfrm>
          <a:solidFill>
            <a:schemeClr val="tx2">
              <a:lumMod val="20000"/>
              <a:lumOff val="80000"/>
            </a:schemeClr>
          </a:solidFill>
        </p:spPr>
        <p:txBody>
          <a:bodyPr>
            <a:noAutofit/>
          </a:bodyPr>
          <a:lstStyle/>
          <a:p>
            <a:pPr marL="457200">
              <a:spcBef>
                <a:spcPts val="0"/>
              </a:spcBef>
            </a:pPr>
            <a:r>
              <a:rPr lang="en-IN" sz="3200" b="1" dirty="0">
                <a:effectLst/>
                <a:latin typeface="Times New Roman" panose="02020603050405020304" pitchFamily="18" charset="0"/>
                <a:ea typeface="Calibri" panose="020F0502020204030204" pitchFamily="34" charset="0"/>
                <a:cs typeface="Times New Roman" panose="02020603050405020304" pitchFamily="18" charset="0"/>
              </a:rPr>
              <a:t/>
            </a:r>
            <a:br>
              <a:rPr lang="en-IN" sz="3200" b="1" dirty="0">
                <a:effectLst/>
                <a:latin typeface="Times New Roman" panose="02020603050405020304" pitchFamily="18" charset="0"/>
                <a:ea typeface="Calibri" panose="020F0502020204030204" pitchFamily="34" charset="0"/>
                <a:cs typeface="Times New Roman" panose="02020603050405020304" pitchFamily="18" charset="0"/>
              </a:rPr>
            </a:br>
            <a:r>
              <a:rPr lang="en-IN" sz="3200" b="1" dirty="0">
                <a:effectLst/>
                <a:latin typeface="Times New Roman" panose="02020603050405020304" pitchFamily="18" charset="0"/>
                <a:ea typeface="Calibri" panose="020F0502020204030204" pitchFamily="34" charset="0"/>
                <a:cs typeface="Times New Roman" panose="02020603050405020304" pitchFamily="18" charset="0"/>
              </a:rPr>
              <a:t>Project Objective and Outcome</a:t>
            </a:r>
            <a:r>
              <a:rPr lang="en-US" sz="4000" dirty="0">
                <a:effectLst/>
                <a:latin typeface="Calibri" panose="020F0502020204030204" pitchFamily="34" charset="0"/>
                <a:ea typeface="Calibri" panose="020F0502020204030204" pitchFamily="34" charset="0"/>
                <a:cs typeface="Times New Roman" panose="02020603050405020304" pitchFamily="18" charset="0"/>
              </a:rPr>
              <a:t/>
            </a:r>
            <a:br>
              <a:rPr lang="en-US" sz="4000" dirty="0">
                <a:effectLst/>
                <a:latin typeface="Calibri" panose="020F0502020204030204" pitchFamily="34" charset="0"/>
                <a:ea typeface="Calibri" panose="020F0502020204030204" pitchFamily="34" charset="0"/>
                <a:cs typeface="Times New Roman" panose="02020603050405020304" pitchFamily="18" charset="0"/>
              </a:rPr>
            </a:br>
            <a:endParaRPr lang="en-US" sz="4000" dirty="0"/>
          </a:p>
        </p:txBody>
      </p:sp>
      <p:sp>
        <p:nvSpPr>
          <p:cNvPr id="3" name="Content Placeholder 2">
            <a:extLst>
              <a:ext uri="{FF2B5EF4-FFF2-40B4-BE49-F238E27FC236}">
                <a16:creationId xmlns:a16="http://schemas.microsoft.com/office/drawing/2014/main" xmlns="" id="{D65FD7E3-B2CF-D370-FC92-50AF4A260914}"/>
              </a:ext>
            </a:extLst>
          </p:cNvPr>
          <p:cNvSpPr>
            <a:spLocks noGrp="1"/>
          </p:cNvSpPr>
          <p:nvPr>
            <p:ph idx="1"/>
          </p:nvPr>
        </p:nvSpPr>
        <p:spPr>
          <a:xfrm>
            <a:off x="2231136" y="1808480"/>
            <a:ext cx="7729728" cy="4978400"/>
          </a:xfrm>
        </p:spPr>
        <p:txBody>
          <a:bodyPr>
            <a:normAutofit/>
          </a:bodyPr>
          <a:lstStyle/>
          <a:p>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a:t>
            </a:r>
            <a:r>
              <a:rPr lang="en-US" sz="1800" dirty="0" smtClean="0"/>
              <a:t>e-commerce website project's objective is to create an efficient, secure, and user-friendly platform for online businesses, while the outcomes include a range of features and functionalities that collectively contribute to the website's success and the achievement of business goals.                            </a:t>
            </a:r>
          </a:p>
          <a:p>
            <a:pPr>
              <a:buNone/>
            </a:pPr>
            <a:r>
              <a:rPr lang="en-IN" sz="1800" dirty="0" smtClean="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smtClean="0"/>
              <a:t>Project Outcome: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Times New Roman" panose="02020603050405020304" pitchFamily="18" charset="0"/>
                <a:ea typeface="Calibri" panose="020F0502020204030204" pitchFamily="34" charset="0"/>
              </a:rPr>
              <a:t>1. </a:t>
            </a:r>
            <a:r>
              <a:rPr lang="en-US" sz="1800" b="1" dirty="0" smtClean="0"/>
              <a:t>User-Friendly Website</a:t>
            </a:r>
            <a:endParaRPr lang="en-IN" sz="1800" dirty="0">
              <a:effectLst/>
              <a:latin typeface="Times New Roman" panose="02020603050405020304" pitchFamily="18" charset="0"/>
              <a:ea typeface="Calibri" panose="020F0502020204030204" pitchFamily="34" charset="0"/>
            </a:endParaRPr>
          </a:p>
          <a:p>
            <a:r>
              <a:rPr lang="en-IN" sz="1800" dirty="0">
                <a:effectLst/>
                <a:latin typeface="Times New Roman" panose="02020603050405020304" pitchFamily="18" charset="0"/>
                <a:ea typeface="Calibri" panose="020F0502020204030204" pitchFamily="34" charset="0"/>
              </a:rPr>
              <a:t>2. </a:t>
            </a:r>
            <a:r>
              <a:rPr lang="en-US" sz="1800" b="1" dirty="0" smtClean="0"/>
              <a:t>Enhanced Customer Experience</a:t>
            </a:r>
            <a:endParaRPr lang="en-IN" dirty="0">
              <a:latin typeface="Times New Roman" panose="02020603050405020304" pitchFamily="18" charset="0"/>
              <a:ea typeface="Calibri" panose="020F0502020204030204" pitchFamily="34" charset="0"/>
            </a:endParaRPr>
          </a:p>
          <a:p>
            <a:r>
              <a:rPr lang="en-IN" sz="1800" dirty="0">
                <a:effectLst/>
                <a:latin typeface="Times New Roman" panose="02020603050405020304" pitchFamily="18" charset="0"/>
                <a:ea typeface="Calibri" panose="020F0502020204030204" pitchFamily="34" charset="0"/>
              </a:rPr>
              <a:t>3. </a:t>
            </a:r>
            <a:r>
              <a:rPr lang="en-US" sz="1800" b="1" dirty="0" smtClean="0"/>
              <a:t>Secure Payment Processing</a:t>
            </a:r>
            <a:r>
              <a:rPr lang="en-US" sz="1800" dirty="0" smtClean="0"/>
              <a:t>:</a:t>
            </a:r>
            <a:endParaRPr lang="en-IN" sz="1800" dirty="0">
              <a:effectLst/>
              <a:latin typeface="Times New Roman" panose="02020603050405020304" pitchFamily="18" charset="0"/>
              <a:ea typeface="Calibri" panose="020F0502020204030204" pitchFamily="34" charset="0"/>
            </a:endParaRPr>
          </a:p>
          <a:p>
            <a:r>
              <a:rPr lang="en-IN" sz="1800" dirty="0">
                <a:effectLst/>
                <a:latin typeface="Times New Roman" panose="02020603050405020304" pitchFamily="18" charset="0"/>
                <a:ea typeface="Calibri" panose="020F0502020204030204" pitchFamily="34" charset="0"/>
              </a:rPr>
              <a:t>4. </a:t>
            </a:r>
            <a:r>
              <a:rPr lang="en-US" sz="1800" b="1" dirty="0" smtClean="0"/>
              <a:t>Efficient Inventory Management</a:t>
            </a:r>
            <a:endParaRPr lang="en-IN" dirty="0">
              <a:latin typeface="Times New Roman" panose="02020603050405020304" pitchFamily="18" charset="0"/>
              <a:ea typeface="Calibri" panose="020F0502020204030204" pitchFamily="34" charset="0"/>
            </a:endParaRPr>
          </a:p>
          <a:p>
            <a:r>
              <a:rPr lang="en-IN" sz="1800" dirty="0">
                <a:effectLst/>
                <a:latin typeface="Times New Roman" panose="02020603050405020304" pitchFamily="18" charset="0"/>
                <a:ea typeface="Calibri" panose="020F0502020204030204" pitchFamily="34" charset="0"/>
              </a:rPr>
              <a:t>5. </a:t>
            </a:r>
            <a:r>
              <a:rPr lang="en-US" sz="1800" b="1" dirty="0" smtClean="0"/>
              <a:t>Comprehensive Product Catalog</a:t>
            </a:r>
            <a:endParaRPr lang="en-IN" sz="1800" dirty="0">
              <a:effectLst/>
              <a:latin typeface="Times New Roman" panose="02020603050405020304" pitchFamily="18" charset="0"/>
              <a:ea typeface="Calibri" panose="020F0502020204030204" pitchFamily="34" charset="0"/>
            </a:endParaRPr>
          </a:p>
          <a:p>
            <a:r>
              <a:rPr lang="en-IN" sz="1800" dirty="0">
                <a:effectLst/>
                <a:latin typeface="Times New Roman" panose="02020603050405020304" pitchFamily="18" charset="0"/>
                <a:ea typeface="Calibri" panose="020F0502020204030204" pitchFamily="34" charset="0"/>
              </a:rPr>
              <a:t>6. </a:t>
            </a:r>
            <a:r>
              <a:rPr lang="en-US" sz="1800" b="1" dirty="0" err="1" smtClean="0"/>
              <a:t>ustomer</a:t>
            </a:r>
            <a:r>
              <a:rPr lang="en-US" sz="1800" b="1" dirty="0" smtClean="0"/>
              <a:t> Support and Feedback</a:t>
            </a:r>
            <a:endParaRPr lang="en-IN" dirty="0">
              <a:latin typeface="Times New Roman" panose="02020603050405020304" pitchFamily="18" charset="0"/>
              <a:ea typeface="Calibri" panose="020F0502020204030204" pitchFamily="34" charset="0"/>
            </a:endParaRPr>
          </a:p>
          <a:p>
            <a:endParaRPr lang="en-US" dirty="0"/>
          </a:p>
        </p:txBody>
      </p:sp>
    </p:spTree>
    <p:extLst>
      <p:ext uri="{BB962C8B-B14F-4D97-AF65-F5344CB8AC3E}">
        <p14:creationId xmlns:p14="http://schemas.microsoft.com/office/powerpoint/2010/main" xmlns="" val="3599596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113957-4035-56EB-573E-7096B6B1BF39}"/>
              </a:ext>
            </a:extLst>
          </p:cNvPr>
          <p:cNvSpPr>
            <a:spLocks noGrp="1"/>
          </p:cNvSpPr>
          <p:nvPr>
            <p:ph type="title"/>
          </p:nvPr>
        </p:nvSpPr>
        <p:spPr>
          <a:xfrm>
            <a:off x="2231136" y="223012"/>
            <a:ext cx="7729728" cy="1188720"/>
          </a:xfrm>
          <a:solidFill>
            <a:schemeClr val="tx2">
              <a:lumMod val="20000"/>
              <a:lumOff val="80000"/>
            </a:schemeClr>
          </a:solidFill>
        </p:spPr>
        <p:txBody>
          <a:bodyPr>
            <a:normAutofit fontScale="90000"/>
          </a:bodyPr>
          <a:lstStyle/>
          <a:p>
            <a:r>
              <a:rPr lang="en-IN" sz="4000" b="1" dirty="0">
                <a:effectLst/>
                <a:latin typeface="Times New Roman" panose="02020603050405020304" pitchFamily="18" charset="0"/>
                <a:ea typeface="Calibri" panose="020F0502020204030204" pitchFamily="34" charset="0"/>
                <a:cs typeface="Times New Roman" panose="02020603050405020304" pitchFamily="18" charset="0"/>
              </a:rPr>
              <a:t/>
            </a:r>
            <a:br>
              <a:rPr lang="en-IN" sz="4000" b="1" dirty="0">
                <a:effectLst/>
                <a:latin typeface="Times New Roman" panose="02020603050405020304" pitchFamily="18" charset="0"/>
                <a:ea typeface="Calibri" panose="020F0502020204030204" pitchFamily="34" charset="0"/>
                <a:cs typeface="Times New Roman" panose="02020603050405020304" pitchFamily="18" charset="0"/>
              </a:rPr>
            </a:br>
            <a:r>
              <a:rPr lang="en-IN" sz="4000" b="1" dirty="0">
                <a:effectLst/>
                <a:latin typeface="Times New Roman" panose="02020603050405020304" pitchFamily="18" charset="0"/>
                <a:ea typeface="Calibri" panose="020F0502020204030204" pitchFamily="34" charset="0"/>
                <a:cs typeface="Times New Roman" panose="02020603050405020304" pitchFamily="18" charset="0"/>
              </a:rPr>
              <a:t>Research Methodology</a:t>
            </a:r>
            <a:r>
              <a:rPr lang="en-US" sz="1800" dirty="0">
                <a:effectLst/>
                <a:latin typeface="Calibri" panose="020F0502020204030204" pitchFamily="34" charset="0"/>
                <a:ea typeface="Calibri" panose="020F0502020204030204" pitchFamily="34" charset="0"/>
                <a:cs typeface="Times New Roman" panose="02020603050405020304" pitchFamily="18" charset="0"/>
              </a:rPr>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xmlns="" id="{B83A0F95-03A5-6D36-6B42-5F00AD719FA2}"/>
              </a:ext>
            </a:extLst>
          </p:cNvPr>
          <p:cNvSpPr>
            <a:spLocks noGrp="1"/>
          </p:cNvSpPr>
          <p:nvPr>
            <p:ph idx="1"/>
          </p:nvPr>
        </p:nvSpPr>
        <p:spPr>
          <a:xfrm>
            <a:off x="2231136" y="1524000"/>
            <a:ext cx="7729728" cy="5110988"/>
          </a:xfrm>
        </p:spPr>
        <p:txBody>
          <a:bodyPr>
            <a:normAutofit/>
          </a:bodyPr>
          <a:lstStyle/>
          <a:p>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800" dirty="0" smtClean="0"/>
              <a:t>When conducting research for an e-commerce website project as part of a college assignment, it's essential to follow a structured research methodology to ensure the project's  </a:t>
            </a:r>
            <a:r>
              <a:rPr lang="en-IN" sz="1800" dirty="0" smtClean="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0000"/>
              </a:lnSpc>
              <a:spcBef>
                <a:spcPts val="600"/>
              </a:spcBef>
            </a:pPr>
            <a:r>
              <a:rPr lang="en-US" sz="1800" b="1" dirty="0" smtClean="0"/>
              <a:t>1. Define the Research Objectives: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0000"/>
              </a:lnSpc>
              <a:spcBef>
                <a:spcPts val="600"/>
              </a:spcBef>
            </a:pPr>
            <a:r>
              <a:rPr lang="en-US" sz="1800" b="1" dirty="0" smtClean="0"/>
              <a:t>2. Research Design: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0000"/>
              </a:lnSpc>
              <a:spcBef>
                <a:spcPts val="600"/>
              </a:spcBef>
            </a:pPr>
            <a:r>
              <a:rPr lang="en-US" sz="1800" b="1" dirty="0" smtClean="0"/>
              <a:t>3. Data Collection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0000"/>
              </a:lnSpc>
              <a:spcBef>
                <a:spcPts val="600"/>
              </a:spcBef>
            </a:pPr>
            <a:r>
              <a:rPr lang="en-US" sz="1800" b="1" dirty="0" smtClean="0"/>
              <a:t>4. Website Requirements and Planning: </a:t>
            </a:r>
          </a:p>
          <a:p>
            <a:pPr>
              <a:lnSpc>
                <a:spcPct val="110000"/>
              </a:lnSpc>
              <a:spcBef>
                <a:spcPts val="600"/>
              </a:spcBef>
            </a:pPr>
            <a:r>
              <a:rPr lang="en-US" sz="1800" b="1" dirty="0" smtClean="0"/>
              <a:t>5. Testing and Quality Assurance:</a:t>
            </a:r>
          </a:p>
          <a:p>
            <a:pPr>
              <a:lnSpc>
                <a:spcPct val="110000"/>
              </a:lnSpc>
              <a:spcBef>
                <a:spcPts val="600"/>
              </a:spcBef>
            </a:pPr>
            <a:r>
              <a:rPr lang="en-US" sz="1800" b="1" dirty="0" smtClean="0"/>
              <a:t>6. Evaluation and Feedback:</a:t>
            </a:r>
          </a:p>
          <a:p>
            <a:pPr>
              <a:lnSpc>
                <a:spcPct val="110000"/>
              </a:lnSpc>
              <a:spcBef>
                <a:spcPts val="600"/>
              </a:spcBef>
            </a:pPr>
            <a:r>
              <a:rPr lang="en-US" sz="1800" b="1" dirty="0" smtClean="0"/>
              <a:t>7. Final Documentation and Presentation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1246200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0FBE89-B01B-7507-F3B6-9D01CD85CD1F}"/>
              </a:ext>
            </a:extLst>
          </p:cNvPr>
          <p:cNvSpPr>
            <a:spLocks noGrp="1"/>
          </p:cNvSpPr>
          <p:nvPr>
            <p:ph type="title"/>
          </p:nvPr>
        </p:nvSpPr>
        <p:spPr>
          <a:xfrm>
            <a:off x="2231136" y="141732"/>
            <a:ext cx="7729728" cy="1188720"/>
          </a:xfrm>
          <a:solidFill>
            <a:schemeClr val="tx2">
              <a:lumMod val="20000"/>
              <a:lumOff val="80000"/>
            </a:schemeClr>
          </a:solidFill>
        </p:spPr>
        <p:txBody>
          <a:bodyPr>
            <a:normAutofit fontScale="90000"/>
          </a:bodyPr>
          <a:lstStyle/>
          <a:p>
            <a:pPr>
              <a:spcBef>
                <a:spcPts val="600"/>
              </a:spcBef>
            </a:pPr>
            <a:r>
              <a:rPr lang="en-IN" sz="4000" b="1" dirty="0">
                <a:effectLst/>
                <a:latin typeface="Times New Roman" panose="02020603050405020304" pitchFamily="18" charset="0"/>
                <a:ea typeface="Calibri" panose="020F0502020204030204" pitchFamily="34" charset="0"/>
                <a:cs typeface="Times New Roman" panose="02020603050405020304" pitchFamily="18" charset="0"/>
              </a:rPr>
              <a:t/>
            </a:r>
            <a:br>
              <a:rPr lang="en-IN" sz="4000" b="1" dirty="0">
                <a:effectLst/>
                <a:latin typeface="Times New Roman" panose="02020603050405020304" pitchFamily="18" charset="0"/>
                <a:ea typeface="Calibri" panose="020F0502020204030204" pitchFamily="34" charset="0"/>
                <a:cs typeface="Times New Roman" panose="02020603050405020304" pitchFamily="18" charset="0"/>
              </a:rPr>
            </a:br>
            <a:r>
              <a:rPr lang="en-IN" sz="4000" b="1" dirty="0">
                <a:effectLst/>
                <a:latin typeface="Times New Roman" panose="02020603050405020304" pitchFamily="18" charset="0"/>
                <a:ea typeface="Calibri" panose="020F0502020204030204" pitchFamily="34" charset="0"/>
                <a:cs typeface="Times New Roman" panose="02020603050405020304" pitchFamily="18" charset="0"/>
              </a:rPr>
              <a:t>Proposed Time Duration</a:t>
            </a:r>
            <a:r>
              <a:rPr lang="en-US" sz="1800" dirty="0">
                <a:effectLst/>
                <a:latin typeface="Calibri" panose="020F0502020204030204" pitchFamily="34" charset="0"/>
                <a:ea typeface="Calibri" panose="020F0502020204030204" pitchFamily="34" charset="0"/>
                <a:cs typeface="Times New Roman" panose="02020603050405020304" pitchFamily="18" charset="0"/>
              </a:rPr>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xmlns="" id="{4F441B42-F5D6-787F-60C2-B18BC91DF5BE}"/>
              </a:ext>
            </a:extLst>
          </p:cNvPr>
          <p:cNvSpPr>
            <a:spLocks noGrp="1"/>
          </p:cNvSpPr>
          <p:nvPr>
            <p:ph idx="1"/>
          </p:nvPr>
        </p:nvSpPr>
        <p:spPr>
          <a:xfrm>
            <a:off x="2231136" y="1463040"/>
            <a:ext cx="7729728" cy="5253228"/>
          </a:xfrm>
        </p:spPr>
        <p:txBody>
          <a:bodyPr>
            <a:normAutofit/>
          </a:bodyPr>
          <a:lstStyle/>
          <a:p>
            <a:r>
              <a:rPr lang="en-US" sz="1800" dirty="0" smtClean="0"/>
              <a:t>The proposed time duration for creating an e-commerce college project can vary depending on the scope and complexity of the project, as well as the resources available. However, here's a general guideline for a college-level e-commerce project that includes planning, development, testing, and documentation: </a:t>
            </a:r>
            <a:r>
              <a:rPr lang="en-IN" sz="1800" dirty="0" smtClean="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lvl="3"/>
            <a:r>
              <a:rPr lang="en-IN" sz="1800"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IN" dirty="0" smtClean="0"/>
              <a:t>Planning and Requirements (1-2 weeks)</a:t>
            </a:r>
            <a:endParaRPr lang="en-US" sz="1100" dirty="0" smtClean="0"/>
          </a:p>
          <a:p>
            <a:pPr lvl="3"/>
            <a:r>
              <a:rPr lang="en-IN" dirty="0" smtClean="0"/>
              <a:t>Design (2-3 weeks)</a:t>
            </a:r>
            <a:endParaRPr lang="en-US" sz="1100" dirty="0" smtClean="0"/>
          </a:p>
          <a:p>
            <a:pPr lvl="3"/>
            <a:r>
              <a:rPr lang="en-IN" dirty="0" smtClean="0"/>
              <a:t>Front-End Development (2-3 weeks)</a:t>
            </a:r>
            <a:endParaRPr lang="en-US" sz="1100" dirty="0" smtClean="0"/>
          </a:p>
          <a:p>
            <a:pPr lvl="3"/>
            <a:r>
              <a:rPr lang="en-IN" dirty="0" smtClean="0"/>
              <a:t>Back-End Development (2-3 weeks):</a:t>
            </a:r>
            <a:endParaRPr lang="en-US" sz="1100" dirty="0" smtClean="0"/>
          </a:p>
          <a:p>
            <a:pPr lvl="3"/>
            <a:r>
              <a:rPr lang="en-IN" dirty="0" smtClean="0"/>
              <a:t>Integration and Payment Gateway Setup (1-2 weeks):</a:t>
            </a:r>
            <a:endParaRPr lang="en-US" sz="1100" dirty="0" smtClean="0"/>
          </a:p>
          <a:p>
            <a:pPr lvl="3"/>
            <a:r>
              <a:rPr lang="en-IN" dirty="0" smtClean="0"/>
              <a:t>Testing and Quality Assurance (1-2 weeks):</a:t>
            </a:r>
            <a:endParaRPr lang="en-US" sz="1100" dirty="0" smtClean="0"/>
          </a:p>
          <a:p>
            <a:pPr lvl="3"/>
            <a:r>
              <a:rPr lang="en-IN" dirty="0" smtClean="0"/>
              <a:t>Training and Documentation (1 week):</a:t>
            </a:r>
            <a:endParaRPr lang="en-US" sz="1100" dirty="0" smtClean="0"/>
          </a:p>
          <a:p>
            <a:pPr lvl="3"/>
            <a:r>
              <a:rPr lang="en-IN" dirty="0" smtClean="0"/>
              <a:t>Presentation (1 week):</a:t>
            </a:r>
            <a:endParaRPr lang="en-US" sz="1100" dirty="0" smtClean="0"/>
          </a:p>
          <a:p>
            <a:r>
              <a:rPr lang="en-IN" sz="1800" dirty="0" smtClean="0">
                <a:effectLst/>
                <a:latin typeface="Times New Roman" panose="02020603050405020304" pitchFamily="18" charset="0"/>
                <a:ea typeface="Calibri" panose="020F0502020204030204" pitchFamily="34" charset="0"/>
                <a:cs typeface="Times New Roman" panose="02020603050405020304" pitchFamily="18" charset="0"/>
              </a:rPr>
              <a:t>In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total, the estimated time duration for the entire project, from planning to ongoing maintenance, could range from approximately 6-8 weeks or more, depending on the project's complexity and scale.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3927763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t>
            </a:r>
            <a:r>
              <a:rPr lang="en-IN" b="1" dirty="0" smtClean="0">
                <a:latin typeface="Arial Black" pitchFamily="34" charset="0"/>
              </a:rPr>
              <a:t>Thank You </a:t>
            </a:r>
            <a:endParaRPr lang="en-US" b="1" dirty="0">
              <a:latin typeface="Arial Black" pitchFamily="34" charset="0"/>
            </a:endParaRPr>
          </a:p>
        </p:txBody>
      </p:sp>
      <p:sp>
        <p:nvSpPr>
          <p:cNvPr id="4" name="Title 1">
            <a:extLst>
              <a:ext uri="{FF2B5EF4-FFF2-40B4-BE49-F238E27FC236}">
                <a16:creationId xmlns:a16="http://schemas.microsoft.com/office/drawing/2014/main" xmlns="" id="{050FBE89-B01B-7507-F3B6-9D01CD85CD1F}"/>
              </a:ext>
            </a:extLst>
          </p:cNvPr>
          <p:cNvSpPr txBox="1">
            <a:spLocks/>
          </p:cNvSpPr>
          <p:nvPr/>
        </p:nvSpPr>
        <p:spPr>
          <a:xfrm>
            <a:off x="1846053" y="141732"/>
            <a:ext cx="8114811" cy="3593506"/>
          </a:xfrm>
          <a:prstGeom prst="rect">
            <a:avLst/>
          </a:prstGeom>
          <a:solidFill>
            <a:schemeClr val="tx2">
              <a:lumMod val="20000"/>
              <a:lumOff val="80000"/>
            </a:schemeClr>
          </a:solidFill>
        </p:spPr>
        <p:txBody>
          <a:bodyPr vert="horz" lIns="91440" tIns="45720" rIns="91440" bIns="45720" rtlCol="0" anchor="ctr">
            <a:normAutofit/>
          </a:bodyPr>
          <a:lstStyle/>
          <a:p>
            <a:pPr marL="0" marR="0" lvl="0" indent="0" algn="l" defTabSz="914400" rtl="0" eaLnBrk="1" fontAlgn="auto" latinLnBrk="0" hangingPunct="1">
              <a:lnSpc>
                <a:spcPct val="90000"/>
              </a:lnSpc>
              <a:spcBef>
                <a:spcPts val="600"/>
              </a:spcBef>
              <a:spcAft>
                <a:spcPts val="0"/>
              </a:spcAft>
              <a:buClrTx/>
              <a:buSzTx/>
              <a:buFontTx/>
              <a:buNone/>
              <a:tabLst/>
              <a:defRPr/>
            </a:pPr>
            <a:r>
              <a:rPr kumimoji="0" lang="en-IN" sz="4000" b="1" i="0" u="none" strike="noStrike" kern="1200" cap="none" spc="0" normalizeH="0" baseline="0" noProof="0" dirty="0" smtClean="0">
                <a:ln>
                  <a:noFill/>
                </a:ln>
                <a:blipFill>
                  <a:blip r:embed="rId2">
                    <a:extLst>
                      <a:ext uri="{28A0092B-C50C-407E-A947-70E740481C1C}">
                        <a14:useLocalDpi xmlns:a14="http://schemas.microsoft.com/office/drawing/2010/main" xmlns="" val="0"/>
                      </a:ext>
                    </a:extLst>
                  </a:blip>
                  <a:tile tx="6350" ty="-127000" sx="65000" sy="64000" flip="none" algn="tl"/>
                </a:blipFill>
                <a:effectLst/>
                <a:uLnTx/>
                <a:uFillTx/>
                <a:latin typeface="Times New Roman" panose="02020603050405020304" pitchFamily="18" charset="0"/>
                <a:ea typeface="Calibri" panose="020F0502020204030204" pitchFamily="34" charset="0"/>
                <a:cs typeface="Times New Roman" panose="02020603050405020304" pitchFamily="18" charset="0"/>
              </a:rPr>
              <a:t/>
            </a:r>
            <a:br>
              <a:rPr kumimoji="0" lang="en-IN" sz="4000" b="1" i="0" u="none" strike="noStrike" kern="1200" cap="none" spc="0" normalizeH="0" baseline="0" noProof="0" dirty="0" smtClean="0">
                <a:ln>
                  <a:noFill/>
                </a:ln>
                <a:blipFill>
                  <a:blip r:embed="rId2">
                    <a:extLst>
                      <a:ext uri="{28A0092B-C50C-407E-A947-70E740481C1C}">
                        <a14:useLocalDpi xmlns:a14="http://schemas.microsoft.com/office/drawing/2010/main" xmlns="" val="0"/>
                      </a:ext>
                    </a:extLst>
                  </a:blip>
                  <a:tile tx="6350" ty="-127000" sx="65000" sy="64000" flip="none" algn="tl"/>
                </a:blipFill>
                <a:effectLst/>
                <a:uLnTx/>
                <a:uFillTx/>
                <a:latin typeface="Times New Roman" panose="02020603050405020304" pitchFamily="18" charset="0"/>
                <a:ea typeface="Calibri" panose="020F0502020204030204" pitchFamily="34" charset="0"/>
                <a:cs typeface="Times New Roman" panose="02020603050405020304" pitchFamily="18" charset="0"/>
              </a:rPr>
            </a:br>
            <a:r>
              <a:rPr kumimoji="0" lang="en-IN" sz="4000" b="1" i="0" u="none" strike="noStrike" kern="1200" cap="none" spc="0" normalizeH="0" baseline="0" noProof="0" dirty="0" smtClean="0">
                <a:ln>
                  <a:noFill/>
                </a:ln>
                <a:blipFill>
                  <a:blip r:embed="rId2">
                    <a:extLst>
                      <a:ext uri="{28A0092B-C50C-407E-A947-70E740481C1C}">
                        <a14:useLocalDpi xmlns:a14="http://schemas.microsoft.com/office/drawing/2010/main" xmlns="" val="0"/>
                      </a:ext>
                    </a:extLst>
                  </a:blip>
                  <a:tile tx="6350" ty="-127000" sx="65000" sy="64000" flip="none" algn="tl"/>
                </a:blipFill>
                <a:effectLst/>
                <a:uLnTx/>
                <a:uFillTx/>
                <a:latin typeface="Times New Roman" panose="02020603050405020304" pitchFamily="18" charset="0"/>
                <a:ea typeface="Calibri" panose="020F0502020204030204" pitchFamily="34" charset="0"/>
                <a:cs typeface="Times New Roman" panose="02020603050405020304" pitchFamily="18" charset="0"/>
              </a:rPr>
              <a:t>                     Thank</a:t>
            </a:r>
            <a:r>
              <a:rPr kumimoji="0" lang="en-IN" sz="4000" b="1" i="0" u="none" strike="noStrike" kern="1200" cap="none" spc="0" normalizeH="0" noProof="0" dirty="0" smtClean="0">
                <a:ln>
                  <a:noFill/>
                </a:ln>
                <a:blipFill>
                  <a:blip r:embed="rId2">
                    <a:extLst>
                      <a:ext uri="{28A0092B-C50C-407E-A947-70E740481C1C}">
                        <a14:useLocalDpi xmlns:a14="http://schemas.microsoft.com/office/drawing/2010/main" xmlns="" val="0"/>
                      </a:ext>
                    </a:extLst>
                  </a:blip>
                  <a:tile tx="6350" ty="-127000" sx="65000" sy="64000" flip="none" algn="tl"/>
                </a:blipFill>
                <a:effectLst/>
                <a:uLnTx/>
                <a:uFillTx/>
                <a:latin typeface="Times New Roman" panose="02020603050405020304" pitchFamily="18" charset="0"/>
                <a:ea typeface="Calibri" panose="020F0502020204030204" pitchFamily="34" charset="0"/>
                <a:cs typeface="Times New Roman" panose="02020603050405020304" pitchFamily="18" charset="0"/>
              </a:rPr>
              <a:t> You</a:t>
            </a:r>
            <a:r>
              <a:rPr kumimoji="0" lang="en-US" sz="1800" b="0" i="0" u="none" strike="noStrike" kern="1200" cap="none" spc="0" normalizeH="0" baseline="0" noProof="0" dirty="0" smtClean="0">
                <a:ln>
                  <a:noFill/>
                </a:ln>
                <a:blipFill>
                  <a:blip r:embed="rId2">
                    <a:extLst>
                      <a:ext uri="{28A0092B-C50C-407E-A947-70E740481C1C}">
                        <a14:useLocalDpi xmlns:a14="http://schemas.microsoft.com/office/drawing/2010/main" xmlns="" val="0"/>
                      </a:ext>
                    </a:extLst>
                  </a:blip>
                  <a:tile tx="6350" ty="-127000" sx="65000" sy="64000" flip="none" algn="tl"/>
                </a:blipFill>
                <a:effectLst/>
                <a:uLnTx/>
                <a:uFillTx/>
                <a:latin typeface="Calibri" panose="020F0502020204030204" pitchFamily="34" charset="0"/>
                <a:ea typeface="Calibri" panose="020F0502020204030204" pitchFamily="34" charset="0"/>
                <a:cs typeface="Times New Roman" panose="02020603050405020304" pitchFamily="18" charset="0"/>
              </a:rPr>
              <a:t/>
            </a:r>
            <a:br>
              <a:rPr kumimoji="0" lang="en-US" sz="1800" b="0" i="0" u="none" strike="noStrike" kern="1200" cap="none" spc="0" normalizeH="0" baseline="0" noProof="0" dirty="0" smtClean="0">
                <a:ln>
                  <a:noFill/>
                </a:ln>
                <a:blipFill>
                  <a:blip r:embed="rId2">
                    <a:extLst>
                      <a:ext uri="{28A0092B-C50C-407E-A947-70E740481C1C}">
                        <a14:useLocalDpi xmlns:a14="http://schemas.microsoft.com/office/drawing/2010/main" xmlns="" val="0"/>
                      </a:ext>
                    </a:extLst>
                  </a:blip>
                  <a:tile tx="6350" ty="-127000" sx="65000" sy="64000" flip="none" algn="tl"/>
                </a:blipFill>
                <a:effectLst/>
                <a:uLnTx/>
                <a:uFillTx/>
                <a:latin typeface="Calibri" panose="020F0502020204030204" pitchFamily="34" charset="0"/>
                <a:ea typeface="Calibri" panose="020F0502020204030204" pitchFamily="34" charset="0"/>
                <a:cs typeface="Times New Roman" panose="02020603050405020304" pitchFamily="18" charset="0"/>
              </a:rPr>
            </a:br>
            <a:endParaRPr kumimoji="0" lang="en-US" sz="4800" b="0" i="0" u="none" strike="noStrike" kern="1200" cap="none" spc="0" normalizeH="0" baseline="0" noProof="0" dirty="0">
              <a:ln>
                <a:noFill/>
              </a:ln>
              <a:blipFill>
                <a:blip r:embed="rId2">
                  <a:extLst>
                    <a:ext uri="{28A0092B-C50C-407E-A947-70E740481C1C}">
                      <a14:useLocalDpi xmlns:a14="http://schemas.microsoft.com/office/drawing/2010/main" xmlns="" val="0"/>
                    </a:ext>
                  </a:extLst>
                </a:blip>
                <a:tile tx="6350" ty="-127000" sx="65000" sy="64000" flip="none" algn="tl"/>
              </a:blipFill>
              <a:effectLst/>
              <a:uLnTx/>
              <a:uFillTx/>
              <a:latin typeface="+mj-lt"/>
              <a:ea typeface="+mj-ea"/>
              <a:cs typeface="+mj-cs"/>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Wood Type">
      <a:majorFont>
        <a:latin typeface="Arial Black"/>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xmlns="" name="Wood Type" id="{7ACABC62-BF99-48CF-A9DC-4DB89C7B13DC}" vid="{BE1B6DD8-9976-4550-A6F4-B2DD4EA939DA}"/>
    </a:ext>
  </a:extLst>
</a:theme>
</file>

<file path=docProps/app.xml><?xml version="1.0" encoding="utf-8"?>
<Properties xmlns="http://schemas.openxmlformats.org/officeDocument/2006/extended-properties" xmlns:vt="http://schemas.openxmlformats.org/officeDocument/2006/docPropsVTypes">
  <Template>TM03090434[[fn=Wood Type]]</Template>
  <TotalTime>115</TotalTime>
  <Words>394</Words>
  <Application>Microsoft Office PowerPoint</Application>
  <PresentationFormat>Custom</PresentationFormat>
  <Paragraphs>53</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Wood Type</vt:lpstr>
      <vt:lpstr>Synopsis Report  on  E-COMMERCE</vt:lpstr>
      <vt:lpstr>Introduction</vt:lpstr>
      <vt:lpstr>Literature Review </vt:lpstr>
      <vt:lpstr> Project Objective and Outcome </vt:lpstr>
      <vt:lpstr> Research Methodology </vt:lpstr>
      <vt:lpstr> Proposed Time Duration </vt:lpstr>
      <vt:lpstr>                                   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Synopsis Report  on  Slice of Spice</dc:title>
  <dc:creator>Nishant Sarawat</dc:creator>
  <cp:lastModifiedBy>Anshu Rajput84</cp:lastModifiedBy>
  <cp:revision>13</cp:revision>
  <dcterms:created xsi:type="dcterms:W3CDTF">2023-09-24T17:31:45Z</dcterms:created>
  <dcterms:modified xsi:type="dcterms:W3CDTF">2024-02-27T12:04:17Z</dcterms:modified>
</cp:coreProperties>
</file>