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4" r:id="rId5"/>
    <p:sldId id="265" r:id="rId6"/>
    <p:sldId id="271" r:id="rId7"/>
    <p:sldId id="272"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58EC34B-B4A0-4AFB-A2FA-22B268FFB5DF}">
      <dgm:prSet/>
      <dgm:spPr/>
      <dgm:t>
        <a:bodyPr/>
        <a:lstStyle/>
        <a:p>
          <a:pPr>
            <a:lnSpc>
              <a:spcPct val="100000"/>
            </a:lnSpc>
            <a:defRPr cap="all"/>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defRPr cap="all"/>
          </a:pPr>
          <a:r>
            <a:rPr lang="en-IN"/>
            <a:t>RAM : 4 GB</a:t>
          </a:r>
          <a:endParaRPr lang="en-US"/>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6FD7ACC2-4111-4460-BF30-C631E206FF1F}" type="pres">
      <dgm:prSet presAssocID="{C7D646AA-740B-4335-9F55-48930E920679}" presName="root" presStyleCnt="0">
        <dgm:presLayoutVars>
          <dgm:dir/>
          <dgm:resizeHandles val="exact"/>
        </dgm:presLayoutVars>
      </dgm:prSet>
      <dgm:spPr/>
    </dgm:pt>
    <dgm:pt modelId="{1AF36B84-622D-4600-BECE-A39DE9ED3851}" type="pres">
      <dgm:prSet presAssocID="{658EC34B-B4A0-4AFB-A2FA-22B268FFB5DF}" presName="compNode" presStyleCnt="0"/>
      <dgm:spPr/>
    </dgm:pt>
    <dgm:pt modelId="{20466D45-3ACA-4080-A48C-6642ABA96CF7}" type="pres">
      <dgm:prSet presAssocID="{658EC34B-B4A0-4AFB-A2FA-22B268FFB5DF}" presName="iconBgRect" presStyleLbl="bgShp" presStyleIdx="0" presStyleCnt="2"/>
      <dgm:spPr/>
    </dgm:pt>
    <dgm:pt modelId="{E43DA451-2CB8-46E0-A573-032E7FA06F99}"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DEE21C6-99D4-4E74-8B9A-9F46FBA4E728}" type="pres">
      <dgm:prSet presAssocID="{658EC34B-B4A0-4AFB-A2FA-22B268FFB5DF}" presName="spaceRect" presStyleCnt="0"/>
      <dgm:spPr/>
    </dgm:pt>
    <dgm:pt modelId="{BD92AF9A-EE78-4584-ABF2-C1B6E3D37E57}" type="pres">
      <dgm:prSet presAssocID="{658EC34B-B4A0-4AFB-A2FA-22B268FFB5DF}" presName="textRect" presStyleLbl="revTx" presStyleIdx="0" presStyleCnt="2">
        <dgm:presLayoutVars>
          <dgm:chMax val="1"/>
          <dgm:chPref val="1"/>
        </dgm:presLayoutVars>
      </dgm:prSet>
      <dgm:spPr/>
    </dgm:pt>
    <dgm:pt modelId="{D0D2A69C-A044-40AA-89EC-CE5D35271F13}" type="pres">
      <dgm:prSet presAssocID="{6E5087B7-42D3-4112-BFC1-3C225E06E704}" presName="sibTrans" presStyleCnt="0"/>
      <dgm:spPr/>
    </dgm:pt>
    <dgm:pt modelId="{2E367A54-A188-4957-AD8B-AE68B3CA36AE}" type="pres">
      <dgm:prSet presAssocID="{7B382876-48CF-4531-A22D-EBA846E97D78}" presName="compNode" presStyleCnt="0"/>
      <dgm:spPr/>
    </dgm:pt>
    <dgm:pt modelId="{E0644EE1-FAD6-4F2E-ADED-B1BDC80FD86F}" type="pres">
      <dgm:prSet presAssocID="{7B382876-48CF-4531-A22D-EBA846E97D78}" presName="iconBgRect" presStyleLbl="bgShp" presStyleIdx="1" presStyleCnt="2"/>
      <dgm:spPr/>
    </dgm:pt>
    <dgm:pt modelId="{B1077338-4D10-471A-8BE8-3BAD2E57FDA2}"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7021F72-AE0E-45BE-8BF9-106D569A2D42}" type="pres">
      <dgm:prSet presAssocID="{7B382876-48CF-4531-A22D-EBA846E97D78}" presName="spaceRect" presStyleCnt="0"/>
      <dgm:spPr/>
    </dgm:pt>
    <dgm:pt modelId="{8CFF01D0-6541-4ADF-9223-23B0E2E6B371}" type="pres">
      <dgm:prSet presAssocID="{7B382876-48CF-4531-A22D-EBA846E97D78}" presName="textRect" presStyleLbl="revTx" presStyleIdx="1" presStyleCnt="2">
        <dgm:presLayoutVars>
          <dgm:chMax val="1"/>
          <dgm:chPref val="1"/>
        </dgm:presLayoutVars>
      </dgm:prSet>
      <dgm:spPr/>
    </dgm:pt>
  </dgm:ptLst>
  <dgm:cxnLst>
    <dgm:cxn modelId="{6043A41C-EC93-41F9-94C4-740E8F80FDC4}" type="presOf" srcId="{7B382876-48CF-4531-A22D-EBA846E97D78}" destId="{8CFF01D0-6541-4ADF-9223-23B0E2E6B371}" srcOrd="0" destOrd="0" presId="urn:microsoft.com/office/officeart/2018/5/layout/IconCircleLabelList"/>
    <dgm:cxn modelId="{2D8D6B8B-7404-4D5F-B42D-EFC82F792E94}" type="presOf" srcId="{C7D646AA-740B-4335-9F55-48930E920679}" destId="{6FD7ACC2-4111-4460-BF30-C631E206FF1F}" srcOrd="0" destOrd="0" presId="urn:microsoft.com/office/officeart/2018/5/layout/IconCircleLabelList"/>
    <dgm:cxn modelId="{F3F385A7-FF1F-430D-B6EC-7C346DF9C7A2}" srcId="{C7D646AA-740B-4335-9F55-48930E920679}" destId="{658EC34B-B4A0-4AFB-A2FA-22B268FFB5DF}" srcOrd="0" destOrd="0" parTransId="{0E645322-88DF-4ACC-81F7-59BF03224BE2}" sibTransId="{6E5087B7-42D3-4112-BFC1-3C225E06E704}"/>
    <dgm:cxn modelId="{2343EEB4-997A-407B-8259-0145AE6EBEB1}" type="presOf" srcId="{658EC34B-B4A0-4AFB-A2FA-22B268FFB5DF}" destId="{BD92AF9A-EE78-4584-ABF2-C1B6E3D37E57}" srcOrd="0" destOrd="0" presId="urn:microsoft.com/office/officeart/2018/5/layout/IconCircleLabelList"/>
    <dgm:cxn modelId="{492656B6-F4C0-45B0-821A-53729FAD8D62}" srcId="{C7D646AA-740B-4335-9F55-48930E920679}" destId="{7B382876-48CF-4531-A22D-EBA846E97D78}" srcOrd="1" destOrd="0" parTransId="{EB481CDE-7DDE-494E-8959-130CBD8F151A}" sibTransId="{42F947D9-58F2-4C92-8EA1-137AD52085C1}"/>
    <dgm:cxn modelId="{4FA69EFE-ACCB-4728-9425-DA27453EA5E2}" type="presParOf" srcId="{6FD7ACC2-4111-4460-BF30-C631E206FF1F}" destId="{1AF36B84-622D-4600-BECE-A39DE9ED3851}" srcOrd="0" destOrd="0" presId="urn:microsoft.com/office/officeart/2018/5/layout/IconCircleLabelList"/>
    <dgm:cxn modelId="{1114AE8A-1F68-43D2-B6D5-20BA46549C67}" type="presParOf" srcId="{1AF36B84-622D-4600-BECE-A39DE9ED3851}" destId="{20466D45-3ACA-4080-A48C-6642ABA96CF7}" srcOrd="0" destOrd="0" presId="urn:microsoft.com/office/officeart/2018/5/layout/IconCircleLabelList"/>
    <dgm:cxn modelId="{54F0CEEB-5C03-499C-877C-D10C406C843C}" type="presParOf" srcId="{1AF36B84-622D-4600-BECE-A39DE9ED3851}" destId="{E43DA451-2CB8-46E0-A573-032E7FA06F99}" srcOrd="1" destOrd="0" presId="urn:microsoft.com/office/officeart/2018/5/layout/IconCircleLabelList"/>
    <dgm:cxn modelId="{85D974C6-85C5-4D71-89A1-C12A84889E5B}" type="presParOf" srcId="{1AF36B84-622D-4600-BECE-A39DE9ED3851}" destId="{8DEE21C6-99D4-4E74-8B9A-9F46FBA4E728}" srcOrd="2" destOrd="0" presId="urn:microsoft.com/office/officeart/2018/5/layout/IconCircleLabelList"/>
    <dgm:cxn modelId="{18C57F8D-DA54-4A7E-BCA0-6640DEEF5478}" type="presParOf" srcId="{1AF36B84-622D-4600-BECE-A39DE9ED3851}" destId="{BD92AF9A-EE78-4584-ABF2-C1B6E3D37E57}" srcOrd="3" destOrd="0" presId="urn:microsoft.com/office/officeart/2018/5/layout/IconCircleLabelList"/>
    <dgm:cxn modelId="{8B5DEA66-22BC-4B1D-BBC8-F51B0DED0C98}" type="presParOf" srcId="{6FD7ACC2-4111-4460-BF30-C631E206FF1F}" destId="{D0D2A69C-A044-40AA-89EC-CE5D35271F13}" srcOrd="1" destOrd="0" presId="urn:microsoft.com/office/officeart/2018/5/layout/IconCircleLabelList"/>
    <dgm:cxn modelId="{D306116C-3D1C-4A88-A883-5F77C8C3A574}" type="presParOf" srcId="{6FD7ACC2-4111-4460-BF30-C631E206FF1F}" destId="{2E367A54-A188-4957-AD8B-AE68B3CA36AE}" srcOrd="2" destOrd="0" presId="urn:microsoft.com/office/officeart/2018/5/layout/IconCircleLabelList"/>
    <dgm:cxn modelId="{86A9922B-0AA8-4B65-89AB-0BC73C50EBCB}" type="presParOf" srcId="{2E367A54-A188-4957-AD8B-AE68B3CA36AE}" destId="{E0644EE1-FAD6-4F2E-ADED-B1BDC80FD86F}" srcOrd="0" destOrd="0" presId="urn:microsoft.com/office/officeart/2018/5/layout/IconCircleLabelList"/>
    <dgm:cxn modelId="{90B7741D-38D8-4AED-8A5B-470F4B5F1578}" type="presParOf" srcId="{2E367A54-A188-4957-AD8B-AE68B3CA36AE}" destId="{B1077338-4D10-471A-8BE8-3BAD2E57FDA2}" srcOrd="1" destOrd="0" presId="urn:microsoft.com/office/officeart/2018/5/layout/IconCircleLabelList"/>
    <dgm:cxn modelId="{F3D4DD4A-809F-49C6-A017-174C2C1826FF}" type="presParOf" srcId="{2E367A54-A188-4957-AD8B-AE68B3CA36AE}" destId="{07021F72-AE0E-45BE-8BF9-106D569A2D42}" srcOrd="2" destOrd="0" presId="urn:microsoft.com/office/officeart/2018/5/layout/IconCircleLabelList"/>
    <dgm:cxn modelId="{E72913FB-0DA9-4F02-8C12-85BE3417CDD3}" type="presParOf" srcId="{2E367A54-A188-4957-AD8B-AE68B3CA36AE}" destId="{8CFF01D0-6541-4ADF-9223-23B0E2E6B37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Client-Side Scripting : HTML , CSS , JavaScript</a:t>
          </a:r>
          <a:endParaRPr lang="en-US" dirty="0"/>
        </a:p>
      </dgm:t>
    </dgm:pt>
    <dgm:pt modelId="{46533AF3-DE77-4F15-B926-5BE1EC43AC6A}" type="parTrans" cxnId="{5F40D64B-ADCE-4469-AA91-E7073C52A01D}">
      <dgm:prSet/>
      <dgm:spPr/>
      <dgm:t>
        <a:bodyPr/>
        <a:lstStyle/>
        <a:p>
          <a:endParaRPr lang="en-US"/>
        </a:p>
      </dgm:t>
    </dgm:pt>
    <dgm:pt modelId="{6B04242B-08C2-49B5-B6AB-6B1AAC0A7E18}" type="sibTrans" cxnId="{5F40D64B-ADCE-4469-AA91-E7073C52A01D}">
      <dgm:prSet/>
      <dgm:spPr/>
      <dgm:t>
        <a:bodyPr/>
        <a:lstStyle/>
        <a:p>
          <a:pPr>
            <a:lnSpc>
              <a:spcPct val="100000"/>
            </a:lnSpc>
          </a:pPr>
          <a:endParaRPr lang="en-US"/>
        </a:p>
      </dgm:t>
    </dgm:pt>
    <dgm:pt modelId="{F15D03A0-49B3-48ED-978D-3E02F2AA4696}">
      <dgm:prSet/>
      <dgm:spPr/>
      <dgm:t>
        <a:bodyPr/>
        <a:lstStyle/>
        <a:p>
          <a:pPr>
            <a:lnSpc>
              <a:spcPct val="100000"/>
            </a:lnSpc>
          </a:pPr>
          <a:r>
            <a:rPr lang="en-IN" dirty="0"/>
            <a:t>Server-Side scripting : Python</a:t>
          </a:r>
          <a:endParaRPr lang="en-US" dirty="0"/>
        </a:p>
      </dgm:t>
    </dgm:pt>
    <dgm:pt modelId="{CC6D8334-2266-4413-BA1C-23F8F4185B4D}" type="parTrans" cxnId="{526545DB-BCF8-4383-864B-52539318C6D8}">
      <dgm:prSet/>
      <dgm:spPr/>
      <dgm:t>
        <a:bodyPr/>
        <a:lstStyle/>
        <a:p>
          <a:endParaRPr lang="en-US"/>
        </a:p>
      </dgm:t>
    </dgm:pt>
    <dgm:pt modelId="{099D8D5B-A12F-46D8-81EB-97727CD9D8CF}" type="sibTrans" cxnId="{526545DB-BCF8-4383-864B-52539318C6D8}">
      <dgm:prSet/>
      <dgm:spPr/>
      <dgm:t>
        <a:bodyPr/>
        <a:lstStyle/>
        <a:p>
          <a:pPr>
            <a:lnSpc>
              <a:spcPct val="100000"/>
            </a:lnSpc>
          </a:pPr>
          <a:endParaRPr lang="en-US"/>
        </a:p>
      </dgm:t>
    </dgm:pt>
    <dgm:pt modelId="{44B485B2-0870-493C-B139-E1CA355BEAC3}">
      <dgm:prSet/>
      <dgm:spPr/>
      <dgm:t>
        <a:bodyPr/>
        <a:lstStyle/>
        <a:p>
          <a:pPr>
            <a:lnSpc>
              <a:spcPct val="100000"/>
            </a:lnSpc>
          </a:pPr>
          <a:r>
            <a:rPr lang="en-IN" dirty="0"/>
            <a:t>Database : </a:t>
          </a:r>
          <a:r>
            <a:rPr lang="en-IN" b="0" i="0" dirty="0"/>
            <a:t>SQLite</a:t>
          </a:r>
          <a:endParaRPr lang="en-US" dirty="0"/>
        </a:p>
      </dgm:t>
    </dgm:pt>
    <dgm:pt modelId="{93B70548-2AE6-4183-92A5-84A8B9A53655}" type="parTrans" cxnId="{3A183A3A-30BF-4B20-817A-FA0F48476CFA}">
      <dgm:prSet/>
      <dgm:spPr/>
      <dgm:t>
        <a:bodyPr/>
        <a:lstStyle/>
        <a:p>
          <a:endParaRPr lang="en-US"/>
        </a:p>
      </dgm:t>
    </dgm:pt>
    <dgm:pt modelId="{C2C96BFF-FC9D-4721-8AD0-C10D6E3B9855}" type="sibTrans" cxnId="{3A183A3A-30BF-4B20-817A-FA0F48476CFA}">
      <dgm:prSet/>
      <dgm:spPr/>
      <dgm:t>
        <a:bodyPr/>
        <a:lstStyle/>
        <a:p>
          <a:pPr>
            <a:lnSpc>
              <a:spcPct val="100000"/>
            </a:lnSpc>
          </a:pPr>
          <a:endParaRPr lang="en-US"/>
        </a:p>
      </dgm:t>
    </dgm:pt>
    <dgm:pt modelId="{14D43CDD-D6B9-4874-B436-F6A5D51B2825}">
      <dgm:prSet/>
      <dgm:spPr/>
      <dgm:t>
        <a:bodyPr/>
        <a:lstStyle/>
        <a:p>
          <a:pPr>
            <a:lnSpc>
              <a:spcPct val="100000"/>
            </a:lnSpc>
          </a:pPr>
          <a:r>
            <a:rPr lang="en-IN"/>
            <a:t>IDE : VS Code </a:t>
          </a:r>
          <a:endParaRPr lang="en-US"/>
        </a:p>
      </dgm:t>
    </dgm:pt>
    <dgm:pt modelId="{F7BBB3FB-D01F-4B38-AB28-EEA1A38271DD}" type="parTrans" cxnId="{79D46204-349F-42D6-B4BA-1B0FFC021C45}">
      <dgm:prSet/>
      <dgm:spPr/>
      <dgm:t>
        <a:bodyPr/>
        <a:lstStyle/>
        <a:p>
          <a:endParaRPr lang="en-US"/>
        </a:p>
      </dgm:t>
    </dgm:pt>
    <dgm:pt modelId="{DB5F8A62-505F-44E0-A61E-7DDFDCCD0ECE}" type="sib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500" dirty="0"/>
            <a:t>1</a:t>
          </a:r>
          <a:r>
            <a:rPr lang="en-IN" sz="1800" dirty="0"/>
            <a:t>. Administrators can manage course content, including adding, editing, or deleting courses and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IN" sz="1700" dirty="0"/>
            <a:t>2. </a:t>
          </a:r>
          <a:r>
            <a:rPr lang="en-IN" sz="1800" dirty="0"/>
            <a:t>Administrators can view user accounts, reset passwords, and suspend or delete accounts when necessary.</a:t>
          </a:r>
          <a:endParaRPr lang="en-US" sz="1800" dirty="0"/>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IN" sz="2400" dirty="0"/>
            <a:t>3</a:t>
          </a:r>
          <a:r>
            <a:rPr lang="en-IN" sz="1800" dirty="0"/>
            <a:t>. Administrators can generate system performance reports</a:t>
          </a:r>
          <a:r>
            <a:rPr lang="en-IN" sz="2400" dirty="0"/>
            <a:t>.</a:t>
          </a:r>
          <a:endParaRPr lang="en-US" sz="2400" dirty="0"/>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a:t>1. Improved Student Performance</a:t>
          </a:r>
          <a:endParaRPr lang="en-US"/>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66D45-3ACA-4080-A48C-6642ABA96CF7}">
      <dsp:nvSpPr>
        <dsp:cNvPr id="0" name=""/>
        <dsp:cNvSpPr/>
      </dsp:nvSpPr>
      <dsp:spPr>
        <a:xfrm>
          <a:off x="419448" y="651518"/>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DA451-2CB8-46E0-A573-032E7FA06F99}">
      <dsp:nvSpPr>
        <dsp:cNvPr id="0" name=""/>
        <dsp:cNvSpPr/>
      </dsp:nvSpPr>
      <dsp:spPr>
        <a:xfrm>
          <a:off x="675386" y="907456"/>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2AF9A-EE78-4584-ABF2-C1B6E3D37E57}">
      <dsp:nvSpPr>
        <dsp:cNvPr id="0" name=""/>
        <dsp:cNvSpPr/>
      </dsp:nvSpPr>
      <dsp:spPr>
        <a:xfrm>
          <a:off x="35542"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Processor : i3</a:t>
          </a:r>
          <a:endParaRPr lang="en-US" sz="2400" kern="1200"/>
        </a:p>
      </dsp:txBody>
      <dsp:txXfrm>
        <a:off x="35542" y="2226518"/>
        <a:ext cx="1968750" cy="720000"/>
      </dsp:txXfrm>
    </dsp:sp>
    <dsp:sp modelId="{E0644EE1-FAD6-4F2E-ADED-B1BDC80FD86F}">
      <dsp:nvSpPr>
        <dsp:cNvPr id="0" name=""/>
        <dsp:cNvSpPr/>
      </dsp:nvSpPr>
      <dsp:spPr>
        <a:xfrm>
          <a:off x="2732729" y="651518"/>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77338-4D10-471A-8BE8-3BAD2E57FDA2}">
      <dsp:nvSpPr>
        <dsp:cNvPr id="0" name=""/>
        <dsp:cNvSpPr/>
      </dsp:nvSpPr>
      <dsp:spPr>
        <a:xfrm>
          <a:off x="2988667" y="907455"/>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F01D0-6541-4ADF-9223-23B0E2E6B371}">
      <dsp:nvSpPr>
        <dsp:cNvPr id="0" name=""/>
        <dsp:cNvSpPr/>
      </dsp:nvSpPr>
      <dsp:spPr>
        <a:xfrm>
          <a:off x="2348823"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RAM : 4 GB</a:t>
          </a:r>
          <a:endParaRPr lang="en-US" sz="2400" kern="1200"/>
        </a:p>
      </dsp:txBody>
      <dsp:txXfrm>
        <a:off x="2348823" y="2226518"/>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268477"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555104"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925846"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Client-Side Scripting : HTML , CSS , JavaScript</a:t>
          </a:r>
          <a:endParaRPr lang="en-US" sz="2400" kern="1200" dirty="0"/>
        </a:p>
      </dsp:txBody>
      <dsp:txXfrm>
        <a:off x="1925846" y="98421"/>
        <a:ext cx="3217244" cy="1364891"/>
      </dsp:txXfrm>
    </dsp:sp>
    <dsp:sp modelId="{B181E1D0-731B-4F94-8F22-3881191F308F}">
      <dsp:nvSpPr>
        <dsp:cNvPr id="0" name=""/>
        <dsp:cNvSpPr/>
      </dsp:nvSpPr>
      <dsp:spPr>
        <a:xfrm>
          <a:off x="570367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990298"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361039"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Server-Side scripting : Python</a:t>
          </a:r>
          <a:endParaRPr lang="en-US" sz="2400" kern="1200" dirty="0"/>
        </a:p>
      </dsp:txBody>
      <dsp:txXfrm>
        <a:off x="7361039" y="98421"/>
        <a:ext cx="3217244" cy="1364891"/>
      </dsp:txXfrm>
    </dsp:sp>
    <dsp:sp modelId="{FC9F15C4-D839-4752-B584-929FFBA89255}">
      <dsp:nvSpPr>
        <dsp:cNvPr id="0" name=""/>
        <dsp:cNvSpPr/>
      </dsp:nvSpPr>
      <dsp:spPr>
        <a:xfrm>
          <a:off x="26847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555104"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925846"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Database : </a:t>
          </a:r>
          <a:r>
            <a:rPr lang="en-IN" sz="2400" b="0" i="0" kern="1200" dirty="0"/>
            <a:t>SQLite</a:t>
          </a:r>
          <a:endParaRPr lang="en-US" sz="2400" kern="1200" dirty="0"/>
        </a:p>
      </dsp:txBody>
      <dsp:txXfrm>
        <a:off x="1925846" y="2062742"/>
        <a:ext cx="3217244" cy="1364891"/>
      </dsp:txXfrm>
    </dsp:sp>
    <dsp:sp modelId="{E80B86AD-18ED-4E4A-9144-62D5DF4537AE}">
      <dsp:nvSpPr>
        <dsp:cNvPr id="0" name=""/>
        <dsp:cNvSpPr/>
      </dsp:nvSpPr>
      <dsp:spPr>
        <a:xfrm>
          <a:off x="570367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5990298"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361039"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IDE : VS Code </a:t>
          </a:r>
          <a:endParaRPr lang="en-US" sz="2400" kern="1200"/>
        </a:p>
      </dsp:txBody>
      <dsp:txXfrm>
        <a:off x="7361039"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72746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33643"/>
          <a:ext cx="3279618"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n-IN" sz="1500" kern="1200" dirty="0"/>
            <a:t>1</a:t>
          </a:r>
          <a:r>
            <a:rPr lang="en-IN" sz="1800" kern="1200" dirty="0"/>
            <a:t>. Administrators can manage course content, including adding, editing, or deleting courses and study materials</a:t>
          </a:r>
          <a:r>
            <a:rPr lang="en-IN" sz="1500" kern="1200" dirty="0"/>
            <a:t>.</a:t>
          </a:r>
          <a:endParaRPr lang="en-US" sz="1500" kern="1200" dirty="0"/>
        </a:p>
      </dsp:txBody>
      <dsp:txXfrm>
        <a:off x="145568" y="2333643"/>
        <a:ext cx="3279618" cy="1131693"/>
      </dsp:txXfrm>
    </dsp:sp>
    <dsp:sp modelId="{9E70174E-E56F-4687-8119-0F78852A57C0}">
      <dsp:nvSpPr>
        <dsp:cNvPr id="0" name=""/>
        <dsp:cNvSpPr/>
      </dsp:nvSpPr>
      <dsp:spPr>
        <a:xfrm>
          <a:off x="5178316" y="727468"/>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333643"/>
          <a:ext cx="3771832"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None/>
          </a:pPr>
          <a:r>
            <a:rPr lang="en-IN" sz="1700" kern="1200" dirty="0"/>
            <a:t>2. </a:t>
          </a:r>
          <a:r>
            <a:rPr lang="en-IN" sz="1800" kern="1200" dirty="0"/>
            <a:t>Administrators can view user accounts, reset passwords, and suspend or delete accounts when necessary.</a:t>
          </a:r>
          <a:endParaRPr lang="en-US" sz="1800" kern="1200" dirty="0"/>
        </a:p>
      </dsp:txBody>
      <dsp:txXfrm>
        <a:off x="3889940" y="2333643"/>
        <a:ext cx="3771832" cy="1131693"/>
      </dsp:txXfrm>
    </dsp:sp>
    <dsp:sp modelId="{307CCC06-CF9B-4153-A2F5-C37247CDD488}">
      <dsp:nvSpPr>
        <dsp:cNvPr id="0" name=""/>
        <dsp:cNvSpPr/>
      </dsp:nvSpPr>
      <dsp:spPr>
        <a:xfrm>
          <a:off x="8856853" y="727468"/>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333643"/>
          <a:ext cx="2655733"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1066800">
            <a:lnSpc>
              <a:spcPct val="100000"/>
            </a:lnSpc>
            <a:spcBef>
              <a:spcPct val="0"/>
            </a:spcBef>
            <a:spcAft>
              <a:spcPct val="35000"/>
            </a:spcAft>
            <a:buNone/>
          </a:pPr>
          <a:r>
            <a:rPr lang="en-IN" sz="2400" kern="1200" dirty="0"/>
            <a:t>3</a:t>
          </a:r>
          <a:r>
            <a:rPr lang="en-IN" sz="1800" kern="1200" dirty="0"/>
            <a:t>. Administrators can generate system performance reports</a:t>
          </a:r>
          <a:r>
            <a:rPr lang="en-IN" sz="2400" kern="1200" dirty="0"/>
            <a:t>.</a:t>
          </a:r>
          <a:endParaRPr lang="en-US" sz="2400" kern="1200" dirty="0"/>
        </a:p>
      </dsp:txBody>
      <dsp:txXfrm>
        <a:off x="8126526" y="2333643"/>
        <a:ext cx="2655733" cy="1131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1. Improved Student Performance</a:t>
          </a:r>
          <a:endParaRPr lang="en-US" sz="2100" kern="120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E31-BBC7-EDE2-75AB-AC89B8C67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846D5-CBF9-083F-4E46-F1AC221CF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3B66C-A83F-0FB4-CD3D-6AD8001C741F}"/>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4893D3D5-0362-8DC1-5547-B299CA13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8EDFB-2D49-14AC-0A71-4D9F9FA198F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73902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45EA-ABA3-243F-2490-C9C7C3433A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99863-270D-A7A0-85F4-42415C870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58AD3-36B5-6ACC-3B06-9EF4321933EA}"/>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B315CC2D-A020-E701-22AC-813ED051D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FEB12-7277-D9F0-81C6-8B04A313511A}"/>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648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48C28-D1C2-22B4-C085-190FB97098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AC2D1-3EFF-B173-E5DD-15C5D5926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A8836-792B-81E9-39AD-118749C2575C}"/>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2EB1C6C4-979B-5078-AEEA-A4FA337DF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D6A4E-0218-D4AF-9639-EC4B5B92DD63}"/>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88026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86F-F6CB-9084-0C84-D5A955644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670E-710F-CC37-B6BB-F540EAA43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7BA31-2C23-53BD-DD94-EFB353375130}"/>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3C7D6AE2-5CE9-CEEF-E47F-4A45A06C9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F95AB-5CAF-D319-8F61-A8540FFB30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30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CDEA-A5AF-6917-47DC-43C2808C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E7E99-F84C-6DBE-31E7-B62C82FDD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0CC7C-7118-EEFE-CF7A-DB167FA458EF}"/>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EF65E221-BF29-03E1-05C4-6E1570A96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A941E-3F62-508D-2EE0-D78F0BCBBE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230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17AA-2008-D24D-F726-0773206E1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12E0A-267A-3251-2F5E-6EED8B7E6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B09C7-DA17-85CF-6E34-465681DF9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468EA-DD5C-AB10-C855-7151E39564C4}"/>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6" name="Footer Placeholder 5">
            <a:extLst>
              <a:ext uri="{FF2B5EF4-FFF2-40B4-BE49-F238E27FC236}">
                <a16:creationId xmlns:a16="http://schemas.microsoft.com/office/drawing/2014/main" id="{8A080EE3-77D1-2FBA-319B-EB8CC057A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01F4E-1FE9-F10C-66B0-17D5DE9ACDDC}"/>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891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DCEA-F959-F6FA-0DE9-4906610D7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C9BE4-0C78-F39F-27B0-D9D5A5E14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C00C1-9246-164A-62BB-B196F29BE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F40AF-59E8-9E88-E69E-504C93217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A8FA4-4602-B667-6BDA-C6ED45E28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4E2D9-7FCF-E87B-2E9C-30358D67CE09}"/>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8" name="Footer Placeholder 7">
            <a:extLst>
              <a:ext uri="{FF2B5EF4-FFF2-40B4-BE49-F238E27FC236}">
                <a16:creationId xmlns:a16="http://schemas.microsoft.com/office/drawing/2014/main" id="{377884A6-ADEE-5527-B652-C4A7C6F08E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1EBD21-A45B-BFBA-C127-DC5F6D7F0E2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01374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48C8-F209-EAF1-C28D-7D0FA71D2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C0E52-9862-9F0D-01AE-E8B59A53C204}"/>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4" name="Footer Placeholder 3">
            <a:extLst>
              <a:ext uri="{FF2B5EF4-FFF2-40B4-BE49-F238E27FC236}">
                <a16:creationId xmlns:a16="http://schemas.microsoft.com/office/drawing/2014/main" id="{E8A23FAB-3C7D-1828-7057-B523CCF86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0C8F26-B8CC-144D-0EC3-40D509D4DCA9}"/>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18481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6EFC3-334C-CC64-1979-4D2A8AF45A30}"/>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3" name="Footer Placeholder 2">
            <a:extLst>
              <a:ext uri="{FF2B5EF4-FFF2-40B4-BE49-F238E27FC236}">
                <a16:creationId xmlns:a16="http://schemas.microsoft.com/office/drawing/2014/main" id="{D1CAD7C1-EFCC-201F-9A56-08D198731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F98F0-87B5-EF93-3E9B-74F3AE57125D}"/>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14807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7396-11D2-A6D8-2630-D32DBC71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3268E-1B6E-15DB-BEF1-EF8E69292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4F2816-1F68-714F-FB29-82D230F1D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25668-B196-4E69-4E35-E070CCBCA77B}"/>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6" name="Footer Placeholder 5">
            <a:extLst>
              <a:ext uri="{FF2B5EF4-FFF2-40B4-BE49-F238E27FC236}">
                <a16:creationId xmlns:a16="http://schemas.microsoft.com/office/drawing/2014/main" id="{CA5AA08D-CA25-B30A-DCA5-07EBC7404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9AD17-602F-9009-1424-BE4544DCFF6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4035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A340-80DC-7A1B-612E-5FC06F553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725C6-8F4A-6155-5D11-1A5D31C94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B745F-6567-C7FD-3E4C-31C0CCC14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C61DD-C9D5-F314-D124-D75952F20AFB}"/>
              </a:ext>
            </a:extLst>
          </p:cNvPr>
          <p:cNvSpPr>
            <a:spLocks noGrp="1"/>
          </p:cNvSpPr>
          <p:nvPr>
            <p:ph type="dt" sz="half" idx="10"/>
          </p:nvPr>
        </p:nvSpPr>
        <p:spPr/>
        <p:txBody>
          <a:bodyPr/>
          <a:lstStyle/>
          <a:p>
            <a:fld id="{1229E7AD-2748-4C22-A118-9478584EBC4E}" type="datetimeFigureOut">
              <a:rPr lang="en-IN" smtClean="0"/>
              <a:t>04-12-2023</a:t>
            </a:fld>
            <a:endParaRPr lang="en-IN"/>
          </a:p>
        </p:txBody>
      </p:sp>
      <p:sp>
        <p:nvSpPr>
          <p:cNvPr id="6" name="Footer Placeholder 5">
            <a:extLst>
              <a:ext uri="{FF2B5EF4-FFF2-40B4-BE49-F238E27FC236}">
                <a16:creationId xmlns:a16="http://schemas.microsoft.com/office/drawing/2014/main" id="{C557076F-7B10-7858-460A-EFC00869C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9C89B-5574-33A6-1FB4-5C03C45B560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576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0981B-D9CA-51E1-B5AB-60CF4681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06E95-C262-2B91-4D4C-B0090B60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88A1E-31A9-6755-7BD0-C8BA9D5E3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9E7AD-2748-4C22-A118-9478584EBC4E}" type="datetimeFigureOut">
              <a:rPr lang="en-IN" smtClean="0"/>
              <a:t>04-12-2023</a:t>
            </a:fld>
            <a:endParaRPr lang="en-IN"/>
          </a:p>
        </p:txBody>
      </p:sp>
      <p:sp>
        <p:nvSpPr>
          <p:cNvPr id="5" name="Footer Placeholder 4">
            <a:extLst>
              <a:ext uri="{FF2B5EF4-FFF2-40B4-BE49-F238E27FC236}">
                <a16:creationId xmlns:a16="http://schemas.microsoft.com/office/drawing/2014/main" id="{2FFAD4B8-AC99-F9BF-3306-69690E4B1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23CCD-1866-0611-EC38-9994F96A5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0DC8-0D40-494B-B023-CA4B4E60AB70}" type="slidenum">
              <a:rPr lang="en-IN" smtClean="0"/>
              <a:t>‹#›</a:t>
            </a:fld>
            <a:endParaRPr lang="en-IN"/>
          </a:p>
        </p:txBody>
      </p:sp>
    </p:spTree>
    <p:extLst>
      <p:ext uri="{BB962C8B-B14F-4D97-AF65-F5344CB8AC3E}">
        <p14:creationId xmlns:p14="http://schemas.microsoft.com/office/powerpoint/2010/main" val="33892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1668426" y="1254763"/>
            <a:ext cx="3444948" cy="24817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spc="-150">
                <a:solidFill>
                  <a:srgbClr val="595959"/>
                </a:solidFill>
                <a:latin typeface="+mj-lt"/>
                <a:ea typeface="+mj-ea"/>
                <a:cs typeface="+mj-cs"/>
              </a:rPr>
              <a:t>Online Examination </a:t>
            </a:r>
          </a:p>
          <a:p>
            <a:pPr algn="ctr">
              <a:lnSpc>
                <a:spcPct val="90000"/>
              </a:lnSpc>
              <a:spcBef>
                <a:spcPct val="0"/>
              </a:spcBef>
              <a:spcAft>
                <a:spcPts val="600"/>
              </a:spcAft>
            </a:pPr>
            <a:r>
              <a:rPr lang="en-US" sz="3200" spc="-150">
                <a:solidFill>
                  <a:srgbClr val="595959"/>
                </a:solidFill>
                <a:latin typeface="+mj-lt"/>
                <a:ea typeface="+mj-ea"/>
                <a:cs typeface="+mj-cs"/>
              </a:rPr>
              <a:t>Preparation</a:t>
            </a:r>
          </a:p>
          <a:p>
            <a:pPr algn="ctr">
              <a:lnSpc>
                <a:spcPct val="90000"/>
              </a:lnSpc>
              <a:spcBef>
                <a:spcPct val="0"/>
              </a:spcBef>
              <a:spcAft>
                <a:spcPts val="600"/>
              </a:spcAft>
            </a:pPr>
            <a:r>
              <a:rPr lang="en-US" sz="3200" spc="-150">
                <a:solidFill>
                  <a:srgbClr val="595959"/>
                </a:solidFill>
                <a:latin typeface="+mj-lt"/>
                <a:ea typeface="+mj-ea"/>
                <a:cs typeface="+mj-cs"/>
              </a:rPr>
              <a:t>Assistant</a:t>
            </a:r>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rotWithShape="1">
          <a:blip r:embed="rId2">
            <a:extLst>
              <a:ext uri="{28A0092B-C50C-407E-A947-70E740481C1C}">
                <a14:useLocalDpi xmlns:a14="http://schemas.microsoft.com/office/drawing/2010/main" val="0"/>
              </a:ext>
            </a:extLst>
          </a:blip>
          <a:srcRect l="1389"/>
          <a:stretch/>
        </p:blipFill>
        <p:spPr>
          <a:xfrm>
            <a:off x="6107503" y="685799"/>
            <a:ext cx="5410200" cy="5486400"/>
          </a:xfrm>
          <a:prstGeom prst="rect">
            <a:avLst/>
          </a:prstGeom>
        </p:spPr>
      </p:pic>
    </p:spTree>
    <p:extLst>
      <p:ext uri="{BB962C8B-B14F-4D97-AF65-F5344CB8AC3E}">
        <p14:creationId xmlns:p14="http://schemas.microsoft.com/office/powerpoint/2010/main" val="212457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699881" y="869125"/>
            <a:ext cx="4696238" cy="1517078"/>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endParaRPr lang="en-US" sz="5700" kern="1200" spc="-150" dirty="0">
              <a:solidFill>
                <a:schemeClr val="tx1">
                  <a:lumMod val="85000"/>
                  <a:lumOff val="15000"/>
                  <a:alpha val="60000"/>
                </a:schemeClr>
              </a:solidFill>
              <a:latin typeface="+mj-lt"/>
              <a:ea typeface="+mj-ea"/>
              <a:cs typeface="+mj-cs"/>
            </a:endParaRPr>
          </a:p>
          <a:p>
            <a:pPr algn="ctr">
              <a:lnSpc>
                <a:spcPct val="90000"/>
              </a:lnSpc>
              <a:spcBef>
                <a:spcPct val="0"/>
              </a:spcBef>
              <a:spcAft>
                <a:spcPts val="600"/>
              </a:spcAft>
            </a:pPr>
            <a:r>
              <a:rPr lang="en-US" sz="7000" kern="1200" spc="-150" dirty="0">
                <a:solidFill>
                  <a:schemeClr val="tx1">
                    <a:lumMod val="85000"/>
                    <a:lumOff val="15000"/>
                    <a:alpha val="60000"/>
                  </a:schemeClr>
                </a:solidFill>
                <a:latin typeface="+mj-lt"/>
                <a:ea typeface="+mj-ea"/>
                <a:cs typeface="+mj-cs"/>
              </a:rPr>
              <a:t>Effect over Society</a:t>
            </a:r>
            <a:endParaRPr lang="en-US" sz="2200" kern="1200" spc="-150" dirty="0">
              <a:solidFill>
                <a:schemeClr val="tx1">
                  <a:lumMod val="85000"/>
                  <a:lumOff val="15000"/>
                  <a:alpha val="60000"/>
                </a:schemeClr>
              </a:solidFill>
              <a:latin typeface="+mj-lt"/>
              <a:ea typeface="+mj-ea"/>
              <a:cs typeface="+mj-cs"/>
            </a:endParaRPr>
          </a:p>
        </p:txBody>
      </p:sp>
      <p:sp>
        <p:nvSpPr>
          <p:cNvPr id="3" name="TextBox 2">
            <a:extLst>
              <a:ext uri="{FF2B5EF4-FFF2-40B4-BE49-F238E27FC236}">
                <a16:creationId xmlns:a16="http://schemas.microsoft.com/office/drawing/2014/main" id="{8F6A5698-BCD9-45CB-844F-2D7C50BBD82C}"/>
              </a:ext>
            </a:extLst>
          </p:cNvPr>
          <p:cNvSpPr txBox="1"/>
          <p:nvPr/>
        </p:nvSpPr>
        <p:spPr>
          <a:xfrm>
            <a:off x="871442" y="2388520"/>
            <a:ext cx="4353116" cy="3598037"/>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endParaRPr lang="en-US" sz="2000" spc="-150">
              <a:solidFill>
                <a:schemeClr val="tx1">
                  <a:lumMod val="65000"/>
                  <a:lumOff val="35000"/>
                </a:schemeClr>
              </a:solidFill>
            </a:endParaRPr>
          </a:p>
          <a:p>
            <a:pPr indent="-228600" algn="ctr">
              <a:lnSpc>
                <a:spcPct val="90000"/>
              </a:lnSpc>
              <a:spcAft>
                <a:spcPts val="600"/>
              </a:spcAft>
              <a:buFont typeface="Arial" panose="020B0604020202020204" pitchFamily="34" charset="0"/>
              <a:buChar char="•"/>
            </a:pPr>
            <a:r>
              <a:rPr lang="en-US" sz="2000" b="1">
                <a:solidFill>
                  <a:schemeClr val="tx1">
                    <a:lumMod val="65000"/>
                    <a:lumOff val="35000"/>
                  </a:schemeClr>
                </a:solidFill>
                <a:effectLst/>
              </a:rPr>
              <a:t>Contribution to Academic Knowledge</a:t>
            </a:r>
          </a:p>
          <a:p>
            <a:pPr indent="-228600" algn="ctr">
              <a:lnSpc>
                <a:spcPct val="90000"/>
              </a:lnSpc>
              <a:spcAft>
                <a:spcPts val="600"/>
              </a:spcAft>
              <a:buFont typeface="Arial" panose="020B0604020202020204" pitchFamily="34" charset="0"/>
              <a:buChar char="•"/>
            </a:pPr>
            <a:r>
              <a:rPr lang="en-US" sz="2000" b="1">
                <a:solidFill>
                  <a:schemeClr val="tx1">
                    <a:lumMod val="65000"/>
                    <a:lumOff val="35000"/>
                  </a:schemeClr>
                </a:solidFill>
              </a:rPr>
              <a:t>It will promote the Government’s    theme Digital India</a:t>
            </a:r>
            <a:endParaRPr lang="en-US" sz="2000" b="1">
              <a:solidFill>
                <a:schemeClr val="tx1">
                  <a:lumMod val="65000"/>
                  <a:lumOff val="35000"/>
                </a:schemeClr>
              </a:solidFill>
              <a:effectLst/>
            </a:endParaRPr>
          </a:p>
        </p:txBody>
      </p:sp>
      <p:sp>
        <p:nvSpPr>
          <p:cNvPr id="14" name="Rectangle 13">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9886" y="1468855"/>
            <a:ext cx="3920289" cy="3920289"/>
          </a:xfrm>
          <a:prstGeom prst="rect">
            <a:avLst/>
          </a:prstGeom>
        </p:spPr>
      </p:pic>
    </p:spTree>
    <p:extLst>
      <p:ext uri="{BB962C8B-B14F-4D97-AF65-F5344CB8AC3E}">
        <p14:creationId xmlns:p14="http://schemas.microsoft.com/office/powerpoint/2010/main" val="195045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03" y="1119116"/>
            <a:ext cx="9521007" cy="2213635"/>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1289304" y="3429000"/>
            <a:ext cx="8921672" cy="1713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spc="-150">
                <a:solidFill>
                  <a:schemeClr val="tx1"/>
                </a:solidFill>
                <a:latin typeface="+mj-lt"/>
                <a:ea typeface="+mj-ea"/>
                <a:cs typeface="+mj-cs"/>
              </a:rPr>
              <a:t>Gantt Chart</a:t>
            </a:r>
          </a:p>
        </p:txBody>
      </p:sp>
    </p:spTree>
    <p:extLst>
      <p:ext uri="{BB962C8B-B14F-4D97-AF65-F5344CB8AC3E}">
        <p14:creationId xmlns:p14="http://schemas.microsoft.com/office/powerpoint/2010/main" val="276623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a:solidFill>
                  <a:srgbClr val="595959"/>
                </a:solidFill>
                <a:latin typeface="+mj-lt"/>
                <a:ea typeface="+mj-ea"/>
                <a:cs typeface="+mj-cs"/>
              </a:rPr>
              <a:t>THANK YOU!</a:t>
            </a:r>
          </a:p>
        </p:txBody>
      </p:sp>
      <p:pic>
        <p:nvPicPr>
          <p:cNvPr id="6" name="Graphic 5" descr="Handshake">
            <a:extLst>
              <a:ext uri="{FF2B5EF4-FFF2-40B4-BE49-F238E27FC236}">
                <a16:creationId xmlns:a16="http://schemas.microsoft.com/office/drawing/2014/main" id="{DFEA6222-3313-92DF-DF3D-11663EB88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616054" y="1070149"/>
            <a:ext cx="8959893" cy="100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spc="-150">
                <a:solidFill>
                  <a:srgbClr val="595959"/>
                </a:solidFill>
                <a:latin typeface="+mj-lt"/>
                <a:ea typeface="+mj-ea"/>
                <a:cs typeface="+mj-cs"/>
              </a:rPr>
              <a:t>What ?</a:t>
            </a: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605183-2C7E-07E0-70E3-D0BB0B8264A9}"/>
              </a:ext>
            </a:extLst>
          </p:cNvPr>
          <p:cNvSpPr txBox="1"/>
          <p:nvPr/>
        </p:nvSpPr>
        <p:spPr>
          <a:xfrm>
            <a:off x="1616054" y="2768321"/>
            <a:ext cx="8959892" cy="28285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lumMod val="65000"/>
                    <a:lumOff val="35000"/>
                  </a:schemeClr>
                </a:solidFill>
                <a:effectLst/>
              </a:rPr>
              <a:t>In the rapidly evolving landscape of education, the adoption of online examination systems has ushered in a new era of convenience and accessibility for learners worldwide. However, as students embrace this digital transformation, they encounter a host of challenges in preparing effectively for online exams. These challenges range from structuring study routines and managing time efficiently to accessing the right educational resources and strategies. To address these hurdles and empower students in their quest for academic excellence, the Online Examination Preparation Assistant (OEPA) emerges as a groundbreaking solution.</a:t>
            </a:r>
          </a:p>
          <a:p>
            <a:pPr indent="-228600">
              <a:lnSpc>
                <a:spcPct val="90000"/>
              </a:lnSpc>
              <a:spcAft>
                <a:spcPts val="600"/>
              </a:spcAft>
              <a:buFont typeface="Arial" panose="020B0604020202020204" pitchFamily="34" charset="0"/>
              <a:buChar char="•"/>
            </a:pPr>
            <a:endParaRPr lang="en-US" sz="2000" spc="-150">
              <a:solidFill>
                <a:schemeClr val="tx1">
                  <a:lumMod val="65000"/>
                  <a:lumOff val="35000"/>
                </a:schemeClr>
              </a:solidFill>
            </a:endParaRPr>
          </a:p>
        </p:txBody>
      </p:sp>
    </p:spTree>
    <p:extLst>
      <p:ext uri="{BB962C8B-B14F-4D97-AF65-F5344CB8AC3E}">
        <p14:creationId xmlns:p14="http://schemas.microsoft.com/office/powerpoint/2010/main" val="193680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D97EA47-1268-EAE7-BEE1-5F11A27A39F8}"/>
              </a:ext>
            </a:extLst>
          </p:cNvPr>
          <p:cNvSpPr txBox="1"/>
          <p:nvPr/>
        </p:nvSpPr>
        <p:spPr>
          <a:xfrm>
            <a:off x="7161888" y="693980"/>
            <a:ext cx="4195674" cy="20525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spc="-150" dirty="0">
                <a:solidFill>
                  <a:schemeClr val="tx1"/>
                </a:solidFill>
                <a:latin typeface="+mj-lt"/>
                <a:ea typeface="+mj-ea"/>
                <a:cs typeface="+mj-cs"/>
              </a:rPr>
              <a:t>Supervisor</a:t>
            </a:r>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02356" y="2973636"/>
            <a:ext cx="4158031" cy="2913872"/>
          </a:xfrm>
          <a:prstGeom prst="rect">
            <a:avLst/>
          </a:prstGeom>
        </p:spPr>
        <p:txBody>
          <a:bodyPr vert="horz" lIns="91440" tIns="45720" rIns="91440" bIns="45720" rtlCol="0" anchor="t">
            <a:normAutofit/>
          </a:bodyPr>
          <a:lstStyle/>
          <a:p>
            <a:pPr algn="ctr">
              <a:lnSpc>
                <a:spcPct val="90000"/>
              </a:lnSpc>
              <a:spcAft>
                <a:spcPts val="600"/>
              </a:spcAft>
            </a:pPr>
            <a:r>
              <a:rPr lang="en-US" sz="2000" spc="-150" dirty="0">
                <a:solidFill>
                  <a:schemeClr val="tx1">
                    <a:alpha val="80000"/>
                  </a:schemeClr>
                </a:solidFill>
              </a:rPr>
              <a:t>Dr. Amit Kumar</a:t>
            </a:r>
          </a:p>
          <a:p>
            <a:pPr algn="ctr">
              <a:lnSpc>
                <a:spcPct val="90000"/>
              </a:lnSpc>
              <a:spcAft>
                <a:spcPts val="600"/>
              </a:spcAft>
            </a:pPr>
            <a:r>
              <a:rPr lang="en-US" sz="2000" spc="-150" dirty="0">
                <a:solidFill>
                  <a:schemeClr val="tx1">
                    <a:alpha val="80000"/>
                  </a:schemeClr>
                </a:solidFill>
              </a:rPr>
              <a:t>(Assistant Professor)</a:t>
            </a:r>
          </a:p>
          <a:p>
            <a:pPr algn="ctr">
              <a:lnSpc>
                <a:spcPct val="90000"/>
              </a:lnSpc>
              <a:spcAft>
                <a:spcPts val="600"/>
              </a:spcAft>
            </a:pPr>
            <a:r>
              <a:rPr lang="en-US" sz="2000" spc="-150" dirty="0">
                <a:solidFill>
                  <a:schemeClr val="tx1">
                    <a:alpha val="80000"/>
                  </a:schemeClr>
                </a:solidFill>
              </a:rPr>
              <a:t>KIET Group of Institutions</a:t>
            </a: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0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0E054E-DBEA-7A8D-3A8A-0AF062273066}"/>
              </a:ext>
            </a:extLst>
          </p:cNvPr>
          <p:cNvSpPr txBox="1"/>
          <p:nvPr/>
        </p:nvSpPr>
        <p:spPr>
          <a:xfrm>
            <a:off x="871442" y="871442"/>
            <a:ext cx="4564158" cy="1353598"/>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4400" kern="1200" spc="-150" dirty="0">
                <a:solidFill>
                  <a:schemeClr val="tx1">
                    <a:alpha val="60000"/>
                  </a:schemeClr>
                </a:solidFill>
                <a:latin typeface="+mj-lt"/>
                <a:ea typeface="+mj-ea"/>
                <a:cs typeface="+mj-cs"/>
              </a:rPr>
              <a:t>Minimum   Hardware   Requirements</a:t>
            </a:r>
          </a:p>
        </p:txBody>
      </p:sp>
      <p:sp>
        <p:nvSpPr>
          <p:cNvPr id="41" name="Rectangle 40">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srcRect t="15287" b="444"/>
          <a:stretch/>
        </p:blipFill>
        <p:spPr>
          <a:xfrm>
            <a:off x="7169886" y="2326427"/>
            <a:ext cx="3920289" cy="2205145"/>
          </a:xfrm>
          <a:prstGeom prst="rect">
            <a:avLst/>
          </a:prstGeom>
        </p:spPr>
      </p:pic>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1729572285"/>
              </p:ext>
            </p:extLst>
          </p:nvPr>
        </p:nvGraphicFramePr>
        <p:xfrm>
          <a:off x="871442" y="2388520"/>
          <a:ext cx="4353116" cy="3598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29552-D49F-612B-9AA1-72972CD79621}"/>
              </a:ext>
            </a:extLst>
          </p:cNvPr>
          <p:cNvSpPr txBox="1"/>
          <p:nvPr/>
        </p:nvSpPr>
        <p:spPr>
          <a:xfrm>
            <a:off x="571955" y="5962"/>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725062786"/>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latin typeface="Raleway Black" pitchFamily="2" charset="0"/>
                <a:ea typeface="+mj-ea"/>
                <a:cs typeface="+mj-cs"/>
              </a:rPr>
              <a:t>Admin Module:</a:t>
            </a:r>
          </a:p>
        </p:txBody>
      </p:sp>
      <p:graphicFrame>
        <p:nvGraphicFramePr>
          <p:cNvPr id="5" name="TextBox 2">
            <a:extLst>
              <a:ext uri="{FF2B5EF4-FFF2-40B4-BE49-F238E27FC236}">
                <a16:creationId xmlns:a16="http://schemas.microsoft.com/office/drawing/2014/main" id="{FE01F3F9-B647-9F97-3BCE-A666D64DD06E}"/>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43" y="1919377"/>
            <a:ext cx="3019248" cy="3019248"/>
          </a:xfrm>
          <a:prstGeom prst="rect">
            <a:avLst/>
          </a:prstGeom>
        </p:spPr>
      </p:pic>
      <p:sp>
        <p:nvSpPr>
          <p:cNvPr id="28" name="Rectangle 27">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59A79728-1FFA-AA8E-B0B3-AE062065742E}"/>
              </a:ext>
            </a:extLst>
          </p:cNvPr>
          <p:cNvSpPr txBox="1"/>
          <p:nvPr/>
        </p:nvSpPr>
        <p:spPr>
          <a:xfrm>
            <a:off x="5653287" y="871442"/>
            <a:ext cx="5667269" cy="1289024"/>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endParaRPr lang="en-US" sz="3200" kern="1200" spc="-150" dirty="0">
              <a:solidFill>
                <a:srgbClr val="595959"/>
              </a:solidFill>
              <a:latin typeface="+mj-lt"/>
              <a:ea typeface="+mj-ea"/>
              <a:cs typeface="+mj-cs"/>
            </a:endParaRPr>
          </a:p>
          <a:p>
            <a:pPr algn="ctr">
              <a:lnSpc>
                <a:spcPct val="90000"/>
              </a:lnSpc>
              <a:spcBef>
                <a:spcPct val="0"/>
              </a:spcBef>
              <a:spcAft>
                <a:spcPts val="600"/>
              </a:spcAft>
            </a:pPr>
            <a:r>
              <a:rPr lang="en-US" sz="8500" kern="1200" spc="-150" dirty="0">
                <a:solidFill>
                  <a:srgbClr val="595959"/>
                </a:solidFill>
                <a:latin typeface="+mj-lt"/>
                <a:ea typeface="+mj-ea"/>
                <a:cs typeface="+mj-cs"/>
              </a:rPr>
              <a:t>User Module</a:t>
            </a:r>
          </a:p>
        </p:txBody>
      </p:sp>
      <p:sp>
        <p:nvSpPr>
          <p:cNvPr id="3" name="TextBox 2">
            <a:extLst>
              <a:ext uri="{FF2B5EF4-FFF2-40B4-BE49-F238E27FC236}">
                <a16:creationId xmlns:a16="http://schemas.microsoft.com/office/drawing/2014/main" id="{C186B9D5-D169-38BE-FDE1-58EE70796DCC}"/>
              </a:ext>
            </a:extLst>
          </p:cNvPr>
          <p:cNvSpPr txBox="1"/>
          <p:nvPr/>
        </p:nvSpPr>
        <p:spPr>
          <a:xfrm>
            <a:off x="5653287" y="2447337"/>
            <a:ext cx="5667269" cy="3539220"/>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endParaRPr lang="en-US" sz="2000" spc="-150" dirty="0">
              <a:solidFill>
                <a:srgbClr val="595959"/>
              </a:solidFill>
            </a:endParaRP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Registration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Login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Course Selection</a:t>
            </a:r>
          </a:p>
          <a:p>
            <a:pPr indent="-228600">
              <a:lnSpc>
                <a:spcPct val="90000"/>
              </a:lnSpc>
              <a:spcAft>
                <a:spcPts val="800"/>
              </a:spcAft>
              <a:buFont typeface="Arial" panose="020B0604020202020204" pitchFamily="34" charset="0"/>
              <a:buChar char="•"/>
            </a:pPr>
            <a:r>
              <a:rPr lang="en-US" sz="2000" b="1" dirty="0">
                <a:solidFill>
                  <a:srgbClr val="595959"/>
                </a:solidFill>
                <a:effectLst/>
              </a:rPr>
              <a:t>Practice Exams</a:t>
            </a:r>
            <a:endParaRPr lang="en-US" sz="2000" dirty="0">
              <a:solidFill>
                <a:srgbClr val="595959"/>
              </a:solidFill>
              <a:effectLst/>
            </a:endParaRPr>
          </a:p>
          <a:p>
            <a:pPr>
              <a:lnSpc>
                <a:spcPct val="90000"/>
              </a:lnSpc>
              <a:spcAft>
                <a:spcPts val="800"/>
              </a:spcAft>
            </a:pPr>
            <a:endParaRPr lang="en-US" sz="2000" dirty="0">
              <a:solidFill>
                <a:srgbClr val="595959"/>
              </a:solidFill>
              <a:effectLst/>
            </a:endParaRPr>
          </a:p>
          <a:p>
            <a:pPr>
              <a:lnSpc>
                <a:spcPct val="90000"/>
              </a:lnSpc>
              <a:spcBef>
                <a:spcPct val="0"/>
              </a:spcBef>
              <a:spcAft>
                <a:spcPts val="600"/>
              </a:spcAft>
            </a:pPr>
            <a:endParaRPr lang="en-US" sz="2000" spc="-150" dirty="0">
              <a:solidFill>
                <a:srgbClr val="595959"/>
              </a:solidFill>
            </a:endParaRPr>
          </a:p>
        </p:txBody>
      </p:sp>
    </p:spTree>
    <p:extLst>
      <p:ext uri="{BB962C8B-B14F-4D97-AF65-F5344CB8AC3E}">
        <p14:creationId xmlns:p14="http://schemas.microsoft.com/office/powerpoint/2010/main" val="150776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latin typeface="Raleway Black" pitchFamily="2" charset="0"/>
                <a:ea typeface="+mj-ea"/>
                <a:cs typeface="+mj-cs"/>
              </a:rPr>
              <a:t>Output:</a:t>
            </a:r>
            <a:endParaRPr lang="en-US" sz="4000" kern="1200" spc="-150" dirty="0">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528725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literature on Online Examination Preparation Assistants highlights their potential to revolutionize online exam preparation by addressing key challenges faced by students. OEPAs offer personalized learning experiences, adaptive technologies, resource recommendations, time management tools, performance analytics, and opportunities for collaborative learning. These features collectively empower students to optimize their preparation and excel in online examinations. As online education continues to expand, further research is warranted to explore the long-term impact and effectiveness of OEPAs in diverse educational settings. </a:t>
            </a:r>
            <a:endParaRPr lang="en-US" sz="2000" spc="-150" dirty="0">
              <a:latin typeface="Times New Roman" panose="02020603050405020304" pitchFamily="18" charset="0"/>
              <a:cs typeface="Times New Roman" panose="02020603050405020304" pitchFamily="18" charset="0"/>
            </a:endParaRPr>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342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Raleway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MAYANK GAUR</cp:lastModifiedBy>
  <cp:revision>6</cp:revision>
  <dcterms:created xsi:type="dcterms:W3CDTF">2023-09-28T20:00:40Z</dcterms:created>
  <dcterms:modified xsi:type="dcterms:W3CDTF">2023-12-04T15:44:13Z</dcterms:modified>
</cp:coreProperties>
</file>