
<file path=[Content_Types].xml><?xml version="1.0" encoding="utf-8"?>
<Types xmlns="http://schemas.openxmlformats.org/package/2006/content-types">
  <Default Extension="jpeg" ContentType="image/jpeg"/>
  <Default Extension="JPG" ContentType="image/.jp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handoutMasterIdLst>
    <p:handoutMasterId r:id="rId16"/>
  </p:handoutMasterIdLst>
  <p:sldIdLst>
    <p:sldId id="325" r:id="rId3"/>
    <p:sldId id="326" r:id="rId4"/>
    <p:sldId id="328" r:id="rId5"/>
    <p:sldId id="327" r:id="rId6"/>
    <p:sldId id="331" r:id="rId7"/>
    <p:sldId id="340" r:id="rId8"/>
    <p:sldId id="335" r:id="rId9"/>
    <p:sldId id="341" r:id="rId10"/>
    <p:sldId id="342" r:id="rId11"/>
    <p:sldId id="343" r:id="rId12"/>
    <p:sldId id="338" r:id="rId13"/>
    <p:sldId id="33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8160E06-FBB9-4433-A75D-397FEA46012D}">
          <p14:sldIdLst>
            <p14:sldId id="325"/>
            <p14:sldId id="326"/>
            <p14:sldId id="328"/>
            <p14:sldId id="327"/>
            <p14:sldId id="331"/>
            <p14:sldId id="340"/>
            <p14:sldId id="335"/>
            <p14:sldId id="341"/>
            <p14:sldId id="342"/>
            <p14:sldId id="343"/>
            <p14:sldId id="338"/>
            <p14:sldId id="33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student" initials="s"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5" autoAdjust="0"/>
  </p:normalViewPr>
  <p:slideViewPr>
    <p:cSldViewPr snapToGrid="0">
      <p:cViewPr varScale="1">
        <p:scale>
          <a:sx n="72" d="100"/>
          <a:sy n="72" d="100"/>
        </p:scale>
        <p:origin x="660" y="7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11-25T07:34:01.697" idx="2">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fld>
            <a:endParaRPr 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9" name="Text Placeholder 13"/>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0" name="Text Placeholder 13"/>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1" name="Text Placeholder 13"/>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2" name="Text Placeholder 13"/>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3" name="Text Placeholder 13"/>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4" name="Text Placeholder 13"/>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5" name="Text Placeholder 13"/>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6" name="Text Placeholder 13"/>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cxnSp>
        <p:nvCxnSpPr>
          <p:cNvPr id="17" name="Straight Connector 16"/>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26" name="Text Placeholder 13"/>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cxnSp>
        <p:nvCxnSpPr>
          <p:cNvPr id="34" name="Straight Connector 33"/>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9" name="Text Placeholder 13"/>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sp>
        <p:nvSpPr>
          <p:cNvPr id="11" name="Text Placeholder 13"/>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sp>
        <p:nvSpPr>
          <p:cNvPr id="13" name="Text Placeholder 13"/>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sp>
        <p:nvSpPr>
          <p:cNvPr id="15" name="Text Placeholder 13"/>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sp>
        <p:nvSpPr>
          <p:cNvPr id="25" name="Text Placeholder 13"/>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endParaRPr lang="en-US"/>
          </a:p>
        </p:txBody>
      </p:sp>
      <p:cxnSp>
        <p:nvCxnSpPr>
          <p:cNvPr id="5" name="Straight Connector 4"/>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2" name="Text Placeholder 13"/>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4" name="Text Placeholder 13"/>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16" name="Text Placeholder 13"/>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26" name="Text Placeholder 13"/>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endParaRPr lang="en-US"/>
          </a:p>
        </p:txBody>
      </p:sp>
      <p:sp>
        <p:nvSpPr>
          <p:cNvPr id="8" name="Text Placeholder 7"/>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
        <p:nvSpPr>
          <p:cNvPr id="22" name="Text Placeholder 7"/>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
        <p:nvSpPr>
          <p:cNvPr id="23" name="Text Placeholder 7"/>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
        <p:nvSpPr>
          <p:cNvPr id="24" name="Text Placeholder 7"/>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
        <p:nvSpPr>
          <p:cNvPr id="27" name="Text Placeholder 7"/>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Text Placeholder 20"/>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2" name="Footer Placeholder 11"/>
          <p:cNvSpPr>
            <a:spLocks noGrp="1"/>
          </p:cNvSpPr>
          <p:nvPr>
            <p:ph type="ftr" sz="quarter" idx="12"/>
          </p:nvPr>
        </p:nvSpPr>
        <p:spPr/>
        <p:txBody>
          <a:bodyPr/>
          <a:lstStyle/>
          <a:p>
            <a:r>
              <a:rPr lang="en-US" dirty="0"/>
              <a:t>presentation title</a:t>
            </a:r>
            <a:endParaRPr lang="en-US" dirty="0"/>
          </a:p>
        </p:txBody>
      </p:sp>
      <p:sp>
        <p:nvSpPr>
          <p:cNvPr id="17" name="Rectangle 16"/>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Text Placeholder 20"/>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2" name="Footer Placeholder 11"/>
          <p:cNvSpPr>
            <a:spLocks noGrp="1"/>
          </p:cNvSpPr>
          <p:nvPr>
            <p:ph type="ftr" sz="quarter" idx="12"/>
          </p:nvPr>
        </p:nvSpPr>
        <p:spPr/>
        <p:txBody>
          <a:bodyPr/>
          <a:lstStyle/>
          <a:p>
            <a:r>
              <a:rPr lang="en-US" dirty="0"/>
              <a:t>presentation title</a:t>
            </a:r>
            <a:endParaRPr lang="en-US" dirty="0"/>
          </a:p>
        </p:txBody>
      </p:sp>
      <p:sp>
        <p:nvSpPr>
          <p:cNvPr id="5" name="Picture Placeholder 6"/>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Content Placeholder 5"/>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Picture Placeholder 10"/>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cxnSp>
        <p:nvCxnSpPr>
          <p:cNvPr id="5" name="Straight Connector 4"/>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endParaRPr lang="en-US"/>
          </a:p>
        </p:txBody>
      </p:sp>
      <p:sp>
        <p:nvSpPr>
          <p:cNvPr id="11" name="Picture Placeholder 10"/>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Closing">
    <p:spTree>
      <p:nvGrpSpPr>
        <p:cNvPr id="1" name=""/>
        <p:cNvGrpSpPr/>
        <p:nvPr/>
      </p:nvGrpSpPr>
      <p:grpSpPr>
        <a:xfrm>
          <a:off x="0" y="0"/>
          <a:ext cx="0" cy="0"/>
          <a:chOff x="0" y="0"/>
          <a:chExt cx="0" cy="0"/>
        </a:xfrm>
      </p:grpSpPr>
      <p:sp>
        <p:nvSpPr>
          <p:cNvPr id="19" name="Picture Placeholder 18"/>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endParaRPr lang="en-US"/>
          </a:p>
        </p:txBody>
      </p:sp>
      <p:sp>
        <p:nvSpPr>
          <p:cNvPr id="20" name="Rectangle 19"/>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1"/>
          </p:nvPr>
        </p:nvSpPr>
        <p:spPr/>
        <p:txBody>
          <a:bodyPr/>
          <a:lstStyle/>
          <a:p>
            <a:fld id="{75DF2D63-3FF5-D547-96B9-BE9CCD1ABA58}" type="slidenum">
              <a:rPr lang="en-US" smtClean="0"/>
            </a:fld>
            <a:endParaRPr lang="en-US" dirty="0"/>
          </a:p>
        </p:txBody>
      </p:sp>
      <p:sp>
        <p:nvSpPr>
          <p:cNvPr id="8" name="Footer Placeholder 7"/>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7" name="Footer Placeholder 6"/>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844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7" name="Slide Number Placeholder 6"/>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844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7" name="Slide Number Placeholder 6"/>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
        <p:nvSpPr>
          <p:cNvPr id="7" name="Picture Placeholder 6"/>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lvl1pPr>
              <a:defRPr>
                <a:solidFill>
                  <a:schemeClr val="bg1"/>
                </a:solidFill>
              </a:defRPr>
            </a:lvl1pPr>
          </a:lstStyle>
          <a:p>
            <a:r>
              <a:rPr lang="en-US" dirty="0"/>
              <a:t>presentation title</a:t>
            </a:r>
            <a:endParaRPr lang="en-US" dirty="0"/>
          </a:p>
        </p:txBody>
      </p:sp>
      <p:sp>
        <p:nvSpPr>
          <p:cNvPr id="7" name="Picture Placeholder 6"/>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2" name="Rectangle 11"/>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sp>
        <p:nvSpPr>
          <p:cNvPr id="10" name="Footer Placeholder 9"/>
          <p:cNvSpPr>
            <a:spLocks noGrp="1"/>
          </p:cNvSpPr>
          <p:nvPr>
            <p:ph type="ftr" sz="quarter" idx="12"/>
          </p:nvPr>
        </p:nvSpPr>
        <p:spPr/>
        <p:txBody>
          <a:bodyPr/>
          <a:lstStyle/>
          <a:p>
            <a:r>
              <a:rPr lang="en-US" dirty="0"/>
              <a:t>presentation title</a:t>
            </a:r>
            <a:endParaRPr lang="en-US" dirty="0"/>
          </a:p>
        </p:txBody>
      </p:sp>
      <p:sp>
        <p:nvSpPr>
          <p:cNvPr id="5" name="Picture Placeholder 4"/>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5" name="Picture Placeholder 8"/>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0" name="Text Placeholder 13"/>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endParaRPr lang="en-US"/>
          </a:p>
        </p:txBody>
      </p:sp>
      <p:sp>
        <p:nvSpPr>
          <p:cNvPr id="11" name="Text Placeholder 13"/>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2" name="Text Placeholder 13"/>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endParaRPr lang="en-US"/>
          </a:p>
        </p:txBody>
      </p:sp>
      <p:sp>
        <p:nvSpPr>
          <p:cNvPr id="13" name="Text Placeholder 13"/>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4" name="Text Placeholder 13"/>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endParaRPr lang="en-US"/>
          </a:p>
        </p:txBody>
      </p:sp>
      <p:sp>
        <p:nvSpPr>
          <p:cNvPr id="15" name="Text Placeholder 13"/>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6" name="Text Placeholder 13"/>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endParaRPr lang="en-US"/>
          </a:p>
        </p:txBody>
      </p:sp>
      <p:cxnSp>
        <p:nvCxnSpPr>
          <p:cNvPr id="18" name="Straight Connector 17"/>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75DF2D63-3FF5-D547-96B9-BE9CCD1ABA58}" type="slidenum">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5" name="Picture Placeholder 8"/>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0" name="Text Placeholder 13"/>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11" name="Text Placeholder 13"/>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2" name="Text Placeholder 13"/>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13" name="Text Placeholder 13"/>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4" name="Text Placeholder 13"/>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15" name="Text Placeholder 13"/>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16" name="Text Placeholder 13"/>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cxnSp>
        <p:nvCxnSpPr>
          <p:cNvPr id="17" name="Straight Connector 16"/>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26" name="Text Placeholder 13"/>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27" name="Text Placeholder 13"/>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28" name="Text Placeholder 13"/>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29" name="Text Placeholder 13"/>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30" name="Text Placeholder 13"/>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sp>
        <p:nvSpPr>
          <p:cNvPr id="31" name="Text Placeholder 13"/>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endParaRPr lang="en-US"/>
          </a:p>
        </p:txBody>
      </p:sp>
      <p:sp>
        <p:nvSpPr>
          <p:cNvPr id="32" name="Text Placeholder 13"/>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endParaRPr lang="en-US"/>
          </a:p>
        </p:txBody>
      </p:sp>
      <p:cxnSp>
        <p:nvCxnSpPr>
          <p:cNvPr id="33" name="Straight Connector 32"/>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Slide Number Placeholder 20"/>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fld>
            <a:endParaRPr lang="en-US" dirty="0"/>
          </a:p>
        </p:txBody>
      </p:sp>
      <p:sp>
        <p:nvSpPr>
          <p:cNvPr id="25" name="Footer Placeholder 24"/>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endParaRPr lang="en-US" dirty="0"/>
          </a:p>
        </p:txBody>
      </p:sp>
      <p:cxnSp>
        <p:nvCxnSpPr>
          <p:cNvPr id="4" name="Straight Connector 3"/>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microsoft.com/office/2007/relationships/hdphoto" Target="../media/image10.wdp"/><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2.jpeg"/><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9" Type="http://schemas.openxmlformats.org/officeDocument/2006/relationships/hyperlink" Target="https://en.wikipedia.org/wiki/Standard_library" TargetMode="External"/><Relationship Id="rId8" Type="http://schemas.openxmlformats.org/officeDocument/2006/relationships/hyperlink" Target="https://en.wikipedia.org/wiki/Java_virtual_machine" TargetMode="External"/><Relationship Id="rId7" Type="http://schemas.openxmlformats.org/officeDocument/2006/relationships/hyperlink" Target="https://en.wikipedia.org/wiki/Java_(programming_language)" TargetMode="External"/><Relationship Id="rId6" Type="http://schemas.openxmlformats.org/officeDocument/2006/relationships/hyperlink" Target="https://en.wikipedia.org/wiki/Type_inference" TargetMode="External"/><Relationship Id="rId5" Type="http://schemas.openxmlformats.org/officeDocument/2006/relationships/hyperlink" Target="https://en.wikipedia.org/wiki/Programming_language" TargetMode="External"/><Relationship Id="rId4" Type="http://schemas.openxmlformats.org/officeDocument/2006/relationships/hyperlink" Target="https://en.wikipedia.org/wiki/High-level_programming_language" TargetMode="External"/><Relationship Id="rId3" Type="http://schemas.openxmlformats.org/officeDocument/2006/relationships/hyperlink" Target="https://en.wikipedia.org/wiki/General-purpose_programming_language" TargetMode="External"/><Relationship Id="rId26" Type="http://schemas.openxmlformats.org/officeDocument/2006/relationships/slideLayout" Target="../slideLayouts/slideLayout2.xml"/><Relationship Id="rId25" Type="http://schemas.openxmlformats.org/officeDocument/2006/relationships/hyperlink" Target="https://en.wikipedia.org/wiki/Android_Studio" TargetMode="External"/><Relationship Id="rId24" Type="http://schemas.openxmlformats.org/officeDocument/2006/relationships/hyperlink" Target="https://en.wikipedia.org/wiki/Kotlin_(programming_language)#cite_note-auto-7" TargetMode="External"/><Relationship Id="rId23" Type="http://schemas.openxmlformats.org/officeDocument/2006/relationships/hyperlink" Target="https://en.wikipedia.org/wiki/Kotlin_(programming_language)#cite_note-6" TargetMode="External"/><Relationship Id="rId22" Type="http://schemas.openxmlformats.org/officeDocument/2006/relationships/hyperlink" Target="https://en.wikipedia.org/wiki/JetBrains" TargetMode="External"/><Relationship Id="rId21" Type="http://schemas.openxmlformats.org/officeDocument/2006/relationships/hyperlink" Target="https://en.wikipedia.org/wiki/Kotlin_(programming_language)#cite_note-5" TargetMode="External"/><Relationship Id="rId20" Type="http://schemas.openxmlformats.org/officeDocument/2006/relationships/hyperlink" Target="https://en.wikipedia.org/wiki/Android_(operating_system)" TargetMode="External"/><Relationship Id="rId2" Type="http://schemas.openxmlformats.org/officeDocument/2006/relationships/hyperlink" Target="https://en.wikipedia.org/wiki/Static_typing" TargetMode="External"/><Relationship Id="rId19" Type="http://schemas.openxmlformats.org/officeDocument/2006/relationships/hyperlink" Target="https://en.wikipedia.org/wiki/Business_logic" TargetMode="External"/><Relationship Id="rId18" Type="http://schemas.openxmlformats.org/officeDocument/2006/relationships/hyperlink" Target="https://en.wikipedia.org/wiki/IOS" TargetMode="External"/><Relationship Id="rId17" Type="http://schemas.openxmlformats.org/officeDocument/2006/relationships/hyperlink" Target="https://en.wikipedia.org/wiki/LLVM" TargetMode="External"/><Relationship Id="rId16" Type="http://schemas.openxmlformats.org/officeDocument/2006/relationships/hyperlink" Target="https://en.wikipedia.org/wiki/Machine_code" TargetMode="External"/><Relationship Id="rId15" Type="http://schemas.openxmlformats.org/officeDocument/2006/relationships/hyperlink" Target="https://en.wikipedia.org/wiki/React_(software)" TargetMode="External"/><Relationship Id="rId14" Type="http://schemas.openxmlformats.org/officeDocument/2006/relationships/hyperlink" Target="https://en.wikipedia.org/wiki/JavaScript" TargetMode="External"/><Relationship Id="rId13" Type="http://schemas.openxmlformats.org/officeDocument/2006/relationships/hyperlink" Target="https://en.wikipedia.org/wiki/Syntax_(programming_languages)" TargetMode="External"/><Relationship Id="rId12" Type="http://schemas.openxmlformats.org/officeDocument/2006/relationships/hyperlink" Target="https://en.wikipedia.org/wiki/Wikipedia:Verifiability" TargetMode="External"/><Relationship Id="rId11" Type="http://schemas.openxmlformats.org/officeDocument/2006/relationships/hyperlink" Target="https://en.wikipedia.org/wiki/Kotlin_(programming_language)#cite_note-kotlin_stdlib-3" TargetMode="External"/><Relationship Id="rId10" Type="http://schemas.openxmlformats.org/officeDocument/2006/relationships/hyperlink" Target="https://en.wikipedia.org/wiki/Java_Class_Library" TargetMode="External"/><Relationship Id="rId1" Type="http://schemas.openxmlformats.org/officeDocument/2006/relationships/hyperlink" Target="https://en.wikipedia.org/wiki/Cross-platform_softw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p:cNvPicPr>
            <a:picLocks noGrp="1" noChangeAspect="1"/>
          </p:cNvPicPr>
          <p:nvPr>
            <p:ph type="pic" sz="quarter" idx="10"/>
          </p:nvPr>
        </p:nvPicPr>
        <p:blipFill>
          <a:blip r:embed="rId1">
            <a:alphaModFix amt="65000"/>
            <a:extLst>
              <a:ext uri="{28A0092B-C50C-407E-A947-70E740481C1C}">
                <a14:useLocalDpi xmlns:a14="http://schemas.microsoft.com/office/drawing/2010/main" val="0"/>
              </a:ext>
            </a:extLst>
          </a:blip>
          <a:srcRect/>
          <a:stretch>
            <a:fillRect/>
          </a:stretch>
        </p:blipFill>
        <p:spPr/>
      </p:pic>
      <p:sp>
        <p:nvSpPr>
          <p:cNvPr id="4" name="Title 3"/>
          <p:cNvSpPr>
            <a:spLocks noGrp="1"/>
          </p:cNvSpPr>
          <p:nvPr>
            <p:ph type="title"/>
          </p:nvPr>
        </p:nvSpPr>
        <p:spPr>
          <a:xfrm>
            <a:off x="516835" y="758952"/>
            <a:ext cx="11436626" cy="356616"/>
          </a:xfrm>
        </p:spPr>
        <p:txBody>
          <a:bodyPr/>
          <a:lstStyle/>
          <a:p>
            <a:r>
              <a:rPr lang="en-US" sz="4400" dirty="0"/>
              <a:t>KIET Group of Institutions</a:t>
            </a:r>
            <a:endParaRPr lang="en-US" sz="4400" dirty="0"/>
          </a:p>
        </p:txBody>
      </p:sp>
      <p:sp>
        <p:nvSpPr>
          <p:cNvPr id="3" name="Subtitle 2"/>
          <p:cNvSpPr txBox="1"/>
          <p:nvPr/>
        </p:nvSpPr>
        <p:spPr>
          <a:xfrm>
            <a:off x="1524000" y="2445671"/>
            <a:ext cx="9144000" cy="1655762"/>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0" i="0" kern="1200" cap="all"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baseline="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baseline="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baseline="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solidFill>
                  <a:srgbClr val="FF0000"/>
                </a:solidFill>
              </a:rPr>
              <a:t>Presentation (Project Activity)</a:t>
            </a:r>
            <a:endParaRPr lang="en-US" sz="4000" dirty="0">
              <a:solidFill>
                <a:srgbClr val="FF0000"/>
              </a:solidFill>
            </a:endParaRPr>
          </a:p>
          <a:p>
            <a:r>
              <a:rPr lang="en-US" sz="4000" dirty="0">
                <a:solidFill>
                  <a:srgbClr val="FF0000"/>
                </a:solidFill>
              </a:rPr>
              <a:t>MCA 2</a:t>
            </a:r>
            <a:r>
              <a:rPr lang="en-US" sz="4000" baseline="30000" dirty="0">
                <a:solidFill>
                  <a:srgbClr val="FF0000"/>
                </a:solidFill>
              </a:rPr>
              <a:t>nd</a:t>
            </a:r>
            <a:r>
              <a:rPr lang="en-US" sz="4000" dirty="0">
                <a:solidFill>
                  <a:srgbClr val="FF0000"/>
                </a:solidFill>
              </a:rPr>
              <a:t> Year (3</a:t>
            </a:r>
            <a:r>
              <a:rPr lang="en-US" sz="4000" baseline="30000" dirty="0">
                <a:solidFill>
                  <a:srgbClr val="FF0000"/>
                </a:solidFill>
              </a:rPr>
              <a:t>rd</a:t>
            </a:r>
            <a:r>
              <a:rPr lang="en-US" sz="4000" dirty="0">
                <a:solidFill>
                  <a:srgbClr val="FF0000"/>
                </a:solidFill>
              </a:rPr>
              <a:t> Semester)</a:t>
            </a:r>
            <a:endParaRPr lang="en-US" sz="4000" dirty="0">
              <a:solidFill>
                <a:srgbClr val="FF0000"/>
              </a:solidFill>
            </a:endParaRPr>
          </a:p>
          <a:p>
            <a:r>
              <a:rPr lang="en-US" sz="4000" dirty="0">
                <a:solidFill>
                  <a:srgbClr val="FF0000"/>
                </a:solidFill>
              </a:rPr>
              <a:t>2022-2023</a:t>
            </a:r>
            <a:endParaRPr lang="en-US" sz="4000" dirty="0">
              <a:solidFill>
                <a:srgbClr val="FF0000"/>
              </a:solidFill>
            </a:endParaRPr>
          </a:p>
          <a:p>
            <a:endParaRPr lang="en-US" sz="4000" dirty="0">
              <a:solidFill>
                <a:srgbClr val="FF0000"/>
              </a:solidFill>
            </a:endParaRPr>
          </a:p>
          <a:p>
            <a:endParaRPr lang="en-US" sz="4000" dirty="0">
              <a:solidFill>
                <a:srgbClr val="FF0000"/>
              </a:solidFill>
            </a:endParaRPr>
          </a:p>
          <a:p>
            <a:endParaRPr lang="en-US" sz="4000" dirty="0">
              <a:solidFill>
                <a:srgbClr val="FF0000"/>
              </a:solidFill>
            </a:endParaRPr>
          </a:p>
        </p:txBody>
      </p:sp>
      <p:sp>
        <p:nvSpPr>
          <p:cNvPr id="10" name="TextBox 9"/>
          <p:cNvSpPr txBox="1"/>
          <p:nvPr/>
        </p:nvSpPr>
        <p:spPr>
          <a:xfrm>
            <a:off x="782320" y="5431155"/>
            <a:ext cx="10906125" cy="922020"/>
          </a:xfrm>
          <a:prstGeom prst="rect">
            <a:avLst/>
          </a:prstGeom>
          <a:noFill/>
        </p:spPr>
        <p:txBody>
          <a:bodyPr wrap="square" rtlCol="0">
            <a:spAutoFit/>
          </a:bodyPr>
          <a:lstStyle/>
          <a:p>
            <a:r>
              <a:rPr lang="en-US" b="1" dirty="0"/>
              <a:t>Submitted by:                                                                    Under the</a:t>
            </a:r>
            <a:r>
              <a:rPr lang="en-IN" altLang="en-US" b="1" dirty="0"/>
              <a:t> </a:t>
            </a:r>
            <a:r>
              <a:rPr lang="en-US" b="1" dirty="0"/>
              <a:t>guidance of :</a:t>
            </a:r>
            <a:endParaRPr lang="en-US" b="1" dirty="0"/>
          </a:p>
          <a:p>
            <a:r>
              <a:rPr lang="en-US" dirty="0"/>
              <a:t>Vivek Kumar                                                                      Dr.AmitKumar </a:t>
            </a:r>
            <a:endParaRPr lang="en-US" dirty="0"/>
          </a:p>
          <a:p>
            <a:r>
              <a:rPr lang="en-US" dirty="0"/>
              <a:t>Vishal Nehra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a:t>
            </a:r>
            <a:r>
              <a:rPr lang="en-US" dirty="0" err="1"/>
              <a:t>sql</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5" name="Footer Placeholder 4"/>
          <p:cNvSpPr>
            <a:spLocks noGrp="1"/>
          </p:cNvSpPr>
          <p:nvPr>
            <p:ph type="ftr" sz="quarter" idx="12"/>
          </p:nvPr>
        </p:nvSpPr>
        <p:spPr/>
        <p:txBody>
          <a:bodyPr/>
          <a:lstStyle/>
          <a:p>
            <a:r>
              <a:rPr lang="en-US"/>
              <a:t>presentation title</a:t>
            </a:r>
            <a:endParaRPr lang="en-US" dirty="0"/>
          </a:p>
        </p:txBody>
      </p:sp>
      <p:sp>
        <p:nvSpPr>
          <p:cNvPr id="7" name="TextBox 6"/>
          <p:cNvSpPr txBox="1"/>
          <p:nvPr/>
        </p:nvSpPr>
        <p:spPr>
          <a:xfrm>
            <a:off x="1152939" y="1802296"/>
            <a:ext cx="10005391" cy="4523105"/>
          </a:xfrm>
          <a:prstGeom prst="rect">
            <a:avLst/>
          </a:prstGeom>
          <a:noFill/>
        </p:spPr>
        <p:txBody>
          <a:bodyPr wrap="square" rtlCol="0">
            <a:spAutoFit/>
          </a:bodyPr>
          <a:lstStyle/>
          <a:p>
            <a:pPr marL="285750" indent="-285750" algn="l">
              <a:buFont typeface="Arial" panose="020B0604020202020204" pitchFamily="34" charset="0"/>
              <a:buChar char="•"/>
            </a:pPr>
            <a:r>
              <a:rPr lang="en-US" i="0" dirty="0">
                <a:solidFill>
                  <a:srgbClr val="202122"/>
                </a:solidFill>
                <a:effectLst/>
                <a:latin typeface="Arial" panose="020B0604020202020204" pitchFamily="34" charset="0"/>
              </a:rPr>
              <a:t>In this project, MySQL  is used as the backend database. MySQL is an open source database management system. </a:t>
            </a:r>
            <a:endParaRPr lang="en-US" i="0" dirty="0">
              <a:solidFill>
                <a:srgbClr val="202122"/>
              </a:solidFill>
              <a:effectLst/>
              <a:latin typeface="Arial" panose="020B0604020202020204" pitchFamily="34" charset="0"/>
            </a:endParaRPr>
          </a:p>
          <a:p>
            <a:pPr marL="285750" indent="-285750" algn="l">
              <a:buFont typeface="Arial" panose="020B0604020202020204" pitchFamily="34" charset="0"/>
              <a:buChar char="•"/>
            </a:pPr>
            <a:endParaRPr lang="en-US" dirty="0">
              <a:solidFill>
                <a:srgbClr val="202122"/>
              </a:solidFill>
              <a:latin typeface="Arial" panose="020B0604020202020204" pitchFamily="34" charset="0"/>
            </a:endParaRPr>
          </a:p>
          <a:p>
            <a:pPr marL="285750" indent="-285750" algn="l">
              <a:buFont typeface="Arial" panose="020B0604020202020204" pitchFamily="34" charset="0"/>
              <a:buChar char="•"/>
            </a:pPr>
            <a:r>
              <a:rPr lang="en-US" i="0" dirty="0">
                <a:solidFill>
                  <a:srgbClr val="202122"/>
                </a:solidFill>
                <a:effectLst/>
                <a:latin typeface="Arial" panose="020B0604020202020204" pitchFamily="34" charset="0"/>
              </a:rPr>
              <a:t>The feature of MySQL are given below :</a:t>
            </a:r>
            <a:endParaRPr lang="en-US" i="0" dirty="0">
              <a:solidFill>
                <a:srgbClr val="202122"/>
              </a:solidFill>
              <a:effectLst/>
              <a:latin typeface="Arial" panose="020B0604020202020204" pitchFamily="34" charset="0"/>
            </a:endParaRPr>
          </a:p>
          <a:p>
            <a:pPr marL="285750" indent="-285750" algn="l">
              <a:buFont typeface="Arial" panose="020B0604020202020204" pitchFamily="34" charset="0"/>
              <a:buChar char="•"/>
            </a:pPr>
            <a:r>
              <a:rPr lang="en-US" i="0" dirty="0">
                <a:solidFill>
                  <a:srgbClr val="202122"/>
                </a:solidFill>
                <a:effectLst/>
                <a:latin typeface="Arial" panose="020B0604020202020204" pitchFamily="34" charset="0"/>
              </a:rPr>
              <a:t>Scalability: MySQL offers excellent scalability, supporting both small-scale applications and large, high-traffic websites or databases.</a:t>
            </a:r>
            <a:endParaRPr lang="en-US" i="0" dirty="0">
              <a:solidFill>
                <a:srgbClr val="202122"/>
              </a:solidFill>
              <a:effectLst/>
              <a:latin typeface="Arial" panose="020B0604020202020204" pitchFamily="34" charset="0"/>
            </a:endParaRPr>
          </a:p>
          <a:p>
            <a:pPr marL="285750" indent="-285750" algn="l">
              <a:buFont typeface="Arial" panose="020B0604020202020204" pitchFamily="34" charset="0"/>
              <a:buChar char="•"/>
            </a:pPr>
            <a:endParaRPr lang="en-US" i="0" dirty="0">
              <a:solidFill>
                <a:srgbClr val="202122"/>
              </a:solidFill>
              <a:effectLst/>
              <a:latin typeface="Arial" panose="020B0604020202020204" pitchFamily="34" charset="0"/>
            </a:endParaRPr>
          </a:p>
          <a:p>
            <a:pPr marL="285750" indent="-285750" algn="l">
              <a:buFont typeface="Arial" panose="020B0604020202020204" pitchFamily="34" charset="0"/>
              <a:buChar char="•"/>
            </a:pPr>
            <a:r>
              <a:rPr lang="en-US" i="0" dirty="0">
                <a:solidFill>
                  <a:srgbClr val="202122"/>
                </a:solidFill>
                <a:effectLst/>
                <a:latin typeface="Arial" panose="020B0604020202020204" pitchFamily="34" charset="0"/>
              </a:rPr>
              <a:t>Performance: It's known for its high performance, providing fast query execution, indexing techniques, and memory caching to optimize data retrieval.</a:t>
            </a:r>
            <a:endParaRPr lang="en-US" i="0" dirty="0">
              <a:solidFill>
                <a:srgbClr val="202122"/>
              </a:solidFill>
              <a:effectLst/>
              <a:latin typeface="Arial" panose="020B0604020202020204" pitchFamily="34" charset="0"/>
            </a:endParaRPr>
          </a:p>
          <a:p>
            <a:pPr marL="285750" indent="-285750" algn="l">
              <a:buFont typeface="Arial" panose="020B0604020202020204" pitchFamily="34" charset="0"/>
              <a:buChar char="•"/>
            </a:pPr>
            <a:endParaRPr lang="en-US" i="0" dirty="0">
              <a:solidFill>
                <a:srgbClr val="202122"/>
              </a:solidFill>
              <a:effectLst/>
              <a:latin typeface="Arial" panose="020B0604020202020204" pitchFamily="34" charset="0"/>
            </a:endParaRPr>
          </a:p>
          <a:p>
            <a:pPr marL="285750" indent="-285750" algn="l">
              <a:buFont typeface="Arial" panose="020B0604020202020204" pitchFamily="34" charset="0"/>
              <a:buChar char="•"/>
            </a:pPr>
            <a:r>
              <a:rPr lang="en-US" i="0" dirty="0">
                <a:solidFill>
                  <a:srgbClr val="202122"/>
                </a:solidFill>
                <a:effectLst/>
                <a:latin typeface="Arial" panose="020B0604020202020204" pitchFamily="34" charset="0"/>
              </a:rPr>
              <a:t>Security: MySQL offers robust security features including access controls, encryption, and authentication mechanisms to safeguard data.</a:t>
            </a:r>
            <a:endParaRPr lang="en-US" i="0" dirty="0">
              <a:solidFill>
                <a:srgbClr val="202122"/>
              </a:solidFill>
              <a:effectLst/>
              <a:latin typeface="Arial" panose="020B0604020202020204" pitchFamily="34" charset="0"/>
            </a:endParaRPr>
          </a:p>
          <a:p>
            <a:pPr marL="285750" indent="-285750" algn="l">
              <a:buFont typeface="Arial" panose="020B0604020202020204" pitchFamily="34" charset="0"/>
              <a:buChar char="•"/>
            </a:pPr>
            <a:endParaRPr lang="en-US" i="0" dirty="0">
              <a:solidFill>
                <a:srgbClr val="202122"/>
              </a:solidFill>
              <a:effectLst/>
              <a:latin typeface="Arial" panose="020B0604020202020204" pitchFamily="34" charset="0"/>
            </a:endParaRPr>
          </a:p>
          <a:p>
            <a:pPr marL="285750" indent="-285750" algn="l">
              <a:buFont typeface="Arial" panose="020B0604020202020204" pitchFamily="34" charset="0"/>
              <a:buChar char="•"/>
            </a:pPr>
            <a:r>
              <a:rPr lang="en-US" i="0" dirty="0">
                <a:solidFill>
                  <a:srgbClr val="202122"/>
                </a:solidFill>
                <a:effectLst/>
                <a:latin typeface="Arial" panose="020B0604020202020204" pitchFamily="34" charset="0"/>
              </a:rPr>
              <a:t>Replication and High Availability: It supports replication, allowing data to be copied across multiple servers for backup and improved availability in case of failure.</a:t>
            </a:r>
            <a:endParaRPr lang="en-US" i="0" dirty="0">
              <a:solidFill>
                <a:srgbClr val="202122"/>
              </a:solidFill>
              <a:effectLst/>
              <a:latin typeface="Arial" panose="020B0604020202020204" pitchFamily="34" charset="0"/>
            </a:endParaRPr>
          </a:p>
          <a:p>
            <a:pPr marL="285750" indent="-285750" algn="l">
              <a:buFont typeface="Arial" panose="020B0604020202020204" pitchFamily="34" charset="0"/>
              <a:buChar char="•"/>
            </a:pPr>
            <a:endParaRPr lang="en-US" i="0" dirty="0">
              <a:solidFill>
                <a:srgbClr val="202122"/>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Summary </a:t>
            </a:r>
            <a:endParaRPr lang="en-US" dirty="0"/>
          </a:p>
        </p:txBody>
      </p:sp>
      <p:sp>
        <p:nvSpPr>
          <p:cNvPr id="3" name="Footer Placeholder 2"/>
          <p:cNvSpPr>
            <a:spLocks noGrp="1"/>
          </p:cNvSpPr>
          <p:nvPr>
            <p:ph type="ftr" sz="quarter" idx="11"/>
          </p:nvPr>
        </p:nvSpPr>
        <p:spPr/>
        <p:txBody>
          <a:bodyPr/>
          <a:lstStyle/>
          <a:p>
            <a:r>
              <a:rPr lang="en-US" dirty="0"/>
              <a:t>presentation title</a:t>
            </a:r>
            <a:endParaRPr lang="en-US" dirty="0"/>
          </a:p>
        </p:txBody>
      </p:sp>
      <p:sp>
        <p:nvSpPr>
          <p:cNvPr id="2" name="Slide Number Placeholder 1"/>
          <p:cNvSpPr>
            <a:spLocks noGrp="1"/>
          </p:cNvSpPr>
          <p:nvPr>
            <p:ph type="sldNum" sz="quarter" idx="10"/>
          </p:nvPr>
        </p:nvSpPr>
        <p:spPr/>
        <p:txBody>
          <a:bodyPr/>
          <a:lstStyle/>
          <a:p>
            <a:fld id="{75DF2D63-3FF5-D547-96B9-BE9CCD1ABA58}" type="slidenum">
              <a:rPr lang="en-US" smtClean="0"/>
            </a:fld>
            <a:endParaRPr lang="en-US" dirty="0"/>
          </a:p>
        </p:txBody>
      </p:sp>
      <p:sp>
        <p:nvSpPr>
          <p:cNvPr id="4" name="Text Placeholder 3"/>
          <p:cNvSpPr>
            <a:spLocks noGrp="1"/>
          </p:cNvSpPr>
          <p:nvPr>
            <p:ph type="body" sz="quarter" idx="12"/>
          </p:nvPr>
        </p:nvSpPr>
        <p:spPr>
          <a:xfrm>
            <a:off x="2630170" y="1475105"/>
            <a:ext cx="7350125" cy="3520440"/>
          </a:xfrm>
        </p:spPr>
        <p:txBody>
          <a:bodyPr/>
          <a:lstStyle/>
          <a:p>
            <a:r>
              <a:rPr lang="en-US" sz="2000" dirty="0">
                <a:ea typeface="+mn-lt"/>
              </a:rPr>
              <a:t>A food ordering application revolutionizes dining experiences by offering a user-friendly platform for browsing diverse restaurant menus, placing orders, and making secure payments from the convenience of a smartphone or computer. Overall, food ordering applications simplify the way people discover, order, and enjoy a wide array of choice, and satisfaction in the realm of dining.</a:t>
            </a:r>
            <a:endParaRPr lang="en-US" sz="2000" dirty="0">
              <a:ea typeface="+mn-lt"/>
            </a:endParaRPr>
          </a:p>
        </p:txBody>
      </p:sp>
      <p:pic>
        <p:nvPicPr>
          <p:cNvPr id="7" name="Picture Placeholder 6" descr="Test tubes with one test tube in orange with drops"/>
          <p:cNvPicPr>
            <a:picLocks noGrp="1" noChangeAspect="1"/>
          </p:cNvPicPr>
          <p:nvPr>
            <p:ph type="pic" sz="quarter" idx="13"/>
          </p:nvPr>
        </p:nvPicPr>
        <p:blipFill rotWithShape="1">
          <a:blip r:embed="rId1">
            <a:alphaModFix amt="50000"/>
            <a:duotone>
              <a:schemeClr val="accent5">
                <a:shade val="45000"/>
                <a:satMod val="135000"/>
              </a:schemeClr>
              <a:prstClr val="white"/>
            </a:duotone>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p:cNvPicPr>
            <a:picLocks noGrp="1" noChangeAspect="1"/>
          </p:cNvPicPr>
          <p:nvPr>
            <p:ph type="pic" sz="quarter" idx="12"/>
          </p:nvPr>
        </p:nvPicPr>
        <p:blipFill rotWithShape="1">
          <a:blip r:embed="rId1">
            <a:alphaModFix amt="50000"/>
            <a:extLst>
              <a:ext uri="{28A0092B-C50C-407E-A947-70E740481C1C}">
                <a14:useLocalDpi xmlns:a14="http://schemas.microsoft.com/office/drawing/2010/main" val="0"/>
              </a:ext>
            </a:extLst>
          </a:blip>
          <a:srcRect/>
          <a:stretch>
            <a:fillRect/>
          </a:stretch>
        </p:blipFill>
        <p:spPr/>
      </p:pic>
      <p:sp>
        <p:nvSpPr>
          <p:cNvPr id="19" name="Title 18"/>
          <p:cNvSpPr>
            <a:spLocks noGrp="1"/>
          </p:cNvSpPr>
          <p:nvPr>
            <p:ph type="title"/>
          </p:nvPr>
        </p:nvSpPr>
        <p:spPr/>
        <p:txBody>
          <a:bodyPr/>
          <a:lstStyle/>
          <a:p>
            <a:r>
              <a:rPr lang="en-US" dirty="0"/>
              <a:t>Thank you </a:t>
            </a:r>
            <a:endParaRPr lang="en-US" dirty="0"/>
          </a:p>
        </p:txBody>
      </p:sp>
      <p:pic>
        <p:nvPicPr>
          <p:cNvPr id="22" name="Picture Placeholder 25" descr="Bacteria cultured in a petri dish for a laboratory or a scientific investigation"/>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2" name="Text Placeholder 1"/>
          <p:cNvSpPr/>
          <p:nvPr>
            <p:ph type="body" sz="quarter" idx="14"/>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78" y="2204554"/>
            <a:ext cx="4530411" cy="548640"/>
          </a:xfrm>
        </p:spPr>
        <p:txBody>
          <a:bodyPr/>
          <a:lstStyle/>
          <a:p>
            <a:r>
              <a:rPr lang="en-US" dirty="0">
                <a:solidFill>
                  <a:srgbClr val="7030A0"/>
                </a:solidFill>
              </a:rPr>
              <a:t>Online</a:t>
            </a:r>
            <a:br>
              <a:rPr lang="en-US" dirty="0">
                <a:solidFill>
                  <a:srgbClr val="7030A0"/>
                </a:solidFill>
              </a:rPr>
            </a:br>
            <a:r>
              <a:rPr lang="en-US" dirty="0">
                <a:solidFill>
                  <a:srgbClr val="7030A0"/>
                </a:solidFill>
              </a:rPr>
              <a:t>Food</a:t>
            </a:r>
            <a:br>
              <a:rPr lang="en-US" dirty="0">
                <a:solidFill>
                  <a:srgbClr val="7030A0"/>
                </a:solidFill>
              </a:rPr>
            </a:br>
            <a:r>
              <a:rPr lang="en-US" dirty="0">
                <a:solidFill>
                  <a:srgbClr val="7030A0"/>
                </a:solidFill>
              </a:rPr>
              <a:t>ordering </a:t>
            </a:r>
            <a:br>
              <a:rPr lang="en-US" dirty="0">
                <a:solidFill>
                  <a:srgbClr val="7030A0"/>
                </a:solidFill>
              </a:rPr>
            </a:br>
            <a:r>
              <a:rPr lang="en-US" dirty="0">
                <a:solidFill>
                  <a:srgbClr val="7030A0"/>
                </a:solidFill>
              </a:rPr>
              <a:t>application</a:t>
            </a:r>
            <a:endParaRPr lang="en-US" dirty="0">
              <a:solidFill>
                <a:srgbClr val="7030A0"/>
              </a:solidFill>
            </a:endParaRPr>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pic>
        <p:nvPicPr>
          <p:cNvPr id="10" name="Picture Placeholder 9"/>
          <p:cNvPicPr>
            <a:picLocks noGrp="1" noChangeAspect="1"/>
          </p:cNvPicPr>
          <p:nvPr>
            <p:ph type="pic" sz="quarter" idx="13"/>
          </p:nvPr>
        </p:nvPicPr>
        <p:blipFill>
          <a:blip r:embed="rId1"/>
          <a:srcRect l="602" r="602"/>
          <a:stretch>
            <a:fillRect/>
          </a:stretch>
        </p:blipFill>
        <p:spPr>
          <a:xfrm>
            <a:off x="4530410" y="0"/>
            <a:ext cx="7661589" cy="6858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3" name="Title 2"/>
          <p:cNvSpPr>
            <a:spLocks noGrp="1"/>
          </p:cNvSpPr>
          <p:nvPr>
            <p:ph type="title"/>
          </p:nvPr>
        </p:nvSpPr>
        <p:spPr>
          <a:xfrm>
            <a:off x="1908115" y="822960"/>
            <a:ext cx="8110728" cy="457200"/>
          </a:xfrm>
        </p:spPr>
        <p:txBody>
          <a:bodyPr/>
          <a:lstStyle/>
          <a:p>
            <a:r>
              <a:rPr lang="en-US" dirty="0"/>
              <a:t>introduction</a:t>
            </a:r>
            <a:endParaRPr lang="en-US" dirty="0"/>
          </a:p>
        </p:txBody>
      </p:sp>
      <p:sp>
        <p:nvSpPr>
          <p:cNvPr id="10" name="TextBox 9"/>
          <p:cNvSpPr txBox="1"/>
          <p:nvPr/>
        </p:nvSpPr>
        <p:spPr>
          <a:xfrm>
            <a:off x="1520825" y="1490345"/>
            <a:ext cx="9004935" cy="3984625"/>
          </a:xfrm>
          <a:prstGeom prst="rect">
            <a:avLst/>
          </a:prstGeom>
          <a:noFill/>
        </p:spPr>
        <p:txBody>
          <a:bodyPr wrap="square" rtlCol="0">
            <a:spAutoFit/>
          </a:bodyPr>
          <a:lstStyle/>
          <a:p>
            <a:r>
              <a:rPr lang="en-US" sz="2300" b="0" i="0" dirty="0">
                <a:solidFill>
                  <a:srgbClr val="444444"/>
                </a:solidFill>
                <a:effectLst/>
                <a:latin typeface="Arial Narrow" panose="020B0606020202030204" pitchFamily="34" charset="0"/>
              </a:rPr>
              <a:t>Online Food Ordering has become an indispensable part of everyone\'s lives. The internet has grown so big on a various scale like what was it before and that has greatly affected the lifestyle of the whole world. This introduced a new concept of online ordering and delivery of food services. Thus, Online Food Ordering Application primarily helps in delivering the following tasks of order and delivery of food services. The online food ordering system provides convenience and is made for catering to the needs of the customers. Nowadays every person prefers to order food online rather than cooking food at home because of the quick and easy availability of these services.</a:t>
            </a:r>
            <a:endParaRPr lang="en-US" sz="2300" dirty="0">
              <a:latin typeface="Arial Narrow" panose="020B0606020202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3" name="Content Placeholder 2"/>
          <p:cNvSpPr>
            <a:spLocks noGrp="1"/>
          </p:cNvSpPr>
          <p:nvPr>
            <p:ph idx="1"/>
          </p:nvPr>
        </p:nvSpPr>
        <p:spPr>
          <a:xfrm>
            <a:off x="5287899" y="2371979"/>
            <a:ext cx="5760720" cy="3319272"/>
          </a:xfrm>
        </p:spPr>
        <p:txBody>
          <a:bodyPr/>
          <a:lstStyle/>
          <a:p>
            <a:pPr marL="342900" indent="-342900">
              <a:lnSpc>
                <a:spcPts val="2400"/>
              </a:lnSpc>
              <a:buFont typeface="Arial" panose="020B0604020202020204" pitchFamily="34" charset="0"/>
              <a:buChar char="•"/>
            </a:pPr>
            <a:r>
              <a:rPr lang="en-US" sz="2000" spc="0" dirty="0"/>
              <a:t>In this document the requirements specification for an online food ordering system designed primarily for use in the food delivery industry.</a:t>
            </a:r>
            <a:endParaRPr lang="en-US" sz="2000" spc="0" dirty="0"/>
          </a:p>
          <a:p>
            <a:pPr marL="342900" indent="-342900">
              <a:lnSpc>
                <a:spcPts val="2400"/>
              </a:lnSpc>
              <a:buFont typeface="Arial" panose="020B0604020202020204" pitchFamily="34" charset="0"/>
              <a:buChar char="•"/>
            </a:pPr>
            <a:endParaRPr lang="en-US" dirty="0"/>
          </a:p>
          <a:p>
            <a:pPr marL="342900" indent="-342900">
              <a:lnSpc>
                <a:spcPts val="2400"/>
              </a:lnSpc>
              <a:buFont typeface="Arial" panose="020B0604020202020204" pitchFamily="34" charset="0"/>
              <a:buChar char="•"/>
            </a:pPr>
            <a:r>
              <a:rPr lang="en-US" dirty="0"/>
              <a:t>My system will allow restaurants to quickly and easily manage an online menu which customers can browse and use to place orders with just a few clicks. The system then relays these orders to restaurant employees through an easy to navigate graphical interface for efficient processing.</a:t>
            </a:r>
            <a:endParaRPr lang="en-US" sz="2000" spc="0" dirty="0"/>
          </a:p>
          <a:p>
            <a:pPr marL="342900" indent="-342900">
              <a:lnSpc>
                <a:spcPts val="2400"/>
              </a:lnSpc>
              <a:buFont typeface="Arial" panose="020B0604020202020204" pitchFamily="34" charset="0"/>
              <a:buChar char="•"/>
            </a:pPr>
            <a:endParaRPr lang="en-US" sz="2000" spc="0" dirty="0"/>
          </a:p>
        </p:txBody>
      </p:sp>
      <p:pic>
        <p:nvPicPr>
          <p:cNvPr id="12" name="Picture Placeholder 11"/>
          <p:cNvPicPr>
            <a:picLocks noGrp="1" noChangeAspect="1"/>
          </p:cNvPicPr>
          <p:nvPr>
            <p:ph type="pic" sz="quarter" idx="13"/>
          </p:nvPr>
        </p:nvPicPr>
        <p:blipFill>
          <a:blip r:embed="rId1"/>
          <a:srcRect l="21875" r="21875"/>
          <a:stretch>
            <a:fillRect/>
          </a:stretch>
        </p:blipFill>
        <p:spPr>
          <a:xfrm>
            <a:off x="1470726" y="1828800"/>
            <a:ext cx="3200400" cy="3200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75DF2D63-3FF5-D547-96B9-BE9CCD1ABA58}" type="slidenum">
              <a:rPr lang="en-US" smtClean="0"/>
            </a:fld>
            <a:endParaRPr lang="en-US" dirty="0"/>
          </a:p>
        </p:txBody>
      </p:sp>
      <p:sp>
        <p:nvSpPr>
          <p:cNvPr id="2" name="Title 1"/>
          <p:cNvSpPr>
            <a:spLocks noGrp="1"/>
          </p:cNvSpPr>
          <p:nvPr>
            <p:ph type="title"/>
          </p:nvPr>
        </p:nvSpPr>
        <p:spPr>
          <a:xfrm>
            <a:off x="776351" y="1748536"/>
            <a:ext cx="5157216" cy="2670048"/>
          </a:xfrm>
        </p:spPr>
        <p:txBody>
          <a:bodyPr/>
          <a:lstStyle/>
          <a:p>
            <a:r>
              <a:rPr lang="en-US" sz="3200" dirty="0"/>
              <a:t>“Business opportunities are like buses.</a:t>
            </a:r>
            <a:br>
              <a:rPr lang="en-US" sz="3200" dirty="0"/>
            </a:br>
            <a:r>
              <a:rPr lang="en-US" sz="3200" dirty="0"/>
              <a:t>There’s always another one coming.”</a:t>
            </a:r>
            <a:endParaRPr lang="en-US" sz="3200" dirty="0"/>
          </a:p>
        </p:txBody>
      </p:sp>
      <p:sp>
        <p:nvSpPr>
          <p:cNvPr id="10" name="Subtitle 9"/>
          <p:cNvSpPr>
            <a:spLocks noGrp="1"/>
          </p:cNvSpPr>
          <p:nvPr>
            <p:ph type="subTitle" idx="1"/>
          </p:nvPr>
        </p:nvSpPr>
        <p:spPr>
          <a:xfrm>
            <a:off x="776351" y="4714875"/>
            <a:ext cx="4809744" cy="256032"/>
          </a:xfrm>
        </p:spPr>
        <p:txBody>
          <a:bodyPr/>
          <a:lstStyle/>
          <a:p>
            <a:r>
              <a:rPr lang="en-US" dirty="0"/>
              <a:t>Richard Branson</a:t>
            </a:r>
            <a:endParaRPr lang="en-US" dirty="0"/>
          </a:p>
          <a:p>
            <a:endParaRPr lang="en-US" dirty="0"/>
          </a:p>
        </p:txBody>
      </p:sp>
      <p:pic>
        <p:nvPicPr>
          <p:cNvPr id="13" name="Picture Placeholder 12" descr="Test tubes with one test tube in orange with drops"/>
          <p:cNvPicPr>
            <a:picLocks noGrp="1" noChangeAspect="1"/>
          </p:cNvPicPr>
          <p:nvPr>
            <p:ph type="pic" sz="quarter" idx="1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1"/>
          <a:srcRect t="5178" b="5178"/>
          <a:stretch>
            <a:fillRect/>
          </a:stretch>
        </p:blipFill>
        <p:spPr>
          <a:xfrm>
            <a:off x="1577009" y="1200496"/>
            <a:ext cx="8812695" cy="5336209"/>
          </a:xfrm>
        </p:spPr>
      </p:pic>
      <p:sp>
        <p:nvSpPr>
          <p:cNvPr id="7" name="Title 6"/>
          <p:cNvSpPr>
            <a:spLocks noGrp="1"/>
          </p:cNvSpPr>
          <p:nvPr>
            <p:ph type="title"/>
          </p:nvPr>
        </p:nvSpPr>
        <p:spPr>
          <a:xfrm>
            <a:off x="987426" y="560417"/>
            <a:ext cx="10515600" cy="640080"/>
          </a:xfrm>
        </p:spPr>
        <p:txBody>
          <a:bodyPr/>
          <a:lstStyle/>
          <a:p>
            <a:r>
              <a:rPr lang="en-US" sz="3600" dirty="0"/>
              <a:t>Advantage of the proposed system</a:t>
            </a:r>
            <a:endParaRPr lang="en-US" sz="3600" dirty="0"/>
          </a:p>
        </p:txBody>
      </p:sp>
      <p:sp>
        <p:nvSpPr>
          <p:cNvPr id="2" name="Slide Number Placeholder 1"/>
          <p:cNvSpPr>
            <a:spLocks noGrp="1"/>
          </p:cNvSpPr>
          <p:nvPr>
            <p:ph type="sldNum" sz="quarter" idx="4294967295"/>
          </p:nvPr>
        </p:nvSpPr>
        <p:spPr>
          <a:xfrm>
            <a:off x="0" y="6019800"/>
            <a:ext cx="457200" cy="184150"/>
          </a:xfrm>
        </p:spPr>
        <p:txBody>
          <a:bodyPr/>
          <a:lstStyle/>
          <a:p>
            <a:fld id="{75DF2D63-3FF5-D547-96B9-BE9CCD1ABA58}"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Timeline </a:t>
            </a:r>
            <a:endParaRPr lang="en-US" dirty="0"/>
          </a:p>
        </p:txBody>
      </p:sp>
      <p:pic>
        <p:nvPicPr>
          <p:cNvPr id="21" name="Content Placeholder 25" descr="Test tubes with one test tube in orange with drops"/>
          <p:cNvPicPr>
            <a:picLocks noGrp="1" noChangeAspect="1"/>
          </p:cNvPicPr>
          <p:nvPr>
            <p:ph type="pic" sz="quarter" idx="30"/>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22" name="Rectangle 21"/>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0"/>
          </p:nvPr>
        </p:nvSpPr>
        <p:spPr/>
        <p:txBody>
          <a:bodyPr/>
          <a:lstStyle/>
          <a:p>
            <a:fld id="{75DF2D63-3FF5-D547-96B9-BE9CCD1ABA58}" type="slidenum">
              <a:rPr lang="en-US" smtClean="0"/>
            </a:fld>
            <a:endParaRPr lang="en-US" dirty="0"/>
          </a:p>
        </p:txBody>
      </p:sp>
      <p:sp>
        <p:nvSpPr>
          <p:cNvPr id="82" name="Text Placeholder 81"/>
          <p:cNvSpPr>
            <a:spLocks noGrp="1"/>
          </p:cNvSpPr>
          <p:nvPr>
            <p:ph type="body" sz="quarter" idx="32"/>
          </p:nvPr>
        </p:nvSpPr>
        <p:spPr/>
        <p:txBody>
          <a:bodyPr/>
          <a:lstStyle/>
          <a:p>
            <a:endParaRPr lang="en-US" dirty="0"/>
          </a:p>
        </p:txBody>
      </p:sp>
      <p:sp>
        <p:nvSpPr>
          <p:cNvPr id="6" name="Text Placeholder 5"/>
          <p:cNvSpPr>
            <a:spLocks noGrp="1"/>
          </p:cNvSpPr>
          <p:nvPr>
            <p:ph type="body" sz="quarter" idx="16"/>
          </p:nvPr>
        </p:nvSpPr>
        <p:spPr/>
        <p:txBody>
          <a:bodyPr/>
          <a:lstStyle/>
          <a:p>
            <a:r>
              <a:rPr lang="en-US" dirty="0"/>
              <a:t>Sep</a:t>
            </a:r>
            <a:endParaRPr lang="en-US" dirty="0"/>
          </a:p>
        </p:txBody>
      </p:sp>
      <p:sp>
        <p:nvSpPr>
          <p:cNvPr id="11" name="Text Placeholder 10"/>
          <p:cNvSpPr>
            <a:spLocks noGrp="1"/>
          </p:cNvSpPr>
          <p:nvPr>
            <p:ph type="body" sz="quarter" idx="17"/>
          </p:nvPr>
        </p:nvSpPr>
        <p:spPr/>
        <p:txBody>
          <a:bodyPr/>
          <a:lstStyle/>
          <a:p>
            <a:pPr lvl="0"/>
            <a:r>
              <a:rPr lang="en-US" dirty="0"/>
              <a:t>Synergize scalable </a:t>
            </a:r>
            <a:endParaRPr lang="en-US" dirty="0"/>
          </a:p>
          <a:p>
            <a:pPr lvl="0"/>
            <a:r>
              <a:rPr lang="en-US" dirty="0"/>
              <a:t>e-commerce</a:t>
            </a:r>
            <a:endParaRPr lang="en-US" dirty="0"/>
          </a:p>
          <a:p>
            <a:endParaRPr lang="en-US" dirty="0"/>
          </a:p>
        </p:txBody>
      </p:sp>
      <p:sp>
        <p:nvSpPr>
          <p:cNvPr id="81" name="Text Placeholder 80"/>
          <p:cNvSpPr>
            <a:spLocks noGrp="1"/>
          </p:cNvSpPr>
          <p:nvPr>
            <p:ph type="body" sz="quarter" idx="31"/>
          </p:nvPr>
        </p:nvSpPr>
        <p:spPr/>
        <p:txBody>
          <a:bodyPr/>
          <a:lstStyle/>
          <a:p>
            <a:endParaRPr lang="en-US" dirty="0"/>
          </a:p>
        </p:txBody>
      </p:sp>
      <p:sp>
        <p:nvSpPr>
          <p:cNvPr id="7" name="Text Placeholder 6"/>
          <p:cNvSpPr>
            <a:spLocks noGrp="1"/>
          </p:cNvSpPr>
          <p:nvPr>
            <p:ph type="body" sz="quarter" idx="18"/>
          </p:nvPr>
        </p:nvSpPr>
        <p:spPr/>
        <p:txBody>
          <a:bodyPr/>
          <a:lstStyle/>
          <a:p>
            <a:r>
              <a:rPr lang="en-US" dirty="0"/>
              <a:t>oct</a:t>
            </a:r>
            <a:endParaRPr lang="en-US" dirty="0"/>
          </a:p>
        </p:txBody>
      </p:sp>
      <p:sp>
        <p:nvSpPr>
          <p:cNvPr id="12" name="Text Placeholder 11"/>
          <p:cNvSpPr>
            <a:spLocks noGrp="1"/>
          </p:cNvSpPr>
          <p:nvPr>
            <p:ph type="body" sz="quarter" idx="19"/>
          </p:nvPr>
        </p:nvSpPr>
        <p:spPr/>
        <p:txBody>
          <a:bodyPr/>
          <a:lstStyle/>
          <a:p>
            <a:pPr lvl="0"/>
            <a:r>
              <a:rPr lang="en-US" dirty="0"/>
              <a:t>Disseminate standardized </a:t>
            </a:r>
            <a:endParaRPr lang="en-US" dirty="0"/>
          </a:p>
          <a:p>
            <a:pPr lvl="0"/>
            <a:r>
              <a:rPr lang="en-US" dirty="0"/>
              <a:t>metrics</a:t>
            </a:r>
            <a:endParaRPr lang="en-US" dirty="0"/>
          </a:p>
          <a:p>
            <a:endParaRPr lang="en-US" dirty="0"/>
          </a:p>
        </p:txBody>
      </p:sp>
      <p:sp>
        <p:nvSpPr>
          <p:cNvPr id="83" name="Text Placeholder 82"/>
          <p:cNvSpPr>
            <a:spLocks noGrp="1"/>
          </p:cNvSpPr>
          <p:nvPr>
            <p:ph type="body" sz="quarter" idx="33"/>
          </p:nvPr>
        </p:nvSpPr>
        <p:spPr/>
        <p:txBody>
          <a:bodyPr/>
          <a:lstStyle/>
          <a:p>
            <a:endParaRPr lang="en-US" dirty="0"/>
          </a:p>
        </p:txBody>
      </p:sp>
      <p:sp>
        <p:nvSpPr>
          <p:cNvPr id="8" name="Text Placeholder 7"/>
          <p:cNvSpPr>
            <a:spLocks noGrp="1"/>
          </p:cNvSpPr>
          <p:nvPr>
            <p:ph type="body" sz="quarter" idx="20"/>
          </p:nvPr>
        </p:nvSpPr>
        <p:spPr/>
        <p:txBody>
          <a:bodyPr/>
          <a:lstStyle/>
          <a:p>
            <a:r>
              <a:rPr lang="en-US" dirty="0"/>
              <a:t>nov</a:t>
            </a:r>
            <a:endParaRPr lang="en-US" dirty="0"/>
          </a:p>
        </p:txBody>
      </p:sp>
      <p:sp>
        <p:nvSpPr>
          <p:cNvPr id="13" name="Text Placeholder 12"/>
          <p:cNvSpPr>
            <a:spLocks noGrp="1"/>
          </p:cNvSpPr>
          <p:nvPr>
            <p:ph type="body" sz="quarter" idx="21"/>
          </p:nvPr>
        </p:nvSpPr>
        <p:spPr/>
        <p:txBody>
          <a:bodyPr/>
          <a:lstStyle/>
          <a:p>
            <a:pPr lvl="0"/>
            <a:r>
              <a:rPr lang="en-US" dirty="0"/>
              <a:t>Coordinate </a:t>
            </a:r>
            <a:endParaRPr lang="en-US" dirty="0"/>
          </a:p>
          <a:p>
            <a:pPr lvl="0"/>
            <a:r>
              <a:rPr lang="en-US" dirty="0"/>
              <a:t>e-business applications</a:t>
            </a:r>
            <a:endParaRPr lang="en-US" dirty="0"/>
          </a:p>
          <a:p>
            <a:endParaRPr lang="en-US" dirty="0"/>
          </a:p>
        </p:txBody>
      </p:sp>
      <p:sp>
        <p:nvSpPr>
          <p:cNvPr id="84" name="Text Placeholder 83"/>
          <p:cNvSpPr>
            <a:spLocks noGrp="1"/>
          </p:cNvSpPr>
          <p:nvPr>
            <p:ph type="body" sz="quarter" idx="34"/>
          </p:nvPr>
        </p:nvSpPr>
        <p:spPr/>
        <p:txBody>
          <a:bodyPr/>
          <a:lstStyle/>
          <a:p>
            <a:endParaRPr lang="en-US" dirty="0"/>
          </a:p>
        </p:txBody>
      </p:sp>
      <p:sp>
        <p:nvSpPr>
          <p:cNvPr id="9" name="Text Placeholder 8"/>
          <p:cNvSpPr>
            <a:spLocks noGrp="1"/>
          </p:cNvSpPr>
          <p:nvPr>
            <p:ph type="body" sz="quarter" idx="22"/>
          </p:nvPr>
        </p:nvSpPr>
        <p:spPr/>
        <p:txBody>
          <a:bodyPr/>
          <a:lstStyle/>
          <a:p>
            <a:r>
              <a:rPr lang="en-US" dirty="0"/>
              <a:t>dec</a:t>
            </a:r>
            <a:endParaRPr lang="en-US" dirty="0"/>
          </a:p>
        </p:txBody>
      </p:sp>
      <p:sp>
        <p:nvSpPr>
          <p:cNvPr id="14" name="Text Placeholder 13"/>
          <p:cNvSpPr>
            <a:spLocks noGrp="1"/>
          </p:cNvSpPr>
          <p:nvPr>
            <p:ph type="body" sz="quarter" idx="23"/>
          </p:nvPr>
        </p:nvSpPr>
        <p:spPr/>
        <p:txBody>
          <a:bodyPr/>
          <a:lstStyle/>
          <a:p>
            <a:r>
              <a:rPr lang="en-US" dirty="0"/>
              <a:t>Foster holistically superior methodologies</a:t>
            </a:r>
            <a:endParaRPr lang="en-US" dirty="0"/>
          </a:p>
          <a:p>
            <a:endParaRPr lang="en-US" dirty="0"/>
          </a:p>
        </p:txBody>
      </p:sp>
      <p:sp>
        <p:nvSpPr>
          <p:cNvPr id="85" name="Text Placeholder 84"/>
          <p:cNvSpPr>
            <a:spLocks noGrp="1"/>
          </p:cNvSpPr>
          <p:nvPr>
            <p:ph type="body" sz="quarter" idx="35"/>
          </p:nvPr>
        </p:nvSpPr>
        <p:spPr/>
        <p:txBody>
          <a:bodyPr/>
          <a:lstStyle/>
          <a:p>
            <a:endParaRPr lang="en-US" dirty="0"/>
          </a:p>
        </p:txBody>
      </p:sp>
      <p:sp>
        <p:nvSpPr>
          <p:cNvPr id="10" name="Text Placeholder 9"/>
          <p:cNvSpPr>
            <a:spLocks noGrp="1"/>
          </p:cNvSpPr>
          <p:nvPr>
            <p:ph type="body" sz="quarter" idx="28"/>
          </p:nvPr>
        </p:nvSpPr>
        <p:spPr/>
        <p:txBody>
          <a:bodyPr/>
          <a:lstStyle/>
          <a:p>
            <a:r>
              <a:rPr lang="en-US" dirty="0"/>
              <a:t>jan</a:t>
            </a:r>
            <a:endParaRPr lang="en-US" dirty="0"/>
          </a:p>
        </p:txBody>
      </p:sp>
      <p:sp>
        <p:nvSpPr>
          <p:cNvPr id="15" name="Text Placeholder 14"/>
          <p:cNvSpPr>
            <a:spLocks noGrp="1"/>
          </p:cNvSpPr>
          <p:nvPr>
            <p:ph type="body" sz="quarter" idx="29"/>
          </p:nvPr>
        </p:nvSpPr>
        <p:spPr/>
        <p:txBody>
          <a:bodyPr/>
          <a:lstStyle/>
          <a:p>
            <a:pPr lvl="0"/>
            <a:r>
              <a:rPr lang="en-US" dirty="0"/>
              <a:t>Deploy strategic networks with compelling </a:t>
            </a:r>
            <a:endParaRPr lang="en-US" dirty="0"/>
          </a:p>
          <a:p>
            <a:pPr lvl="0"/>
            <a:r>
              <a:rPr lang="en-US" dirty="0"/>
              <a:t>e-business needs</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019800"/>
            <a:ext cx="457200" cy="184150"/>
          </a:xfrm>
        </p:spPr>
        <p:txBody>
          <a:bodyPr/>
          <a:lstStyle/>
          <a:p>
            <a:fld id="{75DF2D63-3FF5-D547-96B9-BE9CCD1ABA58}" type="slidenum">
              <a:rPr lang="en-US" smtClean="0"/>
            </a:fld>
            <a:endParaRPr lang="en-US" dirty="0"/>
          </a:p>
        </p:txBody>
      </p:sp>
      <p:pic>
        <p:nvPicPr>
          <p:cNvPr id="29" name="Picture Placeholder 28"/>
          <p:cNvPicPr>
            <a:picLocks noGrp="1" noChangeAspect="1"/>
          </p:cNvPicPr>
          <p:nvPr>
            <p:ph type="pic" sz="quarter" idx="10"/>
          </p:nvPr>
        </p:nvPicPr>
        <p:blipFill>
          <a:blip r:embed="rId1"/>
          <a:srcRect t="5178" b="5178"/>
          <a:stretch>
            <a:fillRect/>
          </a:stretch>
        </p:blipFill>
        <p:spPr>
          <a:xfrm>
            <a:off x="1643270" y="265044"/>
            <a:ext cx="9353005" cy="632128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KOTLIN</a:t>
            </a:r>
            <a:br>
              <a:rPr lang="en-IN" altLang="en-US" dirty="0"/>
            </a:br>
            <a:endParaRPr lang="en-IN" altLang="en-US" dirty="0"/>
          </a:p>
        </p:txBody>
      </p:sp>
      <p:sp>
        <p:nvSpPr>
          <p:cNvPr id="4" name="Slide Number Placeholder 3"/>
          <p:cNvSpPr>
            <a:spLocks noGrp="1"/>
          </p:cNvSpPr>
          <p:nvPr>
            <p:ph type="sldNum" sz="quarter" idx="11"/>
          </p:nvPr>
        </p:nvSpPr>
        <p:spPr/>
        <p:txBody>
          <a:bodyPr/>
          <a:lstStyle/>
          <a:p>
            <a:fld id="{75DF2D63-3FF5-D547-96B9-BE9CCD1ABA58}" type="slidenum">
              <a:rPr lang="en-US" smtClean="0"/>
            </a:fld>
            <a:endParaRPr lang="en-US" dirty="0"/>
          </a:p>
        </p:txBody>
      </p:sp>
      <p:sp>
        <p:nvSpPr>
          <p:cNvPr id="7" name="TextBox 6"/>
          <p:cNvSpPr txBox="1"/>
          <p:nvPr/>
        </p:nvSpPr>
        <p:spPr>
          <a:xfrm>
            <a:off x="1152939" y="1802296"/>
            <a:ext cx="10005391" cy="3139321"/>
          </a:xfrm>
          <a:prstGeom prst="rect">
            <a:avLst/>
          </a:prstGeom>
          <a:noFill/>
        </p:spPr>
        <p:txBody>
          <a:bodyPr wrap="square" rtlCol="0">
            <a:spAutoFit/>
          </a:bodyPr>
          <a:lstStyle/>
          <a:p>
            <a:pPr algn="l"/>
            <a:r>
              <a:rPr lang="en-US" b="1" i="0" dirty="0">
                <a:solidFill>
                  <a:srgbClr val="202122"/>
                </a:solidFill>
                <a:effectLst/>
                <a:latin typeface="Arial" panose="020B0604020202020204" pitchFamily="34" charset="0"/>
              </a:rPr>
              <a:t>Kotlin</a:t>
            </a:r>
            <a:r>
              <a:rPr lang="en-US" b="0" i="0" dirty="0">
                <a:solidFill>
                  <a:srgbClr val="202122"/>
                </a:solidFill>
                <a:effectLst/>
                <a:latin typeface="Arial" panose="020B0604020202020204" pitchFamily="34" charset="0"/>
              </a:rPr>
              <a:t> is a </a:t>
            </a:r>
            <a:r>
              <a:rPr lang="en-US" b="0" i="0" u="none" strike="noStrike" dirty="0">
                <a:solidFill>
                  <a:srgbClr val="3366CC"/>
                </a:solidFill>
                <a:effectLst/>
                <a:latin typeface="Arial" panose="020B0604020202020204" pitchFamily="34" charset="0"/>
                <a:hlinkClick r:id="rId1" tooltip="Cross-platform software"/>
              </a:rPr>
              <a:t>cross-platform</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2" tooltip="Static typing"/>
              </a:rPr>
              <a:t>statically typed</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3" tooltip="General-purpose programming language"/>
              </a:rPr>
              <a:t>general-purpose</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4" tooltip="High-level programming language"/>
              </a:rPr>
              <a:t>high-level</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5" tooltip="Programming language"/>
              </a:rPr>
              <a:t>programming language</a:t>
            </a:r>
            <a:r>
              <a:rPr lang="en-US" b="0" i="0" dirty="0">
                <a:solidFill>
                  <a:srgbClr val="202122"/>
                </a:solidFill>
                <a:effectLst/>
                <a:latin typeface="Arial" panose="020B0604020202020204" pitchFamily="34" charset="0"/>
              </a:rPr>
              <a:t> with </a:t>
            </a:r>
            <a:r>
              <a:rPr lang="en-US" b="0" i="0" u="none" strike="noStrike" dirty="0">
                <a:solidFill>
                  <a:srgbClr val="3366CC"/>
                </a:solidFill>
                <a:effectLst/>
                <a:latin typeface="Arial" panose="020B0604020202020204" pitchFamily="34" charset="0"/>
                <a:hlinkClick r:id="rId6" tooltip="Type inference"/>
              </a:rPr>
              <a:t>type inference</a:t>
            </a:r>
            <a:r>
              <a:rPr lang="en-US" b="0" i="0" dirty="0">
                <a:solidFill>
                  <a:srgbClr val="202122"/>
                </a:solidFill>
                <a:effectLst/>
                <a:latin typeface="Arial" panose="020B0604020202020204" pitchFamily="34" charset="0"/>
              </a:rPr>
              <a:t>. Kotlin is designed to interoperate fully with </a:t>
            </a:r>
            <a:r>
              <a:rPr lang="en-US" b="0" i="0" u="none" strike="noStrike" dirty="0">
                <a:solidFill>
                  <a:srgbClr val="3366CC"/>
                </a:solidFill>
                <a:effectLst/>
                <a:latin typeface="Arial" panose="020B0604020202020204" pitchFamily="34" charset="0"/>
                <a:hlinkClick r:id="rId7" tooltip="Java (programming language)"/>
              </a:rPr>
              <a:t>Java</a:t>
            </a:r>
            <a:r>
              <a:rPr lang="en-US" b="0" i="0" dirty="0">
                <a:solidFill>
                  <a:srgbClr val="202122"/>
                </a:solidFill>
                <a:effectLst/>
                <a:latin typeface="Arial" panose="020B0604020202020204" pitchFamily="34" charset="0"/>
              </a:rPr>
              <a:t>, and the </a:t>
            </a:r>
            <a:r>
              <a:rPr lang="en-US" b="0" i="0" u="none" strike="noStrike" dirty="0">
                <a:solidFill>
                  <a:srgbClr val="3366CC"/>
                </a:solidFill>
                <a:effectLst/>
                <a:latin typeface="Arial" panose="020B0604020202020204" pitchFamily="34" charset="0"/>
                <a:hlinkClick r:id="rId8" tooltip="Java virtual machine"/>
              </a:rPr>
              <a:t>JVM</a:t>
            </a:r>
            <a:r>
              <a:rPr lang="en-US" b="0" i="0" dirty="0">
                <a:solidFill>
                  <a:srgbClr val="202122"/>
                </a:solidFill>
                <a:effectLst/>
                <a:latin typeface="Arial" panose="020B0604020202020204" pitchFamily="34" charset="0"/>
              </a:rPr>
              <a:t> version of Kotlin's </a:t>
            </a:r>
            <a:r>
              <a:rPr lang="en-US" b="0" i="0" u="none" strike="noStrike" dirty="0">
                <a:solidFill>
                  <a:srgbClr val="3366CC"/>
                </a:solidFill>
                <a:effectLst/>
                <a:latin typeface="Arial" panose="020B0604020202020204" pitchFamily="34" charset="0"/>
                <a:hlinkClick r:id="rId9" tooltip="Standard library"/>
              </a:rPr>
              <a:t>standard library</a:t>
            </a:r>
            <a:r>
              <a:rPr lang="en-US" b="0" i="0" dirty="0">
                <a:solidFill>
                  <a:srgbClr val="202122"/>
                </a:solidFill>
                <a:effectLst/>
                <a:latin typeface="Arial" panose="020B0604020202020204" pitchFamily="34" charset="0"/>
              </a:rPr>
              <a:t> depends on the </a:t>
            </a:r>
            <a:r>
              <a:rPr lang="en-US" b="0" i="0" u="none" strike="noStrike" dirty="0">
                <a:solidFill>
                  <a:srgbClr val="3366CC"/>
                </a:solidFill>
                <a:effectLst/>
                <a:latin typeface="Arial" panose="020B0604020202020204" pitchFamily="34" charset="0"/>
                <a:hlinkClick r:id="rId10" tooltip="Java Class Library"/>
              </a:rPr>
              <a:t>Java Class Library</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11"/>
              </a:rPr>
              <a:t>[3]</a:t>
            </a:r>
            <a:r>
              <a:rPr lang="en-US" b="0" i="0" baseline="30000" dirty="0">
                <a:solidFill>
                  <a:srgbClr val="202122"/>
                </a:solidFill>
                <a:effectLst/>
                <a:latin typeface="Arial" panose="020B0604020202020204" pitchFamily="34" charset="0"/>
              </a:rPr>
              <a:t>[</a:t>
            </a:r>
            <a:r>
              <a:rPr lang="en-US" b="0" i="1" u="none" strike="noStrike" baseline="30000" dirty="0">
                <a:solidFill>
                  <a:srgbClr val="3366CC"/>
                </a:solidFill>
                <a:effectLst/>
                <a:latin typeface="Arial" panose="020B0604020202020204" pitchFamily="34" charset="0"/>
                <a:hlinkClick r:id="rId12" tooltip="Wikipedia:Verifiability"/>
              </a:rPr>
              <a:t>failed verification</a:t>
            </a:r>
            <a:r>
              <a:rPr lang="en-US" b="0" i="0" baseline="30000"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 but type inference allows its </a:t>
            </a:r>
            <a:r>
              <a:rPr lang="en-US" b="0" i="0" u="none" strike="noStrike" dirty="0">
                <a:solidFill>
                  <a:srgbClr val="3366CC"/>
                </a:solidFill>
                <a:effectLst/>
                <a:latin typeface="Arial" panose="020B0604020202020204" pitchFamily="34" charset="0"/>
                <a:hlinkClick r:id="rId13" tooltip="Syntax (programming languages)"/>
              </a:rPr>
              <a:t>syntax</a:t>
            </a:r>
            <a:r>
              <a:rPr lang="en-US" b="0" i="0" dirty="0">
                <a:solidFill>
                  <a:srgbClr val="202122"/>
                </a:solidFill>
                <a:effectLst/>
                <a:latin typeface="Arial" panose="020B0604020202020204" pitchFamily="34" charset="0"/>
              </a:rPr>
              <a:t> to be more concise. Kotlin mainly targets the JVM, but also compiles to </a:t>
            </a:r>
            <a:r>
              <a:rPr lang="en-US" b="0" i="0" u="none" strike="noStrike" dirty="0">
                <a:solidFill>
                  <a:srgbClr val="3366CC"/>
                </a:solidFill>
                <a:effectLst/>
                <a:latin typeface="Arial" panose="020B0604020202020204" pitchFamily="34" charset="0"/>
                <a:hlinkClick r:id="rId14" tooltip="JavaScript"/>
              </a:rPr>
              <a:t>JavaScript</a:t>
            </a:r>
            <a:r>
              <a:rPr lang="en-US" b="0" i="0" dirty="0">
                <a:solidFill>
                  <a:srgbClr val="202122"/>
                </a:solidFill>
                <a:effectLst/>
                <a:latin typeface="Arial" panose="020B0604020202020204" pitchFamily="34" charset="0"/>
              </a:rPr>
              <a:t> (e.g., for frontend web applications using </a:t>
            </a:r>
            <a:r>
              <a:rPr lang="en-US" b="0" i="0" u="none" strike="noStrike" dirty="0">
                <a:solidFill>
                  <a:srgbClr val="3366CC"/>
                </a:solidFill>
                <a:effectLst/>
                <a:latin typeface="Arial" panose="020B0604020202020204" pitchFamily="34" charset="0"/>
                <a:hlinkClick r:id="rId15" tooltip="React (software)"/>
              </a:rPr>
              <a:t>React</a:t>
            </a:r>
            <a:r>
              <a:rPr lang="en-US" b="0" i="0" dirty="0">
                <a:solidFill>
                  <a:srgbClr val="202122"/>
                </a:solidFill>
                <a:effectLst/>
                <a:latin typeface="Arial" panose="020B0604020202020204" pitchFamily="34" charset="0"/>
              </a:rPr>
              <a:t> or </a:t>
            </a:r>
            <a:r>
              <a:rPr lang="en-US" b="0" i="0" u="none" strike="noStrike" dirty="0">
                <a:solidFill>
                  <a:srgbClr val="3366CC"/>
                </a:solidFill>
                <a:effectLst/>
                <a:latin typeface="Arial" panose="020B0604020202020204" pitchFamily="34" charset="0"/>
                <a:hlinkClick r:id="rId16" tooltip="Machine code"/>
              </a:rPr>
              <a:t>native code</a:t>
            </a:r>
            <a:r>
              <a:rPr lang="en-US" b="0" i="0" dirty="0">
                <a:solidFill>
                  <a:srgbClr val="202122"/>
                </a:solidFill>
                <a:effectLst/>
                <a:latin typeface="Arial" panose="020B0604020202020204" pitchFamily="34" charset="0"/>
              </a:rPr>
              <a:t> via </a:t>
            </a:r>
            <a:r>
              <a:rPr lang="en-US" b="0" i="0" u="none" strike="noStrike" dirty="0">
                <a:solidFill>
                  <a:srgbClr val="3366CC"/>
                </a:solidFill>
                <a:effectLst/>
                <a:latin typeface="Arial" panose="020B0604020202020204" pitchFamily="34" charset="0"/>
                <a:hlinkClick r:id="rId17" tooltip="LLVM"/>
              </a:rPr>
              <a:t>LLVM</a:t>
            </a:r>
            <a:r>
              <a:rPr lang="en-US" b="0" i="0" dirty="0">
                <a:solidFill>
                  <a:srgbClr val="202122"/>
                </a:solidFill>
                <a:effectLst/>
                <a:latin typeface="Arial" panose="020B0604020202020204" pitchFamily="34" charset="0"/>
              </a:rPr>
              <a:t> (e.g., for native </a:t>
            </a:r>
            <a:r>
              <a:rPr lang="en-US" b="0" i="0" u="none" strike="noStrike" dirty="0">
                <a:solidFill>
                  <a:srgbClr val="3366CC"/>
                </a:solidFill>
                <a:effectLst/>
                <a:latin typeface="Arial" panose="020B0604020202020204" pitchFamily="34" charset="0"/>
                <a:hlinkClick r:id="rId18" tooltip="IOS"/>
              </a:rPr>
              <a:t>iOS</a:t>
            </a:r>
            <a:r>
              <a:rPr lang="en-US" b="0" i="0" dirty="0">
                <a:solidFill>
                  <a:srgbClr val="202122"/>
                </a:solidFill>
                <a:effectLst/>
                <a:latin typeface="Arial" panose="020B0604020202020204" pitchFamily="34" charset="0"/>
              </a:rPr>
              <a:t> apps sharing </a:t>
            </a:r>
            <a:r>
              <a:rPr lang="en-US" b="0" i="0" u="none" strike="noStrike" dirty="0">
                <a:solidFill>
                  <a:srgbClr val="3366CC"/>
                </a:solidFill>
                <a:effectLst/>
                <a:latin typeface="Arial" panose="020B0604020202020204" pitchFamily="34" charset="0"/>
                <a:hlinkClick r:id="rId19" tooltip="Business logic"/>
              </a:rPr>
              <a:t>business logic</a:t>
            </a:r>
            <a:r>
              <a:rPr lang="en-US" b="0" i="0" dirty="0">
                <a:solidFill>
                  <a:srgbClr val="202122"/>
                </a:solidFill>
                <a:effectLst/>
                <a:latin typeface="Arial" panose="020B0604020202020204" pitchFamily="34" charset="0"/>
              </a:rPr>
              <a:t> with </a:t>
            </a:r>
            <a:r>
              <a:rPr lang="en-US" b="0" i="0" u="none" strike="noStrike" dirty="0">
                <a:solidFill>
                  <a:srgbClr val="3366CC"/>
                </a:solidFill>
                <a:effectLst/>
                <a:latin typeface="Arial" panose="020B0604020202020204" pitchFamily="34" charset="0"/>
                <a:hlinkClick r:id="rId20" tooltip="Android (operating system)"/>
              </a:rPr>
              <a:t>Android</a:t>
            </a:r>
            <a:r>
              <a:rPr lang="en-US" b="0" i="0" dirty="0">
                <a:solidFill>
                  <a:srgbClr val="202122"/>
                </a:solidFill>
                <a:effectLst/>
                <a:latin typeface="Arial" panose="020B0604020202020204" pitchFamily="34" charset="0"/>
              </a:rPr>
              <a:t> apps).</a:t>
            </a:r>
            <a:r>
              <a:rPr lang="en-US" b="0" i="0" u="none" strike="noStrike" baseline="30000" dirty="0">
                <a:solidFill>
                  <a:srgbClr val="3366CC"/>
                </a:solidFill>
                <a:effectLst/>
                <a:latin typeface="Arial" panose="020B0604020202020204" pitchFamily="34" charset="0"/>
                <a:hlinkClick r:id="rId21"/>
              </a:rPr>
              <a:t>[5]</a:t>
            </a:r>
            <a:r>
              <a:rPr lang="en-US" b="0" i="0" dirty="0">
                <a:solidFill>
                  <a:srgbClr val="202122"/>
                </a:solidFill>
                <a:effectLst/>
                <a:latin typeface="Arial" panose="020B0604020202020204" pitchFamily="34" charset="0"/>
              </a:rPr>
              <a:t> Language development costs are borne by </a:t>
            </a:r>
            <a:r>
              <a:rPr lang="en-US" b="0" i="0" u="none" strike="noStrike" dirty="0">
                <a:solidFill>
                  <a:srgbClr val="3366CC"/>
                </a:solidFill>
                <a:effectLst/>
                <a:latin typeface="Arial" panose="020B0604020202020204" pitchFamily="34" charset="0"/>
                <a:hlinkClick r:id="rId22" tooltip="JetBrains"/>
              </a:rPr>
              <a:t>JetBrains</a:t>
            </a:r>
            <a:r>
              <a:rPr lang="en-US" b="0" i="0" dirty="0">
                <a:solidFill>
                  <a:srgbClr val="202122"/>
                </a:solidFill>
                <a:effectLst/>
                <a:latin typeface="Arial" panose="020B0604020202020204" pitchFamily="34" charset="0"/>
              </a:rPr>
              <a:t>, while the Kotlin Foundation protects the Kotlin trademark.</a:t>
            </a:r>
            <a:r>
              <a:rPr lang="en-US" b="0" i="0" u="none" strike="noStrike" baseline="30000" dirty="0">
                <a:solidFill>
                  <a:srgbClr val="3366CC"/>
                </a:solidFill>
                <a:effectLst/>
                <a:latin typeface="Arial" panose="020B0604020202020204" pitchFamily="34" charset="0"/>
                <a:hlinkClick r:id="rId23"/>
              </a:rPr>
              <a:t>[6]</a:t>
            </a:r>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On 7 May 2019, Google announced that the Kotlin programming language was now its preferred language for </a:t>
            </a:r>
            <a:r>
              <a:rPr lang="en-US" b="0" i="0" u="none" strike="noStrike" dirty="0">
                <a:solidFill>
                  <a:srgbClr val="3366CC"/>
                </a:solidFill>
                <a:effectLst/>
                <a:latin typeface="Arial" panose="020B0604020202020204" pitchFamily="34" charset="0"/>
                <a:hlinkClick r:id="rId20" tooltip="Android (operating system)"/>
              </a:rPr>
              <a:t>Android</a:t>
            </a:r>
            <a:r>
              <a:rPr lang="en-US" b="0" i="0" dirty="0">
                <a:solidFill>
                  <a:srgbClr val="202122"/>
                </a:solidFill>
                <a:effectLst/>
                <a:latin typeface="Arial" panose="020B0604020202020204" pitchFamily="34" charset="0"/>
              </a:rPr>
              <a:t> app developers.</a:t>
            </a:r>
            <a:r>
              <a:rPr lang="en-US" b="0" i="0" u="none" strike="noStrike" baseline="30000" dirty="0">
                <a:solidFill>
                  <a:srgbClr val="3366CC"/>
                </a:solidFill>
                <a:effectLst/>
                <a:latin typeface="Arial" panose="020B0604020202020204" pitchFamily="34" charset="0"/>
                <a:hlinkClick r:id="rId24"/>
              </a:rPr>
              <a:t>[7]</a:t>
            </a:r>
            <a:r>
              <a:rPr lang="en-US" b="0" i="0" dirty="0">
                <a:solidFill>
                  <a:srgbClr val="202122"/>
                </a:solidFill>
                <a:effectLst/>
                <a:latin typeface="Arial" panose="020B0604020202020204" pitchFamily="34" charset="0"/>
              </a:rPr>
              <a:t> Since the release of </a:t>
            </a:r>
            <a:r>
              <a:rPr lang="en-US" b="0" i="0" u="none" strike="noStrike" dirty="0">
                <a:solidFill>
                  <a:srgbClr val="3366CC"/>
                </a:solidFill>
                <a:effectLst/>
                <a:latin typeface="Arial" panose="020B0604020202020204" pitchFamily="34" charset="0"/>
                <a:hlinkClick r:id="rId25" tooltip="Android Studio"/>
              </a:rPr>
              <a:t>Android Studio</a:t>
            </a:r>
            <a:r>
              <a:rPr lang="en-US" b="0" i="0" dirty="0">
                <a:solidFill>
                  <a:srgbClr val="202122"/>
                </a:solidFill>
                <a:effectLst/>
                <a:latin typeface="Arial" panose="020B0604020202020204" pitchFamily="34" charset="0"/>
              </a:rPr>
              <a:t> 3.0 in October 2017, Kotlin has been included as an alternative to the standard Java compiler.</a:t>
            </a:r>
            <a:endParaRPr lang="en-US" b="0" i="0" dirty="0">
              <a:solidFill>
                <a:srgbClr val="202122"/>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{D5611732-6CB9-4A96-8E37-F7A9B4C6F78E}tf67061901_win32</Template>
  <TotalTime>0</TotalTime>
  <Words>3904</Words>
  <Application>WPS Presentation</Application>
  <PresentationFormat>Widescreen</PresentationFormat>
  <Paragraphs>111</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Posterama</vt:lpstr>
      <vt:lpstr>Yu Gothic UI</vt:lpstr>
      <vt:lpstr>Arial Narrow</vt:lpstr>
      <vt:lpstr>Daytona Condensed Light</vt:lpstr>
      <vt:lpstr>Segoe Print</vt:lpstr>
      <vt:lpstr>Microsoft YaHei</vt:lpstr>
      <vt:lpstr>Arial Unicode MS</vt:lpstr>
      <vt:lpstr>Calibri</vt:lpstr>
      <vt:lpstr>Office Theme</vt:lpstr>
      <vt:lpstr>KIET Group of Institutions</vt:lpstr>
      <vt:lpstr>Online Food ordering  application</vt:lpstr>
      <vt:lpstr>introduction</vt:lpstr>
      <vt:lpstr>abstract</vt:lpstr>
      <vt:lpstr>“Business opportunities are like buses. There’s always another one coming.”</vt:lpstr>
      <vt:lpstr>Advantage of the proposed system</vt:lpstr>
      <vt:lpstr>Timeline </vt:lpstr>
      <vt:lpstr>PowerPoint 演示文稿</vt:lpstr>
      <vt:lpstr>KOTLIN </vt:lpstr>
      <vt:lpstr>My sql</vt:lpstr>
      <vt:lpstr>Summary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Group of Institutions</dc:title>
  <dc:creator>student</dc:creator>
  <cp:lastModifiedBy>vicky</cp:lastModifiedBy>
  <cp:revision>3</cp:revision>
  <dcterms:created xsi:type="dcterms:W3CDTF">2023-11-25T01:57:00Z</dcterms:created>
  <dcterms:modified xsi:type="dcterms:W3CDTF">2023-12-27T15:24:13Z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F751F37E52104EE2B567A51C53EC848D</vt:lpwstr>
  </property>
  <property fmtid="{D5CDD505-2E9C-101B-9397-08002B2CF9AE}" pid="4" name="KSOProductBuildVer">
    <vt:lpwstr>1033-11.2.0.11225</vt:lpwstr>
  </property>
</Properties>
</file>