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4BC7C-F2AD-46D5-87D1-C37E16715DD4}" v="5" dt="2023-09-25T06:07:43.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36684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29812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309540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383707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8DA6EA-1D05-4A16-9FE0-25BF2521B60C}" type="datetimeFigureOut">
              <a:rPr lang="en-US" smtClean="0"/>
              <a:pPr/>
              <a:t>1/13/2024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30656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DA6EA-1D05-4A16-9FE0-25BF2521B60C}"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3484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DA6EA-1D05-4A16-9FE0-25BF2521B60C}"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108884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DA6EA-1D05-4A16-9FE0-25BF2521B60C}"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41464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A6EA-1D05-4A16-9FE0-25BF2521B60C}"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4877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89196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1/13/2024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180543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8DA6EA-1D05-4A16-9FE0-25BF2521B60C}" type="datetimeFigureOut">
              <a:rPr lang="en-US" smtClean="0"/>
              <a:pPr/>
              <a:t>1/13/2024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8BBF139-10AF-4339-AA0A-4D6B1F873F73}" type="slidenum">
              <a:rPr lang="en-US" smtClean="0"/>
              <a:pPr/>
              <a:t>‹#›</a:t>
            </a:fld>
            <a:endParaRPr lang="en-US"/>
          </a:p>
        </p:txBody>
      </p:sp>
    </p:spTree>
    <p:extLst>
      <p:ext uri="{BB962C8B-B14F-4D97-AF65-F5344CB8AC3E}">
        <p14:creationId xmlns="" xmlns:p14="http://schemas.microsoft.com/office/powerpoint/2010/main" val="249981188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8958C-0F32-B0A3-E5B7-1FFEC0D4504C}"/>
              </a:ext>
            </a:extLst>
          </p:cNvPr>
          <p:cNvSpPr>
            <a:spLocks noGrp="1"/>
          </p:cNvSpPr>
          <p:nvPr>
            <p:ph type="ctrTitle"/>
          </p:nvPr>
        </p:nvSpPr>
        <p:spPr>
          <a:xfrm>
            <a:off x="1524000" y="715963"/>
            <a:ext cx="9144000" cy="2387600"/>
          </a:xfrm>
          <a:solidFill>
            <a:schemeClr val="bg2">
              <a:lumMod val="20000"/>
              <a:lumOff val="80000"/>
            </a:schemeClr>
          </a:solidFill>
        </p:spPr>
        <p:txBody>
          <a:bodyPr>
            <a:normAutofit/>
          </a:bodyPr>
          <a:lstStyle/>
          <a:p>
            <a:r>
              <a:rPr lang="en-US" dirty="0"/>
              <a:t>Synopsis Report </a:t>
            </a:r>
            <a:br>
              <a:rPr lang="en-US" dirty="0"/>
            </a:br>
            <a:r>
              <a:rPr lang="en-US" sz="3200" dirty="0"/>
              <a:t>on</a:t>
            </a:r>
            <a:r>
              <a:rPr lang="en-US" sz="4400" dirty="0"/>
              <a:t> </a:t>
            </a:r>
            <a:r>
              <a:rPr lang="en-US" dirty="0"/>
              <a:t/>
            </a:r>
            <a:br>
              <a:rPr lang="en-US" dirty="0"/>
            </a:br>
            <a:r>
              <a:rPr lang="en-US" dirty="0" smtClean="0"/>
              <a:t>E-COMMERCE</a:t>
            </a:r>
            <a:endParaRPr lang="en-US" dirty="0"/>
          </a:p>
        </p:txBody>
      </p:sp>
      <p:sp>
        <p:nvSpPr>
          <p:cNvPr id="3" name="Subtitle 2">
            <a:extLst>
              <a:ext uri="{FF2B5EF4-FFF2-40B4-BE49-F238E27FC236}">
                <a16:creationId xmlns="" xmlns:a16="http://schemas.microsoft.com/office/drawing/2014/main" id="{C6CF1D15-850C-6D11-24F0-D3869AD9D5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solidFill>
                  <a:schemeClr val="bg1"/>
                </a:solidFill>
              </a:rPr>
              <a:t>Under the Guidance of- </a:t>
            </a:r>
          </a:p>
          <a:p>
            <a:r>
              <a:rPr lang="en-IN" dirty="0" err="1" smtClean="0">
                <a:solidFill>
                  <a:schemeClr val="bg1"/>
                </a:solidFill>
              </a:rPr>
              <a:t>Ms.Annu</a:t>
            </a:r>
            <a:r>
              <a:rPr lang="en-IN" dirty="0" smtClean="0">
                <a:solidFill>
                  <a:schemeClr val="bg1"/>
                </a:solidFill>
              </a:rPr>
              <a:t> </a:t>
            </a:r>
            <a:r>
              <a:rPr lang="en-IN" dirty="0" err="1" smtClean="0">
                <a:solidFill>
                  <a:schemeClr val="bg1"/>
                </a:solidFill>
              </a:rPr>
              <a:t>yadav</a:t>
            </a:r>
            <a:endParaRPr lang="en-US" dirty="0">
              <a:solidFill>
                <a:schemeClr val="bg1"/>
              </a:solidFill>
            </a:endParaRPr>
          </a:p>
          <a:p>
            <a:endParaRPr lang="en-US" dirty="0">
              <a:solidFill>
                <a:schemeClr val="bg1"/>
              </a:solidFill>
            </a:endParaRPr>
          </a:p>
          <a:p>
            <a:r>
              <a:rPr lang="en-US" dirty="0">
                <a:solidFill>
                  <a:schemeClr val="bg1"/>
                </a:solidFill>
              </a:rPr>
              <a:t>Presented By-</a:t>
            </a:r>
          </a:p>
          <a:p>
            <a:r>
              <a:rPr lang="en-US" dirty="0" err="1" smtClean="0">
                <a:solidFill>
                  <a:schemeClr val="bg1"/>
                </a:solidFill>
              </a:rPr>
              <a:t>Anshuman</a:t>
            </a:r>
            <a:r>
              <a:rPr lang="en-US" dirty="0" smtClean="0">
                <a:solidFill>
                  <a:schemeClr val="bg1"/>
                </a:solidFill>
              </a:rPr>
              <a:t> </a:t>
            </a:r>
            <a:r>
              <a:rPr lang="en-US" dirty="0" err="1" smtClean="0">
                <a:solidFill>
                  <a:schemeClr val="bg1"/>
                </a:solidFill>
              </a:rPr>
              <a:t>Patek</a:t>
            </a:r>
            <a:r>
              <a:rPr lang="en-US" dirty="0" smtClean="0">
                <a:solidFill>
                  <a:schemeClr val="bg1"/>
                </a:solidFill>
              </a:rPr>
              <a:t> </a:t>
            </a:r>
            <a:r>
              <a:rPr lang="en-US" dirty="0">
                <a:solidFill>
                  <a:schemeClr val="bg1"/>
                </a:solidFill>
              </a:rPr>
              <a:t>(</a:t>
            </a:r>
            <a:r>
              <a:rPr lang="en-US" dirty="0" smtClean="0">
                <a:solidFill>
                  <a:schemeClr val="bg1"/>
                </a:solidFill>
              </a:rPr>
              <a:t>2200290140036)</a:t>
            </a:r>
          </a:p>
          <a:p>
            <a:r>
              <a:rPr lang="en-IN" dirty="0" err="1" smtClean="0">
                <a:solidFill>
                  <a:schemeClr val="bg1"/>
                </a:solidFill>
              </a:rPr>
              <a:t>Anshu</a:t>
            </a:r>
            <a:r>
              <a:rPr lang="en-IN" dirty="0" smtClean="0">
                <a:solidFill>
                  <a:schemeClr val="bg1"/>
                </a:solidFill>
              </a:rPr>
              <a:t> (2200290140035)</a:t>
            </a:r>
            <a:endParaRPr lang="en-US" dirty="0">
              <a:solidFill>
                <a:schemeClr val="bg1"/>
              </a:solidFill>
            </a:endParaRPr>
          </a:p>
        </p:txBody>
      </p:sp>
    </p:spTree>
    <p:extLst>
      <p:ext uri="{BB962C8B-B14F-4D97-AF65-F5344CB8AC3E}">
        <p14:creationId xmlns="" xmlns:p14="http://schemas.microsoft.com/office/powerpoint/2010/main" val="162040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D97A8F-8456-8838-4271-716F123745A9}"/>
              </a:ext>
            </a:extLst>
          </p:cNvPr>
          <p:cNvSpPr>
            <a:spLocks noGrp="1"/>
          </p:cNvSpPr>
          <p:nvPr>
            <p:ph type="title"/>
          </p:nvPr>
        </p:nvSpPr>
        <p:spPr>
          <a:xfrm>
            <a:off x="2231136" y="182372"/>
            <a:ext cx="7729728" cy="1188720"/>
          </a:xfrm>
          <a:solidFill>
            <a:schemeClr val="tx2">
              <a:lumMod val="20000"/>
              <a:lumOff val="80000"/>
            </a:schemeClr>
          </a:solidFill>
        </p:spPr>
        <p:txBody>
          <a:bodyPr>
            <a:norm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4000" dirty="0"/>
          </a:p>
        </p:txBody>
      </p:sp>
      <p:sp>
        <p:nvSpPr>
          <p:cNvPr id="3" name="Content Placeholder 2">
            <a:extLst>
              <a:ext uri="{FF2B5EF4-FFF2-40B4-BE49-F238E27FC236}">
                <a16:creationId xmlns="" xmlns:a16="http://schemas.microsoft.com/office/drawing/2014/main" id="{97E2A4F5-2B54-2D18-BE4F-6F00D7668914}"/>
              </a:ext>
            </a:extLst>
          </p:cNvPr>
          <p:cNvSpPr>
            <a:spLocks noGrp="1"/>
          </p:cNvSpPr>
          <p:nvPr>
            <p:ph idx="1"/>
          </p:nvPr>
        </p:nvSpPr>
        <p:spPr>
          <a:xfrm>
            <a:off x="2231136" y="1635760"/>
            <a:ext cx="7729728" cy="4744720"/>
          </a:xfrm>
        </p:spPr>
        <p:txBody>
          <a:bodyPr>
            <a:noAutofit/>
          </a:bodyPr>
          <a:lstStyle/>
          <a:p>
            <a:pPr marL="0" indent="0">
              <a:buNone/>
            </a:pPr>
            <a:r>
              <a:rPr lang="en-US" dirty="0" smtClean="0"/>
              <a:t>E-commerce, or electronic commerce, refers to the buying </a:t>
            </a:r>
            <a:r>
              <a:rPr lang="en-US" dirty="0" smtClean="0"/>
              <a:t>of </a:t>
            </a:r>
            <a:r>
              <a:rPr lang="en-US" dirty="0" smtClean="0"/>
              <a:t>goods and services over the internet.</a:t>
            </a:r>
            <a:endParaRPr lang="en-US" sz="2000" b="1" dirty="0">
              <a:effectLst/>
              <a:latin typeface="Times New Roman" panose="02020603050405020304" pitchFamily="18" charset="0"/>
              <a:ea typeface="SimSun" panose="02010600030101010101" pitchFamily="2" charset="-122"/>
            </a:endParaRPr>
          </a:p>
          <a:p>
            <a:endParaRPr lang="en-US" dirty="0" smtClean="0"/>
          </a:p>
          <a:p>
            <a:r>
              <a:rPr lang="en-US" dirty="0" smtClean="0"/>
              <a:t>Production and support- which includes assisting production, distribution, and maintenance of goods and services.</a:t>
            </a:r>
          </a:p>
          <a:p>
            <a:r>
              <a:rPr lang="en-US" dirty="0" smtClean="0"/>
              <a:t>Transaction preparation- which includes getting product information into the market-place and bringing buyers and sellers into contract with each other; and</a:t>
            </a:r>
          </a:p>
          <a:p>
            <a:r>
              <a:rPr lang="en-US" dirty="0" smtClean="0"/>
              <a:t>Transaction completion- which includes concluding transactions, transferring payments, and securing financial services.</a:t>
            </a:r>
            <a:endParaRPr lang="en-US" dirty="0"/>
          </a:p>
        </p:txBody>
      </p:sp>
    </p:spTree>
    <p:extLst>
      <p:ext uri="{BB962C8B-B14F-4D97-AF65-F5344CB8AC3E}">
        <p14:creationId xmlns="" xmlns:p14="http://schemas.microsoft.com/office/powerpoint/2010/main" val="362027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D90A97-461A-059F-ECAF-92A0F87312C2}"/>
              </a:ext>
            </a:extLst>
          </p:cNvPr>
          <p:cNvSpPr>
            <a:spLocks noGrp="1"/>
          </p:cNvSpPr>
          <p:nvPr>
            <p:ph type="title"/>
          </p:nvPr>
        </p:nvSpPr>
        <p:spPr>
          <a:xfrm>
            <a:off x="2231136" y="233172"/>
            <a:ext cx="7729728" cy="1188720"/>
          </a:xfrm>
          <a:solidFill>
            <a:schemeClr val="tx2">
              <a:lumMod val="20000"/>
              <a:lumOff val="80000"/>
            </a:schemeClr>
          </a:solidFill>
        </p:spPr>
        <p:txBody>
          <a:bodyPr tIns="640080">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8FC259FB-C1EB-A104-31FE-CFAF56F1A3A3}"/>
              </a:ext>
            </a:extLst>
          </p:cNvPr>
          <p:cNvSpPr>
            <a:spLocks noGrp="1"/>
          </p:cNvSpPr>
          <p:nvPr>
            <p:ph idx="1"/>
          </p:nvPr>
        </p:nvSpPr>
        <p:spPr>
          <a:xfrm>
            <a:off x="2231136" y="1615440"/>
            <a:ext cx="7729728" cy="5151120"/>
          </a:xfrm>
        </p:spPr>
        <p:txBody>
          <a:bodyPr>
            <a:normAutofit/>
          </a:bodyPr>
          <a:lstStyle/>
          <a:p>
            <a:endParaRPr lang="en-IN" sz="1800" dirty="0">
              <a:effectLst/>
              <a:latin typeface="Times New Roman" panose="02020603050405020304" pitchFamily="18" charset="0"/>
              <a:ea typeface="Calibri" panose="020F0502020204030204" pitchFamily="34" charset="0"/>
            </a:endParaRPr>
          </a:p>
          <a:p>
            <a:r>
              <a:rPr lang="en-US" sz="1800" dirty="0" smtClean="0"/>
              <a:t>This literature review provides a comprehensive overview of key themes and trends in e-commerce website development and management up to September 2021. Future research in this field should consider the evolving role of technology, changing consumer behaviors, and the ongoing impact of the global digital economy.                      1  E-commerce Website Development</a:t>
            </a:r>
            <a:endParaRPr lang="en-IN" sz="1800" dirty="0">
              <a:effectLst/>
              <a:latin typeface="Times New Roman" panose="02020603050405020304" pitchFamily="18" charset="0"/>
              <a:ea typeface="Calibri" panose="020F0502020204030204" pitchFamily="34" charset="0"/>
            </a:endParaRPr>
          </a:p>
          <a:p>
            <a:pPr marL="0">
              <a:lnSpc>
                <a:spcPct val="120000"/>
              </a:lnSpc>
            </a:pPr>
            <a:r>
              <a:rPr lang="en-US" sz="1800" dirty="0" smtClean="0"/>
              <a:t>1.1. User Interface (UI) and User Experience (UX)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smtClean="0"/>
              <a:t>1.2. Mobile Optimization </a:t>
            </a:r>
          </a:p>
          <a:p>
            <a:r>
              <a:rPr lang="en-US" sz="1800" dirty="0" smtClean="0"/>
              <a:t>1.3. Security </a:t>
            </a:r>
            <a:br>
              <a:rPr lang="en-US" sz="1800" dirty="0" smtClean="0"/>
            </a:br>
            <a:r>
              <a:rPr lang="en-US" sz="1800" dirty="0" smtClean="0"/>
              <a:t/>
            </a:r>
            <a:br>
              <a:rPr lang="en-US" sz="1800" dirty="0" smtClean="0"/>
            </a:br>
            <a:r>
              <a:rPr lang="en-US" sz="1800" dirty="0" smtClean="0"/>
              <a:t>           2 E-commerce Website Management</a:t>
            </a:r>
            <a:br>
              <a:rPr lang="en-US" sz="1800" dirty="0" smtClean="0"/>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20000"/>
              </a:lnSpc>
              <a:spcBef>
                <a:spcPts val="0"/>
              </a:spcBef>
              <a:spcAft>
                <a:spcPts val="1000"/>
              </a:spcAft>
            </a:pPr>
            <a:r>
              <a:rPr lang="en-US" sz="1800" dirty="0" smtClean="0"/>
              <a:t>. 2.1Inventory Management</a:t>
            </a:r>
          </a:p>
          <a:p>
            <a:pPr marL="228600" marR="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288437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71EB3-B707-EB45-5FC4-FB36175B1783}"/>
              </a:ext>
            </a:extLst>
          </p:cNvPr>
          <p:cNvSpPr>
            <a:spLocks noGrp="1"/>
          </p:cNvSpPr>
          <p:nvPr>
            <p:ph type="title"/>
          </p:nvPr>
        </p:nvSpPr>
        <p:spPr>
          <a:xfrm>
            <a:off x="2231136" y="335280"/>
            <a:ext cx="7729728" cy="1361440"/>
          </a:xfrm>
          <a:solidFill>
            <a:schemeClr val="tx2">
              <a:lumMod val="20000"/>
              <a:lumOff val="80000"/>
            </a:schemeClr>
          </a:solidFill>
        </p:spPr>
        <p:txBody>
          <a:bodyPr>
            <a:noAutofit/>
          </a:bodyPr>
          <a:lstStyle/>
          <a:p>
            <a:pPr marL="457200">
              <a:spcBef>
                <a:spcPts val="0"/>
              </a:spcBef>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 and Outcome</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 xmlns:a16="http://schemas.microsoft.com/office/drawing/2014/main" id="{D65FD7E3-B2CF-D370-FC92-50AF4A260914}"/>
              </a:ext>
            </a:extLst>
          </p:cNvPr>
          <p:cNvSpPr>
            <a:spLocks noGrp="1"/>
          </p:cNvSpPr>
          <p:nvPr>
            <p:ph idx="1"/>
          </p:nvPr>
        </p:nvSpPr>
        <p:spPr>
          <a:xfrm>
            <a:off x="2231136" y="1808480"/>
            <a:ext cx="7729728" cy="4978400"/>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smtClean="0"/>
              <a:t>e-commerce website project's objective is to create an efficient, secure, and user-friendly platform for online businesses, while the outcomes include a range of features and functionalities that collectively contribute to the website's success and the achievement of business goals.                            </a:t>
            </a:r>
          </a:p>
          <a:p>
            <a:pPr>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smtClean="0"/>
              <a:t>Project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 </a:t>
            </a:r>
            <a:r>
              <a:rPr lang="en-US" sz="1800" b="1" dirty="0" smtClean="0"/>
              <a:t>User-Friendly Website</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2. </a:t>
            </a:r>
            <a:r>
              <a:rPr lang="en-US" sz="1800" b="1" dirty="0" smtClean="0"/>
              <a:t>Enhanced Customer Experience</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3. </a:t>
            </a:r>
            <a:r>
              <a:rPr lang="en-US" sz="1800" b="1" dirty="0" smtClean="0"/>
              <a:t>Secure Payment Processing</a:t>
            </a:r>
            <a:r>
              <a:rPr lang="en-US" sz="1800" dirty="0" smtClean="0"/>
              <a:t>:</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4. </a:t>
            </a:r>
            <a:r>
              <a:rPr lang="en-US" sz="1800" b="1" dirty="0" smtClean="0"/>
              <a:t>Efficient Inventory Management</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5. </a:t>
            </a:r>
            <a:r>
              <a:rPr lang="en-US" sz="1800" b="1" dirty="0" smtClean="0"/>
              <a:t>Comprehensive Product Catalog</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6. </a:t>
            </a:r>
            <a:r>
              <a:rPr lang="en-US" sz="1800" b="1" dirty="0" err="1" smtClean="0"/>
              <a:t>ustomer</a:t>
            </a:r>
            <a:r>
              <a:rPr lang="en-US" sz="1800" b="1" dirty="0" smtClean="0"/>
              <a:t> Support and Feedback</a:t>
            </a:r>
            <a:endParaRPr lang="en-IN"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 xmlns:p14="http://schemas.microsoft.com/office/powerpoint/2010/main" val="359959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113957-4035-56EB-573E-7096B6B1BF39}"/>
              </a:ext>
            </a:extLst>
          </p:cNvPr>
          <p:cNvSpPr>
            <a:spLocks noGrp="1"/>
          </p:cNvSpPr>
          <p:nvPr>
            <p:ph type="title"/>
          </p:nvPr>
        </p:nvSpPr>
        <p:spPr>
          <a:xfrm>
            <a:off x="2231136" y="223012"/>
            <a:ext cx="7729728" cy="1188720"/>
          </a:xfrm>
          <a:solidFill>
            <a:schemeClr val="tx2">
              <a:lumMod val="20000"/>
              <a:lumOff val="80000"/>
            </a:schemeClr>
          </a:solidFill>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B83A0F95-03A5-6D36-6B42-5F00AD719FA2}"/>
              </a:ext>
            </a:extLst>
          </p:cNvPr>
          <p:cNvSpPr>
            <a:spLocks noGrp="1"/>
          </p:cNvSpPr>
          <p:nvPr>
            <p:ph idx="1"/>
          </p:nvPr>
        </p:nvSpPr>
        <p:spPr>
          <a:xfrm>
            <a:off x="2231136" y="1524000"/>
            <a:ext cx="7729728" cy="5110988"/>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smtClean="0"/>
              <a:t>When conducting research for an e-commerce website project as part of a college assignment, it's essential to follow a structured research methodology to ensure the project's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1. Define the Research Objectives: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2. Research Design: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3. Data Collection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4. Website Requirements and Planning: </a:t>
            </a:r>
          </a:p>
          <a:p>
            <a:pPr>
              <a:lnSpc>
                <a:spcPct val="110000"/>
              </a:lnSpc>
              <a:spcBef>
                <a:spcPts val="600"/>
              </a:spcBef>
            </a:pPr>
            <a:r>
              <a:rPr lang="en-US" sz="1800" b="1" dirty="0" smtClean="0"/>
              <a:t>5. Testing and Quality Assurance:</a:t>
            </a:r>
          </a:p>
          <a:p>
            <a:pPr>
              <a:lnSpc>
                <a:spcPct val="110000"/>
              </a:lnSpc>
              <a:spcBef>
                <a:spcPts val="600"/>
              </a:spcBef>
            </a:pPr>
            <a:r>
              <a:rPr lang="en-US" sz="1800" b="1" dirty="0" smtClean="0"/>
              <a:t>6. Evaluation and Feedback:</a:t>
            </a:r>
          </a:p>
          <a:p>
            <a:pPr>
              <a:lnSpc>
                <a:spcPct val="110000"/>
              </a:lnSpc>
              <a:spcBef>
                <a:spcPts val="600"/>
              </a:spcBef>
            </a:pPr>
            <a:r>
              <a:rPr lang="en-US" sz="1800" b="1" dirty="0" smtClean="0"/>
              <a:t>7. Final Documentation and 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24620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FBE89-B01B-7507-F3B6-9D01CD85CD1F}"/>
              </a:ext>
            </a:extLst>
          </p:cNvPr>
          <p:cNvSpPr>
            <a:spLocks noGrp="1"/>
          </p:cNvSpPr>
          <p:nvPr>
            <p:ph type="title"/>
          </p:nvPr>
        </p:nvSpPr>
        <p:spPr>
          <a:xfrm>
            <a:off x="2231136" y="141732"/>
            <a:ext cx="7729728" cy="1188720"/>
          </a:xfrm>
          <a:solidFill>
            <a:schemeClr val="tx2">
              <a:lumMod val="20000"/>
              <a:lumOff val="80000"/>
            </a:schemeClr>
          </a:solidFill>
        </p:spPr>
        <p:txBody>
          <a:bodyPr>
            <a:normAutofit fontScale="90000"/>
          </a:bodyPr>
          <a:lstStyle/>
          <a:p>
            <a:pPr>
              <a:spcBef>
                <a:spcPts val="600"/>
              </a:spcBef>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Proposed Time Duration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4F441B42-F5D6-787F-60C2-B18BC91DF5BE}"/>
              </a:ext>
            </a:extLst>
          </p:cNvPr>
          <p:cNvSpPr>
            <a:spLocks noGrp="1"/>
          </p:cNvSpPr>
          <p:nvPr>
            <p:ph idx="1"/>
          </p:nvPr>
        </p:nvSpPr>
        <p:spPr>
          <a:xfrm>
            <a:off x="2231136" y="1463040"/>
            <a:ext cx="7729728" cy="5253228"/>
          </a:xfrm>
        </p:spPr>
        <p:txBody>
          <a:bodyPr>
            <a:normAutofit/>
          </a:bodyPr>
          <a:lstStyle/>
          <a:p>
            <a:r>
              <a:rPr lang="en-US" sz="1800" dirty="0" smtClean="0"/>
              <a:t>The proposed time duration for creating an e-commerce college project can vary depending on the scope and complexity of the project, as well as the resources available. However, here's a general guideline for a college-level e-commerce project that includes planning, development, testing, and documentation: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smtClean="0"/>
              <a:t>Planning and Requirements (1-2 weeks)</a:t>
            </a:r>
            <a:endParaRPr lang="en-US" sz="1100" dirty="0" smtClean="0"/>
          </a:p>
          <a:p>
            <a:pPr lvl="3"/>
            <a:r>
              <a:rPr lang="en-IN" dirty="0" smtClean="0"/>
              <a:t>Design (2-3 weeks)</a:t>
            </a:r>
            <a:endParaRPr lang="en-US" sz="1100" dirty="0" smtClean="0"/>
          </a:p>
          <a:p>
            <a:pPr lvl="3"/>
            <a:r>
              <a:rPr lang="en-IN" dirty="0" smtClean="0"/>
              <a:t>Front-End Development (2-3 weeks)</a:t>
            </a:r>
            <a:endParaRPr lang="en-US" sz="1100" dirty="0" smtClean="0"/>
          </a:p>
          <a:p>
            <a:pPr lvl="3"/>
            <a:r>
              <a:rPr lang="en-IN" dirty="0" smtClean="0"/>
              <a:t>Back-End Development (2-3 weeks):</a:t>
            </a:r>
            <a:endParaRPr lang="en-US" sz="1100" dirty="0" smtClean="0"/>
          </a:p>
          <a:p>
            <a:pPr lvl="3"/>
            <a:r>
              <a:rPr lang="en-IN" dirty="0" smtClean="0"/>
              <a:t>Integration and Payment Gateway Setup (1-2 weeks):</a:t>
            </a:r>
            <a:endParaRPr lang="en-US" sz="1100" dirty="0" smtClean="0"/>
          </a:p>
          <a:p>
            <a:pPr lvl="3"/>
            <a:r>
              <a:rPr lang="en-IN" dirty="0" smtClean="0"/>
              <a:t>Testing and Quality Assurance (1-2 weeks):</a:t>
            </a:r>
            <a:endParaRPr lang="en-US" sz="1100" dirty="0" smtClean="0"/>
          </a:p>
          <a:p>
            <a:pPr lvl="3"/>
            <a:r>
              <a:rPr lang="en-IN" dirty="0" smtClean="0"/>
              <a:t>Training and Documentation (1 week):</a:t>
            </a:r>
            <a:endParaRPr lang="en-US" sz="1100" dirty="0" smtClean="0"/>
          </a:p>
          <a:p>
            <a:pPr lvl="3"/>
            <a:r>
              <a:rPr lang="en-IN" dirty="0" smtClean="0"/>
              <a:t>Presentation (1 week):</a:t>
            </a:r>
            <a:endParaRPr lang="en-US" sz="1100" dirty="0" smtClean="0"/>
          </a:p>
          <a:p>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the estimated time duration for the entire project, from planning to ongoing maintenance, could range from approximately 6-8 weeks or more, depending on the project's complexity and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92776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r>
              <a:rPr lang="en-IN" b="1" dirty="0" smtClean="0">
                <a:latin typeface="Arial Black" pitchFamily="34" charset="0"/>
              </a:rPr>
              <a:t>Thank You </a:t>
            </a:r>
            <a:endParaRPr lang="en-US" b="1" dirty="0">
              <a:latin typeface="Arial Black" pitchFamily="34" charset="0"/>
            </a:endParaRPr>
          </a:p>
        </p:txBody>
      </p:sp>
      <p:sp>
        <p:nvSpPr>
          <p:cNvPr id="4" name="Title 1">
            <a:extLst>
              <a:ext uri="{FF2B5EF4-FFF2-40B4-BE49-F238E27FC236}">
                <a16:creationId xmlns="" xmlns:a16="http://schemas.microsoft.com/office/drawing/2014/main" id="{050FBE89-B01B-7507-F3B6-9D01CD85CD1F}"/>
              </a:ext>
            </a:extLst>
          </p:cNvPr>
          <p:cNvSpPr txBox="1">
            <a:spLocks/>
          </p:cNvSpPr>
          <p:nvPr/>
        </p:nvSpPr>
        <p:spPr>
          <a:xfrm>
            <a:off x="1846053" y="141732"/>
            <a:ext cx="8114811" cy="3593506"/>
          </a:xfrm>
          <a:prstGeom prst="rect">
            <a:avLst/>
          </a:prstGeom>
          <a:solidFill>
            <a:schemeClr val="tx2">
              <a:lumMod val="20000"/>
              <a:lumOff val="80000"/>
            </a:schemeClr>
          </a:solidFill>
        </p:spPr>
        <p:txBody>
          <a:bodyPr vert="horz" lIns="91440" tIns="45720" rIns="91440" bIns="45720" rtlCol="0" anchor="ctr">
            <a:norm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IN" sz="4000" b="1" i="0" u="none" strike="noStrike" kern="1200" cap="none" spc="0" normalizeH="0" baseline="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a:r>
            <a:br>
              <a:rPr kumimoji="0" lang="en-IN" sz="4000" b="1" i="0" u="none" strike="noStrike" kern="1200" cap="none" spc="0" normalizeH="0" baseline="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IN" sz="4000" b="1" i="0" u="none" strike="noStrike" kern="1200" cap="none" spc="0" normalizeH="0" baseline="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Thank</a:t>
            </a:r>
            <a:r>
              <a:rPr kumimoji="0" lang="en-IN" sz="4000" b="1" i="0" u="none" strike="noStrike" kern="1200" cap="none" spc="0" normalizeH="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You</a:t>
            </a:r>
            <a:r>
              <a:rPr kumimoji="0" lang="en-US" sz="1800" b="0" i="0" u="none" strike="noStrike" kern="1200" cap="none" spc="0" normalizeH="0" baseline="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t/>
            </a:r>
            <a:br>
              <a:rPr kumimoji="0" lang="en-US" sz="1800" b="0" i="0" u="none" strike="noStrike" kern="1200" cap="none" spc="0" normalizeH="0" baseline="0" noProof="0" dirty="0" smtClean="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br>
            <a:endParaRPr kumimoji="0" lang="en-US" sz="4800" b="0" i="0" u="none" strike="noStrike" kern="1200" cap="none" spc="0" normalizeH="0" baseline="0" noProof="0" dirty="0">
              <a:ln>
                <a:noFill/>
              </a:ln>
              <a:blipFill>
                <a:blip r:embed="rId2">
                  <a:extLst>
                    <a:ext uri="{28A0092B-C50C-407E-A947-70E740481C1C}">
                      <a14:useLocalDpi xmlns="" xmlns:a14="http://schemas.microsoft.com/office/drawing/2010/main" val="0"/>
                    </a:ext>
                  </a:extLst>
                </a:blip>
                <a:tile tx="6350" ty="-127000" sx="65000" sy="64000" flip="none" algn="tl"/>
              </a:blip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115</TotalTime>
  <Words>393</Words>
  <Application>Microsoft Office PowerPoint</Application>
  <PresentationFormat>Custom</PresentationFormat>
  <Paragraphs>53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Synopsis Report  on  E-COMMERCE</vt:lpstr>
      <vt:lpstr>Introduction</vt:lpstr>
      <vt:lpstr>Literature Review </vt:lpstr>
      <vt:lpstr> Project Objective and Outcome </vt:lpstr>
      <vt:lpstr> Research Methodology </vt:lpstr>
      <vt:lpstr> Proposed Time Duration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Slice of Spice</dc:title>
  <dc:creator>Nishant Sarawat</dc:creator>
  <cp:lastModifiedBy>Anshu Rajput84</cp:lastModifiedBy>
  <cp:revision>12</cp:revision>
  <dcterms:created xsi:type="dcterms:W3CDTF">2023-09-24T17:31:45Z</dcterms:created>
  <dcterms:modified xsi:type="dcterms:W3CDTF">2024-01-13T10:40:50Z</dcterms:modified>
</cp:coreProperties>
</file>