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256" r:id="rId5"/>
    <p:sldId id="301" r:id="rId6"/>
    <p:sldId id="258"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AE3E3"/>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6" d="100"/>
          <a:sy n="86" d="100"/>
        </p:scale>
        <p:origin x="738"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ral Upadhyay" userId="b41bc746e1a685e8" providerId="LiveId" clId="{EEE48105-C572-4B90-8AA6-2EA9FD9A3B97}"/>
    <pc:docChg chg="custSel modSld">
      <pc:chgData name="Aviral Upadhyay" userId="b41bc746e1a685e8" providerId="LiveId" clId="{EEE48105-C572-4B90-8AA6-2EA9FD9A3B97}" dt="2024-01-03T09:51:45.386" v="21" actId="1076"/>
      <pc:docMkLst>
        <pc:docMk/>
      </pc:docMkLst>
      <pc:sldChg chg="delSp modSp mod">
        <pc:chgData name="Aviral Upadhyay" userId="b41bc746e1a685e8" providerId="LiveId" clId="{EEE48105-C572-4B90-8AA6-2EA9FD9A3B97}" dt="2024-01-03T09:51:45.386" v="21" actId="1076"/>
        <pc:sldMkLst>
          <pc:docMk/>
          <pc:sldMk cId="3103683689" sldId="268"/>
        </pc:sldMkLst>
        <pc:spChg chg="mod">
          <ac:chgData name="Aviral Upadhyay" userId="b41bc746e1a685e8" providerId="LiveId" clId="{EEE48105-C572-4B90-8AA6-2EA9FD9A3B97}" dt="2024-01-03T09:51:45.386" v="21" actId="1076"/>
          <ac:spMkLst>
            <pc:docMk/>
            <pc:sldMk cId="3103683689" sldId="268"/>
            <ac:spMk id="2" creationId="{69FAE308-3076-43DB-B834-DA0B0AE19AF9}"/>
          </ac:spMkLst>
        </pc:spChg>
        <pc:spChg chg="del">
          <ac:chgData name="Aviral Upadhyay" userId="b41bc746e1a685e8" providerId="LiveId" clId="{EEE48105-C572-4B90-8AA6-2EA9FD9A3B97}" dt="2024-01-03T09:51:24.382" v="19" actId="478"/>
          <ac:spMkLst>
            <pc:docMk/>
            <pc:sldMk cId="3103683689" sldId="268"/>
            <ac:spMk id="125" creationId="{A59037B4-369C-4D32-9743-29072587DE0B}"/>
          </ac:spMkLst>
        </pc:spChg>
      </pc:sldChg>
      <pc:sldChg chg="delSp mod">
        <pc:chgData name="Aviral Upadhyay" userId="b41bc746e1a685e8" providerId="LiveId" clId="{EEE48105-C572-4B90-8AA6-2EA9FD9A3B97}" dt="2024-01-03T09:49:55.585" v="0" actId="478"/>
        <pc:sldMkLst>
          <pc:docMk/>
          <pc:sldMk cId="2626109017" sldId="302"/>
        </pc:sldMkLst>
        <pc:picChg chg="del">
          <ac:chgData name="Aviral Upadhyay" userId="b41bc746e1a685e8" providerId="LiveId" clId="{EEE48105-C572-4B90-8AA6-2EA9FD9A3B97}" dt="2024-01-03T09:49:55.585" v="0" actId="478"/>
          <ac:picMkLst>
            <pc:docMk/>
            <pc:sldMk cId="2626109017" sldId="302"/>
            <ac:picMk id="6" creationId="{D9D9E067-69DD-4613-65B7-F6DF08C0D6F5}"/>
          </ac:picMkLst>
        </pc:picChg>
      </pc:sldChg>
      <pc:sldChg chg="delSp mod">
        <pc:chgData name="Aviral Upadhyay" userId="b41bc746e1a685e8" providerId="LiveId" clId="{EEE48105-C572-4B90-8AA6-2EA9FD9A3B97}" dt="2024-01-03T09:50:00.417" v="1" actId="478"/>
        <pc:sldMkLst>
          <pc:docMk/>
          <pc:sldMk cId="1212871447" sldId="303"/>
        </pc:sldMkLst>
        <pc:picChg chg="del">
          <ac:chgData name="Aviral Upadhyay" userId="b41bc746e1a685e8" providerId="LiveId" clId="{EEE48105-C572-4B90-8AA6-2EA9FD9A3B97}" dt="2024-01-03T09:50:00.417" v="1" actId="478"/>
          <ac:picMkLst>
            <pc:docMk/>
            <pc:sldMk cId="1212871447" sldId="303"/>
            <ac:picMk id="15" creationId="{1F2A1B16-D754-C22E-D638-E3EE2666B6AF}"/>
          </ac:picMkLst>
        </pc:picChg>
      </pc:sldChg>
      <pc:sldChg chg="delSp mod">
        <pc:chgData name="Aviral Upadhyay" userId="b41bc746e1a685e8" providerId="LiveId" clId="{EEE48105-C572-4B90-8AA6-2EA9FD9A3B97}" dt="2024-01-03T09:50:04.507" v="2" actId="478"/>
        <pc:sldMkLst>
          <pc:docMk/>
          <pc:sldMk cId="3071343541" sldId="304"/>
        </pc:sldMkLst>
        <pc:picChg chg="del">
          <ac:chgData name="Aviral Upadhyay" userId="b41bc746e1a685e8" providerId="LiveId" clId="{EEE48105-C572-4B90-8AA6-2EA9FD9A3B97}" dt="2024-01-03T09:50:04.507" v="2" actId="478"/>
          <ac:picMkLst>
            <pc:docMk/>
            <pc:sldMk cId="3071343541" sldId="304"/>
            <ac:picMk id="3" creationId="{117B5EB2-9CE9-D9DA-FB18-8E3E6F0585DF}"/>
          </ac:picMkLst>
        </pc:picChg>
      </pc:sldChg>
      <pc:sldChg chg="delSp mod">
        <pc:chgData name="Aviral Upadhyay" userId="b41bc746e1a685e8" providerId="LiveId" clId="{EEE48105-C572-4B90-8AA6-2EA9FD9A3B97}" dt="2024-01-03T09:50:15.330" v="3" actId="478"/>
        <pc:sldMkLst>
          <pc:docMk/>
          <pc:sldMk cId="2643002544" sldId="305"/>
        </pc:sldMkLst>
        <pc:picChg chg="del">
          <ac:chgData name="Aviral Upadhyay" userId="b41bc746e1a685e8" providerId="LiveId" clId="{EEE48105-C572-4B90-8AA6-2EA9FD9A3B97}" dt="2024-01-03T09:50:15.330" v="3" actId="478"/>
          <ac:picMkLst>
            <pc:docMk/>
            <pc:sldMk cId="2643002544" sldId="305"/>
            <ac:picMk id="7" creationId="{3BD7CA38-1E9A-7919-7548-A25DE2548624}"/>
          </ac:picMkLst>
        </pc:picChg>
      </pc:sldChg>
      <pc:sldChg chg="delSp mod">
        <pc:chgData name="Aviral Upadhyay" userId="b41bc746e1a685e8" providerId="LiveId" clId="{EEE48105-C572-4B90-8AA6-2EA9FD9A3B97}" dt="2024-01-03T09:50:21.078" v="4" actId="478"/>
        <pc:sldMkLst>
          <pc:docMk/>
          <pc:sldMk cId="3363243427" sldId="306"/>
        </pc:sldMkLst>
        <pc:picChg chg="del">
          <ac:chgData name="Aviral Upadhyay" userId="b41bc746e1a685e8" providerId="LiveId" clId="{EEE48105-C572-4B90-8AA6-2EA9FD9A3B97}" dt="2024-01-03T09:50:21.078" v="4" actId="478"/>
          <ac:picMkLst>
            <pc:docMk/>
            <pc:sldMk cId="3363243427" sldId="306"/>
            <ac:picMk id="3" creationId="{671514FB-4C3F-866C-B6EB-1E8EC9CA8B2D}"/>
          </ac:picMkLst>
        </pc:picChg>
      </pc:sldChg>
      <pc:sldChg chg="delSp mod">
        <pc:chgData name="Aviral Upadhyay" userId="b41bc746e1a685e8" providerId="LiveId" clId="{EEE48105-C572-4B90-8AA6-2EA9FD9A3B97}" dt="2024-01-03T09:50:25.457" v="5" actId="478"/>
        <pc:sldMkLst>
          <pc:docMk/>
          <pc:sldMk cId="467399574" sldId="307"/>
        </pc:sldMkLst>
        <pc:picChg chg="del">
          <ac:chgData name="Aviral Upadhyay" userId="b41bc746e1a685e8" providerId="LiveId" clId="{EEE48105-C572-4B90-8AA6-2EA9FD9A3B97}" dt="2024-01-03T09:50:25.457" v="5" actId="478"/>
          <ac:picMkLst>
            <pc:docMk/>
            <pc:sldMk cId="467399574" sldId="307"/>
            <ac:picMk id="3" creationId="{80CC2880-C672-DB00-2C5A-F5897C9B5983}"/>
          </ac:picMkLst>
        </pc:picChg>
      </pc:sldChg>
      <pc:sldChg chg="addSp delSp modSp mod">
        <pc:chgData name="Aviral Upadhyay" userId="b41bc746e1a685e8" providerId="LiveId" clId="{EEE48105-C572-4B90-8AA6-2EA9FD9A3B97}" dt="2024-01-03T09:50:36.209" v="9" actId="478"/>
        <pc:sldMkLst>
          <pc:docMk/>
          <pc:sldMk cId="3574357234" sldId="308"/>
        </pc:sldMkLst>
        <pc:graphicFrameChg chg="add del mod modGraphic">
          <ac:chgData name="Aviral Upadhyay" userId="b41bc746e1a685e8" providerId="LiveId" clId="{EEE48105-C572-4B90-8AA6-2EA9FD9A3B97}" dt="2024-01-03T09:50:34.282" v="8" actId="478"/>
          <ac:graphicFrameMkLst>
            <pc:docMk/>
            <pc:sldMk cId="3574357234" sldId="308"/>
            <ac:graphicFrameMk id="6" creationId="{B29408CA-8024-E6A1-432A-659FEF3263F6}"/>
          </ac:graphicFrameMkLst>
        </pc:graphicFrameChg>
        <pc:picChg chg="del">
          <ac:chgData name="Aviral Upadhyay" userId="b41bc746e1a685e8" providerId="LiveId" clId="{EEE48105-C572-4B90-8AA6-2EA9FD9A3B97}" dt="2024-01-03T09:50:36.209" v="9" actId="478"/>
          <ac:picMkLst>
            <pc:docMk/>
            <pc:sldMk cId="3574357234" sldId="308"/>
            <ac:picMk id="3" creationId="{45C83E85-FBB6-B177-4FE9-0E0BEB3C21FE}"/>
          </ac:picMkLst>
        </pc:picChg>
      </pc:sldChg>
      <pc:sldChg chg="delSp modSp mod">
        <pc:chgData name="Aviral Upadhyay" userId="b41bc746e1a685e8" providerId="LiveId" clId="{EEE48105-C572-4B90-8AA6-2EA9FD9A3B97}" dt="2024-01-03T09:50:42.719" v="11" actId="478"/>
        <pc:sldMkLst>
          <pc:docMk/>
          <pc:sldMk cId="2025479342" sldId="309"/>
        </pc:sldMkLst>
        <pc:spChg chg="del mod">
          <ac:chgData name="Aviral Upadhyay" userId="b41bc746e1a685e8" providerId="LiveId" clId="{EEE48105-C572-4B90-8AA6-2EA9FD9A3B97}" dt="2024-01-03T09:50:42.719" v="11" actId="478"/>
          <ac:spMkLst>
            <pc:docMk/>
            <pc:sldMk cId="2025479342" sldId="309"/>
            <ac:spMk id="7" creationId="{1BC0544B-2CF5-F502-15A6-1EB0CFFFD9D7}"/>
          </ac:spMkLst>
        </pc:spChg>
      </pc:sldChg>
      <pc:sldChg chg="delSp mod">
        <pc:chgData name="Aviral Upadhyay" userId="b41bc746e1a685e8" providerId="LiveId" clId="{EEE48105-C572-4B90-8AA6-2EA9FD9A3B97}" dt="2024-01-03T09:50:51.583" v="12" actId="478"/>
        <pc:sldMkLst>
          <pc:docMk/>
          <pc:sldMk cId="1799495098" sldId="310"/>
        </pc:sldMkLst>
        <pc:spChg chg="del">
          <ac:chgData name="Aviral Upadhyay" userId="b41bc746e1a685e8" providerId="LiveId" clId="{EEE48105-C572-4B90-8AA6-2EA9FD9A3B97}" dt="2024-01-03T09:50:51.583" v="12" actId="478"/>
          <ac:spMkLst>
            <pc:docMk/>
            <pc:sldMk cId="1799495098" sldId="310"/>
            <ac:spMk id="5" creationId="{ED2B1C6F-2CC2-2592-6E12-D4AD3A8A2879}"/>
          </ac:spMkLst>
        </pc:spChg>
      </pc:sldChg>
      <pc:sldChg chg="delSp modSp mod">
        <pc:chgData name="Aviral Upadhyay" userId="b41bc746e1a685e8" providerId="LiveId" clId="{EEE48105-C572-4B90-8AA6-2EA9FD9A3B97}" dt="2024-01-03T09:50:58.881" v="14" actId="478"/>
        <pc:sldMkLst>
          <pc:docMk/>
          <pc:sldMk cId="1222090341" sldId="311"/>
        </pc:sldMkLst>
        <pc:spChg chg="del mod">
          <ac:chgData name="Aviral Upadhyay" userId="b41bc746e1a685e8" providerId="LiveId" clId="{EEE48105-C572-4B90-8AA6-2EA9FD9A3B97}" dt="2024-01-03T09:50:58.881" v="14" actId="478"/>
          <ac:spMkLst>
            <pc:docMk/>
            <pc:sldMk cId="1222090341" sldId="311"/>
            <ac:spMk id="8" creationId="{630AC279-F30C-35A6-A831-80EE06722B1B}"/>
          </ac:spMkLst>
        </pc:spChg>
      </pc:sldChg>
      <pc:sldChg chg="delSp mod">
        <pc:chgData name="Aviral Upadhyay" userId="b41bc746e1a685e8" providerId="LiveId" clId="{EEE48105-C572-4B90-8AA6-2EA9FD9A3B97}" dt="2024-01-03T09:51:03.974" v="15" actId="478"/>
        <pc:sldMkLst>
          <pc:docMk/>
          <pc:sldMk cId="3875958439" sldId="312"/>
        </pc:sldMkLst>
        <pc:picChg chg="del">
          <ac:chgData name="Aviral Upadhyay" userId="b41bc746e1a685e8" providerId="LiveId" clId="{EEE48105-C572-4B90-8AA6-2EA9FD9A3B97}" dt="2024-01-03T09:51:03.974" v="15" actId="478"/>
          <ac:picMkLst>
            <pc:docMk/>
            <pc:sldMk cId="3875958439" sldId="312"/>
            <ac:picMk id="7" creationId="{CEFB7104-E6FA-E970-E12C-EBEBBE379554}"/>
          </ac:picMkLst>
        </pc:picChg>
      </pc:sldChg>
      <pc:sldChg chg="delSp modSp mod">
        <pc:chgData name="Aviral Upadhyay" userId="b41bc746e1a685e8" providerId="LiveId" clId="{EEE48105-C572-4B90-8AA6-2EA9FD9A3B97}" dt="2024-01-03T09:51:16.727" v="17" actId="478"/>
        <pc:sldMkLst>
          <pc:docMk/>
          <pc:sldMk cId="3772151777" sldId="316"/>
        </pc:sldMkLst>
        <pc:spChg chg="del mod">
          <ac:chgData name="Aviral Upadhyay" userId="b41bc746e1a685e8" providerId="LiveId" clId="{EEE48105-C572-4B90-8AA6-2EA9FD9A3B97}" dt="2024-01-03T09:51:16.727" v="17" actId="478"/>
          <ac:spMkLst>
            <pc:docMk/>
            <pc:sldMk cId="3772151777" sldId="316"/>
            <ac:spMk id="6" creationId="{E1BFD1CA-C781-5893-B59E-FED4F0A40326}"/>
          </ac:spMkLst>
        </pc:spChg>
      </pc:sldChg>
      <pc:sldChg chg="delSp mod">
        <pc:chgData name="Aviral Upadhyay" userId="b41bc746e1a685e8" providerId="LiveId" clId="{EEE48105-C572-4B90-8AA6-2EA9FD9A3B97}" dt="2024-01-03T09:51:19.979" v="18" actId="478"/>
        <pc:sldMkLst>
          <pc:docMk/>
          <pc:sldMk cId="2947469742" sldId="317"/>
        </pc:sldMkLst>
        <pc:spChg chg="del">
          <ac:chgData name="Aviral Upadhyay" userId="b41bc746e1a685e8" providerId="LiveId" clId="{EEE48105-C572-4B90-8AA6-2EA9FD9A3B97}" dt="2024-01-03T09:51:19.979" v="18" actId="478"/>
          <ac:spMkLst>
            <pc:docMk/>
            <pc:sldMk cId="2947469742" sldId="317"/>
            <ac:spMk id="6" creationId="{50473B13-00BC-7258-2023-374DAD0903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23025" y="885814"/>
            <a:ext cx="7259444" cy="2334637"/>
          </a:xfrm>
        </p:spPr>
        <p:txBody>
          <a:bodyPr>
            <a:normAutofit/>
          </a:bodyPr>
          <a:lstStyle/>
          <a:p>
            <a:r>
              <a:rPr lang="en-US" dirty="0"/>
              <a:t>Voice Based E-Mail For Blinds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406697" y="3734072"/>
            <a:ext cx="4636800" cy="1655762"/>
          </a:xfrm>
        </p:spPr>
        <p:txBody>
          <a:bodyPr>
            <a:normAutofit/>
          </a:bodyPr>
          <a:lstStyle/>
          <a:p>
            <a:pPr algn="l"/>
            <a:r>
              <a:rPr lang="en-US" dirty="0">
                <a:cs typeface="Calibri"/>
              </a:rPr>
              <a:t>~AVIRAL</a:t>
            </a:r>
          </a:p>
          <a:p>
            <a:pPr algn="l"/>
            <a:r>
              <a:rPr lang="en-US" dirty="0">
                <a:cs typeface="Calibri"/>
              </a:rPr>
              <a:t>~2200290140044</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998035"/>
            <a:ext cx="8133072" cy="4209585"/>
          </a:xfrm>
        </p:spPr>
        <p:txBody>
          <a:bodyPr>
            <a:noAutofit/>
          </a:bodyPr>
          <a:lstStyle/>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Sent Mail:- </a:t>
            </a:r>
          </a:p>
          <a:p>
            <a:pPr algn="l"/>
            <a:r>
              <a:rPr lang="en-US" sz="1750" dirty="0"/>
              <a:t>This module is used to Read sent mail. Below are the steps followed by this module to compose a new mail: </a:t>
            </a:r>
          </a:p>
          <a:p>
            <a:pPr marL="342900" indent="-342900" algn="l">
              <a:buAutoNum type="arabicPeriod"/>
            </a:pPr>
            <a:r>
              <a:rPr lang="en-US" sz="1750" dirty="0"/>
              <a:t>Give voice data about the number of the mail you want to listen.</a:t>
            </a:r>
          </a:p>
          <a:p>
            <a:pPr marL="285750" indent="-285750" algn="l">
              <a:buFont typeface="Arial" panose="020B0604020202020204" pitchFamily="34" charset="0"/>
              <a:buChar char="•"/>
            </a:pPr>
            <a:r>
              <a:rPr lang="en-US" sz="1750" b="1" dirty="0"/>
              <a:t>Log Out:-</a:t>
            </a:r>
          </a:p>
          <a:p>
            <a:pPr algn="l"/>
            <a:r>
              <a:rPr lang="en-US" sz="1750" dirty="0"/>
              <a:t>      This module use to Exit from the system.</a:t>
            </a:r>
          </a:p>
        </p:txBody>
      </p:sp>
    </p:spTree>
    <p:extLst>
      <p:ext uri="{BB962C8B-B14F-4D97-AF65-F5344CB8AC3E}">
        <p14:creationId xmlns:p14="http://schemas.microsoft.com/office/powerpoint/2010/main" val="357435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4078800" cy="584522"/>
          </a:xfrm>
        </p:spPr>
        <p:txBody>
          <a:bodyPr/>
          <a:lstStyle/>
          <a:p>
            <a:r>
              <a:rPr lang="en-US" dirty="0"/>
              <a:t>Key Words</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fontScale="85000" lnSpcReduction="20000"/>
          </a:bodyPr>
          <a:lstStyle/>
          <a:p>
            <a:r>
              <a:rPr lang="en-US" dirty="0"/>
              <a:t>The Voice Based E-Mail System has following Key words for perform the certain task </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6" name="TextBox 5">
            <a:extLst>
              <a:ext uri="{FF2B5EF4-FFF2-40B4-BE49-F238E27FC236}">
                <a16:creationId xmlns:a16="http://schemas.microsoft.com/office/drawing/2014/main" id="{C8A6F3FC-89A3-9550-7809-B7C06BD66444}"/>
              </a:ext>
            </a:extLst>
          </p:cNvPr>
          <p:cNvSpPr txBox="1"/>
          <p:nvPr/>
        </p:nvSpPr>
        <p:spPr>
          <a:xfrm>
            <a:off x="5319132" y="2160677"/>
            <a:ext cx="2593244" cy="452431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tx1">
                    <a:lumMod val="50000"/>
                    <a:lumOff val="50000"/>
                  </a:schemeClr>
                </a:solidFill>
              </a:rPr>
              <a:t>Log In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Create new account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Submit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Menu</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Listen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Inbox</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Sent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Correct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Log Out</a:t>
            </a:r>
          </a:p>
          <a:p>
            <a:endParaRPr lang="en-US" sz="1600" dirty="0">
              <a:solidFill>
                <a:schemeClr val="tx1">
                  <a:lumMod val="50000"/>
                  <a:lumOff val="50000"/>
                </a:schemeClr>
              </a:solidFill>
            </a:endParaRPr>
          </a:p>
        </p:txBody>
      </p:sp>
    </p:spTree>
    <p:extLst>
      <p:ext uri="{BB962C8B-B14F-4D97-AF65-F5344CB8AC3E}">
        <p14:creationId xmlns:p14="http://schemas.microsoft.com/office/powerpoint/2010/main" val="202547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11874" y="624469"/>
            <a:ext cx="6441745" cy="507380"/>
          </a:xfrm>
        </p:spPr>
        <p:txBody>
          <a:bodyPr>
            <a:normAutofit fontScale="90000"/>
          </a:bodyPr>
          <a:lstStyle/>
          <a:p>
            <a:r>
              <a:rPr lang="en-US" sz="4800" dirty="0"/>
              <a:t>Working principles(Cont.)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323386" y="1505415"/>
            <a:ext cx="8133072" cy="5859965"/>
          </a:xfrm>
        </p:spPr>
        <p:txBody>
          <a:bodyPr>
            <a:noAutofit/>
          </a:bodyPr>
          <a:lstStyle/>
          <a:p>
            <a:pPr marL="285750" indent="-285750" algn="l">
              <a:buFont typeface="Arial" panose="020B0604020202020204" pitchFamily="34" charset="0"/>
              <a:buChar char="•"/>
            </a:pPr>
            <a:r>
              <a:rPr lang="en-US" sz="1750" dirty="0"/>
              <a:t>A java script voice library will guide the user throughout the process.</a:t>
            </a:r>
          </a:p>
          <a:p>
            <a:pPr marL="285750" indent="-285750" algn="l">
              <a:buFont typeface="Arial" panose="020B0604020202020204" pitchFamily="34" charset="0"/>
              <a:buChar char="•"/>
            </a:pPr>
            <a:r>
              <a:rPr lang="en-US" sz="1750" dirty="0"/>
              <a:t>The mail composed by the user via voice will be converted to text before sending it to a normal individual.</a:t>
            </a:r>
          </a:p>
          <a:p>
            <a:pPr marL="285750" indent="-285750" algn="l">
              <a:buFont typeface="Arial" panose="020B0604020202020204" pitchFamily="34" charset="0"/>
              <a:buChar char="•"/>
            </a:pPr>
            <a:r>
              <a:rPr lang="en-US" sz="1750" dirty="0"/>
              <a:t> Speech to text conversion.</a:t>
            </a:r>
          </a:p>
          <a:p>
            <a:pPr marL="285750" indent="-285750" algn="l">
              <a:buFont typeface="Arial" panose="020B0604020202020204" pitchFamily="34" charset="0"/>
              <a:buChar char="•"/>
            </a:pPr>
            <a:r>
              <a:rPr lang="en-US" sz="1750" dirty="0"/>
              <a:t>Text to speech conversion.</a:t>
            </a:r>
          </a:p>
          <a:p>
            <a:pPr marL="285750" indent="-285750" algn="l">
              <a:buFont typeface="Arial" panose="020B0604020202020204" pitchFamily="34" charset="0"/>
              <a:buChar char="•"/>
            </a:pPr>
            <a:r>
              <a:rPr lang="en-US" sz="1750" dirty="0"/>
              <a:t> Allowing auto correction of mail by reading it aloud before sending.</a:t>
            </a:r>
          </a:p>
          <a:p>
            <a:pPr marL="285750" indent="-285750" algn="l">
              <a:buFont typeface="Arial" panose="020B0604020202020204" pitchFamily="34" charset="0"/>
              <a:buChar char="•"/>
            </a:pPr>
            <a:r>
              <a:rPr lang="en-US" sz="1750" dirty="0"/>
              <a:t>A handy device to carry out these operations.</a:t>
            </a:r>
          </a:p>
          <a:p>
            <a:pPr marL="285750" indent="-285750" algn="l">
              <a:buFont typeface="Arial" panose="020B0604020202020204" pitchFamily="34" charset="0"/>
              <a:buChar char="•"/>
            </a:pPr>
            <a:r>
              <a:rPr lang="en-US" sz="1750" dirty="0"/>
              <a:t>SMTP has been used for mailing service.</a:t>
            </a:r>
          </a:p>
          <a:p>
            <a:pPr marL="285750" indent="-285750" algn="l">
              <a:buFont typeface="Arial" panose="020B0604020202020204" pitchFamily="34" charset="0"/>
              <a:buChar char="•"/>
            </a:pPr>
            <a:r>
              <a:rPr lang="en-US" sz="1750" dirty="0"/>
              <a:t>IMAP used for transferring email from one end to another.</a:t>
            </a:r>
          </a:p>
        </p:txBody>
      </p:sp>
    </p:spTree>
    <p:extLst>
      <p:ext uri="{BB962C8B-B14F-4D97-AF65-F5344CB8AC3E}">
        <p14:creationId xmlns:p14="http://schemas.microsoft.com/office/powerpoint/2010/main" val="179949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5132004" cy="584522"/>
          </a:xfrm>
        </p:spPr>
        <p:txBody>
          <a:bodyPr>
            <a:normAutofit/>
          </a:bodyPr>
          <a:lstStyle/>
          <a:p>
            <a:r>
              <a:rPr lang="en-US" dirty="0"/>
              <a:t>Working Principle(Cont.) </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fontScale="85000" lnSpcReduction="10000"/>
          </a:bodyPr>
          <a:lstStyle/>
          <a:p>
            <a:r>
              <a:rPr lang="en-US" dirty="0"/>
              <a:t>The Voice Based E-Mail System has following working </a:t>
            </a:r>
            <a:r>
              <a:rPr lang="en-US" dirty="0" err="1"/>
              <a:t>mechanishm</a:t>
            </a:r>
            <a:r>
              <a:rPr lang="en-US" dirty="0"/>
              <a:t>.</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7" name="Picture 6">
            <a:extLst>
              <a:ext uri="{FF2B5EF4-FFF2-40B4-BE49-F238E27FC236}">
                <a16:creationId xmlns:a16="http://schemas.microsoft.com/office/drawing/2014/main" id="{472C21F5-D673-F8A7-9C61-1D813C4FAD17}"/>
              </a:ext>
            </a:extLst>
          </p:cNvPr>
          <p:cNvPicPr>
            <a:picLocks noChangeAspect="1"/>
          </p:cNvPicPr>
          <p:nvPr/>
        </p:nvPicPr>
        <p:blipFill>
          <a:blip r:embed="rId2"/>
          <a:stretch>
            <a:fillRect/>
          </a:stretch>
        </p:blipFill>
        <p:spPr>
          <a:xfrm>
            <a:off x="2091482" y="1249198"/>
            <a:ext cx="8009034" cy="5569202"/>
          </a:xfrm>
          <a:prstGeom prst="rect">
            <a:avLst/>
          </a:prstGeom>
        </p:spPr>
      </p:pic>
    </p:spTree>
    <p:extLst>
      <p:ext uri="{BB962C8B-B14F-4D97-AF65-F5344CB8AC3E}">
        <p14:creationId xmlns:p14="http://schemas.microsoft.com/office/powerpoint/2010/main" val="122209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887845" y="2531327"/>
            <a:ext cx="7519696" cy="1003610"/>
          </a:xfrm>
        </p:spPr>
        <p:txBody>
          <a:bodyPr>
            <a:normAutofit/>
          </a:bodyPr>
          <a:lstStyle/>
          <a:p>
            <a:r>
              <a:rPr lang="en-US" dirty="0"/>
              <a:t>ER Diagram</a:t>
            </a:r>
          </a:p>
        </p:txBody>
      </p:sp>
      <p:pic>
        <p:nvPicPr>
          <p:cNvPr id="6" name="Picture 5">
            <a:extLst>
              <a:ext uri="{FF2B5EF4-FFF2-40B4-BE49-F238E27FC236}">
                <a16:creationId xmlns:a16="http://schemas.microsoft.com/office/drawing/2014/main" id="{CA875668-05B6-9CD9-CA7E-CAEBB9BDBB41}"/>
              </a:ext>
            </a:extLst>
          </p:cNvPr>
          <p:cNvPicPr>
            <a:picLocks noChangeAspect="1"/>
          </p:cNvPicPr>
          <p:nvPr/>
        </p:nvPicPr>
        <p:blipFill>
          <a:blip r:embed="rId2"/>
          <a:stretch>
            <a:fillRect/>
          </a:stretch>
        </p:blipFill>
        <p:spPr>
          <a:xfrm>
            <a:off x="211874" y="178420"/>
            <a:ext cx="6857999" cy="6478858"/>
          </a:xfrm>
          <a:prstGeom prst="rect">
            <a:avLst/>
          </a:prstGeom>
        </p:spPr>
      </p:pic>
    </p:spTree>
    <p:extLst>
      <p:ext uri="{BB962C8B-B14F-4D97-AF65-F5344CB8AC3E}">
        <p14:creationId xmlns:p14="http://schemas.microsoft.com/office/powerpoint/2010/main" val="387595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322743" y="1973766"/>
            <a:ext cx="7519696" cy="2180062"/>
          </a:xfrm>
        </p:spPr>
        <p:txBody>
          <a:bodyPr>
            <a:normAutofit fontScale="90000"/>
          </a:bodyPr>
          <a:lstStyle/>
          <a:p>
            <a:r>
              <a:rPr lang="en-US" sz="5000" dirty="0"/>
              <a:t>Project Output </a:t>
            </a:r>
            <a:br>
              <a:rPr lang="en-US" dirty="0"/>
            </a:br>
            <a:br>
              <a:rPr lang="en-US" dirty="0"/>
            </a:br>
            <a:r>
              <a:rPr lang="en-US" dirty="0"/>
              <a:t>Log in/Sign up</a:t>
            </a:r>
          </a:p>
        </p:txBody>
      </p:sp>
      <p:pic>
        <p:nvPicPr>
          <p:cNvPr id="4" name="Picture 3">
            <a:extLst>
              <a:ext uri="{FF2B5EF4-FFF2-40B4-BE49-F238E27FC236}">
                <a16:creationId xmlns:a16="http://schemas.microsoft.com/office/drawing/2014/main" id="{4E1A4B7F-0A23-CC48-FE7D-9300D11D507B}"/>
              </a:ext>
            </a:extLst>
          </p:cNvPr>
          <p:cNvPicPr>
            <a:picLocks noChangeAspect="1"/>
          </p:cNvPicPr>
          <p:nvPr/>
        </p:nvPicPr>
        <p:blipFill>
          <a:blip r:embed="rId2"/>
          <a:stretch>
            <a:fillRect/>
          </a:stretch>
        </p:blipFill>
        <p:spPr>
          <a:xfrm>
            <a:off x="200722" y="490652"/>
            <a:ext cx="7426712" cy="5876693"/>
          </a:xfrm>
          <a:prstGeom prst="rect">
            <a:avLst/>
          </a:prstGeom>
        </p:spPr>
      </p:pic>
    </p:spTree>
    <p:extLst>
      <p:ext uri="{BB962C8B-B14F-4D97-AF65-F5344CB8AC3E}">
        <p14:creationId xmlns:p14="http://schemas.microsoft.com/office/powerpoint/2010/main" val="10082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995639" y="3328638"/>
            <a:ext cx="7519696" cy="1003610"/>
          </a:xfrm>
        </p:spPr>
        <p:txBody>
          <a:bodyPr>
            <a:normAutofit fontScale="90000"/>
          </a:bodyPr>
          <a:lstStyle/>
          <a:p>
            <a:r>
              <a:rPr lang="en-US" sz="4400" dirty="0"/>
              <a:t>Project Output(Cont.)</a:t>
            </a:r>
            <a:br>
              <a:rPr lang="en-US" dirty="0"/>
            </a:br>
            <a:br>
              <a:rPr lang="en-US" dirty="0"/>
            </a:br>
            <a:r>
              <a:rPr lang="en-US" dirty="0"/>
              <a:t>Inbox</a:t>
            </a:r>
          </a:p>
        </p:txBody>
      </p:sp>
      <p:pic>
        <p:nvPicPr>
          <p:cNvPr id="5" name="Picture 4">
            <a:extLst>
              <a:ext uri="{FF2B5EF4-FFF2-40B4-BE49-F238E27FC236}">
                <a16:creationId xmlns:a16="http://schemas.microsoft.com/office/drawing/2014/main" id="{8D864185-3258-5952-AF88-40947BB1DCF2}"/>
              </a:ext>
            </a:extLst>
          </p:cNvPr>
          <p:cNvPicPr>
            <a:picLocks noChangeAspect="1"/>
          </p:cNvPicPr>
          <p:nvPr/>
        </p:nvPicPr>
        <p:blipFill>
          <a:blip r:embed="rId2"/>
          <a:stretch>
            <a:fillRect/>
          </a:stretch>
        </p:blipFill>
        <p:spPr>
          <a:xfrm>
            <a:off x="133814" y="334536"/>
            <a:ext cx="7237142" cy="6188926"/>
          </a:xfrm>
          <a:prstGeom prst="rect">
            <a:avLst/>
          </a:prstGeom>
        </p:spPr>
      </p:pic>
    </p:spTree>
    <p:extLst>
      <p:ext uri="{BB962C8B-B14F-4D97-AF65-F5344CB8AC3E}">
        <p14:creationId xmlns:p14="http://schemas.microsoft.com/office/powerpoint/2010/main" val="129108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096000" y="2174488"/>
            <a:ext cx="7519696" cy="1957039"/>
          </a:xfrm>
        </p:spPr>
        <p:txBody>
          <a:bodyPr>
            <a:normAutofit fontScale="90000"/>
          </a:bodyPr>
          <a:lstStyle/>
          <a:p>
            <a:r>
              <a:rPr lang="en-US" sz="4400" dirty="0"/>
              <a:t>Project Output(Cont.)</a:t>
            </a:r>
            <a:br>
              <a:rPr lang="en-US" sz="4400" dirty="0"/>
            </a:br>
            <a:br>
              <a:rPr lang="en-US" sz="4400" dirty="0"/>
            </a:br>
            <a:r>
              <a:rPr lang="en-US" dirty="0"/>
              <a:t>Compose Email</a:t>
            </a:r>
          </a:p>
        </p:txBody>
      </p:sp>
      <p:pic>
        <p:nvPicPr>
          <p:cNvPr id="4" name="Picture 3">
            <a:extLst>
              <a:ext uri="{FF2B5EF4-FFF2-40B4-BE49-F238E27FC236}">
                <a16:creationId xmlns:a16="http://schemas.microsoft.com/office/drawing/2014/main" id="{129E8E73-AF2E-4E70-DAD4-00A46ECB4D98}"/>
              </a:ext>
            </a:extLst>
          </p:cNvPr>
          <p:cNvPicPr>
            <a:picLocks noChangeAspect="1"/>
          </p:cNvPicPr>
          <p:nvPr/>
        </p:nvPicPr>
        <p:blipFill>
          <a:blip r:embed="rId2"/>
          <a:stretch>
            <a:fillRect/>
          </a:stretch>
        </p:blipFill>
        <p:spPr>
          <a:xfrm>
            <a:off x="144966" y="568712"/>
            <a:ext cx="7214839" cy="5720576"/>
          </a:xfrm>
          <a:prstGeom prst="rect">
            <a:avLst/>
          </a:prstGeom>
        </p:spPr>
      </p:pic>
    </p:spTree>
    <p:extLst>
      <p:ext uri="{BB962C8B-B14F-4D97-AF65-F5344CB8AC3E}">
        <p14:creationId xmlns:p14="http://schemas.microsoft.com/office/powerpoint/2010/main" val="127434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443284" y="774092"/>
            <a:ext cx="5132004" cy="584522"/>
          </a:xfrm>
        </p:spPr>
        <p:txBody>
          <a:bodyPr>
            <a:noAutofit/>
          </a:bodyPr>
          <a:lstStyle/>
          <a:p>
            <a:r>
              <a:rPr lang="en-US" sz="4000" dirty="0"/>
              <a:t>Future Scope</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4296936" y="1588131"/>
            <a:ext cx="3598127" cy="1043556"/>
          </a:xfrm>
        </p:spPr>
        <p:txBody>
          <a:bodyPr>
            <a:normAutofit/>
          </a:bodyPr>
          <a:lstStyle/>
          <a:p>
            <a:r>
              <a:rPr lang="en-US" dirty="0"/>
              <a:t>We have following Future Scops  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TextBox 3">
            <a:extLst>
              <a:ext uri="{FF2B5EF4-FFF2-40B4-BE49-F238E27FC236}">
                <a16:creationId xmlns:a16="http://schemas.microsoft.com/office/drawing/2014/main" id="{114702F6-60B0-DE1E-4DB0-AFE5ECD5C1E4}"/>
              </a:ext>
            </a:extLst>
          </p:cNvPr>
          <p:cNvSpPr txBox="1"/>
          <p:nvPr/>
        </p:nvSpPr>
        <p:spPr>
          <a:xfrm>
            <a:off x="3323064" y="2631687"/>
            <a:ext cx="650116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Future development Research on the features of the mailing system and add more.</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Coding the all module to finished the development.</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 Testing and debugging.</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 Delivery and deployment of the project.</a:t>
            </a:r>
          </a:p>
        </p:txBody>
      </p:sp>
    </p:spTree>
    <p:extLst>
      <p:ext uri="{BB962C8B-B14F-4D97-AF65-F5344CB8AC3E}">
        <p14:creationId xmlns:p14="http://schemas.microsoft.com/office/powerpoint/2010/main" val="377215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443284" y="774092"/>
            <a:ext cx="5132004" cy="584522"/>
          </a:xfrm>
        </p:spPr>
        <p:txBody>
          <a:bodyPr>
            <a:noAutofit/>
          </a:bodyPr>
          <a:lstStyle/>
          <a:p>
            <a:r>
              <a:rPr lang="en-US" sz="4000" dirty="0"/>
              <a:t>Limitations</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4034882" y="1588131"/>
            <a:ext cx="4122235" cy="1043556"/>
          </a:xfrm>
        </p:spPr>
        <p:txBody>
          <a:bodyPr>
            <a:normAutofit/>
          </a:bodyPr>
          <a:lstStyle/>
          <a:p>
            <a:r>
              <a:rPr lang="en-US" dirty="0"/>
              <a:t>There are some following limitations These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4" name="TextBox 3">
            <a:extLst>
              <a:ext uri="{FF2B5EF4-FFF2-40B4-BE49-F238E27FC236}">
                <a16:creationId xmlns:a16="http://schemas.microsoft.com/office/drawing/2014/main" id="{114702F6-60B0-DE1E-4DB0-AFE5ECD5C1E4}"/>
              </a:ext>
            </a:extLst>
          </p:cNvPr>
          <p:cNvSpPr txBox="1"/>
          <p:nvPr/>
        </p:nvSpPr>
        <p:spPr>
          <a:xfrm>
            <a:off x="3443284" y="2883506"/>
            <a:ext cx="650116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Limitations Need of high speed internet connection.</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Need of noise free environment.</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Need to correct pronunciation of sentence with clearly and loudly.</a:t>
            </a:r>
          </a:p>
        </p:txBody>
      </p:sp>
    </p:spTree>
    <p:extLst>
      <p:ext uri="{BB962C8B-B14F-4D97-AF65-F5344CB8AC3E}">
        <p14:creationId xmlns:p14="http://schemas.microsoft.com/office/powerpoint/2010/main" val="294746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059366" y="2650666"/>
            <a:ext cx="4783873" cy="778334"/>
          </a:xfrm>
        </p:spPr>
        <p:txBody>
          <a:bodyPr>
            <a:normAutofit fontScale="90000"/>
          </a:bodyPr>
          <a:lstStyle/>
          <a:p>
            <a:r>
              <a:rPr lang="en-US" dirty="0"/>
              <a:t>Contents</a:t>
            </a:r>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3495984" y="389167"/>
            <a:ext cx="4637088" cy="6390774"/>
          </a:xfrm>
        </p:spPr>
        <p:txBody>
          <a:bodyPr>
            <a:noAutofit/>
          </a:bodyPr>
          <a:lstStyle/>
          <a:p>
            <a:pPr marL="285750" indent="-285750" algn="l">
              <a:buFont typeface="Arial" panose="020B0604020202020204" pitchFamily="34" charset="0"/>
              <a:buChar char="•"/>
            </a:pPr>
            <a:r>
              <a:rPr lang="en-US" sz="1750" dirty="0"/>
              <a:t>Introduction</a:t>
            </a:r>
          </a:p>
          <a:p>
            <a:pPr marL="285750" indent="-285750" algn="l">
              <a:buFont typeface="Arial" panose="020B0604020202020204" pitchFamily="34" charset="0"/>
              <a:buChar char="•"/>
            </a:pPr>
            <a:r>
              <a:rPr lang="en-US" sz="1750" dirty="0"/>
              <a:t> Project </a:t>
            </a:r>
          </a:p>
          <a:p>
            <a:pPr marL="285750" indent="-285750" algn="l">
              <a:buFont typeface="Arial" panose="020B0604020202020204" pitchFamily="34" charset="0"/>
              <a:buChar char="•"/>
            </a:pPr>
            <a:r>
              <a:rPr lang="en-US" sz="1750" dirty="0"/>
              <a:t>Goals</a:t>
            </a:r>
          </a:p>
          <a:p>
            <a:pPr marL="285750" indent="-285750" algn="l">
              <a:buFont typeface="Arial" panose="020B0604020202020204" pitchFamily="34" charset="0"/>
              <a:buChar char="•"/>
            </a:pPr>
            <a:r>
              <a:rPr lang="en-US" sz="1750" dirty="0"/>
              <a:t>Working </a:t>
            </a:r>
          </a:p>
          <a:p>
            <a:pPr marL="285750" indent="-285750" algn="l">
              <a:buFont typeface="Arial" panose="020B0604020202020204" pitchFamily="34" charset="0"/>
              <a:buChar char="•"/>
            </a:pPr>
            <a:r>
              <a:rPr lang="en-US" sz="1750" dirty="0"/>
              <a:t>Tools</a:t>
            </a:r>
          </a:p>
          <a:p>
            <a:pPr marL="285750" indent="-285750" algn="l">
              <a:buFont typeface="Arial" panose="020B0604020202020204" pitchFamily="34" charset="0"/>
              <a:buChar char="•"/>
            </a:pPr>
            <a:r>
              <a:rPr lang="en-US" sz="1750" dirty="0"/>
              <a:t>Design</a:t>
            </a:r>
          </a:p>
          <a:p>
            <a:pPr marL="285750" indent="-285750" algn="l">
              <a:buFont typeface="Arial" panose="020B0604020202020204" pitchFamily="34" charset="0"/>
              <a:buChar char="•"/>
            </a:pPr>
            <a:r>
              <a:rPr lang="en-US" sz="1750" dirty="0"/>
              <a:t>Project description</a:t>
            </a:r>
          </a:p>
          <a:p>
            <a:pPr marL="285750" indent="-285750" algn="l">
              <a:buFont typeface="Arial" panose="020B0604020202020204" pitchFamily="34" charset="0"/>
              <a:buChar char="•"/>
            </a:pPr>
            <a:r>
              <a:rPr lang="en-US" sz="1750" dirty="0"/>
              <a:t>Working principles</a:t>
            </a:r>
          </a:p>
          <a:p>
            <a:pPr marL="285750" indent="-285750" algn="l">
              <a:buFont typeface="Arial" panose="020B0604020202020204" pitchFamily="34" charset="0"/>
              <a:buChar char="•"/>
            </a:pPr>
            <a:r>
              <a:rPr lang="en-US" sz="1750" dirty="0"/>
              <a:t>Project output</a:t>
            </a:r>
          </a:p>
          <a:p>
            <a:pPr marL="285750" indent="-285750" algn="l">
              <a:buFont typeface="Arial" panose="020B0604020202020204" pitchFamily="34" charset="0"/>
              <a:buChar char="•"/>
            </a:pPr>
            <a:r>
              <a:rPr lang="en-US" sz="1750" dirty="0"/>
              <a:t>Future development</a:t>
            </a:r>
          </a:p>
          <a:p>
            <a:pPr marL="285750" indent="-285750" algn="l">
              <a:buFont typeface="Arial" panose="020B0604020202020204" pitchFamily="34" charset="0"/>
              <a:buChar char="•"/>
            </a:pPr>
            <a:r>
              <a:rPr lang="en-US" sz="1750" dirty="0"/>
              <a:t>Limitations</a:t>
            </a:r>
          </a:p>
          <a:p>
            <a:pPr marL="285750" indent="-285750" algn="l">
              <a:buFont typeface="Arial" panose="020B0604020202020204" pitchFamily="34" charset="0"/>
              <a:buChar char="•"/>
            </a:pPr>
            <a:r>
              <a:rPr lang="en-US" sz="1750" dirty="0"/>
              <a:t>References</a:t>
            </a:r>
          </a:p>
        </p:txBody>
      </p:sp>
    </p:spTree>
    <p:extLst>
      <p:ext uri="{BB962C8B-B14F-4D97-AF65-F5344CB8AC3E}">
        <p14:creationId xmlns:p14="http://schemas.microsoft.com/office/powerpoint/2010/main" val="135387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61253" y="1116133"/>
            <a:ext cx="3856679" cy="1453003"/>
          </a:xfrm>
        </p:spPr>
        <p:txBody>
          <a:bodyPr wrap="square" anchor="b">
            <a:normAutofit/>
          </a:bodyPr>
          <a:lstStyle/>
          <a:p>
            <a:r>
              <a:rPr lang="en-US" sz="6600"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20</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7571683" y="3010365"/>
            <a:ext cx="4397293" cy="1453003"/>
          </a:xfrm>
        </p:spPr>
        <p:txBody>
          <a:bodyPr>
            <a:normAutofit/>
          </a:bodyPr>
          <a:lstStyle/>
          <a:p>
            <a:r>
              <a:rPr lang="en-US" dirty="0"/>
              <a:t>Aviral</a:t>
            </a:r>
          </a:p>
          <a:p>
            <a:r>
              <a:rPr lang="en-US" dirty="0"/>
              <a:t>aviral.2224mca1119@kiet.edu</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933936" y="0"/>
            <a:ext cx="4078800" cy="1453003"/>
          </a:xfrm>
        </p:spPr>
        <p:txBody>
          <a:bodyPr wrap="square" anchor="b">
            <a:normAutofit/>
          </a:bodyPr>
          <a:lstStyle/>
          <a:p>
            <a:r>
              <a:rPr lang="en-US" sz="3500"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475572" y="2307837"/>
            <a:ext cx="7596438" cy="4260231"/>
          </a:xfrm>
        </p:spPr>
        <p:txBody>
          <a:bodyPr>
            <a:noAutofit/>
          </a:bodyPr>
          <a:lstStyle/>
          <a:p>
            <a:pPr marL="285750" indent="-285750">
              <a:buFont typeface="Arial" panose="020B0604020202020204" pitchFamily="34" charset="0"/>
              <a:buChar char="•"/>
            </a:pPr>
            <a:r>
              <a:rPr lang="en-US" dirty="0">
                <a:solidFill>
                  <a:schemeClr val="tx1">
                    <a:lumMod val="95000"/>
                    <a:lumOff val="5000"/>
                    <a:alpha val="60000"/>
                  </a:schemeClr>
                </a:solidFill>
              </a:rPr>
              <a:t>Email is one of the most important way of communication.</a:t>
            </a:r>
          </a:p>
          <a:p>
            <a:pPr marL="285750" indent="-285750">
              <a:buFont typeface="Arial" panose="020B0604020202020204" pitchFamily="34" charset="0"/>
              <a:buChar char="•"/>
            </a:pPr>
            <a:endParaRPr lang="en-US" dirty="0">
              <a:solidFill>
                <a:schemeClr val="tx1">
                  <a:lumMod val="95000"/>
                  <a:lumOff val="5000"/>
                  <a:alpha val="60000"/>
                </a:schemeClr>
              </a:solidFill>
            </a:endParaRPr>
          </a:p>
          <a:p>
            <a:pPr marL="285750" indent="-285750">
              <a:buFont typeface="Arial" panose="020B0604020202020204" pitchFamily="34" charset="0"/>
              <a:buChar char="•"/>
            </a:pPr>
            <a:r>
              <a:rPr lang="en-US" dirty="0">
                <a:solidFill>
                  <a:schemeClr val="tx1">
                    <a:lumMod val="95000"/>
                    <a:lumOff val="5000"/>
                    <a:alpha val="60000"/>
                  </a:schemeClr>
                </a:solidFill>
              </a:rPr>
              <a:t>People who are not physically challenged they can use existing email system very efficiently but some people can not.</a:t>
            </a:r>
          </a:p>
          <a:p>
            <a:pPr marL="285750" indent="-285750">
              <a:buFont typeface="Arial" panose="020B0604020202020204" pitchFamily="34" charset="0"/>
              <a:buChar char="•"/>
            </a:pPr>
            <a:endParaRPr lang="en-US" dirty="0">
              <a:solidFill>
                <a:schemeClr val="tx1">
                  <a:lumMod val="95000"/>
                  <a:lumOff val="5000"/>
                  <a:alpha val="60000"/>
                </a:schemeClr>
              </a:solidFill>
            </a:endParaRPr>
          </a:p>
          <a:p>
            <a:pPr marL="285750" indent="-285750">
              <a:buFont typeface="Arial" panose="020B0604020202020204" pitchFamily="34" charset="0"/>
              <a:buChar char="•"/>
            </a:pPr>
            <a:r>
              <a:rPr lang="en-US" dirty="0">
                <a:solidFill>
                  <a:schemeClr val="tx1">
                    <a:lumMod val="95000"/>
                    <a:lumOff val="5000"/>
                    <a:alpha val="60000"/>
                  </a:schemeClr>
                </a:solidFill>
              </a:rPr>
              <a:t>I developed a system that will help the physically challenged people to use mailing system efficiently.</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81A4-A25C-DFB9-8B65-388D2268675A}"/>
              </a:ext>
            </a:extLst>
          </p:cNvPr>
          <p:cNvSpPr>
            <a:spLocks noGrp="1"/>
          </p:cNvSpPr>
          <p:nvPr>
            <p:ph type="title"/>
          </p:nvPr>
        </p:nvSpPr>
        <p:spPr>
          <a:xfrm>
            <a:off x="4382428" y="374137"/>
            <a:ext cx="3206561" cy="511469"/>
          </a:xfrm>
        </p:spPr>
        <p:txBody>
          <a:bodyPr>
            <a:normAutofit fontScale="90000"/>
          </a:bodyPr>
          <a:lstStyle/>
          <a:p>
            <a:r>
              <a:rPr lang="en-US" dirty="0"/>
              <a:t>Project Goals</a:t>
            </a:r>
          </a:p>
        </p:txBody>
      </p:sp>
      <p:sp>
        <p:nvSpPr>
          <p:cNvPr id="3" name="Text Placeholder 2">
            <a:extLst>
              <a:ext uri="{FF2B5EF4-FFF2-40B4-BE49-F238E27FC236}">
                <a16:creationId xmlns:a16="http://schemas.microsoft.com/office/drawing/2014/main" id="{797E65D4-AFFB-A0C4-6D3D-5DC0C519A21A}"/>
              </a:ext>
            </a:extLst>
          </p:cNvPr>
          <p:cNvSpPr>
            <a:spLocks noGrp="1"/>
          </p:cNvSpPr>
          <p:nvPr>
            <p:ph type="body" sz="quarter" idx="13"/>
          </p:nvPr>
        </p:nvSpPr>
        <p:spPr>
          <a:xfrm>
            <a:off x="3330498" y="1056128"/>
            <a:ext cx="5531004" cy="5806531"/>
          </a:xfrm>
        </p:spPr>
        <p:txBody>
          <a:bodyPr>
            <a:normAutofit/>
          </a:bodyPr>
          <a:lstStyle/>
          <a:p>
            <a:pPr marL="285750" indent="-285750">
              <a:buFont typeface="Arial" panose="020B0604020202020204" pitchFamily="34" charset="0"/>
              <a:buChar char="•"/>
            </a:pPr>
            <a:r>
              <a:rPr lang="en-US" sz="1700" dirty="0">
                <a:solidFill>
                  <a:schemeClr val="bg2">
                    <a:lumMod val="10000"/>
                    <a:alpha val="60000"/>
                  </a:schemeClr>
                </a:solidFill>
              </a:rPr>
              <a:t>Project goals Designing a voice mail system architecture that can be used by a physically challenged person to access mails easily and efficiently.</a:t>
            </a:r>
          </a:p>
          <a:p>
            <a:pPr marL="285750" indent="-285750">
              <a:buFont typeface="Arial" panose="020B0604020202020204" pitchFamily="34" charset="0"/>
              <a:buChar char="•"/>
            </a:pPr>
            <a:endParaRPr lang="en-US" sz="1700" dirty="0">
              <a:solidFill>
                <a:schemeClr val="bg2">
                  <a:lumMod val="10000"/>
                  <a:alpha val="60000"/>
                </a:schemeClr>
              </a:solidFill>
            </a:endParaRPr>
          </a:p>
          <a:p>
            <a:pPr marL="285750" indent="-285750">
              <a:buFont typeface="Arial" panose="020B0604020202020204" pitchFamily="34" charset="0"/>
              <a:buChar char="•"/>
            </a:pPr>
            <a:r>
              <a:rPr lang="en-US" sz="1700" dirty="0">
                <a:solidFill>
                  <a:schemeClr val="bg2">
                    <a:lumMod val="10000"/>
                    <a:alpha val="60000"/>
                  </a:schemeClr>
                </a:solidFill>
              </a:rPr>
              <a:t>Thus reliance of physically challenged on other people for their activities related to mail can be reduced.</a:t>
            </a:r>
          </a:p>
          <a:p>
            <a:pPr marL="285750" indent="-285750">
              <a:buFont typeface="Arial" panose="020B0604020202020204" pitchFamily="34" charset="0"/>
              <a:buChar char="•"/>
            </a:pPr>
            <a:endParaRPr lang="en-US" sz="1700" dirty="0">
              <a:solidFill>
                <a:schemeClr val="bg2">
                  <a:lumMod val="10000"/>
                  <a:alpha val="60000"/>
                </a:schemeClr>
              </a:solidFill>
            </a:endParaRPr>
          </a:p>
          <a:p>
            <a:pPr marL="285750" indent="-285750">
              <a:buFont typeface="Arial" panose="020B0604020202020204" pitchFamily="34" charset="0"/>
              <a:buChar char="•"/>
            </a:pPr>
            <a:r>
              <a:rPr lang="en-US" sz="1700" dirty="0">
                <a:solidFill>
                  <a:schemeClr val="bg2">
                    <a:lumMod val="10000"/>
                    <a:alpha val="60000"/>
                  </a:schemeClr>
                </a:solidFill>
              </a:rPr>
              <a:t>The main advantage of this system is that use of keyboard is completely eliminated, the user will have to respond through voice only.</a:t>
            </a:r>
          </a:p>
        </p:txBody>
      </p:sp>
      <p:sp>
        <p:nvSpPr>
          <p:cNvPr id="5" name="Slide Number Placeholder 4">
            <a:extLst>
              <a:ext uri="{FF2B5EF4-FFF2-40B4-BE49-F238E27FC236}">
                <a16:creationId xmlns:a16="http://schemas.microsoft.com/office/drawing/2014/main" id="{09240C27-9B9F-9281-2794-4F9BEB4D318C}"/>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62610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F364-8DAF-F1A7-23DC-E6F349EB5A9C}"/>
              </a:ext>
            </a:extLst>
          </p:cNvPr>
          <p:cNvSpPr>
            <a:spLocks noGrp="1"/>
          </p:cNvSpPr>
          <p:nvPr>
            <p:ph type="title"/>
          </p:nvPr>
        </p:nvSpPr>
        <p:spPr>
          <a:xfrm>
            <a:off x="3686175" y="245327"/>
            <a:ext cx="3909088" cy="562220"/>
          </a:xfrm>
        </p:spPr>
        <p:txBody>
          <a:bodyPr>
            <a:normAutofit fontScale="90000"/>
          </a:bodyPr>
          <a:lstStyle/>
          <a:p>
            <a:r>
              <a:rPr lang="en-US" dirty="0"/>
              <a:t>Working Tools</a:t>
            </a:r>
          </a:p>
        </p:txBody>
      </p:sp>
      <p:sp>
        <p:nvSpPr>
          <p:cNvPr id="3" name="Text Placeholder 2">
            <a:extLst>
              <a:ext uri="{FF2B5EF4-FFF2-40B4-BE49-F238E27FC236}">
                <a16:creationId xmlns:a16="http://schemas.microsoft.com/office/drawing/2014/main" id="{01DD3B5E-D5B2-95C4-5B62-E9A20858ABA2}"/>
              </a:ext>
            </a:extLst>
          </p:cNvPr>
          <p:cNvSpPr>
            <a:spLocks noGrp="1"/>
          </p:cNvSpPr>
          <p:nvPr>
            <p:ph type="body" sz="quarter" idx="13"/>
          </p:nvPr>
        </p:nvSpPr>
        <p:spPr>
          <a:xfrm>
            <a:off x="5229919" y="1285230"/>
            <a:ext cx="1282393" cy="631103"/>
          </a:xfrm>
        </p:spPr>
        <p:txBody>
          <a:bodyPr>
            <a:normAutofit/>
          </a:bodyPr>
          <a:lstStyle/>
          <a:p>
            <a:pPr marL="285750" indent="-285750" algn="l">
              <a:buFont typeface="Arial" panose="020B0604020202020204" pitchFamily="34" charset="0"/>
              <a:buChar char="•"/>
            </a:pPr>
            <a:r>
              <a:rPr lang="en-US" dirty="0"/>
              <a:t>CSS3</a:t>
            </a:r>
          </a:p>
          <a:p>
            <a:pPr algn="l"/>
            <a:endParaRPr lang="en-US" dirty="0"/>
          </a:p>
        </p:txBody>
      </p:sp>
      <p:sp>
        <p:nvSpPr>
          <p:cNvPr id="5" name="Slide Number Placeholder 4">
            <a:extLst>
              <a:ext uri="{FF2B5EF4-FFF2-40B4-BE49-F238E27FC236}">
                <a16:creationId xmlns:a16="http://schemas.microsoft.com/office/drawing/2014/main" id="{A16C04B3-C176-8131-095F-9F4594FA29B7}"/>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6" name="TextBox 5">
            <a:extLst>
              <a:ext uri="{FF2B5EF4-FFF2-40B4-BE49-F238E27FC236}">
                <a16:creationId xmlns:a16="http://schemas.microsoft.com/office/drawing/2014/main" id="{3EF7B5FA-0408-DE61-461F-214CC3E2BEA4}"/>
              </a:ext>
            </a:extLst>
          </p:cNvPr>
          <p:cNvSpPr txBox="1"/>
          <p:nvPr/>
        </p:nvSpPr>
        <p:spPr>
          <a:xfrm>
            <a:off x="4986453" y="1008214"/>
            <a:ext cx="152585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Language               </a:t>
            </a:r>
          </a:p>
        </p:txBody>
      </p:sp>
      <p:sp>
        <p:nvSpPr>
          <p:cNvPr id="8" name="TextBox 7">
            <a:extLst>
              <a:ext uri="{FF2B5EF4-FFF2-40B4-BE49-F238E27FC236}">
                <a16:creationId xmlns:a16="http://schemas.microsoft.com/office/drawing/2014/main" id="{0D56F6F4-C993-68A9-4B29-FD459553EA7E}"/>
              </a:ext>
            </a:extLst>
          </p:cNvPr>
          <p:cNvSpPr txBox="1"/>
          <p:nvPr/>
        </p:nvSpPr>
        <p:spPr>
          <a:xfrm>
            <a:off x="5163011" y="2704086"/>
            <a:ext cx="167268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REACT JS</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NODE JS</a:t>
            </a:r>
          </a:p>
          <a:p>
            <a:pPr marL="285750" indent="-285750">
              <a:buFont typeface="Arial" panose="020B0604020202020204" pitchFamily="34" charset="0"/>
              <a:buChar char="•"/>
            </a:pPr>
            <a:endParaRPr lang="en-US" sz="1600" dirty="0">
              <a:solidFill>
                <a:schemeClr val="tx1">
                  <a:lumMod val="50000"/>
                  <a:lumOff val="50000"/>
                </a:schemeClr>
              </a:solidFill>
            </a:endParaRPr>
          </a:p>
        </p:txBody>
      </p:sp>
      <p:sp>
        <p:nvSpPr>
          <p:cNvPr id="9" name="TextBox 8">
            <a:extLst>
              <a:ext uri="{FF2B5EF4-FFF2-40B4-BE49-F238E27FC236}">
                <a16:creationId xmlns:a16="http://schemas.microsoft.com/office/drawing/2014/main" id="{2D4CA04C-DBCB-9DC8-6E0E-A2597C19033C}"/>
              </a:ext>
            </a:extLst>
          </p:cNvPr>
          <p:cNvSpPr txBox="1"/>
          <p:nvPr/>
        </p:nvSpPr>
        <p:spPr>
          <a:xfrm>
            <a:off x="5163011" y="4469890"/>
            <a:ext cx="225254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VS CODE 2023</a:t>
            </a:r>
          </a:p>
        </p:txBody>
      </p:sp>
      <p:sp>
        <p:nvSpPr>
          <p:cNvPr id="10" name="TextBox 9">
            <a:extLst>
              <a:ext uri="{FF2B5EF4-FFF2-40B4-BE49-F238E27FC236}">
                <a16:creationId xmlns:a16="http://schemas.microsoft.com/office/drawing/2014/main" id="{242D9B84-26B5-EED6-2846-682A9F39C7FF}"/>
              </a:ext>
            </a:extLst>
          </p:cNvPr>
          <p:cNvSpPr txBox="1"/>
          <p:nvPr/>
        </p:nvSpPr>
        <p:spPr>
          <a:xfrm>
            <a:off x="5003180" y="2204019"/>
            <a:ext cx="167268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Framework</a:t>
            </a:r>
          </a:p>
        </p:txBody>
      </p:sp>
      <p:sp>
        <p:nvSpPr>
          <p:cNvPr id="11" name="TextBox 10">
            <a:extLst>
              <a:ext uri="{FF2B5EF4-FFF2-40B4-BE49-F238E27FC236}">
                <a16:creationId xmlns:a16="http://schemas.microsoft.com/office/drawing/2014/main" id="{8BBA1F98-7966-2C13-762A-28FA1FB10197}"/>
              </a:ext>
            </a:extLst>
          </p:cNvPr>
          <p:cNvSpPr txBox="1"/>
          <p:nvPr/>
        </p:nvSpPr>
        <p:spPr>
          <a:xfrm>
            <a:off x="5306180" y="4087399"/>
            <a:ext cx="1306551"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Tools</a:t>
            </a:r>
          </a:p>
        </p:txBody>
      </p:sp>
      <p:sp>
        <p:nvSpPr>
          <p:cNvPr id="12" name="TextBox 11">
            <a:extLst>
              <a:ext uri="{FF2B5EF4-FFF2-40B4-BE49-F238E27FC236}">
                <a16:creationId xmlns:a16="http://schemas.microsoft.com/office/drawing/2014/main" id="{30FB480C-FC99-7B60-46B0-6371E946D228}"/>
              </a:ext>
            </a:extLst>
          </p:cNvPr>
          <p:cNvSpPr txBox="1"/>
          <p:nvPr/>
        </p:nvSpPr>
        <p:spPr>
          <a:xfrm>
            <a:off x="5163011" y="5424958"/>
            <a:ext cx="180649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Database</a:t>
            </a:r>
          </a:p>
        </p:txBody>
      </p:sp>
      <p:sp>
        <p:nvSpPr>
          <p:cNvPr id="13" name="TextBox 12">
            <a:extLst>
              <a:ext uri="{FF2B5EF4-FFF2-40B4-BE49-F238E27FC236}">
                <a16:creationId xmlns:a16="http://schemas.microsoft.com/office/drawing/2014/main" id="{9B64BFFA-61B6-9B3A-9947-9969BD0C0900}"/>
              </a:ext>
            </a:extLst>
          </p:cNvPr>
          <p:cNvSpPr txBox="1"/>
          <p:nvPr/>
        </p:nvSpPr>
        <p:spPr>
          <a:xfrm>
            <a:off x="5229919" y="5778795"/>
            <a:ext cx="240866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POSTGRE SQL</a:t>
            </a:r>
          </a:p>
        </p:txBody>
      </p:sp>
    </p:spTree>
    <p:extLst>
      <p:ext uri="{BB962C8B-B14F-4D97-AF65-F5344CB8AC3E}">
        <p14:creationId xmlns:p14="http://schemas.microsoft.com/office/powerpoint/2010/main" val="121287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4267259" y="223025"/>
            <a:ext cx="2375209" cy="507380"/>
          </a:xfrm>
        </p:spPr>
        <p:txBody>
          <a:bodyPr>
            <a:normAutofit fontScale="90000"/>
          </a:bodyPr>
          <a:lstStyle/>
          <a:p>
            <a:r>
              <a:rPr lang="en-US" dirty="0"/>
              <a:t>Design</a:t>
            </a:r>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730405"/>
            <a:ext cx="8133072" cy="6390774"/>
          </a:xfrm>
        </p:spPr>
        <p:txBody>
          <a:bodyPr>
            <a:noAutofit/>
          </a:bodyPr>
          <a:lstStyle/>
          <a:p>
            <a:pPr marL="285750" indent="-285750" algn="l">
              <a:buFont typeface="Arial" panose="020B0604020202020204" pitchFamily="34" charset="0"/>
              <a:buChar char="•"/>
            </a:pPr>
            <a:r>
              <a:rPr lang="en-US" sz="1800" dirty="0"/>
              <a:t>The design of this project is divided into three phases as described below:</a:t>
            </a:r>
          </a:p>
          <a:p>
            <a:pPr marL="285750" indent="-285750" algn="l">
              <a:buFont typeface="Arial" panose="020B0604020202020204" pitchFamily="34" charset="0"/>
              <a:buChar char="•"/>
            </a:pPr>
            <a:r>
              <a:rPr lang="en-US" dirty="0"/>
              <a:t> </a:t>
            </a:r>
            <a:r>
              <a:rPr lang="en-US" dirty="0" err="1">
                <a:solidFill>
                  <a:srgbClr val="000000"/>
                </a:solidFill>
              </a:rPr>
              <a:t>Ul</a:t>
            </a:r>
            <a:r>
              <a:rPr lang="en-US" dirty="0">
                <a:solidFill>
                  <a:srgbClr val="000000"/>
                </a:solidFill>
              </a:rPr>
              <a:t> design-                                                                                                                </a:t>
            </a:r>
            <a:r>
              <a:rPr lang="en-US" sz="1800" dirty="0"/>
              <a:t>In this phase, the </a:t>
            </a:r>
            <a:r>
              <a:rPr lang="en-US" sz="1800" dirty="0" err="1"/>
              <a:t>Ul</a:t>
            </a:r>
            <a:r>
              <a:rPr lang="en-US" sz="1800" dirty="0"/>
              <a:t> or the user interface of the project is developed. That is, the designing of the web pages which the user will use to interact.</a:t>
            </a:r>
          </a:p>
          <a:p>
            <a:pPr marL="285750" indent="-285750" algn="l">
              <a:buFont typeface="Arial" panose="020B0604020202020204" pitchFamily="34" charset="0"/>
              <a:buChar char="•"/>
            </a:pPr>
            <a:r>
              <a:rPr lang="en-US" dirty="0">
                <a:solidFill>
                  <a:srgbClr val="000000"/>
                </a:solidFill>
              </a:rPr>
              <a:t>Database design-                                                                                                    </a:t>
            </a:r>
            <a:r>
              <a:rPr lang="en-US" sz="1800" dirty="0"/>
              <a:t>In our application, database is used to store user details such as name, age etc.</a:t>
            </a:r>
          </a:p>
          <a:p>
            <a:pPr marL="285750" indent="-285750" algn="l">
              <a:buFont typeface="Arial" panose="020B0604020202020204" pitchFamily="34" charset="0"/>
              <a:buChar char="•"/>
            </a:pPr>
            <a:r>
              <a:rPr lang="en-US" dirty="0">
                <a:solidFill>
                  <a:srgbClr val="000000"/>
                </a:solidFill>
              </a:rPr>
              <a:t>System design-                                                                                                           </a:t>
            </a:r>
            <a:r>
              <a:rPr lang="en-US" sz="1800" dirty="0"/>
              <a:t>In this phase, I developed the system completely with the help of all necessary elements.</a:t>
            </a:r>
          </a:p>
          <a:p>
            <a:pPr marL="285750" indent="-285750" algn="l">
              <a:buFont typeface="Arial" panose="020B0604020202020204" pitchFamily="34" charset="0"/>
              <a:buChar char="•"/>
            </a:pPr>
            <a:endParaRPr lang="en-US" sz="1750" dirty="0"/>
          </a:p>
        </p:txBody>
      </p:sp>
    </p:spTree>
    <p:extLst>
      <p:ext uri="{BB962C8B-B14F-4D97-AF65-F5344CB8AC3E}">
        <p14:creationId xmlns:p14="http://schemas.microsoft.com/office/powerpoint/2010/main" val="307134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4078800" cy="584522"/>
          </a:xfrm>
        </p:spPr>
        <p:txBody>
          <a:bodyPr/>
          <a:lstStyle/>
          <a:p>
            <a:r>
              <a:rPr lang="en-US" dirty="0"/>
              <a:t>Project Description</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a:bodyPr>
          <a:lstStyle/>
          <a:p>
            <a:r>
              <a:rPr lang="en-US" dirty="0"/>
              <a:t>The Voice Based E-Mail System has following sections </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6" name="TextBox 5">
            <a:extLst>
              <a:ext uri="{FF2B5EF4-FFF2-40B4-BE49-F238E27FC236}">
                <a16:creationId xmlns:a16="http://schemas.microsoft.com/office/drawing/2014/main" id="{C8A6F3FC-89A3-9550-7809-B7C06BD66444}"/>
              </a:ext>
            </a:extLst>
          </p:cNvPr>
          <p:cNvSpPr txBox="1"/>
          <p:nvPr/>
        </p:nvSpPr>
        <p:spPr>
          <a:xfrm>
            <a:off x="5319132" y="2160677"/>
            <a:ext cx="1795346"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tx1">
                    <a:lumMod val="50000"/>
                    <a:lumOff val="50000"/>
                  </a:schemeClr>
                </a:solidFill>
              </a:rPr>
              <a:t>Log In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Sign up</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Menu</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Listen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Compose</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Sent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Inbox</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Log Out</a:t>
            </a:r>
          </a:p>
          <a:p>
            <a:endParaRPr lang="en-US" sz="1600" dirty="0">
              <a:solidFill>
                <a:schemeClr val="tx1">
                  <a:lumMod val="50000"/>
                  <a:lumOff val="50000"/>
                </a:schemeClr>
              </a:solidFill>
            </a:endParaRPr>
          </a:p>
        </p:txBody>
      </p:sp>
    </p:spTree>
    <p:extLst>
      <p:ext uri="{BB962C8B-B14F-4D97-AF65-F5344CB8AC3E}">
        <p14:creationId xmlns:p14="http://schemas.microsoft.com/office/powerpoint/2010/main" val="264300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1310268"/>
            <a:ext cx="8133072" cy="6390774"/>
          </a:xfrm>
        </p:spPr>
        <p:txBody>
          <a:bodyPr>
            <a:noAutofit/>
          </a:bodyPr>
          <a:lstStyle/>
          <a:p>
            <a:pPr marL="285750" indent="-285750" algn="l">
              <a:buFont typeface="Arial" panose="020B0604020202020204" pitchFamily="34" charset="0"/>
              <a:buChar char="•"/>
            </a:pPr>
            <a:r>
              <a:rPr lang="en-US" sz="1750" b="1" dirty="0"/>
              <a:t>Login:- </a:t>
            </a:r>
          </a:p>
          <a:p>
            <a:r>
              <a:rPr lang="en-US" sz="1750" b="1" dirty="0"/>
              <a:t> </a:t>
            </a:r>
            <a:r>
              <a:rPr lang="en-US" sz="1750" dirty="0"/>
              <a:t>This is the very first page and will ask user to enter login credentials. After receiving all of the details from user, it will encrypt and check the validity of the details entered by user. If valid, then user will be redirected to dashboard else will be sent back to login page.</a:t>
            </a:r>
          </a:p>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Dashboard:- </a:t>
            </a:r>
          </a:p>
          <a:p>
            <a:r>
              <a:rPr lang="en-US" sz="1750" dirty="0"/>
              <a:t>After successful login, user will be redirected to this page and this is the main page from where user can perform all the activities like, compose a new mail, check inbox, save to draft etc.</a:t>
            </a:r>
          </a:p>
        </p:txBody>
      </p:sp>
    </p:spTree>
    <p:extLst>
      <p:ext uri="{BB962C8B-B14F-4D97-AF65-F5344CB8AC3E}">
        <p14:creationId xmlns:p14="http://schemas.microsoft.com/office/powerpoint/2010/main" val="336324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998035"/>
            <a:ext cx="8133072" cy="6390774"/>
          </a:xfrm>
        </p:spPr>
        <p:txBody>
          <a:bodyPr>
            <a:noAutofit/>
          </a:bodyPr>
          <a:lstStyle/>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Compose a Mail:- </a:t>
            </a:r>
          </a:p>
          <a:p>
            <a:pPr algn="l"/>
            <a:r>
              <a:rPr lang="en-US" sz="1750" dirty="0"/>
              <a:t>This module is used to compose a new mail. Below are the steps followed by this module to compose a new mail: </a:t>
            </a:r>
          </a:p>
          <a:p>
            <a:pPr marL="342900" indent="-342900" algn="l">
              <a:buAutoNum type="arabicPeriod"/>
            </a:pPr>
            <a:r>
              <a:rPr lang="en-US" sz="1750" dirty="0"/>
              <a:t>Give voice data about the recipient, and cc, bcc, the subject and then the body.</a:t>
            </a:r>
          </a:p>
          <a:p>
            <a:pPr marL="342900" indent="-342900" algn="l">
              <a:buAutoNum type="arabicPeriod"/>
            </a:pPr>
            <a:r>
              <a:rPr lang="en-US" sz="1750" dirty="0"/>
              <a:t>Command send to send the mail or draft to save as draft of that mail.</a:t>
            </a:r>
          </a:p>
          <a:p>
            <a:pPr marL="285750" indent="-285750" algn="l">
              <a:buFont typeface="Arial" panose="020B0604020202020204" pitchFamily="34" charset="0"/>
              <a:buChar char="•"/>
            </a:pPr>
            <a:r>
              <a:rPr lang="en-US" sz="1750" b="1" dirty="0"/>
              <a:t>Inbox:-</a:t>
            </a:r>
          </a:p>
          <a:p>
            <a:pPr algn="l"/>
            <a:r>
              <a:rPr lang="en-US" sz="1750" dirty="0"/>
              <a:t>All the received mails will be listed sorted in order of date. Give voice input to filter mail, read out etc.</a:t>
            </a:r>
          </a:p>
        </p:txBody>
      </p:sp>
    </p:spTree>
    <p:extLst>
      <p:ext uri="{BB962C8B-B14F-4D97-AF65-F5344CB8AC3E}">
        <p14:creationId xmlns:p14="http://schemas.microsoft.com/office/powerpoint/2010/main" val="46739957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321</TotalTime>
  <Words>802</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Calibri</vt:lpstr>
      <vt:lpstr>Goudy Old Style</vt:lpstr>
      <vt:lpstr>Wingdings</vt:lpstr>
      <vt:lpstr>FrostyVTI</vt:lpstr>
      <vt:lpstr>Voice Based E-Mail For Blinds</vt:lpstr>
      <vt:lpstr>Contents</vt:lpstr>
      <vt:lpstr>Introduction</vt:lpstr>
      <vt:lpstr>Project Goals</vt:lpstr>
      <vt:lpstr>Working Tools</vt:lpstr>
      <vt:lpstr>Design</vt:lpstr>
      <vt:lpstr>Project Description</vt:lpstr>
      <vt:lpstr>Project description (cont.)</vt:lpstr>
      <vt:lpstr>Project description (cont.)</vt:lpstr>
      <vt:lpstr>Project description (cont.)</vt:lpstr>
      <vt:lpstr>Key Words</vt:lpstr>
      <vt:lpstr>Working principles(Cont.)</vt:lpstr>
      <vt:lpstr>Working Principle(Cont.) </vt:lpstr>
      <vt:lpstr>ER Diagram</vt:lpstr>
      <vt:lpstr>Project Output   Log in/Sign up</vt:lpstr>
      <vt:lpstr>Project Output(Cont.)  Inbox</vt:lpstr>
      <vt:lpstr>Project Output(Cont.)  Compose Email</vt:lpstr>
      <vt:lpstr>Future Scope</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For Blinds</dc:title>
  <dc:creator>Aviral Upadhyay</dc:creator>
  <cp:lastModifiedBy>Aviral Upadhyay</cp:lastModifiedBy>
  <cp:revision>1</cp:revision>
  <dcterms:created xsi:type="dcterms:W3CDTF">2024-01-02T12:47:24Z</dcterms:created>
  <dcterms:modified xsi:type="dcterms:W3CDTF">2024-01-03T09:51:46Z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