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6" r:id="rId5"/>
    <p:sldId id="267" r:id="rId6"/>
    <p:sldId id="260" r:id="rId7"/>
    <p:sldId id="265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ocuments\Twiiter%20gant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Gantt</a:t>
            </a:r>
            <a:r>
              <a:rPr lang="en-IN" baseline="0"/>
              <a:t> Chart</a:t>
            </a:r>
          </a:p>
          <a:p>
            <a:pPr>
              <a:defRPr/>
            </a:pPr>
            <a:r>
              <a:rPr lang="en-IN" baseline="0"/>
              <a:t>for Twitter clone</a:t>
            </a:r>
            <a:endParaRPr lang="en-IN"/>
          </a:p>
        </c:rich>
      </c:tx>
      <c:layout>
        <c:manualLayout>
          <c:xMode val="edge"/>
          <c:yMode val="edge"/>
          <c:x val="0.4350074074074074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stacked"/>
        <c:varyColors val="0"/>
        <c:ser>
          <c:idx val="0"/>
          <c:order val="0"/>
          <c:tx>
            <c:strRef>
              <c:f>Sheet1!$D$2</c:f>
              <c:strCache>
                <c:ptCount val="1"/>
                <c:pt idx="0">
                  <c:v>Start Date</c:v>
                </c:pt>
              </c:strCache>
            </c:strRef>
          </c:tx>
          <c:spPr>
            <a:noFill/>
            <a:ln>
              <a:noFill/>
            </a:ln>
            <a:effectLst/>
            <a:sp3d/>
          </c:spPr>
          <c:invertIfNegative val="0"/>
          <c:cat>
            <c:strRef>
              <c:f>Sheet1!$A$3:$C$9</c:f>
              <c:strCache>
                <c:ptCount val="7"/>
                <c:pt idx="0">
                  <c:v>Project Planning</c:v>
                </c:pt>
                <c:pt idx="1">
                  <c:v>Database Design</c:v>
                </c:pt>
                <c:pt idx="2">
                  <c:v>User Interface Design </c:v>
                </c:pt>
                <c:pt idx="3">
                  <c:v>Backend Development</c:v>
                </c:pt>
                <c:pt idx="4">
                  <c:v>Frontend Development</c:v>
                </c:pt>
                <c:pt idx="5">
                  <c:v>Testing and Debugging</c:v>
                </c:pt>
                <c:pt idx="6">
                  <c:v>Deployment</c:v>
                </c:pt>
              </c:strCache>
            </c:strRef>
          </c:cat>
          <c:val>
            <c:numRef>
              <c:f>Sheet1!$D$3:$D$9</c:f>
              <c:numCache>
                <c:formatCode>d\-mmm\-yy</c:formatCode>
                <c:ptCount val="7"/>
                <c:pt idx="0">
                  <c:v>45179</c:v>
                </c:pt>
                <c:pt idx="1">
                  <c:v>45182</c:v>
                </c:pt>
                <c:pt idx="2">
                  <c:v>45195</c:v>
                </c:pt>
                <c:pt idx="3">
                  <c:v>45200</c:v>
                </c:pt>
                <c:pt idx="4">
                  <c:v>45210</c:v>
                </c:pt>
                <c:pt idx="5">
                  <c:v>45221</c:v>
                </c:pt>
                <c:pt idx="6">
                  <c:v>45230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5DD-477D-AF09-BA68FF89FB44}"/>
            </c:ext>
          </c:extLst>
        </c:ser>
        <c:ser>
          <c:idx val="1"/>
          <c:order val="1"/>
          <c:tx>
            <c:strRef>
              <c:f>Sheet1!$E$2</c:f>
              <c:strCache>
                <c:ptCount val="1"/>
                <c:pt idx="0">
                  <c:v>Duration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Sheet1!$A$3:$C$9</c:f>
              <c:strCache>
                <c:ptCount val="7"/>
                <c:pt idx="0">
                  <c:v>Project Planning</c:v>
                </c:pt>
                <c:pt idx="1">
                  <c:v>Database Design</c:v>
                </c:pt>
                <c:pt idx="2">
                  <c:v>User Interface Design </c:v>
                </c:pt>
                <c:pt idx="3">
                  <c:v>Backend Development</c:v>
                </c:pt>
                <c:pt idx="4">
                  <c:v>Frontend Development</c:v>
                </c:pt>
                <c:pt idx="5">
                  <c:v>Testing and Debugging</c:v>
                </c:pt>
                <c:pt idx="6">
                  <c:v>Deployment</c:v>
                </c:pt>
              </c:strCache>
            </c:strRef>
          </c:cat>
          <c:val>
            <c:numRef>
              <c:f>Sheet1!$E$3:$E$10</c:f>
              <c:numCache>
                <c:formatCode>General</c:formatCode>
                <c:ptCount val="8"/>
                <c:pt idx="0">
                  <c:v>2</c:v>
                </c:pt>
                <c:pt idx="1">
                  <c:v>12</c:v>
                </c:pt>
                <c:pt idx="2">
                  <c:v>6</c:v>
                </c:pt>
                <c:pt idx="3">
                  <c:v>10</c:v>
                </c:pt>
                <c:pt idx="4">
                  <c:v>10</c:v>
                </c:pt>
                <c:pt idx="5">
                  <c:v>8</c:v>
                </c:pt>
                <c:pt idx="6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5DD-477D-AF09-BA68FF89FB4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5"/>
        <c:gapDepth val="95"/>
        <c:shape val="box"/>
        <c:axId val="1748826912"/>
        <c:axId val="1739900832"/>
        <c:axId val="0"/>
      </c:bar3DChart>
      <c:catAx>
        <c:axId val="1748826912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39900832"/>
        <c:crosses val="autoZero"/>
        <c:auto val="1"/>
        <c:lblAlgn val="ctr"/>
        <c:lblOffset val="100"/>
        <c:noMultiLvlLbl val="0"/>
      </c:catAx>
      <c:valAx>
        <c:axId val="1739900832"/>
        <c:scaling>
          <c:orientation val="minMax"/>
          <c:min val="45179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d\-mmm\-yy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8826912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vercel.com/docs" TargetMode="External"/><Relationship Id="rId7" Type="http://schemas.openxmlformats.org/officeDocument/2006/relationships/hyperlink" Target="https://docs.metamask.io/guide/metamask-extension-provider.html" TargetMode="External"/><Relationship Id="rId2" Type="http://schemas.openxmlformats.org/officeDocument/2006/relationships/hyperlink" Target="https://docs.soliditylang.org/en/v0.8.12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ws.amazon.com/blockchain/what-is-ethereum/" TargetMode="External"/><Relationship Id="rId5" Type="http://schemas.openxmlformats.org/officeDocument/2006/relationships/hyperlink" Target="https://twitter.com/hashtag/blockchain" TargetMode="External"/><Relationship Id="rId4" Type="http://schemas.openxmlformats.org/officeDocument/2006/relationships/hyperlink" Target="https://www.investopedia.com/terms/b/blockchain.asp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81657-77CB-A6F8-1784-852CEEBA9E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SYNOPSIS PRESENTATION</a:t>
            </a:r>
            <a:br>
              <a:rPr lang="en-US" dirty="0"/>
            </a:br>
            <a:r>
              <a:rPr lang="en-US" dirty="0"/>
              <a:t>ON TWITTER CLONE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18FC0E-2A1D-5BBC-60F4-A4A4EBB7AB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pPr algn="r"/>
            <a:r>
              <a:rPr lang="en-US" dirty="0"/>
              <a:t>                              Univ Roll No-2200290140103</a:t>
            </a:r>
          </a:p>
          <a:p>
            <a:pPr algn="r"/>
            <a:r>
              <a:rPr lang="en-US" dirty="0"/>
              <a:t>Mentor name: Dr. Amit Kumar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466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9A1F3-C06C-943D-0247-858F74FCA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AC08C-5AE6-3780-FDE4-B25F3FB6F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4152336"/>
          </a:xfrm>
        </p:spPr>
        <p:txBody>
          <a:bodyPr>
            <a:normAutofit fontScale="92500" lnSpcReduction="20000"/>
          </a:bodyPr>
          <a:lstStyle/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F.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Tschorsch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B. Scheuermann, “Bitcoin and beyond: A technical survey on decentralized digital currencies,” IEEE Communications Surveys Tutorials, vol. 18, no. 3, pp. 2084–2123,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thirdquarter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2016.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I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Metamask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https://docs.metamask.io/guide/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Solidity Documentation – </a:t>
            </a:r>
            <a:r>
              <a:rPr lang="en-IN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https://docs.soliditylang.org/en/v0.8.12/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I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Vercel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en-IN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https://vercel.com/docs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Blockchain – </a:t>
            </a:r>
            <a:r>
              <a:rPr lang="en-IN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https://www.investopedia.com/terms/b/blockchain.asp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Twitter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Blochchain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Documentation – </a:t>
            </a:r>
            <a:r>
              <a:rPr lang="en-IN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https://twitter.com/hashtag/blockchain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Ethereum Blockchain – </a:t>
            </a:r>
            <a:r>
              <a:rPr lang="en-IN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https://aws.amazon.com/blockchain/what-is-ethereum/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MetaMask Extension Provider – </a:t>
            </a:r>
            <a:r>
              <a:rPr lang="en-IN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7"/>
              </a:rPr>
              <a:t>https://docs.metamask.io/guide/metamask-extension-provider.html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9737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CB5197-E178-4F1A-7953-4F3D9F5BDAD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2127250"/>
            <a:ext cx="10355263" cy="2511425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853313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447B7-5DB3-5A30-2AC0-5FB24F8B9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A26F6-3742-B6D1-7FD8-B19B396572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Twitter is a popular social media website</a:t>
            </a:r>
          </a:p>
          <a:p>
            <a:r>
              <a:rPr lang="en-US" dirty="0"/>
              <a:t>Only authenticate and authorized users can be logged in</a:t>
            </a:r>
          </a:p>
          <a:p>
            <a:r>
              <a:rPr lang="en-US" dirty="0"/>
              <a:t>People will be able to post, follow/unfollow or like/dislike the registered users on this website.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679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AE9D4-BD22-DB5B-61FB-C33DD2A61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02E90-FD79-C07C-755A-DCF2061BE2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create a twitter like application</a:t>
            </a:r>
          </a:p>
          <a:p>
            <a:r>
              <a:rPr lang="en-US" dirty="0"/>
              <a:t>HTML ,CSS ,JAVASCRIPT ,PHP and  XAMPP server will be used. </a:t>
            </a:r>
          </a:p>
          <a:p>
            <a:r>
              <a:rPr lang="en-IN" dirty="0"/>
              <a:t>Users will be able to add, delete and send messages to another users</a:t>
            </a:r>
          </a:p>
        </p:txBody>
      </p:sp>
    </p:spTree>
    <p:extLst>
      <p:ext uri="{BB962C8B-B14F-4D97-AF65-F5344CB8AC3E}">
        <p14:creationId xmlns:p14="http://schemas.microsoft.com/office/powerpoint/2010/main" val="1297110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7079C-0406-BB0B-11C5-3D12ABA85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DESCRIPTION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C59F0-2543-FBBE-780F-9B960995E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024" y="2096064"/>
            <a:ext cx="10765533" cy="3695136"/>
          </a:xfrm>
        </p:spPr>
        <p:txBody>
          <a:bodyPr/>
          <a:lstStyle/>
          <a:p>
            <a:r>
              <a:rPr lang="en-IN" b="1" i="0" dirty="0">
                <a:effectLst/>
                <a:latin typeface="Söhne"/>
              </a:rPr>
              <a:t>User Management Module: 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Responsible for user registration, authentication, and profile management.</a:t>
            </a:r>
          </a:p>
          <a:p>
            <a:endParaRPr lang="en-IN" b="1" i="0" dirty="0">
              <a:effectLst/>
              <a:latin typeface="Söhne"/>
            </a:endParaRPr>
          </a:p>
          <a:p>
            <a:r>
              <a:rPr lang="en-IN" b="1" i="0" dirty="0">
                <a:effectLst/>
                <a:latin typeface="Söhne"/>
              </a:rPr>
              <a:t>Tweet and Content Module: 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Handles the creation, retrieval, and display of tweets and other content</a:t>
            </a:r>
            <a:endParaRPr lang="en-IN" b="1" i="0" dirty="0">
              <a:effectLst/>
              <a:latin typeface="Söhne"/>
            </a:endParaRPr>
          </a:p>
          <a:p>
            <a:endParaRPr lang="en-IN" b="1" dirty="0">
              <a:effectLst/>
              <a:latin typeface="Söhne"/>
            </a:endParaRPr>
          </a:p>
          <a:p>
            <a:r>
              <a:rPr lang="en-IN" b="1" dirty="0">
                <a:effectLst/>
                <a:latin typeface="Söhne"/>
              </a:rPr>
              <a:t>Profile</a:t>
            </a:r>
            <a:r>
              <a:rPr lang="en-IN" b="1" i="0" dirty="0">
                <a:effectLst/>
                <a:latin typeface="Söhne"/>
              </a:rPr>
              <a:t> Module: 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handles users profile and other necessary details.</a:t>
            </a:r>
            <a:endParaRPr lang="en-IN" sz="1800" i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1320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0110B-592C-C75B-7C9D-9D6B43E27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DESCRIPTION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90197-EF1E-B689-F513-9E5CF91AB0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>
                <a:effectLst/>
                <a:latin typeface="Söhne"/>
              </a:rPr>
              <a:t>Notification</a:t>
            </a:r>
            <a:r>
              <a:rPr lang="en-IN" b="1" i="0" dirty="0">
                <a:effectLst/>
                <a:latin typeface="Söhne"/>
              </a:rPr>
              <a:t> Module: </a:t>
            </a:r>
            <a:r>
              <a:rPr lang="en-IN" sz="180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Displays notifications.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b="1" i="0" dirty="0">
              <a:effectLst/>
              <a:latin typeface="Söhne"/>
            </a:endParaRPr>
          </a:p>
          <a:p>
            <a:r>
              <a:rPr lang="en-IN" b="1" i="0" dirty="0">
                <a:effectLst/>
                <a:latin typeface="Söhne"/>
              </a:rPr>
              <a:t>Follow and Unfollow Module: 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Enforces users to follow and unfollow persons.</a:t>
            </a:r>
          </a:p>
          <a:p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b="1" i="0" dirty="0">
                <a:effectLst/>
                <a:latin typeface="Söhne"/>
              </a:rPr>
              <a:t>Data Module: 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Implements data backup and recovery solutions twitter clone.</a:t>
            </a:r>
          </a:p>
          <a:p>
            <a:endParaRPr lang="en-IN" dirty="0"/>
          </a:p>
          <a:p>
            <a:endParaRPr lang="en-IN" b="1" i="0" dirty="0">
              <a:effectLst/>
              <a:latin typeface="Söhne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0287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68480-9592-F608-A6B5-1C5BD54F4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requirements</a:t>
            </a:r>
            <a:endParaRPr lang="en-IN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2467547-AEFC-3076-7FB9-BB75F5DA87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3115740"/>
              </p:ext>
            </p:extLst>
          </p:nvPr>
        </p:nvGraphicFramePr>
        <p:xfrm>
          <a:off x="1613648" y="2872739"/>
          <a:ext cx="9215718" cy="28991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80964">
                  <a:extLst>
                    <a:ext uri="{9D8B030D-6E8A-4147-A177-3AD203B41FA5}">
                      <a16:colId xmlns:a16="http://schemas.microsoft.com/office/drawing/2014/main" val="2620591589"/>
                    </a:ext>
                  </a:extLst>
                </a:gridCol>
                <a:gridCol w="4634754">
                  <a:extLst>
                    <a:ext uri="{9D8B030D-6E8A-4147-A177-3AD203B41FA5}">
                      <a16:colId xmlns:a16="http://schemas.microsoft.com/office/drawing/2014/main" val="799754469"/>
                    </a:ext>
                  </a:extLst>
                </a:gridCol>
              </a:tblGrid>
              <a:tr h="724797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PLATFORM COMPONENT</a:t>
                      </a:r>
                      <a:endParaRPr lang="en-IN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SPECIFICATION</a:t>
                      </a:r>
                      <a:endParaRPr lang="en-IN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900171"/>
                  </a:ext>
                </a:extLst>
              </a:tr>
              <a:tr h="724797">
                <a:tc>
                  <a:txBody>
                    <a:bodyPr/>
                    <a:lstStyle/>
                    <a:p>
                      <a:r>
                        <a:rPr lang="en-US" dirty="0"/>
                        <a:t>CPU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Intel(R) Core (TM) i5-7020U CPU @ 2.30GHz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2856056"/>
                  </a:ext>
                </a:extLst>
              </a:tr>
              <a:tr h="724797">
                <a:tc>
                  <a:txBody>
                    <a:bodyPr/>
                    <a:lstStyle/>
                    <a:p>
                      <a:r>
                        <a:rPr lang="en-IN" dirty="0"/>
                        <a:t>Memory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8.00 GB RAM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4038733"/>
                  </a:ext>
                </a:extLst>
              </a:tr>
              <a:tr h="724797">
                <a:tc>
                  <a:txBody>
                    <a:bodyPr/>
                    <a:lstStyle/>
                    <a:p>
                      <a:r>
                        <a:rPr lang="en-US" dirty="0"/>
                        <a:t>OS Windows 11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64 bit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94518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6524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60ED8-07FD-5C4F-8B45-92CE6CE7E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Technology/SOFTWARE REQUIREMENTS</a:t>
            </a: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F49B62F-3C97-0C2C-C980-2F27F7C1AA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5564020"/>
              </p:ext>
            </p:extLst>
          </p:nvPr>
        </p:nvGraphicFramePr>
        <p:xfrm>
          <a:off x="995082" y="2247899"/>
          <a:ext cx="10353674" cy="39472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76837">
                  <a:extLst>
                    <a:ext uri="{9D8B030D-6E8A-4147-A177-3AD203B41FA5}">
                      <a16:colId xmlns:a16="http://schemas.microsoft.com/office/drawing/2014/main" val="1027571344"/>
                    </a:ext>
                  </a:extLst>
                </a:gridCol>
                <a:gridCol w="5176837">
                  <a:extLst>
                    <a:ext uri="{9D8B030D-6E8A-4147-A177-3AD203B41FA5}">
                      <a16:colId xmlns:a16="http://schemas.microsoft.com/office/drawing/2014/main" val="1962026920"/>
                    </a:ext>
                  </a:extLst>
                </a:gridCol>
              </a:tblGrid>
              <a:tr h="717737">
                <a:tc>
                  <a:txBody>
                    <a:bodyPr/>
                    <a:lstStyle/>
                    <a:p>
                      <a:r>
                        <a:rPr lang="en-US" sz="2200" dirty="0"/>
                        <a:t>P</a:t>
                      </a:r>
                      <a:r>
                        <a:rPr lang="en-IN" sz="2200" dirty="0"/>
                        <a:t>LATFORM 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S</a:t>
                      </a:r>
                      <a:r>
                        <a:rPr lang="en-IN" sz="2200" dirty="0"/>
                        <a:t>PECIFICATION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5825452"/>
                  </a:ext>
                </a:extLst>
              </a:tr>
              <a:tr h="717737">
                <a:tc>
                  <a:txBody>
                    <a:bodyPr/>
                    <a:lstStyle/>
                    <a:p>
                      <a:r>
                        <a:rPr lang="en-IN" dirty="0"/>
                        <a:t>IDE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  <a:r>
                        <a:rPr lang="en-IN" dirty="0" err="1"/>
                        <a:t>otepad</a:t>
                      </a:r>
                      <a:r>
                        <a:rPr lang="en-IN" dirty="0"/>
                        <a:t>++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9679223"/>
                  </a:ext>
                </a:extLst>
              </a:tr>
              <a:tr h="717737">
                <a:tc>
                  <a:txBody>
                    <a:bodyPr/>
                    <a:lstStyle/>
                    <a:p>
                      <a:r>
                        <a:rPr lang="en-IN" dirty="0"/>
                        <a:t>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  <a:r>
                        <a:rPr lang="en-IN" dirty="0" err="1"/>
                        <a:t>ysql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2345759"/>
                  </a:ext>
                </a:extLst>
              </a:tr>
              <a:tr h="717737">
                <a:tc>
                  <a:txBody>
                    <a:bodyPr/>
                    <a:lstStyle/>
                    <a:p>
                      <a:r>
                        <a:rPr lang="en-US" dirty="0"/>
                        <a:t>Language for backend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PHP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340445"/>
                  </a:ext>
                </a:extLst>
              </a:tr>
              <a:tr h="1076325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  <a:r>
                        <a:rPr lang="en-IN" dirty="0" err="1"/>
                        <a:t>ech</a:t>
                      </a:r>
                      <a:r>
                        <a:rPr lang="en-IN" dirty="0"/>
                        <a:t> Stack for frontend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  <a:r>
                        <a:rPr lang="en-IN" dirty="0"/>
                        <a:t>TML , CSS ,JAVASCRIPT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03124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9270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2BA18-55CD-439E-2886-221BD4558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OUTCOME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2519F-46FB-7198-DB5C-0EE8E78B00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Protect user’s account from being compromised or hacked.</a:t>
            </a:r>
          </a:p>
          <a:p>
            <a:r>
              <a:rPr lang="en-US" dirty="0"/>
              <a:t>Give full authority to one’s own data.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7075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B4B52-740B-F246-1B88-D0B9D26B7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14" y="224118"/>
            <a:ext cx="10353761" cy="1326321"/>
          </a:xfrm>
        </p:spPr>
        <p:txBody>
          <a:bodyPr/>
          <a:lstStyle/>
          <a:p>
            <a:r>
              <a:rPr lang="en-US" dirty="0"/>
              <a:t>PROPOSED TIME DURATION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1D93458-E6D1-8E55-8148-62A31A712E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4235750"/>
              </p:ext>
            </p:extLst>
          </p:nvPr>
        </p:nvGraphicFramePr>
        <p:xfrm>
          <a:off x="439271" y="1165412"/>
          <a:ext cx="11465857" cy="53071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908500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6D8C60"/>
      </a:dk2>
      <a:lt2>
        <a:srgbClr val="B1D7A1"/>
      </a:lt2>
      <a:accent1>
        <a:srgbClr val="81B992"/>
      </a:accent1>
      <a:accent2>
        <a:srgbClr val="9ABC65"/>
      </a:accent2>
      <a:accent3>
        <a:srgbClr val="BDB564"/>
      </a:accent3>
      <a:accent4>
        <a:srgbClr val="BD8964"/>
      </a:accent4>
      <a:accent5>
        <a:srgbClr val="BD6466"/>
      </a:accent5>
      <a:accent6>
        <a:srgbClr val="64A4BD"/>
      </a:accent6>
      <a:hlink>
        <a:srgbClr val="8CCC71"/>
      </a:hlink>
      <a:folHlink>
        <a:srgbClr val="A4C795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4539428D-6454-4FE6-B992-2D59F0AC2F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84</TotalTime>
  <Words>401</Words>
  <Application>Microsoft Office PowerPoint</Application>
  <PresentationFormat>Widescreen</PresentationFormat>
  <Paragraphs>61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Bookman Old Style</vt:lpstr>
      <vt:lpstr>Calibri</vt:lpstr>
      <vt:lpstr>Rockwell</vt:lpstr>
      <vt:lpstr>Söhne</vt:lpstr>
      <vt:lpstr>Symbol</vt:lpstr>
      <vt:lpstr>Times New Roman</vt:lpstr>
      <vt:lpstr>Damask</vt:lpstr>
      <vt:lpstr>SYNOPSIS PRESENTATION ON TWITTER CLONE</vt:lpstr>
      <vt:lpstr>INTRODUCTION</vt:lpstr>
      <vt:lpstr>OBJECTIVE</vt:lpstr>
      <vt:lpstr>MODULE DESCRIPTION</vt:lpstr>
      <vt:lpstr>MODULE DESCRIPTION</vt:lpstr>
      <vt:lpstr>Hardware requirements</vt:lpstr>
      <vt:lpstr>Technology/SOFTWARE REQUIREMENTS</vt:lpstr>
      <vt:lpstr>OUTCOME</vt:lpstr>
      <vt:lpstr>PROPOSED TIME DURATION</vt:lpstr>
      <vt:lpstr>REFERENCES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SYNOPSIS PRESENTATION ON TWITTER CLONE</dc:title>
  <dc:creator>Oorja Rajoria</dc:creator>
  <cp:lastModifiedBy>Oorja Rajoria</cp:lastModifiedBy>
  <cp:revision>5</cp:revision>
  <dcterms:created xsi:type="dcterms:W3CDTF">2023-09-24T16:21:05Z</dcterms:created>
  <dcterms:modified xsi:type="dcterms:W3CDTF">2023-12-06T06:40:07Z</dcterms:modified>
</cp:coreProperties>
</file>