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5"/>
  </p:notesMasterIdLst>
  <p:handoutMasterIdLst>
    <p:handoutMasterId r:id="rId16"/>
  </p:handoutMasterIdLst>
  <p:sldIdLst>
    <p:sldId id="256" r:id="rId5"/>
    <p:sldId id="258" r:id="rId6"/>
    <p:sldId id="264" r:id="rId7"/>
    <p:sldId id="266" r:id="rId8"/>
    <p:sldId id="267" r:id="rId9"/>
    <p:sldId id="268" r:id="rId10"/>
    <p:sldId id="269" r:id="rId11"/>
    <p:sldId id="261"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1330" y="413"/>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lsey Singh" userId="336d97c45a1c355a" providerId="LiveId" clId="{B38EFBE7-0A21-4785-8AA9-552067119D46}"/>
    <pc:docChg chg="modSld">
      <pc:chgData name="Chelsey Singh" userId="336d97c45a1c355a" providerId="LiveId" clId="{B38EFBE7-0A21-4785-8AA9-552067119D46}" dt="2023-09-25T11:13:38.961" v="16" actId="20577"/>
      <pc:docMkLst>
        <pc:docMk/>
      </pc:docMkLst>
      <pc:sldChg chg="modSp mod">
        <pc:chgData name="Chelsey Singh" userId="336d97c45a1c355a" providerId="LiveId" clId="{B38EFBE7-0A21-4785-8AA9-552067119D46}" dt="2023-09-25T10:56:00.225" v="0" actId="5793"/>
        <pc:sldMkLst>
          <pc:docMk/>
          <pc:sldMk cId="1652700066" sldId="264"/>
        </pc:sldMkLst>
        <pc:spChg chg="mod">
          <ac:chgData name="Chelsey Singh" userId="336d97c45a1c355a" providerId="LiveId" clId="{B38EFBE7-0A21-4785-8AA9-552067119D46}" dt="2023-09-25T10:56:00.225" v="0" actId="5793"/>
          <ac:spMkLst>
            <pc:docMk/>
            <pc:sldMk cId="1652700066" sldId="264"/>
            <ac:spMk id="3" creationId="{143F5361-68C0-4BF5-80C8-F1E7BF92B2DB}"/>
          </ac:spMkLst>
        </pc:spChg>
      </pc:sldChg>
      <pc:sldChg chg="modSp mod">
        <pc:chgData name="Chelsey Singh" userId="336d97c45a1c355a" providerId="LiveId" clId="{B38EFBE7-0A21-4785-8AA9-552067119D46}" dt="2023-09-25T11:13:38.961" v="16" actId="20577"/>
        <pc:sldMkLst>
          <pc:docMk/>
          <pc:sldMk cId="1768081906" sldId="266"/>
        </pc:sldMkLst>
        <pc:spChg chg="mod">
          <ac:chgData name="Chelsey Singh" userId="336d97c45a1c355a" providerId="LiveId" clId="{B38EFBE7-0A21-4785-8AA9-552067119D46}" dt="2023-09-25T11:13:38.961" v="16" actId="20577"/>
          <ac:spMkLst>
            <pc:docMk/>
            <pc:sldMk cId="1768081906" sldId="266"/>
            <ac:spMk id="3" creationId="{143F5361-68C0-4BF5-80C8-F1E7BF92B2D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9/25/2023</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9/25/2023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9/25/2023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9/25/2023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oboloo.com/glossary/resource-allocation-syndrom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E - auction system</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endParaRPr lang="en-US" sz="2400" dirty="0">
              <a:latin typeface="Tahoma" panose="020B0604030504040204" pitchFamily="34" charset="0"/>
              <a:ea typeface="Tahoma" panose="020B0604030504040204" pitchFamily="34" charset="0"/>
              <a:cs typeface="Tahoma" panose="020B0604030504040204" pitchFamily="34" charset="0"/>
            </a:endParaRPr>
          </a:p>
          <a:p>
            <a:pPr algn="ctr"/>
            <a:r>
              <a:rPr lang="en-US" sz="2400" dirty="0">
                <a:latin typeface="Tahoma" panose="020B0604030504040204" pitchFamily="34" charset="0"/>
                <a:ea typeface="Tahoma" panose="020B0604030504040204" pitchFamily="34" charset="0"/>
                <a:cs typeface="Tahoma" panose="020B0604030504040204" pitchFamily="34" charset="0"/>
              </a:rPr>
              <a:t>Minor project presentation</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In the service of society</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Autofit/>
          </a:bodyPr>
          <a:lstStyle/>
          <a:p>
            <a:pPr marL="0" indent="0">
              <a:buNone/>
            </a:pPr>
            <a:r>
              <a:rPr lang="en-US" sz="2000" b="0" i="0" dirty="0">
                <a:effectLst/>
                <a:latin typeface="new-hero"/>
              </a:rPr>
              <a:t>Time savings translate directly into cost savings. According to </a:t>
            </a:r>
            <a:r>
              <a:rPr lang="en-US" sz="2000" b="0" i="0" dirty="0" err="1">
                <a:effectLst/>
                <a:latin typeface="new-hero"/>
              </a:rPr>
              <a:t>Sanmarket</a:t>
            </a:r>
            <a:r>
              <a:rPr lang="en-US" sz="2000" b="0" i="0" dirty="0">
                <a:effectLst/>
                <a:latin typeface="new-hero"/>
              </a:rPr>
              <a:t>, there was a savings of 6.88% on average across all categories by companies that used </a:t>
            </a:r>
            <a:r>
              <a:rPr lang="en-US" sz="2000" b="0" i="0" dirty="0" err="1">
                <a:effectLst/>
                <a:latin typeface="new-hero"/>
              </a:rPr>
              <a:t>eAuction</a:t>
            </a:r>
            <a:r>
              <a:rPr lang="en-US" sz="2000" b="0" i="0" dirty="0">
                <a:effectLst/>
                <a:latin typeface="new-hero"/>
              </a:rPr>
              <a:t> tools in the last quarter of 2022.</a:t>
            </a:r>
          </a:p>
          <a:p>
            <a:pPr marL="0" indent="0">
              <a:buNone/>
            </a:pPr>
            <a:r>
              <a:rPr lang="en-US" sz="2000" b="0" i="0" dirty="0">
                <a:effectLst/>
                <a:latin typeface="new-hero"/>
              </a:rPr>
              <a:t>There is no need to review full proposals from suppliers and evaluate each write-up.</a:t>
            </a:r>
          </a:p>
          <a:p>
            <a:pPr marL="0" indent="0">
              <a:buNone/>
            </a:pPr>
            <a:r>
              <a:rPr lang="en-US" sz="2000" b="0" i="0" dirty="0">
                <a:effectLst/>
                <a:latin typeface="new-hero"/>
              </a:rPr>
              <a:t>The open nature of bids shows the fair market value of goods and what competitors are willing to pay for materials.</a:t>
            </a:r>
          </a:p>
          <a:p>
            <a:pPr marL="0" indent="0">
              <a:buNone/>
            </a:pPr>
            <a:r>
              <a:rPr lang="en-US" b="0" i="0" dirty="0">
                <a:effectLst/>
                <a:latin typeface="new-hero"/>
              </a:rPr>
              <a:t>Buyers benefit by having standard methods to procure materials, leading to more predictable spending cycles.</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60978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				TEAM LEADER :-</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				CHELSEY SINGH</a:t>
            </a:r>
            <a:r>
              <a:rPr lang="en-US" sz="1800" dirty="0">
                <a:latin typeface="Tahoma" panose="020B0604030504040204" pitchFamily="34" charset="0"/>
                <a:ea typeface="Tahoma" panose="020B0604030504040204" pitchFamily="34" charset="0"/>
                <a:cs typeface="Tahoma" panose="020B0604030504040204" pitchFamily="34" charset="0"/>
              </a:rPr>
              <a:t>(masters of computer </a:t>
            </a:r>
            <a:r>
              <a:rPr lang="en-US" sz="1800" dirty="0" err="1">
                <a:latin typeface="Tahoma" panose="020B0604030504040204" pitchFamily="34" charset="0"/>
                <a:ea typeface="Tahoma" panose="020B0604030504040204" pitchFamily="34" charset="0"/>
                <a:cs typeface="Tahoma" panose="020B0604030504040204" pitchFamily="34" charset="0"/>
              </a:rPr>
              <a:t>appliocations</a:t>
            </a:r>
            <a:r>
              <a:rPr lang="en-US" sz="1800" dirty="0">
                <a:latin typeface="Tahoma" panose="020B0604030504040204" pitchFamily="34" charset="0"/>
                <a:ea typeface="Tahoma" panose="020B0604030504040204" pitchFamily="34" charset="0"/>
                <a:cs typeface="Tahoma" panose="020B0604030504040204" pitchFamily="34" charset="0"/>
              </a:rPr>
              <a:t>)</a:t>
            </a: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		</a:t>
            </a:r>
          </a:p>
          <a:p>
            <a:pPr marL="0" indent="0">
              <a:buNone/>
            </a:pPr>
            <a:endParaRPr lang="en-US" sz="14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14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400" dirty="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PROJECT</a:t>
            </a:r>
            <a:r>
              <a:rPr lang="en-US" sz="1400" dirty="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SUPERVISOR :-</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				M/S SHALIKA ARORA(ass. Professor)</a:t>
            </a:r>
          </a:p>
        </p:txBody>
      </p:sp>
    </p:spTree>
    <p:extLst>
      <p:ext uri="{BB962C8B-B14F-4D97-AF65-F5344CB8AC3E}">
        <p14:creationId xmlns:p14="http://schemas.microsoft.com/office/powerpoint/2010/main" val="217217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introduction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Autofit/>
          </a:bodyPr>
          <a:lstStyle/>
          <a:p>
            <a:pPr marL="0" indent="0">
              <a:buNone/>
            </a:pPr>
            <a:r>
              <a:rPr lang="en-US" b="0" i="0" dirty="0">
                <a:effectLst/>
                <a:latin typeface="Open Sans" panose="020B0606030504020204" pitchFamily="34" charset="0"/>
              </a:rPr>
              <a:t>Online Auction and Bidding System is the website application where participants can bid for the products and users can upload products for auction. In online auction project that holds online auctions of various products on a website and serves sellers and bidders accordingly. The system is designed to allow customers/users to setup their products for auctions and bidders to register and bid for various products available for bidding. This project developed using PHP and all the record stores in MySQL database</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52700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3200" b="1" dirty="0">
                <a:effectLst/>
                <a:latin typeface="Times New Roman" panose="02020603050405020304" pitchFamily="18" charset="0"/>
                <a:ea typeface="Calibri" panose="020F0502020204030204" pitchFamily="34" charset="0"/>
              </a:rPr>
              <a:t>Technologies / Software Requirements </a:t>
            </a:r>
            <a:endParaRPr lang="en-US" sz="3200" b="1"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Autofit/>
          </a:bodyPr>
          <a:lstStyle/>
          <a:p>
            <a:pPr algn="l" fontAlgn="base">
              <a:buFont typeface="Arial" panose="020B0604020202020204" pitchFamily="34" charset="0"/>
              <a:buChar char="•"/>
            </a:pPr>
            <a:r>
              <a:rPr lang="en-IN" b="1" i="0" dirty="0">
                <a:effectLst/>
                <a:latin typeface="inherit"/>
              </a:rPr>
              <a:t>Programming Language</a:t>
            </a:r>
            <a:r>
              <a:rPr lang="en-IN" b="0" i="0" dirty="0">
                <a:effectLst/>
                <a:latin typeface="Open Sans" panose="020B0606030504020204" pitchFamily="34" charset="0"/>
              </a:rPr>
              <a:t>: </a:t>
            </a:r>
            <a:r>
              <a:rPr lang="en-IN" dirty="0">
                <a:latin typeface="Open Sans" panose="020B0606030504020204" pitchFamily="34" charset="0"/>
              </a:rPr>
              <a:t>PYTHON</a:t>
            </a:r>
            <a:endParaRPr lang="en-IN" b="0" i="0" dirty="0">
              <a:effectLst/>
              <a:latin typeface="Open Sans" panose="020B0606030504020204" pitchFamily="34" charset="0"/>
            </a:endParaRPr>
          </a:p>
          <a:p>
            <a:pPr algn="l" fontAlgn="base">
              <a:buFont typeface="Arial" panose="020B0604020202020204" pitchFamily="34" charset="0"/>
              <a:buChar char="•"/>
            </a:pPr>
            <a:r>
              <a:rPr lang="en-IN" b="1" i="0" dirty="0">
                <a:effectLst/>
                <a:latin typeface="inherit"/>
              </a:rPr>
              <a:t>Database used</a:t>
            </a:r>
            <a:r>
              <a:rPr lang="en-IN" b="0" i="0" dirty="0">
                <a:effectLst/>
                <a:latin typeface="Open Sans" panose="020B0606030504020204" pitchFamily="34" charset="0"/>
              </a:rPr>
              <a:t>: MySQL</a:t>
            </a:r>
            <a:endParaRPr lang="en-IN" sz="1800" b="1" i="1" u="sng" dirty="0">
              <a:latin typeface="Calibri" panose="020F0502020204030204" pitchFamily="34" charset="0"/>
              <a:ea typeface="Calibri" panose="020F0502020204030204" pitchFamily="34" charset="0"/>
              <a:cs typeface="Times New Roman" panose="02020603050405020304" pitchFamily="18" charset="0"/>
            </a:endParaRPr>
          </a:p>
          <a:p>
            <a:pPr algn="l" fontAlgn="base">
              <a:buFont typeface="Arial" panose="020B0604020202020204" pitchFamily="34" charset="0"/>
              <a:buChar char="•"/>
            </a:pPr>
            <a:r>
              <a:rPr lang="en-IN" sz="1800" b="1" i="1" u="sng">
                <a:latin typeface="Calibri" panose="020F0502020204030204" pitchFamily="34" charset="0"/>
                <a:ea typeface="Calibri" panose="020F0502020204030204" pitchFamily="34" charset="0"/>
                <a:cs typeface="Times New Roman" panose="02020603050405020304" pitchFamily="18" charset="0"/>
              </a:rPr>
              <a:t>SOFTWARE REQUIREMENT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Python</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Sublime Text Editor</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XAMP Server</a:t>
            </a:r>
          </a:p>
          <a:p>
            <a:pPr marL="0" indent="0" algn="l" fontAlgn="base">
              <a:buNone/>
            </a:pPr>
            <a:endParaRPr lang="en-IN" b="0" i="0" dirty="0">
              <a:solidFill>
                <a:srgbClr val="2F3239"/>
              </a:solidFill>
              <a:effectLst/>
              <a:latin typeface="Open Sans" panose="020B060603050402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68081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3200" dirty="0">
                <a:effectLst/>
                <a:latin typeface="Times New Roman" panose="02020603050405020304" pitchFamily="18" charset="0"/>
                <a:ea typeface="Calibri" panose="020F0502020204030204" pitchFamily="34" charset="0"/>
              </a:rPr>
              <a:t> Hardware requirement / Hardware Used </a:t>
            </a:r>
            <a:r>
              <a:rPr lang="en-US" sz="3200" b="1" dirty="0">
                <a:effectLst/>
                <a:latin typeface="Times New Roman" panose="02020603050405020304" pitchFamily="18" charset="0"/>
                <a:ea typeface="Calibri" panose="020F0502020204030204" pitchFamily="34" charset="0"/>
              </a:rPr>
              <a:t> </a:t>
            </a:r>
            <a:endParaRPr lang="en-US" sz="3200" b="1"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Autofit/>
          </a:bodyPr>
          <a:lstStyle/>
          <a:p>
            <a:pPr marL="0" lvl="0" indent="0">
              <a:lnSpc>
                <a:spcPct val="107000"/>
              </a:lnSpc>
              <a:buNone/>
            </a:pPr>
            <a:r>
              <a:rPr lang="en-IN" b="1" dirty="0">
                <a:effectLst/>
                <a:latin typeface="Calibri" panose="020F0502020204030204" pitchFamily="34" charset="0"/>
                <a:ea typeface="Calibri" panose="020F0502020204030204" pitchFamily="34" charset="0"/>
                <a:cs typeface="Times New Roman" panose="02020603050405020304" pitchFamily="18" charset="0"/>
              </a:rPr>
              <a:t>Laptop or PC</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Windows 7 or higher</a:t>
            </a:r>
          </a:p>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I3 processor system or higher</a:t>
            </a:r>
          </a:p>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4 GB RAM or higher</a:t>
            </a:r>
          </a:p>
          <a:p>
            <a:pPr marL="342900" lvl="0" indent="-342900">
              <a:lnSpc>
                <a:spcPct val="107000"/>
              </a:lnSpc>
              <a:spcAft>
                <a:spcPts val="800"/>
              </a:spcAft>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100 GB ROM or higher</a:t>
            </a:r>
          </a:p>
          <a:p>
            <a:pPr marL="0" indent="0" algn="l" fontAlgn="base">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l" fontAlgn="base">
              <a:buNone/>
            </a:pPr>
            <a:endParaRPr lang="en-IN" b="0" i="0" dirty="0">
              <a:solidFill>
                <a:srgbClr val="2F3239"/>
              </a:solidFill>
              <a:effectLst/>
              <a:latin typeface="Open Sans" panose="020B060603050402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14411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3200" dirty="0">
                <a:effectLst/>
                <a:latin typeface="Times New Roman" panose="02020603050405020304" pitchFamily="18" charset="0"/>
                <a:ea typeface="Calibri" panose="020F0502020204030204" pitchFamily="34" charset="0"/>
              </a:rPr>
              <a:t> </a:t>
            </a:r>
            <a:r>
              <a:rPr lang="en-US" dirty="0">
                <a:effectLst/>
                <a:latin typeface="Times New Roman" panose="02020603050405020304" pitchFamily="18" charset="0"/>
                <a:ea typeface="Calibri" panose="020F0502020204030204" pitchFamily="34" charset="0"/>
              </a:rPr>
              <a:t>Modules Description</a:t>
            </a:r>
            <a:endParaRPr lang="en-US" b="1"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Autofit/>
          </a:bodyPr>
          <a:lstStyle/>
          <a:p>
            <a:pPr algn="l" fontAlgn="base">
              <a:buFont typeface="Arial" panose="020B0604020202020204" pitchFamily="34" charset="0"/>
              <a:buChar char="•"/>
            </a:pPr>
            <a:r>
              <a:rPr lang="en-US" b="1" i="0" dirty="0">
                <a:solidFill>
                  <a:schemeClr val="tx2"/>
                </a:solidFill>
                <a:effectLst/>
                <a:latin typeface="inherit"/>
              </a:rPr>
              <a:t>LOGIN/REGISTRATION MODULE: </a:t>
            </a:r>
            <a:r>
              <a:rPr lang="en-US" b="0" i="0" dirty="0">
                <a:solidFill>
                  <a:schemeClr val="tx2"/>
                </a:solidFill>
                <a:effectLst/>
                <a:latin typeface="Open Sans" panose="020B0606030504020204" pitchFamily="34" charset="0"/>
              </a:rPr>
              <a:t>Those who wish to take part in Bidding or sell products at the site have to register at the site as customer. Only authenticated users can take part in selling or in bidding. In this module customer can register to the system by entering registration details. After the registration they can login to the system by entering unique login id and password.</a:t>
            </a:r>
          </a:p>
          <a:p>
            <a:pPr algn="l" fontAlgn="base">
              <a:buFont typeface="Arial" panose="020B0604020202020204" pitchFamily="34" charset="0"/>
              <a:buChar char="•"/>
            </a:pPr>
            <a:r>
              <a:rPr lang="en-US" b="1" i="0" dirty="0">
                <a:solidFill>
                  <a:schemeClr val="tx2"/>
                </a:solidFill>
                <a:effectLst/>
                <a:latin typeface="inherit"/>
              </a:rPr>
              <a:t>CUSTOMER MODULE: </a:t>
            </a:r>
            <a:r>
              <a:rPr lang="en-US" b="0" i="0" dirty="0">
                <a:solidFill>
                  <a:schemeClr val="tx2"/>
                </a:solidFill>
                <a:effectLst/>
                <a:latin typeface="Open Sans" panose="020B0606030504020204" pitchFamily="34" charset="0"/>
              </a:rPr>
              <a:t>In the customer module customer can view his own bidding details, Purchase report, auction winning report, etc.</a:t>
            </a:r>
          </a:p>
          <a:p>
            <a:pPr marL="0" lvl="0" indent="0">
              <a:lnSpc>
                <a:spcPct val="107000"/>
              </a:lnSpc>
              <a:buNone/>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4123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A1D5D5F4-FBB0-5315-3F60-5AD1A0A505F0}"/>
              </a:ext>
            </a:extLst>
          </p:cNvPr>
          <p:cNvSpPr>
            <a:spLocks noGrp="1"/>
          </p:cNvSpPr>
          <p:nvPr>
            <p:ph idx="1"/>
          </p:nvPr>
        </p:nvSpPr>
        <p:spPr>
          <a:xfrm>
            <a:off x="1141412" y="891251"/>
            <a:ext cx="9905999" cy="4899950"/>
          </a:xfrm>
        </p:spPr>
        <p:txBody>
          <a:bodyPr>
            <a:normAutofit fontScale="92500"/>
          </a:bodyPr>
          <a:lstStyle/>
          <a:p>
            <a:r>
              <a:rPr lang="en-US" b="1" i="0" dirty="0">
                <a:effectLst/>
                <a:latin typeface="inherit"/>
              </a:rPr>
              <a:t>PRODUCT LIST MODULE: </a:t>
            </a:r>
            <a:r>
              <a:rPr lang="en-US" b="0" i="0" dirty="0">
                <a:effectLst/>
                <a:latin typeface="Open Sans" panose="020B0606030504020204" pitchFamily="34" charset="0"/>
              </a:rPr>
              <a:t>This collects information like product name, product detail, product image, Start bid, Sale price, Bidding start date and end date.</a:t>
            </a:r>
          </a:p>
          <a:p>
            <a:pPr algn="l" fontAlgn="base">
              <a:buFont typeface="Arial" panose="020B0604020202020204" pitchFamily="34" charset="0"/>
              <a:buChar char="•"/>
            </a:pPr>
            <a:r>
              <a:rPr lang="en-US" b="1" i="0" dirty="0">
                <a:effectLst/>
                <a:latin typeface="inherit"/>
              </a:rPr>
              <a:t>CHAT MODULE: </a:t>
            </a:r>
            <a:r>
              <a:rPr lang="en-US" b="0" i="0" dirty="0">
                <a:effectLst/>
                <a:latin typeface="Open Sans" panose="020B0606030504020204" pitchFamily="34" charset="0"/>
              </a:rPr>
              <a:t>If the customer has any queries regarding product they can directly contact with sellers. 24×7 online chat features available. If the seller is offline then the message stores under seller message box.</a:t>
            </a:r>
          </a:p>
          <a:p>
            <a:pPr algn="l" fontAlgn="base">
              <a:buFont typeface="Arial" panose="020B0604020202020204" pitchFamily="34" charset="0"/>
              <a:buChar char="•"/>
            </a:pPr>
            <a:r>
              <a:rPr lang="en-US" b="1" i="0" dirty="0">
                <a:effectLst/>
                <a:latin typeface="inherit"/>
              </a:rPr>
              <a:t>REPORT MODULE</a:t>
            </a:r>
            <a:r>
              <a:rPr lang="en-US" b="0" i="0" dirty="0">
                <a:effectLst/>
                <a:latin typeface="Open Sans" panose="020B0606030504020204" pitchFamily="34" charset="0"/>
              </a:rPr>
              <a:t>: This module is for administrator to check sales report, product report, auction report, payment report, etc.</a:t>
            </a:r>
          </a:p>
          <a:p>
            <a:pPr algn="l" fontAlgn="base">
              <a:buFont typeface="Arial" panose="020B0604020202020204" pitchFamily="34" charset="0"/>
              <a:buChar char="•"/>
            </a:pPr>
            <a:r>
              <a:rPr lang="en-US" b="1" i="0" dirty="0">
                <a:effectLst/>
                <a:latin typeface="inherit"/>
              </a:rPr>
              <a:t>DASHBOARD MODULE: </a:t>
            </a:r>
            <a:r>
              <a:rPr lang="en-US" b="0" i="0" dirty="0">
                <a:effectLst/>
                <a:latin typeface="Open Sans" panose="020B0606030504020204" pitchFamily="34" charset="0"/>
              </a:rPr>
              <a:t>This dashboard module is for administrator and employees. Admin has full authority of the website and employee has limited authority.</a:t>
            </a:r>
          </a:p>
          <a:p>
            <a:endParaRPr lang="en-IN" dirty="0"/>
          </a:p>
        </p:txBody>
      </p:sp>
    </p:spTree>
    <p:extLst>
      <p:ext uri="{BB962C8B-B14F-4D97-AF65-F5344CB8AC3E}">
        <p14:creationId xmlns:p14="http://schemas.microsoft.com/office/powerpoint/2010/main" val="419975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Reports/output</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What worked? What did not work? Why?</a:t>
            </a:r>
          </a:p>
          <a:p>
            <a:pPr lvl="1"/>
            <a:r>
              <a:rPr lang="en-US" sz="2400" dirty="0">
                <a:latin typeface="Tahoma" panose="020B0604030504040204" pitchFamily="34" charset="0"/>
                <a:ea typeface="Tahoma" panose="020B0604030504040204" pitchFamily="34" charset="0"/>
                <a:cs typeface="Tahoma" panose="020B0604030504040204" pitchFamily="34" charset="0"/>
              </a:rPr>
              <a:t>What materials need to be changed and/or kept? Why?</a:t>
            </a:r>
          </a:p>
          <a:p>
            <a:pPr lvl="1"/>
            <a:r>
              <a:rPr lang="en-US" sz="2400" dirty="0">
                <a:latin typeface="Tahoma" panose="020B0604030504040204" pitchFamily="34" charset="0"/>
                <a:ea typeface="Tahoma" panose="020B0604030504040204" pitchFamily="34" charset="0"/>
                <a:cs typeface="Tahoma" panose="020B0604030504040204" pitchFamily="34" charset="0"/>
              </a:rPr>
              <a:t>Did the size of your prototype give you enough information to move forward with a final product? Why or why not?</a:t>
            </a:r>
          </a:p>
          <a:p>
            <a:pPr lvl="1"/>
            <a:r>
              <a:rPr lang="en-US" sz="2400" dirty="0">
                <a:latin typeface="Tahoma" panose="020B0604030504040204" pitchFamily="34" charset="0"/>
                <a:ea typeface="Tahoma" panose="020B0604030504040204" pitchFamily="34" charset="0"/>
                <a:cs typeface="Tahoma" panose="020B0604030504040204" pitchFamily="34" charset="0"/>
              </a:rPr>
              <a:t>Did you have other people test your design and give you feedback? Why or why not?</a:t>
            </a:r>
          </a:p>
        </p:txBody>
      </p:sp>
    </p:spTree>
    <p:extLst>
      <p:ext uri="{BB962C8B-B14F-4D97-AF65-F5344CB8AC3E}">
        <p14:creationId xmlns:p14="http://schemas.microsoft.com/office/powerpoint/2010/main" val="1348318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conclusion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Autofit/>
          </a:bodyPr>
          <a:lstStyle/>
          <a:p>
            <a:pPr lvl="1"/>
            <a:r>
              <a:rPr lang="en-US" sz="2400" b="0" i="0" dirty="0">
                <a:effectLst/>
                <a:latin typeface="Poppins" panose="020B0502040204020203" pitchFamily="2" charset="0"/>
              </a:rPr>
              <a:t>E auctions are an important part of procurement because they allow for a more efficient and cost-effective purchasing process. By allowing buyers and sellers to interact directly, e auctions can help reduce the time and costs associated with traditional procurement processes. Additionally, e auctions can provide greater transparency into the bidding process, which can lead to more accurate pricing and better </a:t>
            </a:r>
            <a:r>
              <a:rPr lang="en-US" sz="2400" b="0" i="0" u="none" strike="noStrike" dirty="0">
                <a:effectLst/>
                <a:latin typeface="Poppins" panose="020B0502040204020203" pitchFamily="2" charset="0"/>
                <a:hlinkClick r:id="rId2">
                  <a:extLst>
                    <a:ext uri="{A12FA001-AC4F-418D-AE19-62706E023703}">
                      <ahyp:hlinkClr xmlns:ahyp="http://schemas.microsoft.com/office/drawing/2018/hyperlinkcolor" val="tx"/>
                    </a:ext>
                  </a:extLst>
                </a:hlinkClick>
              </a:rPr>
              <a:t>allocation of resources</a:t>
            </a:r>
            <a:r>
              <a:rPr lang="en-US" sz="2400" b="0" i="0" dirty="0">
                <a:effectLst/>
                <a:latin typeface="Poppins" panose="020B0502040204020203" pitchFamily="2" charset="0"/>
              </a:rPr>
              <a:t>.</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6302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182</TotalTime>
  <Words>633</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Arial</vt:lpstr>
      <vt:lpstr>Calibri</vt:lpstr>
      <vt:lpstr>inherit</vt:lpstr>
      <vt:lpstr>new-hero</vt:lpstr>
      <vt:lpstr>Open Sans</vt:lpstr>
      <vt:lpstr>Poppins</vt:lpstr>
      <vt:lpstr>Rockwell</vt:lpstr>
      <vt:lpstr>Symbol</vt:lpstr>
      <vt:lpstr>Tahoma</vt:lpstr>
      <vt:lpstr>Times New Roman</vt:lpstr>
      <vt:lpstr>Tw Cen MT</vt:lpstr>
      <vt:lpstr>Circuit</vt:lpstr>
      <vt:lpstr>E - auction system</vt:lpstr>
      <vt:lpstr>PowerPoint Presentation</vt:lpstr>
      <vt:lpstr>introduction</vt:lpstr>
      <vt:lpstr>Technologies / Software Requirements </vt:lpstr>
      <vt:lpstr> Hardware requirement / Hardware Used  </vt:lpstr>
      <vt:lpstr> Modules Description</vt:lpstr>
      <vt:lpstr>PowerPoint Presentation</vt:lpstr>
      <vt:lpstr>Reports/output</vt:lpstr>
      <vt:lpstr>conclusion</vt:lpstr>
      <vt:lpstr>In the service of society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 auction system</dc:title>
  <dc:creator>Chelsey Singh</dc:creator>
  <cp:lastModifiedBy>Chelsey Singh</cp:lastModifiedBy>
  <cp:revision>1</cp:revision>
  <dcterms:created xsi:type="dcterms:W3CDTF">2023-09-25T08:11:29Z</dcterms:created>
  <dcterms:modified xsi:type="dcterms:W3CDTF">2023-09-25T11:13:40Z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