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75" r:id="rId2"/>
    <p:sldId id="274" r:id="rId3"/>
    <p:sldId id="259" r:id="rId4"/>
    <p:sldId id="269" r:id="rId5"/>
    <p:sldId id="260" r:id="rId6"/>
    <p:sldId id="261" r:id="rId7"/>
    <p:sldId id="268" r:id="rId8"/>
    <p:sldId id="270" r:id="rId9"/>
    <p:sldId id="276"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432353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1317332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9000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2635685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1483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2145364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203555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83235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78410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D26B5-3618-4FC7-91EA-587EAC49E1B0}"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306974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DD26B5-3618-4FC7-91EA-587EAC49E1B0}"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231364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D26B5-3618-4FC7-91EA-587EAC49E1B0}" type="datetimeFigureOut">
              <a:rPr lang="en-IN" smtClean="0"/>
              <a:t>04-11-2023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154576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DD26B5-3618-4FC7-91EA-587EAC49E1B0}" type="datetimeFigureOut">
              <a:rPr lang="en-IN" smtClean="0"/>
              <a:t>04-11-2023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11011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D26B5-3618-4FC7-91EA-587EAC49E1B0}" type="datetimeFigureOut">
              <a:rPr lang="en-IN" smtClean="0"/>
              <a:t>04-11-2023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143726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DD26B5-3618-4FC7-91EA-587EAC49E1B0}"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70A94-F547-45ED-B631-5EA4FEE46067}" type="slidenum">
              <a:rPr lang="en-IN" smtClean="0"/>
              <a:t>‹#›</a:t>
            </a:fld>
            <a:endParaRPr lang="en-IN"/>
          </a:p>
        </p:txBody>
      </p:sp>
    </p:spTree>
    <p:extLst>
      <p:ext uri="{BB962C8B-B14F-4D97-AF65-F5344CB8AC3E}">
        <p14:creationId xmlns:p14="http://schemas.microsoft.com/office/powerpoint/2010/main" val="81251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70A94-F547-45ED-B631-5EA4FEE46067}" type="slidenum">
              <a:rPr lang="en-IN" smtClean="0"/>
              <a:t>‹#›</a:t>
            </a:fld>
            <a:endParaRPr lang="en-IN"/>
          </a:p>
        </p:txBody>
      </p:sp>
      <p:sp>
        <p:nvSpPr>
          <p:cNvPr id="5" name="Date Placeholder 4"/>
          <p:cNvSpPr>
            <a:spLocks noGrp="1"/>
          </p:cNvSpPr>
          <p:nvPr>
            <p:ph type="dt" sz="half" idx="10"/>
          </p:nvPr>
        </p:nvSpPr>
        <p:spPr/>
        <p:txBody>
          <a:bodyPr/>
          <a:lstStyle/>
          <a:p>
            <a:fld id="{ACDD26B5-3618-4FC7-91EA-587EAC49E1B0}" type="datetimeFigureOut">
              <a:rPr lang="en-IN" smtClean="0"/>
              <a:t>04-11-2023</a:t>
            </a:fld>
            <a:endParaRPr lang="en-IN"/>
          </a:p>
        </p:txBody>
      </p:sp>
    </p:spTree>
    <p:extLst>
      <p:ext uri="{BB962C8B-B14F-4D97-AF65-F5344CB8AC3E}">
        <p14:creationId xmlns:p14="http://schemas.microsoft.com/office/powerpoint/2010/main" val="112398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DD26B5-3618-4FC7-91EA-587EAC49E1B0}" type="datetimeFigureOut">
              <a:rPr lang="en-IN" smtClean="0"/>
              <a:t>04-11-2023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870A94-F547-45ED-B631-5EA4FEE46067}" type="slidenum">
              <a:rPr lang="en-IN" smtClean="0"/>
              <a:t>‹#›</a:t>
            </a:fld>
            <a:endParaRPr lang="en-IN"/>
          </a:p>
        </p:txBody>
      </p:sp>
    </p:spTree>
    <p:extLst>
      <p:ext uri="{BB962C8B-B14F-4D97-AF65-F5344CB8AC3E}">
        <p14:creationId xmlns:p14="http://schemas.microsoft.com/office/powerpoint/2010/main" val="66644492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1D16D-41B8-1DA3-AE67-2B90D3C3B6C7}"/>
              </a:ext>
            </a:extLst>
          </p:cNvPr>
          <p:cNvSpPr>
            <a:spLocks noGrp="1"/>
          </p:cNvSpPr>
          <p:nvPr>
            <p:ph type="title"/>
          </p:nvPr>
        </p:nvSpPr>
        <p:spPr>
          <a:xfrm>
            <a:off x="1024466" y="1803401"/>
            <a:ext cx="8249535" cy="2226732"/>
          </a:xfrm>
        </p:spPr>
        <p:txBody>
          <a:bodyPr>
            <a:normAutofit/>
          </a:bodyPr>
          <a:lstStyle/>
          <a:p>
            <a:pPr algn="ctr"/>
            <a:r>
              <a:rPr lang="en-IN" sz="5400" dirty="0">
                <a:solidFill>
                  <a:schemeClr val="tx1"/>
                </a:solidFill>
              </a:rPr>
              <a:t>E-Commerce</a:t>
            </a:r>
            <a:br>
              <a:rPr lang="en-IN" sz="5400" dirty="0">
                <a:solidFill>
                  <a:schemeClr val="tx1"/>
                </a:solidFill>
              </a:rPr>
            </a:br>
            <a:r>
              <a:rPr lang="en-IN" sz="5400" dirty="0">
                <a:solidFill>
                  <a:schemeClr val="tx1"/>
                </a:solidFill>
              </a:rPr>
              <a:t>Web APP</a:t>
            </a:r>
          </a:p>
        </p:txBody>
      </p:sp>
    </p:spTree>
    <p:extLst>
      <p:ext uri="{BB962C8B-B14F-4D97-AF65-F5344CB8AC3E}">
        <p14:creationId xmlns:p14="http://schemas.microsoft.com/office/powerpoint/2010/main" val="1077162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8E235F7-017B-DC32-5999-ACE343017A40}"/>
              </a:ext>
            </a:extLst>
          </p:cNvPr>
          <p:cNvSpPr/>
          <p:nvPr/>
        </p:nvSpPr>
        <p:spPr>
          <a:xfrm>
            <a:off x="664634" y="469900"/>
            <a:ext cx="8013700" cy="5676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Proposed Time Duration</a:t>
            </a:r>
          </a:p>
          <a:p>
            <a:pPr algn="ctr"/>
            <a:endParaRPr lang="en-IN"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0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pic>
        <p:nvPicPr>
          <p:cNvPr id="3" name="Picture 2">
            <a:extLst>
              <a:ext uri="{FF2B5EF4-FFF2-40B4-BE49-F238E27FC236}">
                <a16:creationId xmlns:a16="http://schemas.microsoft.com/office/drawing/2014/main" xmlns="" id="{1D9FDB2B-445A-0176-6BDE-7AE9A38F8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34" y="1786467"/>
            <a:ext cx="8013700" cy="4216400"/>
          </a:xfrm>
          <a:prstGeom prst="rect">
            <a:avLst/>
          </a:prstGeom>
        </p:spPr>
      </p:pic>
    </p:spTree>
    <p:extLst>
      <p:ext uri="{BB962C8B-B14F-4D97-AF65-F5344CB8AC3E}">
        <p14:creationId xmlns:p14="http://schemas.microsoft.com/office/powerpoint/2010/main" val="1399474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93C8690-E0C9-E4A7-9F77-A66ECAA90B64}"/>
              </a:ext>
            </a:extLst>
          </p:cNvPr>
          <p:cNvSpPr/>
          <p:nvPr/>
        </p:nvSpPr>
        <p:spPr>
          <a:xfrm>
            <a:off x="1303867" y="397933"/>
            <a:ext cx="7188200" cy="56472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spcAft>
                <a:spcPts val="1000"/>
              </a:spcAft>
            </a:pPr>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Team</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Member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Harsh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kain</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(2200290140065)</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Session:2023-2024 (3</a:t>
            </a:r>
            <a:r>
              <a:rPr lang="en-IN" sz="1800" b="1" baseline="30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rd</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Semester)</a:t>
            </a:r>
          </a:p>
          <a:p>
            <a:pPr algn="ctr">
              <a:lnSpc>
                <a:spcPct val="115000"/>
              </a:lnSpc>
              <a:spcAft>
                <a:spcPts val="10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Under the supervision of</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Prof. Shalika </a:t>
            </a:r>
            <a:r>
              <a:rPr lang="en-IN" sz="18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Arora</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Bef>
                <a:spcPts val="1200"/>
              </a:spcBef>
              <a:spcAft>
                <a:spcPts val="300"/>
              </a:spcAft>
              <a:tabLst>
                <a:tab pos="3609975" algn="l"/>
              </a:tabLst>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KIET Group of Institutions, Delhi-NCR, Ghaziabad</a:t>
            </a:r>
            <a:endParaRPr lang="en-IN" sz="18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069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E46D2F-DCCD-6877-1111-0BB8C91D7D80}"/>
              </a:ext>
            </a:extLst>
          </p:cNvPr>
          <p:cNvSpPr>
            <a:spLocks noGrp="1"/>
          </p:cNvSpPr>
          <p:nvPr>
            <p:ph type="title"/>
          </p:nvPr>
        </p:nvSpPr>
        <p:spPr>
          <a:xfrm>
            <a:off x="762001" y="762000"/>
            <a:ext cx="8596668" cy="711200"/>
          </a:xfrm>
        </p:spPr>
        <p:txBody>
          <a:bodyPr>
            <a:normAutofit fontScale="90000"/>
          </a:bodyPr>
          <a:lstStyle/>
          <a:p>
            <a: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t>Introduction</a:t>
            </a:r>
            <a:r>
              <a:rPr lang="en-IN" sz="3600" dirty="0">
                <a:effectLst/>
                <a:latin typeface="Calibri" panose="020F0502020204030204" pitchFamily="34" charset="0"/>
                <a:ea typeface="Calibri" panose="020F0502020204030204" pitchFamily="34" charset="0"/>
                <a:cs typeface="Times New Roman" panose="02020603050405020304" pitchFamily="18" charset="0"/>
              </a:rPr>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C9D3FE0A-F879-70BD-DAFF-10206E642FC9}"/>
              </a:ext>
            </a:extLst>
          </p:cNvPr>
          <p:cNvSpPr>
            <a:spLocks noGrp="1"/>
          </p:cNvSpPr>
          <p:nvPr>
            <p:ph idx="1"/>
          </p:nvPr>
        </p:nvSpPr>
        <p:spPr>
          <a:xfrm>
            <a:off x="609601" y="1888067"/>
            <a:ext cx="8596668" cy="4864495"/>
          </a:xfrm>
        </p:spPr>
        <p:txBody>
          <a:bodyPr>
            <a:normAutofit/>
          </a:bodyPr>
          <a:lstStyle/>
          <a:p>
            <a:pPr marL="114300" indent="0" algn="just">
              <a:lnSpc>
                <a:spcPct val="150000"/>
              </a:lnSpc>
              <a:buNone/>
            </a:pPr>
            <a:r>
              <a:rPr lang="en-IN" dirty="0">
                <a:solidFill>
                  <a:schemeClr val="tx1"/>
                </a:solidFill>
              </a:rPr>
              <a:t>The "Online E-commerce System"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   The application is reduced as much as possible to avoid errors while entering the data. It also provides error message while entering invalid data. No formal knowledge is needed for the user to use this system.</a:t>
            </a:r>
          </a:p>
        </p:txBody>
      </p:sp>
    </p:spTree>
    <p:extLst>
      <p:ext uri="{BB962C8B-B14F-4D97-AF65-F5344CB8AC3E}">
        <p14:creationId xmlns:p14="http://schemas.microsoft.com/office/powerpoint/2010/main" val="29719824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A8A210-2740-AA47-4CD1-FFEDAAA63365}"/>
              </a:ext>
            </a:extLst>
          </p:cNvPr>
          <p:cNvSpPr>
            <a:spLocks noGrp="1"/>
          </p:cNvSpPr>
          <p:nvPr>
            <p:ph type="title"/>
          </p:nvPr>
        </p:nvSpPr>
        <p:spPr>
          <a:xfrm>
            <a:off x="677334" y="609600"/>
            <a:ext cx="8596668" cy="1045945"/>
          </a:xfrm>
        </p:spPr>
        <p:txBody>
          <a:bodyPr>
            <a:normAutofit/>
          </a:bodyPr>
          <a:lstStyle/>
          <a:p>
            <a:pPr algn="ct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Requirements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DFF939EE-B939-1920-9C9D-11266533D6AB}"/>
              </a:ext>
            </a:extLst>
          </p:cNvPr>
          <p:cNvSpPr>
            <a:spLocks noGrp="1"/>
          </p:cNvSpPr>
          <p:nvPr>
            <p:ph idx="1"/>
          </p:nvPr>
        </p:nvSpPr>
        <p:spPr>
          <a:xfrm>
            <a:off x="677334" y="1837979"/>
            <a:ext cx="8495542" cy="4410421"/>
          </a:xfrm>
        </p:spPr>
        <p:txBody>
          <a:bodyPr>
            <a:normAutofit/>
          </a:bodyPr>
          <a:lstStyle/>
          <a:p>
            <a:pPr lvl="0">
              <a:lnSpc>
                <a:spcPct val="150000"/>
              </a:lnSpc>
              <a:buFont typeface="Wingdings" panose="05000000000000000000" pitchFamily="2" charset="2"/>
              <a:buChar char="q"/>
            </a:pP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Hardware –</a:t>
            </a:r>
            <a:endParaRPr lang="en-IN"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Processor: Pentium i3 or higher.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RAM: 4 GB or higher.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Hard Disk Drive: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GB (free).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Peripheral Devices: Monitor, Mouse and Keyboard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9575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animEffect transition="in" filter="wipe(down)">
                                      <p:cBhvr>
                                        <p:cTn id="97" dur="580">
                                          <p:stCondLst>
                                            <p:cond delay="0"/>
                                          </p:stCondLst>
                                        </p:cTn>
                                        <p:tgtEl>
                                          <p:spTgt spid="3">
                                            <p:txEl>
                                              <p:pRg st="4" end="4"/>
                                            </p:txEl>
                                          </p:spTgt>
                                        </p:tgtEl>
                                      </p:cBhvr>
                                    </p:animEffect>
                                    <p:anim calcmode="lin" valueType="num">
                                      <p:cBhvr>
                                        <p:cTn id="9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4" end="4"/>
                                            </p:txEl>
                                          </p:spTgt>
                                        </p:tgtEl>
                                      </p:cBhvr>
                                      <p:to x="100000" y="60000"/>
                                    </p:animScale>
                                    <p:animScale>
                                      <p:cBhvr>
                                        <p:cTn id="104" dur="166" decel="50000">
                                          <p:stCondLst>
                                            <p:cond delay="676"/>
                                          </p:stCondLst>
                                        </p:cTn>
                                        <p:tgtEl>
                                          <p:spTgt spid="3">
                                            <p:txEl>
                                              <p:pRg st="4" end="4"/>
                                            </p:txEl>
                                          </p:spTgt>
                                        </p:tgtEl>
                                      </p:cBhvr>
                                      <p:to x="100000" y="100000"/>
                                    </p:animScale>
                                    <p:animScale>
                                      <p:cBhvr>
                                        <p:cTn id="105" dur="26">
                                          <p:stCondLst>
                                            <p:cond delay="1312"/>
                                          </p:stCondLst>
                                        </p:cTn>
                                        <p:tgtEl>
                                          <p:spTgt spid="3">
                                            <p:txEl>
                                              <p:pRg st="4" end="4"/>
                                            </p:txEl>
                                          </p:spTgt>
                                        </p:tgtEl>
                                      </p:cBhvr>
                                      <p:to x="100000" y="80000"/>
                                    </p:animScale>
                                    <p:animScale>
                                      <p:cBhvr>
                                        <p:cTn id="106" dur="166" decel="50000">
                                          <p:stCondLst>
                                            <p:cond delay="1338"/>
                                          </p:stCondLst>
                                        </p:cTn>
                                        <p:tgtEl>
                                          <p:spTgt spid="3">
                                            <p:txEl>
                                              <p:pRg st="4" end="4"/>
                                            </p:txEl>
                                          </p:spTgt>
                                        </p:tgtEl>
                                      </p:cBhvr>
                                      <p:to x="100000" y="100000"/>
                                    </p:animScale>
                                    <p:animScale>
                                      <p:cBhvr>
                                        <p:cTn id="107" dur="26">
                                          <p:stCondLst>
                                            <p:cond delay="1642"/>
                                          </p:stCondLst>
                                        </p:cTn>
                                        <p:tgtEl>
                                          <p:spTgt spid="3">
                                            <p:txEl>
                                              <p:pRg st="4" end="4"/>
                                            </p:txEl>
                                          </p:spTgt>
                                        </p:tgtEl>
                                      </p:cBhvr>
                                      <p:to x="100000" y="90000"/>
                                    </p:animScale>
                                    <p:animScale>
                                      <p:cBhvr>
                                        <p:cTn id="108" dur="166" decel="50000">
                                          <p:stCondLst>
                                            <p:cond delay="1668"/>
                                          </p:stCondLst>
                                        </p:cTn>
                                        <p:tgtEl>
                                          <p:spTgt spid="3">
                                            <p:txEl>
                                              <p:pRg st="4" end="4"/>
                                            </p:txEl>
                                          </p:spTgt>
                                        </p:tgtEl>
                                      </p:cBhvr>
                                      <p:to x="100000" y="100000"/>
                                    </p:animScale>
                                    <p:animScale>
                                      <p:cBhvr>
                                        <p:cTn id="109" dur="26">
                                          <p:stCondLst>
                                            <p:cond delay="1808"/>
                                          </p:stCondLst>
                                        </p:cTn>
                                        <p:tgtEl>
                                          <p:spTgt spid="3">
                                            <p:txEl>
                                              <p:pRg st="4" end="4"/>
                                            </p:txEl>
                                          </p:spTgt>
                                        </p:tgtEl>
                                      </p:cBhvr>
                                      <p:to x="100000" y="95000"/>
                                    </p:animScale>
                                    <p:animScale>
                                      <p:cBhvr>
                                        <p:cTn id="11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A8A210-2740-AA47-4CD1-FFEDAAA63365}"/>
              </a:ext>
            </a:extLst>
          </p:cNvPr>
          <p:cNvSpPr>
            <a:spLocks noGrp="1"/>
          </p:cNvSpPr>
          <p:nvPr>
            <p:ph type="title"/>
          </p:nvPr>
        </p:nvSpPr>
        <p:spPr>
          <a:xfrm>
            <a:off x="677334" y="1244868"/>
            <a:ext cx="8596668" cy="601133"/>
          </a:xfrm>
        </p:spPr>
        <p:txBody>
          <a:bodyPr>
            <a:normAutofit fontScale="90000"/>
          </a:bodyPr>
          <a:lstStyle/>
          <a:p>
            <a:r>
              <a:rPr lang="en-IN" sz="27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Software –</a:t>
            </a:r>
            <a:r>
              <a:rPr lang="en-IN"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lang="en-IN"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xmlns="" id="{DFF939EE-B939-1920-9C9D-11266533D6AB}"/>
              </a:ext>
            </a:extLst>
          </p:cNvPr>
          <p:cNvSpPr>
            <a:spLocks noGrp="1"/>
          </p:cNvSpPr>
          <p:nvPr>
            <p:ph idx="1"/>
          </p:nvPr>
        </p:nvSpPr>
        <p:spPr>
          <a:xfrm>
            <a:off x="677334" y="2027371"/>
            <a:ext cx="8596668" cy="4830629"/>
          </a:xfrm>
        </p:spPr>
        <p:txBody>
          <a:bodyPr>
            <a:normAutofit/>
          </a:bodyPr>
          <a:lstStyle/>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Operating system: Windows 8/10.</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IDE Tool: Visual Studio Code</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Coding Language: MERN Stack</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50000"/>
              </a:lnSpc>
              <a:spcAft>
                <a:spcPts val="1000"/>
              </a:spcAft>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APIs: Free </a:t>
            </a:r>
            <a:r>
              <a:rPr lang="en-IN"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DummyJson</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Data</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43628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D068F5-C8CB-53AA-DA31-C62A781A1B3E}"/>
              </a:ext>
            </a:extLst>
          </p:cNvPr>
          <p:cNvSpPr>
            <a:spLocks noGrp="1"/>
          </p:cNvSpPr>
          <p:nvPr>
            <p:ph type="title"/>
          </p:nvPr>
        </p:nvSpPr>
        <p:spPr>
          <a:xfrm>
            <a:off x="677334" y="205339"/>
            <a:ext cx="8596668" cy="622434"/>
          </a:xfrm>
        </p:spPr>
        <p:txBody>
          <a:bodyPr/>
          <a:lstStyle/>
          <a:p>
            <a:pPr algn="ct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Modules </a:t>
            </a:r>
            <a:endParaRPr lang="en-IN" dirty="0"/>
          </a:p>
        </p:txBody>
      </p:sp>
      <p:sp>
        <p:nvSpPr>
          <p:cNvPr id="3" name="Content Placeholder 2">
            <a:extLst>
              <a:ext uri="{FF2B5EF4-FFF2-40B4-BE49-F238E27FC236}">
                <a16:creationId xmlns:a16="http://schemas.microsoft.com/office/drawing/2014/main" xmlns="" id="{86679FD1-BE1A-2815-EB9F-9FF0F8C9EBCF}"/>
              </a:ext>
            </a:extLst>
          </p:cNvPr>
          <p:cNvSpPr>
            <a:spLocks noGrp="1"/>
          </p:cNvSpPr>
          <p:nvPr>
            <p:ph idx="1"/>
          </p:nvPr>
        </p:nvSpPr>
        <p:spPr>
          <a:xfrm>
            <a:off x="677334" y="721896"/>
            <a:ext cx="8596668" cy="5419022"/>
          </a:xfrm>
        </p:spPr>
        <p:txBody>
          <a:bodyPr>
            <a:normAutofit/>
          </a:bodyPr>
          <a:lstStyle/>
          <a:p>
            <a:pPr lvl="0">
              <a:lnSpc>
                <a:spcPct val="150000"/>
              </a:lnSpc>
              <a:buFont typeface="Wingdings" panose="05000000000000000000" pitchFamily="2" charset="2"/>
              <a:buChar char="q"/>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Management module:</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Used for managing the clothes details.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Wingdings" panose="05000000000000000000" pitchFamily="2" charset="2"/>
              <a:buChar char="q"/>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Order module:</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pPr>
            <a:r>
              <a:rPr lang="en-US" dirty="0">
                <a:solidFill>
                  <a:schemeClr val="tx1"/>
                </a:solidFill>
                <a:latin typeface="Times New Roman" panose="02020603050405020304" pitchFamily="18" charset="0"/>
                <a:cs typeface="Times New Roman" panose="02020603050405020304" pitchFamily="18" charset="0"/>
              </a:rPr>
              <a:t>Used for managing the details of Order</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u="none" strike="noStrik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Item Category Management </a:t>
            </a: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module:</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lvl="1"/>
            <a:r>
              <a:rPr lang="en-US" dirty="0">
                <a:solidFill>
                  <a:schemeClr val="tx1"/>
                </a:solidFill>
                <a:latin typeface="Times New Roman" panose="02020603050405020304" pitchFamily="18" charset="0"/>
                <a:cs typeface="Times New Roman" panose="02020603050405020304" pitchFamily="18" charset="0"/>
              </a:rPr>
              <a:t>Used for managing the information </a:t>
            </a:r>
          </a:p>
          <a:p>
            <a:pPr lvl="1"/>
            <a:r>
              <a:rPr lang="en-US" dirty="0">
                <a:solidFill>
                  <a:schemeClr val="tx1"/>
                </a:solidFill>
                <a:latin typeface="Times New Roman" panose="02020603050405020304" pitchFamily="18" charset="0"/>
                <a:cs typeface="Times New Roman" panose="02020603050405020304" pitchFamily="18" charset="0"/>
              </a:rPr>
              <a:t>and details of the Item Category.</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Shopping Cart module:</a:t>
            </a:r>
            <a:r>
              <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1"/>
            <a:r>
              <a:rPr lang="en-US" dirty="0">
                <a:solidFill>
                  <a:schemeClr val="tx1"/>
                </a:solidFill>
                <a:latin typeface="Times New Roman" panose="02020603050405020304" pitchFamily="18" charset="0"/>
                <a:cs typeface="Times New Roman" panose="02020603050405020304" pitchFamily="18" charset="0"/>
              </a:rPr>
              <a:t>Used for managing the shopping cart details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94877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p:cTn id="45"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6"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7"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8" dur="1000"/>
                                        <p:tgtEl>
                                          <p:spTgt spid="3">
                                            <p:txEl>
                                              <p:pRg st="5" end="5"/>
                                            </p:txEl>
                                          </p:spTgt>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p:cTn id="51"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3"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4" dur="1000"/>
                                        <p:tgtEl>
                                          <p:spTgt spid="3">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 calcmode="lin" valueType="num">
                                      <p:cBhvr>
                                        <p:cTn id="59"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7" end="7"/>
                                            </p:txEl>
                                          </p:spTgt>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 calcmode="lin" valueType="num">
                                      <p:cBhvr>
                                        <p:cTn id="65"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6"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67"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68"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D068F5-C8CB-53AA-DA31-C62A781A1B3E}"/>
              </a:ext>
            </a:extLst>
          </p:cNvPr>
          <p:cNvSpPr>
            <a:spLocks noGrp="1"/>
          </p:cNvSpPr>
          <p:nvPr>
            <p:ph type="title"/>
          </p:nvPr>
        </p:nvSpPr>
        <p:spPr>
          <a:xfrm>
            <a:off x="677334" y="205339"/>
            <a:ext cx="8596668" cy="622434"/>
          </a:xfrm>
        </p:spPr>
        <p:txBody>
          <a:bodyPr/>
          <a:lstStyle/>
          <a:p>
            <a:pPr algn="ct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xmlns="" id="{86679FD1-BE1A-2815-EB9F-9FF0F8C9EBCF}"/>
              </a:ext>
            </a:extLst>
          </p:cNvPr>
          <p:cNvSpPr>
            <a:spLocks noGrp="1"/>
          </p:cNvSpPr>
          <p:nvPr>
            <p:ph idx="1"/>
          </p:nvPr>
        </p:nvSpPr>
        <p:spPr>
          <a:xfrm>
            <a:off x="677334" y="721896"/>
            <a:ext cx="8596668" cy="5419022"/>
          </a:xfrm>
        </p:spPr>
        <p:txBody>
          <a:bodyPr>
            <a:normAutofit/>
          </a:bodyPr>
          <a:lstStyle/>
          <a:p>
            <a:pPr lvl="0">
              <a:lnSpc>
                <a:spcPct val="150000"/>
              </a:lnSpc>
              <a:buFont typeface="Wingdings" panose="05000000000000000000" pitchFamily="2" charset="2"/>
              <a:buChar char="q"/>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Customer module:</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pPr>
            <a:r>
              <a:rPr lang="en-US" dirty="0">
                <a:solidFill>
                  <a:schemeClr val="tx1"/>
                </a:solidFill>
                <a:latin typeface="Times New Roman" panose="02020603050405020304" pitchFamily="18" charset="0"/>
                <a:cs typeface="Times New Roman" panose="02020603050405020304" pitchFamily="18" charset="0"/>
              </a:rPr>
              <a:t>Used for managing the Customer information </a:t>
            </a:r>
          </a:p>
          <a:p>
            <a:pPr>
              <a:lnSpc>
                <a:spcPct val="150000"/>
              </a:lnSpc>
              <a:buFont typeface="Wingdings" panose="05000000000000000000" pitchFamily="2" charset="2"/>
              <a:buChar char="q"/>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Login module:</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spcAft>
                <a:spcPts val="1000"/>
              </a:spcAf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Used for managing the login details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q"/>
            </a:pPr>
            <a:r>
              <a:rPr lang="en-IN"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User Module:</a:t>
            </a:r>
            <a:r>
              <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spcAft>
                <a:spcPts val="1000"/>
              </a:spcAft>
            </a:pPr>
            <a:r>
              <a:rPr lang="en-I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Used for managing the user of the system.</a:t>
            </a: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767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8648A3-D344-E6FA-D476-E5A18F137CEF}"/>
              </a:ext>
            </a:extLst>
          </p:cNvPr>
          <p:cNvSpPr>
            <a:spLocks noGrp="1"/>
          </p:cNvSpPr>
          <p:nvPr>
            <p:ph type="title"/>
          </p:nvPr>
        </p:nvSpPr>
        <p:spPr>
          <a:xfrm>
            <a:off x="270934" y="355600"/>
            <a:ext cx="8596668" cy="1320799"/>
          </a:xfrm>
        </p:spPr>
        <p:txBody>
          <a:bodyPr/>
          <a:lstStyle/>
          <a:p>
            <a:pPr algn="ctr"/>
            <a:r>
              <a:rPr lang="en-US" sz="2400" b="1" dirty="0">
                <a:effectLst/>
                <a:latin typeface="Times New Roman" panose="02020603050405020304" pitchFamily="18" charset="0"/>
                <a:ea typeface="SimSun" panose="02010600030101010101" pitchFamily="2" charset="-122"/>
              </a:rPr>
              <a:t>Project Outcome</a:t>
            </a:r>
            <a:r>
              <a:rPr lang="en-IN" sz="1800" dirty="0">
                <a:effectLst/>
                <a:latin typeface="Times New Roman" panose="02020603050405020304" pitchFamily="18" charset="0"/>
                <a:ea typeface="SimSun" panose="02010600030101010101" pitchFamily="2" charset="-122"/>
              </a:rPr>
              <a:t/>
            </a:r>
            <a:br>
              <a:rPr lang="en-IN" sz="1800" dirty="0">
                <a:effectLst/>
                <a:latin typeface="Times New Roman" panose="02020603050405020304" pitchFamily="18" charset="0"/>
                <a:ea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xmlns="" id="{16EFBDAA-C912-037D-5963-424BA81FBC7B}"/>
              </a:ext>
            </a:extLst>
          </p:cNvPr>
          <p:cNvSpPr>
            <a:spLocks noGrp="1"/>
          </p:cNvSpPr>
          <p:nvPr>
            <p:ph idx="1"/>
          </p:nvPr>
        </p:nvSpPr>
        <p:spPr>
          <a:xfrm>
            <a:off x="677334" y="1079500"/>
            <a:ext cx="8596668" cy="5168899"/>
          </a:xfrm>
        </p:spPr>
        <p:txBody>
          <a:bodyPr>
            <a:normAutofit/>
          </a:bodyPr>
          <a:lstStyle/>
          <a:p>
            <a:pPr algn="just"/>
            <a:r>
              <a:rPr lang="en-US" dirty="0">
                <a:solidFill>
                  <a:schemeClr val="tx1"/>
                </a:solidFill>
              </a:rPr>
              <a:t>The outcome of an e-commerce web app project typically includes a fully functional website or application that allows users to:</a:t>
            </a:r>
          </a:p>
          <a:p>
            <a:pPr algn="just"/>
            <a:r>
              <a:rPr lang="en-US" dirty="0">
                <a:solidFill>
                  <a:schemeClr val="tx1"/>
                </a:solidFill>
              </a:rPr>
              <a:t> Browse and search for products or services.</a:t>
            </a:r>
          </a:p>
          <a:p>
            <a:pPr algn="just"/>
            <a:r>
              <a:rPr lang="en-US" dirty="0">
                <a:solidFill>
                  <a:schemeClr val="tx1"/>
                </a:solidFill>
              </a:rPr>
              <a:t>View detailed product/service information, including images and descriptions.</a:t>
            </a:r>
          </a:p>
          <a:p>
            <a:pPr algn="just"/>
            <a:r>
              <a:rPr lang="en-US" dirty="0">
                <a:solidFill>
                  <a:schemeClr val="tx1"/>
                </a:solidFill>
              </a:rPr>
              <a:t>Add items to a shopping cart.</a:t>
            </a:r>
          </a:p>
          <a:p>
            <a:pPr algn="just"/>
            <a:r>
              <a:rPr lang="en-US" dirty="0">
                <a:solidFill>
                  <a:schemeClr val="tx1"/>
                </a:solidFill>
              </a:rPr>
              <a:t>Proceed to checkout and make payments securely.</a:t>
            </a:r>
          </a:p>
          <a:p>
            <a:pPr algn="just"/>
            <a:r>
              <a:rPr lang="en-US" dirty="0">
                <a:solidFill>
                  <a:schemeClr val="tx1"/>
                </a:solidFill>
              </a:rPr>
              <a:t>Manage user accounts and profiles.</a:t>
            </a:r>
          </a:p>
          <a:p>
            <a:pPr algn="just"/>
            <a:r>
              <a:rPr lang="en-US" dirty="0">
                <a:solidFill>
                  <a:schemeClr val="tx1"/>
                </a:solidFill>
              </a:rPr>
              <a:t>Track order history and status.</a:t>
            </a:r>
          </a:p>
          <a:p>
            <a:pPr algn="just"/>
            <a:r>
              <a:rPr lang="en-US" dirty="0">
                <a:solidFill>
                  <a:schemeClr val="tx1"/>
                </a:solidFill>
              </a:rPr>
              <a:t>Receive email notifications for order confirmation, shipping updates, etc.</a:t>
            </a:r>
          </a:p>
          <a:p>
            <a:pPr algn="just"/>
            <a:r>
              <a:rPr lang="en-US" dirty="0">
                <a:solidFill>
                  <a:schemeClr val="tx1"/>
                </a:solidFill>
              </a:rPr>
              <a:t>Administer the site, including adding, updating, and removing products/services.</a:t>
            </a:r>
            <a:endParaRPr lang="en-IN" dirty="0">
              <a:solidFill>
                <a:schemeClr val="tx1"/>
              </a:solidFill>
            </a:endParaRPr>
          </a:p>
        </p:txBody>
      </p:sp>
    </p:spTree>
    <p:extLst>
      <p:ext uri="{BB962C8B-B14F-4D97-AF65-F5344CB8AC3E}">
        <p14:creationId xmlns:p14="http://schemas.microsoft.com/office/powerpoint/2010/main" val="817506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8648A3-D344-E6FA-D476-E5A18F137CEF}"/>
              </a:ext>
            </a:extLst>
          </p:cNvPr>
          <p:cNvSpPr>
            <a:spLocks noGrp="1"/>
          </p:cNvSpPr>
          <p:nvPr>
            <p:ph type="title"/>
          </p:nvPr>
        </p:nvSpPr>
        <p:spPr>
          <a:xfrm>
            <a:off x="270934" y="355600"/>
            <a:ext cx="8596668" cy="1320799"/>
          </a:xfrm>
        </p:spPr>
        <p:txBody>
          <a:bodyPr/>
          <a:lstStyle/>
          <a:p>
            <a:pPr algn="ctr"/>
            <a:r>
              <a:rPr lang="en-US" sz="2400" b="1" dirty="0">
                <a:effectLst/>
                <a:latin typeface="Times New Roman" panose="02020603050405020304" pitchFamily="18" charset="0"/>
                <a:ea typeface="SimSun" panose="02010600030101010101" pitchFamily="2" charset="-122"/>
              </a:rPr>
              <a:t>Project Outcome</a:t>
            </a:r>
            <a:r>
              <a:rPr lang="en-IN" sz="1800" dirty="0">
                <a:effectLst/>
                <a:latin typeface="Times New Roman" panose="02020603050405020304" pitchFamily="18" charset="0"/>
                <a:ea typeface="SimSun" panose="02010600030101010101" pitchFamily="2" charset="-122"/>
              </a:rPr>
              <a:t/>
            </a:r>
            <a:br>
              <a:rPr lang="en-IN" sz="1800" dirty="0">
                <a:effectLst/>
                <a:latin typeface="Times New Roman" panose="02020603050405020304" pitchFamily="18" charset="0"/>
                <a:ea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xmlns="" id="{16EFBDAA-C912-037D-5963-424BA81FBC7B}"/>
              </a:ext>
            </a:extLst>
          </p:cNvPr>
          <p:cNvSpPr>
            <a:spLocks noGrp="1"/>
          </p:cNvSpPr>
          <p:nvPr>
            <p:ph idx="1"/>
          </p:nvPr>
        </p:nvSpPr>
        <p:spPr>
          <a:xfrm>
            <a:off x="677334" y="1079500"/>
            <a:ext cx="8596668" cy="5168899"/>
          </a:xfrm>
        </p:spPr>
        <p:txBody>
          <a:bodyPr>
            <a:normAutofit/>
          </a:bodyPr>
          <a:lstStyle/>
          <a:p>
            <a:pPr lvl="0">
              <a:lnSpc>
                <a:spcPct val="150000"/>
              </a:lnSpc>
              <a:spcAft>
                <a:spcPts val="750"/>
              </a:spcAft>
              <a:buSzPts val="1000"/>
              <a:tabLst>
                <a:tab pos="457200" algn="l"/>
              </a:tabLst>
            </a:pPr>
            <a:r>
              <a:rPr lang="en-US" dirty="0"/>
              <a:t>Monitor user activity and gather analytics for business insights.</a:t>
            </a:r>
          </a:p>
          <a:p>
            <a:pPr lvl="0">
              <a:lnSpc>
                <a:spcPct val="150000"/>
              </a:lnSpc>
              <a:spcAft>
                <a:spcPts val="750"/>
              </a:spcAft>
              <a:buSzPts val="1000"/>
              <a:tabLst>
                <a:tab pos="457200" algn="l"/>
              </a:tabLst>
            </a:pPr>
            <a:r>
              <a:rPr lang="en-US" dirty="0"/>
              <a:t>Provide customer support through chat, email, or other communication channels.</a:t>
            </a:r>
          </a:p>
          <a:p>
            <a:pPr lvl="0">
              <a:lnSpc>
                <a:spcPct val="150000"/>
              </a:lnSpc>
              <a:spcAft>
                <a:spcPts val="750"/>
              </a:spcAft>
              <a:buSzPts val="1000"/>
              <a:tabLst>
                <a:tab pos="457200" algn="l"/>
              </a:tabLst>
            </a:pPr>
            <a:r>
              <a:rPr lang="en-US" dirty="0"/>
              <a:t>The specific features and design of the e-commerce web app will depend on the project requirements and goals. The ultimate outcome should be a user-friendly and secure platform that facilitates online buying and selling.</a:t>
            </a:r>
            <a:endParaRPr lang="en-IN"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6935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387</TotalTime>
  <Words>345</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SimSun</vt:lpstr>
      <vt:lpstr>Arial</vt:lpstr>
      <vt:lpstr>Calibri</vt:lpstr>
      <vt:lpstr>Cambria</vt:lpstr>
      <vt:lpstr>Times New Roman</vt:lpstr>
      <vt:lpstr>Trebuchet MS</vt:lpstr>
      <vt:lpstr>Wingdings</vt:lpstr>
      <vt:lpstr>Wingdings 3</vt:lpstr>
      <vt:lpstr>Facet</vt:lpstr>
      <vt:lpstr>E-Commerce Web APP</vt:lpstr>
      <vt:lpstr>PowerPoint Presentation</vt:lpstr>
      <vt:lpstr>Introduction </vt:lpstr>
      <vt:lpstr>Requirements </vt:lpstr>
      <vt:lpstr>Software – </vt:lpstr>
      <vt:lpstr> Modules </vt:lpstr>
      <vt:lpstr> </vt:lpstr>
      <vt:lpstr>Project Outcome </vt:lpstr>
      <vt:lpstr>Project Outcome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System</dc:title>
  <dc:creator>Rahul Singh negi</dc:creator>
  <cp:lastModifiedBy>Microsoft account</cp:lastModifiedBy>
  <cp:revision>6</cp:revision>
  <dcterms:created xsi:type="dcterms:W3CDTF">2023-09-24T13:49:03Z</dcterms:created>
  <dcterms:modified xsi:type="dcterms:W3CDTF">2023-11-04T06:00:57Z</dcterms:modified>
</cp:coreProperties>
</file>