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5" r:id="rId2"/>
    <p:sldId id="274" r:id="rId3"/>
    <p:sldId id="259" r:id="rId4"/>
    <p:sldId id="269" r:id="rId5"/>
    <p:sldId id="260" r:id="rId6"/>
    <p:sldId id="261" r:id="rId7"/>
    <p:sldId id="268" r:id="rId8"/>
    <p:sldId id="270" r:id="rId9"/>
    <p:sldId id="265"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4323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31733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900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635685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14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1453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03555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3235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78410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306974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3136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26B5-3618-4FC7-91EA-587EAC49E1B0}"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54576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D26B5-3618-4FC7-91EA-587EAC49E1B0}"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101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26B5-3618-4FC7-91EA-587EAC49E1B0}"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43726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1251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Tree>
    <p:extLst>
      <p:ext uri="{BB962C8B-B14F-4D97-AF65-F5344CB8AC3E}">
        <p14:creationId xmlns:p14="http://schemas.microsoft.com/office/powerpoint/2010/main" val="11239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D26B5-3618-4FC7-91EA-587EAC49E1B0}" type="datetimeFigureOut">
              <a:rPr lang="en-IN" smtClean="0"/>
              <a:t>04-11-2023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870A94-F547-45ED-B631-5EA4FEE46067}" type="slidenum">
              <a:rPr lang="en-IN" smtClean="0"/>
              <a:t>‹#›</a:t>
            </a:fld>
            <a:endParaRPr lang="en-IN"/>
          </a:p>
        </p:txBody>
      </p:sp>
    </p:spTree>
    <p:extLst>
      <p:ext uri="{BB962C8B-B14F-4D97-AF65-F5344CB8AC3E}">
        <p14:creationId xmlns:p14="http://schemas.microsoft.com/office/powerpoint/2010/main" val="6664449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16D-41B8-1DA3-AE67-2B90D3C3B6C7}"/>
              </a:ext>
            </a:extLst>
          </p:cNvPr>
          <p:cNvSpPr>
            <a:spLocks noGrp="1"/>
          </p:cNvSpPr>
          <p:nvPr>
            <p:ph type="title"/>
          </p:nvPr>
        </p:nvSpPr>
        <p:spPr>
          <a:xfrm>
            <a:off x="1024466" y="1803401"/>
            <a:ext cx="8249535" cy="2226732"/>
          </a:xfrm>
        </p:spPr>
        <p:txBody>
          <a:bodyPr>
            <a:normAutofit/>
          </a:bodyPr>
          <a:lstStyle/>
          <a:p>
            <a:pPr algn="ctr"/>
            <a:r>
              <a:rPr lang="en-IN" sz="5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Credit Card Fraud Detection System</a:t>
            </a:r>
            <a:endParaRPr lang="en-IN" sz="5400" dirty="0"/>
          </a:p>
        </p:txBody>
      </p:sp>
    </p:spTree>
    <p:extLst>
      <p:ext uri="{BB962C8B-B14F-4D97-AF65-F5344CB8AC3E}">
        <p14:creationId xmlns:p14="http://schemas.microsoft.com/office/powerpoint/2010/main" val="1077162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235F7-017B-DC32-5999-ACE343017A40}"/>
              </a:ext>
            </a:extLst>
          </p:cNvPr>
          <p:cNvSpPr/>
          <p:nvPr/>
        </p:nvSpPr>
        <p:spPr>
          <a:xfrm>
            <a:off x="664634" y="469900"/>
            <a:ext cx="8013700" cy="567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Time Duration</a:t>
            </a:r>
          </a:p>
          <a:p>
            <a:pPr algn="ctr"/>
            <a:endParaRPr lang="en-IN"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1D9FDB2B-445A-0176-6BDE-7AE9A38F8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34" y="1786467"/>
            <a:ext cx="8013700" cy="4216400"/>
          </a:xfrm>
          <a:prstGeom prst="rect">
            <a:avLst/>
          </a:prstGeom>
        </p:spPr>
      </p:pic>
    </p:spTree>
    <p:extLst>
      <p:ext uri="{BB962C8B-B14F-4D97-AF65-F5344CB8AC3E}">
        <p14:creationId xmlns:p14="http://schemas.microsoft.com/office/powerpoint/2010/main" val="13994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3C8690-E0C9-E4A7-9F77-A66ECAA90B64}"/>
              </a:ext>
            </a:extLst>
          </p:cNvPr>
          <p:cNvSpPr/>
          <p:nvPr/>
        </p:nvSpPr>
        <p:spPr>
          <a:xfrm>
            <a:off x="1303867" y="397933"/>
            <a:ext cx="7188200" cy="5647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spcAft>
                <a:spcPts val="1000"/>
              </a:spcAft>
            </a:pPr>
            <a:r>
              <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rPr>
              <a:t>Team</a:t>
            </a:r>
            <a:r>
              <a:rPr lang="en-IN"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Member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Raj Srivastava (2200290140121)</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Rahul Singh Negi (2200290140120)</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Session:2023-2024 (3</a:t>
            </a:r>
            <a:r>
              <a:rPr lang="en-IN" sz="1800" b="1" baseline="30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rd</a:t>
            </a: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Semester)</a:t>
            </a:r>
          </a:p>
          <a:p>
            <a:pPr algn="ctr">
              <a:lnSpc>
                <a:spcPct val="115000"/>
              </a:lnSpc>
              <a:spcAft>
                <a:spcPts val="1000"/>
              </a:spcAft>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Prof. Prashant Agrawal</a:t>
            </a:r>
            <a:endPar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Assistant Professor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300"/>
              </a:spcAft>
              <a:tabLst>
                <a:tab pos="3609975" algn="l"/>
              </a:tabLst>
            </a:pPr>
            <a:r>
              <a:rPr lang="en-US"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Delhi-NCR, Ghaziabad</a:t>
            </a:r>
            <a:endParaRPr lang="en-IN" sz="1800" b="1" dirty="0">
              <a:solidFill>
                <a:srgbClr val="0070C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69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6D2F-DCCD-6877-1111-0BB8C91D7D80}"/>
              </a:ext>
            </a:extLst>
          </p:cNvPr>
          <p:cNvSpPr>
            <a:spLocks noGrp="1"/>
          </p:cNvSpPr>
          <p:nvPr>
            <p:ph type="title"/>
          </p:nvPr>
        </p:nvSpPr>
        <p:spPr>
          <a:xfrm>
            <a:off x="762001" y="762000"/>
            <a:ext cx="8596668" cy="711200"/>
          </a:xfrm>
        </p:spPr>
        <p:txBody>
          <a:bodyPr>
            <a:normAutofit fontScale="90000"/>
          </a:bodyPr>
          <a:lstStyle/>
          <a:p>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D3FE0A-F879-70BD-DAFF-10206E642FC9}"/>
              </a:ext>
            </a:extLst>
          </p:cNvPr>
          <p:cNvSpPr>
            <a:spLocks noGrp="1"/>
          </p:cNvSpPr>
          <p:nvPr>
            <p:ph idx="1"/>
          </p:nvPr>
        </p:nvSpPr>
        <p:spPr>
          <a:xfrm>
            <a:off x="609601" y="1888067"/>
            <a:ext cx="8596668" cy="4864495"/>
          </a:xfrm>
        </p:spPr>
        <p:txBody>
          <a:bodyPr>
            <a:normAutofit/>
          </a:bodyPr>
          <a:lstStyle/>
          <a:p>
            <a:pPr marL="114300" indent="0" algn="just">
              <a:lnSpc>
                <a:spcPct val="150000"/>
              </a:lnSpc>
              <a:buNone/>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rise of electronic payment systems has transformed the way we conduct financial transactions, making our lives more convenient but also vulnerable to fraudulent activities. Credit card fraud is a significant concern for both financial institutions and consumers. To combat this growing threat, the development of a Fake Credit Card Detection System is crucial. This project aims to create a robust and intelligent system that can identify counterfeit or stolen credit cards in real-time, thereby safeguarding the interests of cardholders and financial institutions alike.</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982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609600"/>
            <a:ext cx="8596668" cy="1045945"/>
          </a:xfrm>
        </p:spPr>
        <p:txBody>
          <a:bodyPr>
            <a:norm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1837979"/>
            <a:ext cx="8495542" cy="4410421"/>
          </a:xfrm>
        </p:spPr>
        <p:txBody>
          <a:bodyPr>
            <a:normAutofit/>
          </a:bodyPr>
          <a:lstStyle/>
          <a:p>
            <a:pPr lvl="0">
              <a:lnSpc>
                <a:spcPct val="150000"/>
              </a:lnSpc>
              <a:buFont typeface="Wingdings" panose="05000000000000000000" pitchFamily="2" charset="2"/>
              <a:buChar char="q"/>
            </a:pPr>
            <a:r>
              <a:rPr lang="en-IN" sz="2000"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20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 Pentium i3 or higher.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RAM: 4 GB or higher.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Hard Disk Drive: 20 GB (free).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Peripheral Devices: Monitor, Mouse and Keyboard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9575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1244868"/>
            <a:ext cx="8596668" cy="601133"/>
          </a:xfrm>
        </p:spPr>
        <p:txBody>
          <a:bodyPr>
            <a:normAutofit fontScale="90000"/>
          </a:bodyPr>
          <a:lstStyle/>
          <a:p>
            <a:r>
              <a:rPr lang="en-IN" sz="2700"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a:t>
            </a:r>
            <a:br>
              <a:rPr lang="en-IN" sz="36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2027371"/>
            <a:ext cx="8596668" cy="4830629"/>
          </a:xfrm>
        </p:spPr>
        <p:txBody>
          <a:bodyPr>
            <a:normAutofit/>
          </a:bodyPr>
          <a:lstStyle/>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8/10.</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IDE Tool: PyCharm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Coding Language: Python 3.6 </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spcAft>
                <a:spcPts val="1000"/>
              </a:spcAft>
            </a:pPr>
            <a:r>
              <a:rPr lang="en-IN"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APIs: NumPy, Pandas, PySpark, Matplotlib</a:t>
            </a:r>
            <a:endPar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362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Modules </a:t>
            </a:r>
            <a:endParaRPr lang="en-IN"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677334" y="721896"/>
            <a:ext cx="8596668" cy="5419022"/>
          </a:xfrm>
        </p:spPr>
        <p:txBody>
          <a:bodyPr>
            <a:normAutofit/>
          </a:bodyPr>
          <a:lstStyle/>
          <a:p>
            <a:pPr>
              <a:lnSpc>
                <a:spcPct val="150000"/>
              </a:lnSpc>
              <a:buFont typeface="Wingdings" panose="05000000000000000000" pitchFamily="2" charset="2"/>
              <a:buChar char="q"/>
            </a:pP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 module:</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extracts features from the pre-processed transaction data that can be used to predict fraud. For example, features such as the average transaction amount, the number of transactions made in a foreign country, and the number of transactions made at the same merchant in a short period of time can be extracted.</a:t>
            </a:r>
            <a:r>
              <a:rPr lang="en-IN" sz="1800" b="1"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94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677334" y="721896"/>
            <a:ext cx="8596668" cy="5419022"/>
          </a:xfrm>
        </p:spPr>
        <p:txBody>
          <a:bodyPr>
            <a:normAutofit fontScale="92500"/>
          </a:bodyPr>
          <a:lstStyle/>
          <a:p>
            <a:pPr lvl="0">
              <a:lnSpc>
                <a:spcPct val="150000"/>
              </a:lnSpc>
              <a:buFont typeface="Wingdings" panose="05000000000000000000" pitchFamily="2" charset="2"/>
              <a:buChar char="q"/>
            </a:pPr>
            <a:r>
              <a:rPr lang="en-IN"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Model training</a:t>
            </a: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trains a machine learning model to predict fraud based on the extracted features. There are a variety of machine learning algorithms that can be used for fraud detection, such as logistic regression, random forests, and gradient boosting machines.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q"/>
            </a:pPr>
            <a:r>
              <a:rPr lang="en-IN"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Model evaluation</a:t>
            </a: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evaluates the performance of the trained model on a held-out test set. This helps to determine how well the model will generalize to new data.</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IN"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Model deployment</a:t>
            </a: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deploys the trained model to production. This may involve integrating the model with a credit card processing system or a fraud monitoring system.</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67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8A3-D344-E6FA-D476-E5A18F137CEF}"/>
              </a:ext>
            </a:extLst>
          </p:cNvPr>
          <p:cNvSpPr>
            <a:spLocks noGrp="1"/>
          </p:cNvSpPr>
          <p:nvPr>
            <p:ph type="title"/>
          </p:nvPr>
        </p:nvSpPr>
        <p:spPr>
          <a:xfrm>
            <a:off x="270934" y="355600"/>
            <a:ext cx="8596668" cy="1320799"/>
          </a:xfrm>
        </p:spPr>
        <p:txBody>
          <a:bodyPr/>
          <a:lstStyle/>
          <a:p>
            <a:pPr algn="ctr"/>
            <a:r>
              <a:rPr lang="en-US" sz="2400" b="1" dirty="0">
                <a:effectLst/>
                <a:latin typeface="Times New Roman" panose="02020603050405020304" pitchFamily="18" charset="0"/>
                <a:ea typeface="SimSun" panose="02010600030101010101" pitchFamily="2" charset="-122"/>
              </a:rPr>
              <a:t>Project Outcome</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16EFBDAA-C912-037D-5963-424BA81FBC7B}"/>
              </a:ext>
            </a:extLst>
          </p:cNvPr>
          <p:cNvSpPr>
            <a:spLocks noGrp="1"/>
          </p:cNvSpPr>
          <p:nvPr>
            <p:ph idx="1"/>
          </p:nvPr>
        </p:nvSpPr>
        <p:spPr>
          <a:xfrm>
            <a:off x="677334" y="1079500"/>
            <a:ext cx="8596668" cy="5168899"/>
          </a:xfrm>
        </p:spPr>
        <p:txBody>
          <a:bodyPr>
            <a:normAutofit fontScale="85000" lnSpcReduction="20000"/>
          </a:bodyPr>
          <a:lstStyle/>
          <a:p>
            <a:pPr lvl="0">
              <a:lnSpc>
                <a:spcPct val="150000"/>
              </a:lnSpc>
              <a:spcAft>
                <a:spcPts val="750"/>
              </a:spcAft>
              <a:buSzPts val="1000"/>
              <a:buFont typeface="Wingdings" panose="05000000000000000000" pitchFamily="2" charset="2"/>
              <a:buChar char="q"/>
              <a:tabLst>
                <a:tab pos="457200" algn="l"/>
              </a:tabLst>
            </a:pPr>
            <a:r>
              <a:rPr lang="en-IN" sz="21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Reduced fraud losses</a:t>
            </a:r>
            <a:r>
              <a:rPr lang="en-IN" sz="2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750"/>
              </a:spcAft>
              <a:buSzPts val="1000"/>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An effective credit card fraud detection system can help to reduce the number of fraudulent transactions that are processed. This can save credit card companies and banks millions of dollars each year.</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750"/>
              </a:spcAft>
              <a:buSzPts val="1000"/>
              <a:buFont typeface="Wingdings" panose="05000000000000000000" pitchFamily="2" charset="2"/>
              <a:buChar char="q"/>
              <a:tabLst>
                <a:tab pos="457200" algn="l"/>
              </a:tabLst>
            </a:pPr>
            <a:r>
              <a:rPr lang="en-IN" sz="21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Improved customer satisfaction:</a:t>
            </a:r>
            <a:endParaRPr lang="en-IN" sz="8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750"/>
              </a:spcAft>
              <a:buSzPts val="1000"/>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Customers are more likely to be satisfied with a credit card company or bank that has a strong fraud detection system in place. This is because customers know that their accounts are protected from fraud, and they are less likely to experience the inconvenience and financial losses associated with fraudulent transactions.</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750"/>
              </a:spcAft>
              <a:buSzPts val="1000"/>
              <a:buFont typeface="Wingdings" panose="05000000000000000000" pitchFamily="2" charset="2"/>
              <a:buChar char="q"/>
              <a:tabLst>
                <a:tab pos="457200" algn="l"/>
              </a:tabLst>
            </a:pPr>
            <a:r>
              <a:rPr lang="en-IN" sz="21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Increased revenue</a:t>
            </a:r>
            <a:r>
              <a:rPr lang="en-IN" sz="2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750"/>
              </a:spcAft>
              <a:buSzPts val="1000"/>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An effective credit card fraud detection system can help to increase revenue for credit card companies and banks. This is because customers are more likely to use their credit cards more often if they know that their accounts are protected from fraud.</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750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A6C4E-1B4D-4F4D-DBF4-EDCEAA359C48}"/>
              </a:ext>
            </a:extLst>
          </p:cNvPr>
          <p:cNvSpPr/>
          <p:nvPr/>
        </p:nvSpPr>
        <p:spPr>
          <a:xfrm>
            <a:off x="885525" y="570296"/>
            <a:ext cx="7546206" cy="5906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50000"/>
              </a:lnSpc>
              <a:spcAft>
                <a:spcPts val="750"/>
              </a:spcAft>
              <a:buSzPts val="1000"/>
              <a:buFont typeface="Wingdings" panose="05000000000000000000" pitchFamily="2" charset="2"/>
              <a:buChar char="q"/>
              <a:tabLst>
                <a:tab pos="457200" algn="l"/>
              </a:tabLst>
            </a:pP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Improved risk management:</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nSpc>
                <a:spcPct val="150000"/>
              </a:lnSpc>
              <a:spcAft>
                <a:spcPts val="750"/>
              </a:spcAft>
              <a:buSzPts val="1000"/>
              <a:buFont typeface="Wingdings" panose="05000000000000000000" pitchFamily="2" charset="2"/>
              <a:buChar char="Ø"/>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By identifying and preventing fraudulent transactions, a credit card fraud detection system can help credit card companies and banks to better manage their risk.</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750"/>
              </a:spcAft>
              <a:buSzPts val="1000"/>
              <a:buFont typeface="Wingdings" panose="05000000000000000000" pitchFamily="2" charset="2"/>
              <a:buChar char="q"/>
              <a:tabLst>
                <a:tab pos="457200" algn="l"/>
              </a:tabLst>
            </a:pP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Increased compliance</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nSpc>
                <a:spcPct val="150000"/>
              </a:lnSpc>
              <a:spcAft>
                <a:spcPts val="750"/>
              </a:spcAft>
              <a:buSzPts val="1000"/>
              <a:buFont typeface="Wingdings" panose="05000000000000000000" pitchFamily="2" charset="2"/>
              <a:buChar char="Ø"/>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 credit card fraud detection system can help credit card companies and banks to comply with a variety of regulations, such as the Payment Card Industry Data Security Standard (PCI DSS).</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750"/>
              </a:spcAft>
              <a:buSzPts val="1000"/>
              <a:buFont typeface="Wingdings" panose="05000000000000000000" pitchFamily="2" charset="2"/>
              <a:buChar char="q"/>
              <a:tabLst>
                <a:tab pos="457200" algn="l"/>
              </a:tabLst>
            </a:pPr>
            <a:r>
              <a:rPr lang="en-I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Enhanced customer trust</a:t>
            </a: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nSpc>
                <a:spcPct val="150000"/>
              </a:lnSpc>
              <a:spcAft>
                <a:spcPts val="750"/>
              </a:spcAft>
              <a:buSzPts val="1000"/>
              <a:buFont typeface="Wingdings" panose="05000000000000000000" pitchFamily="2" charset="2"/>
              <a:buChar char="Ø"/>
              <a:tabLst>
                <a:tab pos="457200" algn="l"/>
              </a:tabLst>
            </a:pPr>
            <a:r>
              <a:rPr lang="en-IN"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 credit card fraud detection system can help to enhance customer trust in credit card companies and banks. This is because customers know that their accounts are protected from fraud, and they are more likely to do business with companies that they trust.</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0066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349</TotalTime>
  <Words>648</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Times New Roman</vt:lpstr>
      <vt:lpstr>Trebuchet MS</vt:lpstr>
      <vt:lpstr>Wingdings</vt:lpstr>
      <vt:lpstr>Wingdings 3</vt:lpstr>
      <vt:lpstr>Facet</vt:lpstr>
      <vt:lpstr>Credit Card Fraud Detection System</vt:lpstr>
      <vt:lpstr>PowerPoint Presentation</vt:lpstr>
      <vt:lpstr>Introduction </vt:lpstr>
      <vt:lpstr>Requirements </vt:lpstr>
      <vt:lpstr>Software – </vt:lpstr>
      <vt:lpstr> Modules </vt:lpstr>
      <vt:lpstr> </vt:lpstr>
      <vt:lpstr>Project Outcome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System</dc:title>
  <dc:creator>Rahul Singh negi</dc:creator>
  <cp:lastModifiedBy>Raj Srivastava</cp:lastModifiedBy>
  <cp:revision>3</cp:revision>
  <dcterms:created xsi:type="dcterms:W3CDTF">2023-09-24T13:49:03Z</dcterms:created>
  <dcterms:modified xsi:type="dcterms:W3CDTF">2023-11-04T08:10:56Z</dcterms:modified>
</cp:coreProperties>
</file>