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4BC7C-F2AD-46D5-87D1-C37E16715DD4}" v="5" dt="2023-09-25T06:07:43.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8BBF139-10AF-4339-AA0A-4D6B1F873F73}" type="slidenum">
              <a:rPr lang="en-US" smtClean="0"/>
              <a:t>‹#›</a:t>
            </a:fld>
            <a:endParaRPr lang="en-US"/>
          </a:p>
        </p:txBody>
      </p:sp>
    </p:spTree>
    <p:extLst>
      <p:ext uri="{BB962C8B-B14F-4D97-AF65-F5344CB8AC3E}">
        <p14:creationId xmlns:p14="http://schemas.microsoft.com/office/powerpoint/2010/main" val="36684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29812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309540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383707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8DA6EA-1D05-4A16-9FE0-25BF2521B60C}" type="datetimeFigureOut">
              <a:rPr lang="en-US" smtClean="0"/>
              <a:t>9/21/2023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BBF139-10AF-4339-AA0A-4D6B1F873F73}" type="slidenum">
              <a:rPr lang="en-US" smtClean="0"/>
              <a:t>‹#›</a:t>
            </a:fld>
            <a:endParaRPr lang="en-US"/>
          </a:p>
        </p:txBody>
      </p:sp>
    </p:spTree>
    <p:extLst>
      <p:ext uri="{BB962C8B-B14F-4D97-AF65-F5344CB8AC3E}">
        <p14:creationId xmlns:p14="http://schemas.microsoft.com/office/powerpoint/2010/main" val="30656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DA6EA-1D05-4A16-9FE0-25BF2521B60C}"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3484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DA6EA-1D05-4A16-9FE0-25BF2521B60C}"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108884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DA6EA-1D05-4A16-9FE0-25BF2521B60C}"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41464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A6EA-1D05-4A16-9FE0-25BF2521B60C}"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4877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89196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t>9/21/2023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t>‹#›</a:t>
            </a:fld>
            <a:endParaRPr lang="en-US"/>
          </a:p>
        </p:txBody>
      </p:sp>
    </p:spTree>
    <p:extLst>
      <p:ext uri="{BB962C8B-B14F-4D97-AF65-F5344CB8AC3E}">
        <p14:creationId xmlns:p14="http://schemas.microsoft.com/office/powerpoint/2010/main" val="180543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8DA6EA-1D05-4A16-9FE0-25BF2521B60C}" type="datetimeFigureOut">
              <a:rPr lang="en-US" smtClean="0"/>
              <a:t>9/21/2023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8BBF139-10AF-4339-AA0A-4D6B1F873F73}" type="slidenum">
              <a:rPr lang="en-US" smtClean="0"/>
              <a:t>‹#›</a:t>
            </a:fld>
            <a:endParaRPr lang="en-US"/>
          </a:p>
        </p:txBody>
      </p:sp>
    </p:spTree>
    <p:extLst>
      <p:ext uri="{BB962C8B-B14F-4D97-AF65-F5344CB8AC3E}">
        <p14:creationId xmlns:p14="http://schemas.microsoft.com/office/powerpoint/2010/main" val="249981188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958C-0F32-B0A3-E5B7-1FFEC0D4504C}"/>
              </a:ext>
            </a:extLst>
          </p:cNvPr>
          <p:cNvSpPr>
            <a:spLocks noGrp="1"/>
          </p:cNvSpPr>
          <p:nvPr>
            <p:ph type="ctrTitle"/>
          </p:nvPr>
        </p:nvSpPr>
        <p:spPr>
          <a:xfrm>
            <a:off x="1524000" y="715963"/>
            <a:ext cx="9144000" cy="2387600"/>
          </a:xfrm>
          <a:solidFill>
            <a:schemeClr val="bg2">
              <a:lumMod val="20000"/>
              <a:lumOff val="80000"/>
            </a:schemeClr>
          </a:solidFill>
        </p:spPr>
        <p:txBody>
          <a:bodyPr>
            <a:normAutofit fontScale="90000"/>
          </a:bodyPr>
          <a:lstStyle/>
          <a:p>
            <a:r>
              <a:rPr lang="en-US" dirty="0"/>
              <a:t>Synopsis Report </a:t>
            </a:r>
            <a:br>
              <a:rPr lang="en-US" dirty="0"/>
            </a:br>
            <a:r>
              <a:rPr lang="en-US" sz="3200" dirty="0"/>
              <a:t>on</a:t>
            </a:r>
            <a:r>
              <a:rPr lang="en-US" sz="4400" dirty="0"/>
              <a:t> </a:t>
            </a:r>
            <a:br>
              <a:rPr lang="en-US" dirty="0"/>
            </a:br>
            <a:r>
              <a:rPr lang="en-US" dirty="0"/>
              <a:t>BHUKKAD</a:t>
            </a:r>
          </a:p>
        </p:txBody>
      </p:sp>
      <p:sp>
        <p:nvSpPr>
          <p:cNvPr id="3" name="Subtitle 2">
            <a:extLst>
              <a:ext uri="{FF2B5EF4-FFF2-40B4-BE49-F238E27FC236}">
                <a16:creationId xmlns:a16="http://schemas.microsoft.com/office/drawing/2014/main" id="{C6CF1D15-850C-6D11-24F0-D3869AD9D5D6}"/>
              </a:ext>
            </a:extLst>
          </p:cNvPr>
          <p:cNvSpPr>
            <a:spLocks noGrp="1"/>
          </p:cNvSpPr>
          <p:nvPr>
            <p:ph type="subTitle" idx="1"/>
          </p:nvPr>
        </p:nvSpPr>
        <p:spPr>
          <a:xfrm>
            <a:off x="1524000" y="3602037"/>
            <a:ext cx="9144000" cy="2133599"/>
          </a:xfrm>
        </p:spPr>
        <p:txBody>
          <a:bodyPr>
            <a:normAutofit lnSpcReduction="10000"/>
          </a:bodyPr>
          <a:lstStyle/>
          <a:p>
            <a:r>
              <a:rPr lang="en-US" dirty="0">
                <a:solidFill>
                  <a:schemeClr val="bg1"/>
                </a:solidFill>
              </a:rPr>
              <a:t>Under the Guidance of- </a:t>
            </a:r>
          </a:p>
          <a:p>
            <a:r>
              <a:rPr lang="en-US" dirty="0">
                <a:solidFill>
                  <a:schemeClr val="bg1"/>
                </a:solidFill>
              </a:rPr>
              <a:t>Dr. Rabi Narayan Panda</a:t>
            </a:r>
          </a:p>
          <a:p>
            <a:endParaRPr lang="en-US" dirty="0">
              <a:solidFill>
                <a:schemeClr val="bg1"/>
              </a:solidFill>
            </a:endParaRPr>
          </a:p>
          <a:p>
            <a:r>
              <a:rPr lang="en-US" dirty="0">
                <a:solidFill>
                  <a:schemeClr val="bg1"/>
                </a:solidFill>
              </a:rPr>
              <a:t>Presented By-</a:t>
            </a:r>
          </a:p>
          <a:p>
            <a:r>
              <a:rPr lang="en-US" dirty="0">
                <a:solidFill>
                  <a:schemeClr val="bg1"/>
                </a:solidFill>
              </a:rPr>
              <a:t>Ankur Sharma (2200290140031)</a:t>
            </a:r>
          </a:p>
        </p:txBody>
      </p:sp>
    </p:spTree>
    <p:extLst>
      <p:ext uri="{BB962C8B-B14F-4D97-AF65-F5344CB8AC3E}">
        <p14:creationId xmlns:p14="http://schemas.microsoft.com/office/powerpoint/2010/main" val="162040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7A8F-8456-8838-4271-716F123745A9}"/>
              </a:ext>
            </a:extLst>
          </p:cNvPr>
          <p:cNvSpPr>
            <a:spLocks noGrp="1"/>
          </p:cNvSpPr>
          <p:nvPr>
            <p:ph type="title"/>
          </p:nvPr>
        </p:nvSpPr>
        <p:spPr>
          <a:xfrm>
            <a:off x="2231136" y="182372"/>
            <a:ext cx="7729728" cy="1188720"/>
          </a:xfrm>
          <a:solidFill>
            <a:schemeClr val="tx2">
              <a:lumMod val="20000"/>
              <a:lumOff val="80000"/>
            </a:schemeClr>
          </a:solidFill>
        </p:spPr>
        <p:txBody>
          <a:bodyPr>
            <a:norm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4000" dirty="0"/>
          </a:p>
        </p:txBody>
      </p:sp>
      <p:sp>
        <p:nvSpPr>
          <p:cNvPr id="3" name="Content Placeholder 2">
            <a:extLst>
              <a:ext uri="{FF2B5EF4-FFF2-40B4-BE49-F238E27FC236}">
                <a16:creationId xmlns:a16="http://schemas.microsoft.com/office/drawing/2014/main" id="{97E2A4F5-2B54-2D18-BE4F-6F00D7668914}"/>
              </a:ext>
            </a:extLst>
          </p:cNvPr>
          <p:cNvSpPr>
            <a:spLocks noGrp="1"/>
          </p:cNvSpPr>
          <p:nvPr>
            <p:ph idx="1"/>
          </p:nvPr>
        </p:nvSpPr>
        <p:spPr>
          <a:xfrm>
            <a:off x="2231136" y="1635760"/>
            <a:ext cx="7729728" cy="4744720"/>
          </a:xfrm>
        </p:spPr>
        <p:txBody>
          <a:bodyPr>
            <a:noAutofit/>
          </a:bodyPr>
          <a:lstStyle/>
          <a:p>
            <a:pPr marL="0" indent="0">
              <a:buNone/>
            </a:pPr>
            <a:r>
              <a:rPr lang="en-IN" sz="2000" b="0" dirty="0">
                <a:effectLst/>
                <a:latin typeface="Times New Roman" panose="02020603050405020304" pitchFamily="18" charset="0"/>
                <a:ea typeface="Calibri" panose="020F0502020204030204" pitchFamily="34" charset="0"/>
              </a:rPr>
              <a:t>In the fast-paced digital age, the food industry has witnessed a revolutionary shift towards online food ordering platforms. This synopsis outlines the specifications of an innovative online food ordering website (BHUKKAD) that aims to enhance user experience and streamline the culinary delights of food enthusiasts. </a:t>
            </a:r>
            <a:endParaRPr lang="en-US" sz="2000" b="1"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0"/>
              </a:spcAft>
              <a:buNone/>
            </a:pPr>
            <a:r>
              <a:rPr lang="en-IN" sz="2000" b="0" dirty="0">
                <a:effectLst/>
                <a:latin typeface="Times New Roman" panose="02020603050405020304" pitchFamily="18" charset="0"/>
                <a:ea typeface="Calibri" panose="020F0502020204030204" pitchFamily="34" charset="0"/>
              </a:rPr>
              <a:t>Specifications:</a:t>
            </a:r>
            <a:endParaRPr lang="en-US" sz="2000" b="1" dirty="0">
              <a:effectLst/>
              <a:latin typeface="Times New Roman" panose="02020603050405020304" pitchFamily="18" charset="0"/>
              <a:ea typeface="SimSun" panose="02010600030101010101" pitchFamily="2" charset="-122"/>
            </a:endParaRPr>
          </a:p>
          <a:p>
            <a:pPr>
              <a:buClr>
                <a:schemeClr val="tx1"/>
              </a:buClr>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User-Friendly Interface</a:t>
            </a:r>
          </a:p>
          <a:p>
            <a:pPr>
              <a:buClr>
                <a:schemeClr val="tx1"/>
              </a:buClr>
            </a:pPr>
            <a:r>
              <a:rPr lang="en-IN" sz="2000" dirty="0">
                <a:effectLst/>
                <a:latin typeface="Calibri" panose="020F0502020204030204" pitchFamily="34" charset="0"/>
                <a:ea typeface="Calibri" panose="020F0502020204030204" pitchFamily="34" charset="0"/>
                <a:cs typeface="Times New Roman" panose="02020603050405020304" pitchFamily="18" charset="0"/>
              </a:rPr>
              <a:t>Diverse Cuisine Selection</a:t>
            </a:r>
          </a:p>
          <a:p>
            <a:pPr>
              <a:buClr>
                <a:schemeClr val="tx1"/>
              </a:buClr>
            </a:pPr>
            <a:r>
              <a:rPr lang="en-IN" sz="2000" dirty="0">
                <a:effectLst/>
                <a:latin typeface="Calibri" panose="020F0502020204030204" pitchFamily="34" charset="0"/>
                <a:ea typeface="Calibri" panose="020F0502020204030204" pitchFamily="34" charset="0"/>
                <a:cs typeface="Times New Roman" panose="02020603050405020304" pitchFamily="18" charset="0"/>
              </a:rPr>
              <a:t>Secure Payment Gateway </a:t>
            </a:r>
          </a:p>
          <a:p>
            <a:pPr>
              <a:buClr>
                <a:schemeClr val="tx1"/>
              </a:buClr>
            </a:pPr>
            <a:r>
              <a:rPr lang="en-IN" sz="2000" dirty="0">
                <a:effectLst/>
                <a:latin typeface="Calibri" panose="020F0502020204030204" pitchFamily="34" charset="0"/>
                <a:ea typeface="Calibri" panose="020F0502020204030204" pitchFamily="34" charset="0"/>
                <a:cs typeface="Times New Roman" panose="02020603050405020304" pitchFamily="18" charset="0"/>
              </a:rPr>
              <a:t>Customization Options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online food ordering website seeks to revolutionize the way people experience and access culinary delights, promising a hassle-free, diverse, and enjoyable dining experience. </a:t>
            </a:r>
            <a:endParaRPr lang="en-US" sz="2000" dirty="0"/>
          </a:p>
        </p:txBody>
      </p:sp>
    </p:spTree>
    <p:extLst>
      <p:ext uri="{BB962C8B-B14F-4D97-AF65-F5344CB8AC3E}">
        <p14:creationId xmlns:p14="http://schemas.microsoft.com/office/powerpoint/2010/main" val="362027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0A97-461A-059F-ECAF-92A0F87312C2}"/>
              </a:ext>
            </a:extLst>
          </p:cNvPr>
          <p:cNvSpPr>
            <a:spLocks noGrp="1"/>
          </p:cNvSpPr>
          <p:nvPr>
            <p:ph type="title"/>
          </p:nvPr>
        </p:nvSpPr>
        <p:spPr>
          <a:xfrm>
            <a:off x="2231136" y="233172"/>
            <a:ext cx="7729728" cy="1188720"/>
          </a:xfrm>
          <a:solidFill>
            <a:schemeClr val="tx2">
              <a:lumMod val="20000"/>
              <a:lumOff val="80000"/>
            </a:schemeClr>
          </a:solidFill>
        </p:spPr>
        <p:txBody>
          <a:bodyPr tIns="640080">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Literature Review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FC259FB-C1EB-A104-31FE-CFAF56F1A3A3}"/>
              </a:ext>
            </a:extLst>
          </p:cNvPr>
          <p:cNvSpPr>
            <a:spLocks noGrp="1"/>
          </p:cNvSpPr>
          <p:nvPr>
            <p:ph idx="1"/>
          </p:nvPr>
        </p:nvSpPr>
        <p:spPr>
          <a:xfrm>
            <a:off x="2231136" y="1615440"/>
            <a:ext cx="7729728" cy="5151120"/>
          </a:xfrm>
        </p:spPr>
        <p:txBody>
          <a:bodyPr>
            <a:normAutofit/>
          </a:bodyPr>
          <a:lstStyle/>
          <a:p>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Online food ordering has become a significant trend in the food industry, driven by the rapid proliferation of internet connectivity and the ubiquity of smartphones. This literature review provides insights into the key themes and findings in existing research related to online food ordering, covering various aspects such as consumer behaviour, restaurant perspectives, technological advancements, and the impact on the food industry.</a:t>
            </a:r>
          </a:p>
          <a:p>
            <a:pPr marL="0">
              <a:lnSpc>
                <a:spcPct val="12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Consumer Behaviour and Preferences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20000"/>
              </a:lnSpc>
              <a:spcAft>
                <a:spcPts val="600"/>
              </a:spcAft>
            </a:pPr>
            <a:r>
              <a:rPr lang="en-IN" sz="1800" dirty="0">
                <a:effectLst/>
                <a:latin typeface="Times New Roman" panose="02020603050405020304" pitchFamily="18" charset="0"/>
                <a:ea typeface="Calibri" panose="020F0502020204030204" pitchFamily="34" charset="0"/>
              </a:rPr>
              <a:t>2. Restaurant Perspectives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Technological Advancements</a:t>
            </a:r>
          </a:p>
          <a:p>
            <a:pPr marL="0">
              <a:lnSpc>
                <a:spcPct val="12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Impact on Food Industry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2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Challenges and Future Trends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437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1EB3-B707-EB45-5FC4-FB36175B1783}"/>
              </a:ext>
            </a:extLst>
          </p:cNvPr>
          <p:cNvSpPr>
            <a:spLocks noGrp="1"/>
          </p:cNvSpPr>
          <p:nvPr>
            <p:ph type="title"/>
          </p:nvPr>
        </p:nvSpPr>
        <p:spPr>
          <a:xfrm>
            <a:off x="2231136" y="335280"/>
            <a:ext cx="7729728" cy="1361440"/>
          </a:xfrm>
          <a:solidFill>
            <a:schemeClr val="tx2">
              <a:lumMod val="20000"/>
              <a:lumOff val="80000"/>
            </a:schemeClr>
          </a:solidFill>
        </p:spPr>
        <p:txBody>
          <a:bodyPr>
            <a:noAutofit/>
          </a:bodyPr>
          <a:lstStyle/>
          <a:p>
            <a:pPr marL="457200">
              <a:spcBef>
                <a:spcPts val="0"/>
              </a:spcBef>
            </a:pP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 and Outcome</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D65FD7E3-B2CF-D370-FC92-50AF4A260914}"/>
              </a:ext>
            </a:extLst>
          </p:cNvPr>
          <p:cNvSpPr>
            <a:spLocks noGrp="1"/>
          </p:cNvSpPr>
          <p:nvPr>
            <p:ph idx="1"/>
          </p:nvPr>
        </p:nvSpPr>
        <p:spPr>
          <a:xfrm>
            <a:off x="2231136" y="1808480"/>
            <a:ext cx="7729728" cy="4978400"/>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the Online Food Ordering Website project is to create a user-friendly and efficient platform that seamlessly connects consumers with a diverse range of culinary experiences while offering convenience, customization, and security. The project aims to achieve the following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 User-Friendly Interface</a:t>
            </a:r>
          </a:p>
          <a:p>
            <a:r>
              <a:rPr lang="en-IN" sz="1800" dirty="0">
                <a:effectLst/>
                <a:latin typeface="Times New Roman" panose="02020603050405020304" pitchFamily="18" charset="0"/>
                <a:ea typeface="Calibri" panose="020F0502020204030204" pitchFamily="34" charset="0"/>
              </a:rPr>
              <a:t>2. Culinary Diversity</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3. Secure Payment Gateway</a:t>
            </a:r>
          </a:p>
          <a:p>
            <a:r>
              <a:rPr lang="en-IN" sz="1800" dirty="0">
                <a:effectLst/>
                <a:latin typeface="Times New Roman" panose="02020603050405020304" pitchFamily="18" charset="0"/>
                <a:ea typeface="Calibri" panose="020F0502020204030204" pitchFamily="34" charset="0"/>
              </a:rPr>
              <a:t>4. Seamless Order Fulfilment </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5. Feedback Mechanism</a:t>
            </a:r>
          </a:p>
          <a:p>
            <a:r>
              <a:rPr lang="en-IN" sz="1800" dirty="0">
                <a:effectLst/>
                <a:latin typeface="Times New Roman" panose="02020603050405020304" pitchFamily="18" charset="0"/>
                <a:ea typeface="Calibri" panose="020F0502020204030204" pitchFamily="34" charset="0"/>
              </a:rPr>
              <a:t>6. Mobile Responsiveness </a:t>
            </a:r>
            <a:endParaRPr lang="en-IN"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59959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3957-4035-56EB-573E-7096B6B1BF39}"/>
              </a:ext>
            </a:extLst>
          </p:cNvPr>
          <p:cNvSpPr>
            <a:spLocks noGrp="1"/>
          </p:cNvSpPr>
          <p:nvPr>
            <p:ph type="title"/>
          </p:nvPr>
        </p:nvSpPr>
        <p:spPr>
          <a:xfrm>
            <a:off x="2231136" y="223012"/>
            <a:ext cx="7729728" cy="1188720"/>
          </a:xfrm>
          <a:solidFill>
            <a:schemeClr val="tx2">
              <a:lumMod val="20000"/>
              <a:lumOff val="80000"/>
            </a:schemeClr>
          </a:solidFill>
        </p:spPr>
        <p:txBody>
          <a:bodyPr>
            <a:normAutofit fontScale="90000"/>
          </a:bodyPr>
          <a:lstStyle/>
          <a:p>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83A0F95-03A5-6D36-6B42-5F00AD719FA2}"/>
              </a:ext>
            </a:extLst>
          </p:cNvPr>
          <p:cNvSpPr>
            <a:spLocks noGrp="1"/>
          </p:cNvSpPr>
          <p:nvPr>
            <p:ph idx="1"/>
          </p:nvPr>
        </p:nvSpPr>
        <p:spPr>
          <a:xfrm>
            <a:off x="2231136" y="1524000"/>
            <a:ext cx="7729728" cy="5110988"/>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successfully develop the "Online Food Ordering Website (BHUKKAD)" project, a systematic research methodology will be employed. This methodology encompasses several key stages and research methods to ensure that the project meets its objectives effectively. Here's an overview of the research methodology: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Project Planning and Scope Definition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Market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User Surveys and Interviews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Technology Assessment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Development and Testing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Content Creation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User Training and Documentation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Launch and Marketing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20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BE89-B01B-7507-F3B6-9D01CD85CD1F}"/>
              </a:ext>
            </a:extLst>
          </p:cNvPr>
          <p:cNvSpPr>
            <a:spLocks noGrp="1"/>
          </p:cNvSpPr>
          <p:nvPr>
            <p:ph type="title"/>
          </p:nvPr>
        </p:nvSpPr>
        <p:spPr>
          <a:xfrm>
            <a:off x="2231136" y="141732"/>
            <a:ext cx="7729728" cy="1188720"/>
          </a:xfrm>
          <a:solidFill>
            <a:schemeClr val="tx2">
              <a:lumMod val="20000"/>
              <a:lumOff val="80000"/>
            </a:schemeClr>
          </a:solidFill>
        </p:spPr>
        <p:txBody>
          <a:bodyPr>
            <a:normAutofit fontScale="90000"/>
          </a:bodyPr>
          <a:lstStyle/>
          <a:p>
            <a:pPr>
              <a:spcBef>
                <a:spcPts val="600"/>
              </a:spcBef>
            </a:pP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Proposed Time Duration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441B42-F5D6-787F-60C2-B18BC91DF5BE}"/>
              </a:ext>
            </a:extLst>
          </p:cNvPr>
          <p:cNvSpPr>
            <a:spLocks noGrp="1"/>
          </p:cNvSpPr>
          <p:nvPr>
            <p:ph idx="1"/>
          </p:nvPr>
        </p:nvSpPr>
        <p:spPr>
          <a:xfrm>
            <a:off x="2231136" y="1463040"/>
            <a:ext cx="7729728" cy="5253228"/>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time duration for developing and launching the "Online Food Ordering Website" project can vary depending on various factors, including project complexity, available resources, and the specific features and functionalities you plan to include. However, a general timeline might look something like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Project Planning and Scope Definition: 2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Market Research and User Feedback: 2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Technology Assessment and Stack Selection: 3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Design and Prototyping: 2 weeks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Development and Testing: 2 weeks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Launch and Marketing: 1 week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total, the estimated time duration for the entire project, from planning to ongoing maintenance, could range from approximately 6-8 weeks or more, depending on the project's complexity and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763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42</TotalTime>
  <Words>530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Times New Roman</vt:lpstr>
      <vt:lpstr>Wingdings</vt:lpstr>
      <vt:lpstr>Wood Type</vt:lpstr>
      <vt:lpstr>Synopsis Report  on  BHUKKAD</vt:lpstr>
      <vt:lpstr>Introduction</vt:lpstr>
      <vt:lpstr>Literature Review </vt:lpstr>
      <vt:lpstr> Project Objective and Outcome </vt:lpstr>
      <vt:lpstr> Research Methodology </vt:lpstr>
      <vt:lpstr> Proposed Time Duration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Slice of Spice</dc:title>
  <dc:creator>Nishant Sarawat</dc:creator>
  <cp:lastModifiedBy>student</cp:lastModifiedBy>
  <cp:revision>3</cp:revision>
  <dcterms:created xsi:type="dcterms:W3CDTF">2023-09-24T17:31:45Z</dcterms:created>
  <dcterms:modified xsi:type="dcterms:W3CDTF">2023-09-21T10:25:59Z</dcterms:modified>
</cp:coreProperties>
</file>