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79" r:id="rId3"/>
    <p:sldId id="285" r:id="rId4"/>
    <p:sldId id="280" r:id="rId5"/>
    <p:sldId id="303" r:id="rId6"/>
    <p:sldId id="294" r:id="rId7"/>
    <p:sldId id="296" r:id="rId8"/>
    <p:sldId id="301" r:id="rId9"/>
    <p:sldId id="299" r:id="rId10"/>
    <p:sldId id="300" r:id="rId11"/>
    <p:sldId id="297" r:id="rId12"/>
    <p:sldId id="298" r:id="rId13"/>
    <p:sldId id="302" r:id="rId14"/>
    <p:sldId id="304" r:id="rId15"/>
    <p:sldId id="305" r:id="rId16"/>
    <p:sldId id="306"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65" d="100"/>
          <a:sy n="65" d="100"/>
        </p:scale>
        <p:origin x="900"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2895600" y="1627632"/>
            <a:ext cx="6400800" cy="2916936"/>
          </a:xfrm>
        </p:spPr>
        <p:txBody>
          <a:bodyPr/>
          <a:lstStyle/>
          <a:p>
            <a:pPr>
              <a:lnSpc>
                <a:spcPct val="107000"/>
              </a:lnSpc>
              <a:spcAft>
                <a:spcPts val="800"/>
              </a:spcAft>
            </a:pPr>
            <a:r>
              <a:rPr lang="en-US" sz="5000" b="1"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Book cover XR</a:t>
            </a:r>
            <a:endParaRPr lang="en-US" sz="5000"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body" idx="1"/>
          </p:nvPr>
        </p:nvSpPr>
        <p:spPr/>
        <p:txBody>
          <a:bodyPr/>
          <a:lstStyle/>
          <a:p>
            <a:pPr algn="ctr">
              <a:spcAft>
                <a:spcPts val="800"/>
              </a:spcAft>
            </a:pPr>
            <a:r>
              <a:rPr lang="en-US" sz="16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Submitted by</a:t>
            </a:r>
          </a:p>
          <a:p>
            <a:pPr algn="ctr">
              <a:spcAft>
                <a:spcPts val="800"/>
              </a:spcAft>
            </a:pPr>
            <a:r>
              <a:rPr lang="en-US" sz="1600" dirty="0">
                <a:solidFill>
                  <a:schemeClr val="tx1"/>
                </a:solidFill>
                <a:latin typeface="Times New Roman" panose="02020603050405020304" pitchFamily="18" charset="0"/>
                <a:ea typeface="Calibri" panose="020F0502020204030204" pitchFamily="34" charset="0"/>
                <a:cs typeface="Mangal" panose="02040503050203030202" pitchFamily="18" charset="0"/>
              </a:rPr>
              <a:t>Yash </a:t>
            </a:r>
            <a:r>
              <a:rPr lang="en-US" sz="1600" dirty="0" err="1">
                <a:solidFill>
                  <a:schemeClr val="tx1"/>
                </a:solidFill>
                <a:latin typeface="Times New Roman" panose="02020603050405020304" pitchFamily="18" charset="0"/>
                <a:ea typeface="Calibri" panose="020F0502020204030204" pitchFamily="34" charset="0"/>
                <a:cs typeface="Mangal" panose="02040503050203030202" pitchFamily="18" charset="0"/>
              </a:rPr>
              <a:t>Shrivastva</a:t>
            </a:r>
            <a:endParaRPr lang="en-US" sz="1600" dirty="0">
              <a:solidFill>
                <a:schemeClr val="tx1"/>
              </a:solidFill>
              <a:latin typeface="Times New Roman" panose="02020603050405020304" pitchFamily="18" charset="0"/>
              <a:ea typeface="Calibri" panose="020F0502020204030204" pitchFamily="34" charset="0"/>
              <a:cs typeface="Mangal" panose="02040503050203030202" pitchFamily="18" charset="0"/>
            </a:endParaRPr>
          </a:p>
          <a:p>
            <a:pPr algn="ctr">
              <a:spcAft>
                <a:spcPts val="800"/>
              </a:spcAft>
            </a:pPr>
            <a:r>
              <a:rPr lang="en-US" sz="16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Vikash Gupta</a:t>
            </a:r>
            <a:endParaRPr lang="en-IN"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Subtitle 2">
            <a:extLst>
              <a:ext uri="{FF2B5EF4-FFF2-40B4-BE49-F238E27FC236}">
                <a16:creationId xmlns:a16="http://schemas.microsoft.com/office/drawing/2014/main" id="{FA1EF7CB-72EF-C8ED-C776-01059FCE89FD}"/>
              </a:ext>
            </a:extLst>
          </p:cNvPr>
          <p:cNvSpPr txBox="1">
            <a:spLocks/>
          </p:cNvSpPr>
          <p:nvPr/>
        </p:nvSpPr>
        <p:spPr>
          <a:xfrm>
            <a:off x="3738497" y="2973284"/>
            <a:ext cx="4771322" cy="1491057"/>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Under the Supervision of</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Dr. Sangeeta Arora </a:t>
            </a:r>
            <a:endParaRPr lang="en-IN" sz="18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5497FD75-648B-12F8-2828-FA0921FB2013}"/>
              </a:ext>
            </a:extLst>
          </p:cNvPr>
          <p:cNvCxnSpPr>
            <a:cxnSpLocks/>
          </p:cNvCxnSpPr>
          <p:nvPr/>
        </p:nvCxnSpPr>
        <p:spPr>
          <a:xfrm>
            <a:off x="4009938" y="2881349"/>
            <a:ext cx="42028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79A3-4DC6-9F9D-26A9-D4F42800D1A4}"/>
              </a:ext>
            </a:extLst>
          </p:cNvPr>
          <p:cNvSpPr>
            <a:spLocks noGrp="1"/>
          </p:cNvSpPr>
          <p:nvPr>
            <p:ph type="title"/>
          </p:nvPr>
        </p:nvSpPr>
        <p:spPr>
          <a:xfrm>
            <a:off x="4224528" y="954937"/>
            <a:ext cx="6766560" cy="768096"/>
          </a:xfrm>
        </p:spPr>
        <p:txBody>
          <a:bodyPr/>
          <a:lstStyle/>
          <a:p>
            <a:r>
              <a:rPr lang="en-US" sz="2800" dirty="0">
                <a:latin typeface="Arial" panose="020B0604020202020204" pitchFamily="34" charset="0"/>
                <a:cs typeface="Arial" panose="020B0604020202020204" pitchFamily="34" charset="0"/>
              </a:rPr>
              <a:t>I</a:t>
            </a:r>
            <a:r>
              <a:rPr lang="en-IN" sz="2800" dirty="0">
                <a:latin typeface="Arial" panose="020B0604020202020204" pitchFamily="34" charset="0"/>
                <a:cs typeface="Arial" panose="020B0604020202020204" pitchFamily="34" charset="0"/>
              </a:rPr>
              <a:t>mage target feature</a:t>
            </a:r>
          </a:p>
        </p:txBody>
      </p:sp>
      <p:sp>
        <p:nvSpPr>
          <p:cNvPr id="3" name="Content Placeholder 2">
            <a:extLst>
              <a:ext uri="{FF2B5EF4-FFF2-40B4-BE49-F238E27FC236}">
                <a16:creationId xmlns:a16="http://schemas.microsoft.com/office/drawing/2014/main" id="{E5910CF3-C12E-192B-1E27-0BB4ED965791}"/>
              </a:ext>
            </a:extLst>
          </p:cNvPr>
          <p:cNvSpPr>
            <a:spLocks noGrp="1"/>
          </p:cNvSpPr>
          <p:nvPr>
            <p:ph idx="1"/>
          </p:nvPr>
        </p:nvSpPr>
        <p:spPr>
          <a:xfrm>
            <a:off x="4224528" y="1723032"/>
            <a:ext cx="6766560" cy="4082149"/>
          </a:xfrm>
        </p:spPr>
        <p:txBody>
          <a:bodyPr/>
          <a:lstStyle/>
          <a:p>
            <a:r>
              <a:rPr lang="en-US" sz="2000" b="0" i="0" dirty="0">
                <a:solidFill>
                  <a:schemeClr val="tx1"/>
                </a:solidFill>
                <a:effectLst/>
                <a:latin typeface="Söhne"/>
              </a:rPr>
              <a:t>The Image Target feature in the Vuforia SDK allows developers to recognize and track 2D images as triggers for augmented reality (AR) experiences. Here's an overview of the Image Target feature:</a:t>
            </a:r>
          </a:p>
          <a:p>
            <a:pPr marL="285750" indent="-285750">
              <a:buFont typeface="Arial" panose="020B0604020202020204" pitchFamily="34" charset="0"/>
              <a:buChar char="•"/>
            </a:pPr>
            <a:r>
              <a:rPr lang="en-IN" sz="1600" b="0" i="0" dirty="0">
                <a:solidFill>
                  <a:schemeClr val="tx1"/>
                </a:solidFill>
                <a:effectLst/>
                <a:latin typeface="Söhne"/>
              </a:rPr>
              <a:t>Image Recognition</a:t>
            </a:r>
            <a:endParaRPr lang="en-US" sz="1400" b="0" i="0" dirty="0">
              <a:solidFill>
                <a:schemeClr val="tx1"/>
              </a:solidFill>
              <a:effectLst/>
              <a:latin typeface="Söhne"/>
            </a:endParaRPr>
          </a:p>
          <a:p>
            <a:pPr marL="285750" indent="-285750">
              <a:buFont typeface="Arial" panose="020B0604020202020204" pitchFamily="34" charset="0"/>
              <a:buChar char="•"/>
            </a:pPr>
            <a:r>
              <a:rPr lang="en-IN" sz="1600" b="0" i="0" dirty="0">
                <a:solidFill>
                  <a:schemeClr val="tx1"/>
                </a:solidFill>
                <a:effectLst/>
                <a:latin typeface="Söhne"/>
              </a:rPr>
              <a:t>Target Tracking</a:t>
            </a:r>
            <a:endParaRPr lang="en-US" sz="1400" dirty="0">
              <a:solidFill>
                <a:schemeClr val="tx1"/>
              </a:solidFill>
              <a:latin typeface="Söhne"/>
            </a:endParaRPr>
          </a:p>
          <a:p>
            <a:pPr marL="285750" indent="-285750">
              <a:buFont typeface="Arial" panose="020B0604020202020204" pitchFamily="34" charset="0"/>
              <a:buChar char="•"/>
            </a:pPr>
            <a:r>
              <a:rPr lang="en-IN" sz="1600" b="0" i="0" dirty="0">
                <a:solidFill>
                  <a:schemeClr val="tx1"/>
                </a:solidFill>
                <a:effectLst/>
                <a:latin typeface="Söhne"/>
              </a:rPr>
              <a:t>Multiple Targets</a:t>
            </a:r>
            <a:endParaRPr lang="en-US" sz="1400" b="0" i="0" dirty="0">
              <a:solidFill>
                <a:schemeClr val="tx1"/>
              </a:solidFill>
              <a:effectLst/>
              <a:latin typeface="Söhne"/>
            </a:endParaRPr>
          </a:p>
          <a:p>
            <a:pPr marL="285750" indent="-285750">
              <a:buFont typeface="Arial" panose="020B0604020202020204" pitchFamily="34" charset="0"/>
              <a:buChar char="•"/>
            </a:pPr>
            <a:r>
              <a:rPr lang="en-IN" sz="1600" b="0" i="0" dirty="0">
                <a:solidFill>
                  <a:schemeClr val="tx1"/>
                </a:solidFill>
                <a:effectLst/>
                <a:latin typeface="Söhne"/>
              </a:rPr>
              <a:t>Image Target Database</a:t>
            </a:r>
            <a:endParaRPr lang="en-US" sz="1400" dirty="0">
              <a:solidFill>
                <a:schemeClr val="tx1"/>
              </a:solidFill>
              <a:latin typeface="Söhne"/>
            </a:endParaRPr>
          </a:p>
          <a:p>
            <a:pPr marL="285750" indent="-285750">
              <a:buFont typeface="Arial" panose="020B0604020202020204" pitchFamily="34" charset="0"/>
              <a:buChar char="•"/>
            </a:pPr>
            <a:r>
              <a:rPr lang="en-IN" sz="1600" b="0" i="0" dirty="0">
                <a:solidFill>
                  <a:schemeClr val="tx1"/>
                </a:solidFill>
                <a:effectLst/>
                <a:latin typeface="Söhne"/>
              </a:rPr>
              <a:t>Extended Tracking</a:t>
            </a:r>
            <a:endParaRPr lang="en-US" sz="1400" b="0" i="0" dirty="0">
              <a:solidFill>
                <a:schemeClr val="tx1"/>
              </a:solidFill>
              <a:effectLst/>
              <a:latin typeface="Söhne"/>
            </a:endParaRPr>
          </a:p>
          <a:p>
            <a:pPr marL="285750" indent="-285750">
              <a:buFont typeface="Arial" panose="020B0604020202020204" pitchFamily="34" charset="0"/>
              <a:buChar char="•"/>
            </a:pPr>
            <a:r>
              <a:rPr lang="en-US" sz="1600" b="0" i="0" dirty="0">
                <a:solidFill>
                  <a:schemeClr val="tx1"/>
                </a:solidFill>
                <a:effectLst/>
                <a:latin typeface="Söhne"/>
              </a:rPr>
              <a:t>Image Target Sizes and Configurations</a:t>
            </a:r>
          </a:p>
          <a:p>
            <a:pPr marL="285750" indent="-285750">
              <a:buFont typeface="Arial" panose="020B0604020202020204" pitchFamily="34" charset="0"/>
              <a:buChar char="•"/>
            </a:pPr>
            <a:r>
              <a:rPr lang="en-IN" sz="1600" b="0" i="0" dirty="0">
                <a:solidFill>
                  <a:schemeClr val="tx1"/>
                </a:solidFill>
                <a:effectLst/>
                <a:latin typeface="Söhne"/>
              </a:rPr>
              <a:t>Unity Integration</a:t>
            </a:r>
            <a:endParaRPr lang="en-IN" sz="1400" dirty="0">
              <a:solidFill>
                <a:schemeClr val="tx1"/>
              </a:solidFill>
            </a:endParaRPr>
          </a:p>
        </p:txBody>
      </p:sp>
    </p:spTree>
    <p:extLst>
      <p:ext uri="{BB962C8B-B14F-4D97-AF65-F5344CB8AC3E}">
        <p14:creationId xmlns:p14="http://schemas.microsoft.com/office/powerpoint/2010/main" val="193507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79F-1C8F-6FE0-143E-861A048AF2BF}"/>
              </a:ext>
            </a:extLst>
          </p:cNvPr>
          <p:cNvSpPr>
            <a:spLocks noGrp="1"/>
          </p:cNvSpPr>
          <p:nvPr>
            <p:ph type="title"/>
          </p:nvPr>
        </p:nvSpPr>
        <p:spPr/>
        <p:txBody>
          <a:bodyPr/>
          <a:lstStyle/>
          <a:p>
            <a:r>
              <a:rPr lang="en-US" dirty="0"/>
              <a:t>C#</a:t>
            </a:r>
            <a:endParaRPr lang="en-IN" dirty="0"/>
          </a:p>
        </p:txBody>
      </p:sp>
      <p:sp>
        <p:nvSpPr>
          <p:cNvPr id="3" name="Content Placeholder 2">
            <a:extLst>
              <a:ext uri="{FF2B5EF4-FFF2-40B4-BE49-F238E27FC236}">
                <a16:creationId xmlns:a16="http://schemas.microsoft.com/office/drawing/2014/main" id="{8EB91433-F649-1AEA-C30D-C4012BE288DD}"/>
              </a:ext>
            </a:extLst>
          </p:cNvPr>
          <p:cNvSpPr>
            <a:spLocks noGrp="1"/>
          </p:cNvSpPr>
          <p:nvPr>
            <p:ph idx="1"/>
          </p:nvPr>
        </p:nvSpPr>
        <p:spPr/>
        <p:txBody>
          <a:bodyPr/>
          <a:lstStyle/>
          <a:p>
            <a:r>
              <a:rPr lang="en-US" sz="1600" b="0" i="0" dirty="0">
                <a:solidFill>
                  <a:schemeClr val="tx1"/>
                </a:solidFill>
                <a:effectLst/>
                <a:latin typeface="Google Sans"/>
              </a:rPr>
              <a:t>C# is also a popular choice for AR and VR development due to its ease of use, performance, and wide community support. One of the main advantages of C# is its integration with Unity, a popular game engine used for AR and VR development Much of Unity's capabilities come from using C# for programming, a language that works best when building desktop, mobile and VR/AR apps. It's widely used in real-time game development and VR, with over 90% of VR/AR development companies using C#.</a:t>
            </a:r>
            <a:endParaRPr lang="en-IN" sz="1600" dirty="0">
              <a:solidFill>
                <a:schemeClr val="tx1"/>
              </a:solidFill>
            </a:endParaRPr>
          </a:p>
        </p:txBody>
      </p:sp>
    </p:spTree>
    <p:extLst>
      <p:ext uri="{BB962C8B-B14F-4D97-AF65-F5344CB8AC3E}">
        <p14:creationId xmlns:p14="http://schemas.microsoft.com/office/powerpoint/2010/main" val="160691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E929-38D9-FC7A-435D-7782ECAA6C8C}"/>
              </a:ext>
            </a:extLst>
          </p:cNvPr>
          <p:cNvSpPr>
            <a:spLocks noGrp="1"/>
          </p:cNvSpPr>
          <p:nvPr>
            <p:ph type="title"/>
          </p:nvPr>
        </p:nvSpPr>
        <p:spPr>
          <a:xfrm>
            <a:off x="4224528" y="550672"/>
            <a:ext cx="6766560" cy="768096"/>
          </a:xfrm>
        </p:spPr>
        <p:txBody>
          <a:bodyPr/>
          <a:lstStyle/>
          <a:p>
            <a:r>
              <a:rPr lang="en-US" sz="2800" dirty="0">
                <a:latin typeface="Arial" panose="020B0604020202020204" pitchFamily="34" charset="0"/>
                <a:cs typeface="Arial" panose="020B0604020202020204" pitchFamily="34" charset="0"/>
              </a:rPr>
              <a:t>C# for scripting</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DB5A7C-4588-5368-FCD3-E63788BE1A5F}"/>
              </a:ext>
            </a:extLst>
          </p:cNvPr>
          <p:cNvSpPr>
            <a:spLocks noGrp="1"/>
          </p:cNvSpPr>
          <p:nvPr>
            <p:ph idx="1"/>
          </p:nvPr>
        </p:nvSpPr>
        <p:spPr>
          <a:xfrm>
            <a:off x="4224528" y="1318768"/>
            <a:ext cx="6766560" cy="2700528"/>
          </a:xfrm>
        </p:spPr>
        <p:txBody>
          <a:bodyPr/>
          <a:lstStyle/>
          <a:p>
            <a:pPr algn="l"/>
            <a:r>
              <a:rPr lang="en-US" b="0" i="0" dirty="0">
                <a:solidFill>
                  <a:schemeClr val="tx1"/>
                </a:solidFill>
                <a:effectLst/>
                <a:latin typeface="Söhne"/>
              </a:rPr>
              <a:t>When using the Vuforia SDK for scripting and developing augmented reality (AR) applications, C# is one of the programming languages commonly used. Here's an overview of how C# can be used for scripting with Vuforia:</a:t>
            </a:r>
          </a:p>
          <a:p>
            <a:pPr algn="l"/>
            <a:r>
              <a:rPr lang="en-US" dirty="0">
                <a:solidFill>
                  <a:schemeClr val="tx1"/>
                </a:solidFill>
                <a:latin typeface="Söhne"/>
              </a:rPr>
              <a:t>            </a:t>
            </a:r>
            <a:r>
              <a:rPr lang="en-US" b="0" i="0" dirty="0">
                <a:solidFill>
                  <a:schemeClr val="tx1"/>
                </a:solidFill>
                <a:effectLst/>
                <a:latin typeface="Söhne"/>
              </a:rPr>
              <a:t>Unity Integration, Vuforia Unity Extension, Vuforia API, Scripting AR Behaviors, UI Integration, Debugging and Error Handling.</a:t>
            </a:r>
          </a:p>
          <a:p>
            <a:pPr algn="l"/>
            <a:r>
              <a:rPr lang="en-US" b="0" i="0" dirty="0">
                <a:solidFill>
                  <a:schemeClr val="tx1"/>
                </a:solidFill>
                <a:effectLst/>
                <a:latin typeface="Söhne"/>
              </a:rPr>
              <a:t>When working with Vuforia and C# scripting, it is recommended to have a good understanding of C# syntax and Unity's scripting concepts. The Vuforia documentation and Unity's resources provide detailed guides and examples to help you get started with scripting AR applications using C#.</a:t>
            </a:r>
            <a:endParaRPr lang="en-IN" dirty="0">
              <a:solidFill>
                <a:schemeClr val="tx1"/>
              </a:solidFill>
            </a:endParaRPr>
          </a:p>
        </p:txBody>
      </p:sp>
    </p:spTree>
    <p:extLst>
      <p:ext uri="{BB962C8B-B14F-4D97-AF65-F5344CB8AC3E}">
        <p14:creationId xmlns:p14="http://schemas.microsoft.com/office/powerpoint/2010/main" val="93528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C3B0-0855-6E42-F483-369CB1E21A4C}"/>
              </a:ext>
            </a:extLst>
          </p:cNvPr>
          <p:cNvSpPr>
            <a:spLocks noGrp="1"/>
          </p:cNvSpPr>
          <p:nvPr>
            <p:ph type="title"/>
          </p:nvPr>
        </p:nvSpPr>
        <p:spPr/>
        <p:txBody>
          <a:bodyPr/>
          <a:lstStyle/>
          <a:p>
            <a:r>
              <a:rPr lang="en-US" sz="2800" dirty="0"/>
              <a:t>Hardware requirements</a:t>
            </a:r>
          </a:p>
        </p:txBody>
      </p:sp>
      <p:sp>
        <p:nvSpPr>
          <p:cNvPr id="3" name="Content Placeholder 2">
            <a:extLst>
              <a:ext uri="{FF2B5EF4-FFF2-40B4-BE49-F238E27FC236}">
                <a16:creationId xmlns:a16="http://schemas.microsoft.com/office/drawing/2014/main" id="{7895B965-DE6B-1152-8003-D89F1BE41542}"/>
              </a:ext>
            </a:extLst>
          </p:cNvPr>
          <p:cNvSpPr>
            <a:spLocks noGrp="1"/>
          </p:cNvSpPr>
          <p:nvPr>
            <p:ph idx="1"/>
          </p:nvPr>
        </p:nvSpPr>
        <p:spPr>
          <a:xfrm>
            <a:off x="4224528" y="3044952"/>
            <a:ext cx="6766560" cy="2878328"/>
          </a:xfrm>
        </p:spPr>
        <p:txBody>
          <a:bodyPr/>
          <a:lstStyle/>
          <a:p>
            <a:r>
              <a:rPr lang="en-US" sz="1800" b="1" u="sng" dirty="0">
                <a:solidFill>
                  <a:schemeClr val="tx1"/>
                </a:solidFill>
              </a:rPr>
              <a:t>S. NO.</a:t>
            </a:r>
            <a:r>
              <a:rPr lang="en-US" sz="1800" b="1" dirty="0">
                <a:solidFill>
                  <a:schemeClr val="tx1"/>
                </a:solidFill>
              </a:rPr>
              <a:t>		</a:t>
            </a:r>
            <a:r>
              <a:rPr lang="en-US" sz="1800" b="1" u="sng" dirty="0">
                <a:solidFill>
                  <a:schemeClr val="tx1"/>
                </a:solidFill>
              </a:rPr>
              <a:t>DESCRIPTION</a:t>
            </a:r>
            <a:r>
              <a:rPr lang="en-US" sz="1800" b="1" dirty="0">
                <a:solidFill>
                  <a:schemeClr val="tx1"/>
                </a:solidFill>
              </a:rPr>
              <a:t>	      </a:t>
            </a:r>
            <a:r>
              <a:rPr lang="en-US" sz="1800" b="1" u="sng" dirty="0">
                <a:solidFill>
                  <a:schemeClr val="tx1"/>
                </a:solidFill>
              </a:rPr>
              <a:t>TYPE</a:t>
            </a:r>
            <a:r>
              <a:rPr lang="en-US" sz="1800" b="1" dirty="0">
                <a:solidFill>
                  <a:schemeClr val="tx1"/>
                </a:solidFill>
              </a:rPr>
              <a:t>		</a:t>
            </a:r>
          </a:p>
          <a:p>
            <a:r>
              <a:rPr lang="en-US" sz="1800" b="1" u="sng" dirty="0">
                <a:solidFill>
                  <a:schemeClr val="tx1"/>
                </a:solidFill>
              </a:rPr>
              <a:t>  </a:t>
            </a:r>
          </a:p>
          <a:p>
            <a:r>
              <a:rPr lang="en-US" sz="1800" dirty="0">
                <a:solidFill>
                  <a:schemeClr val="tx1"/>
                </a:solidFill>
              </a:rPr>
              <a:t>1		Hardware	       Window  corei5 Processor</a:t>
            </a:r>
          </a:p>
          <a:p>
            <a:r>
              <a:rPr lang="en-US" sz="1800" dirty="0">
                <a:solidFill>
                  <a:schemeClr val="tx1"/>
                </a:solidFill>
              </a:rPr>
              <a:t>2		Clock Speed	        2.7GHz</a:t>
            </a:r>
          </a:p>
          <a:p>
            <a:r>
              <a:rPr lang="en-US" sz="1800" dirty="0">
                <a:solidFill>
                  <a:schemeClr val="tx1"/>
                </a:solidFill>
              </a:rPr>
              <a:t>3		RAM	                        8GB</a:t>
            </a:r>
          </a:p>
          <a:p>
            <a:r>
              <a:rPr lang="en-US" sz="1800" dirty="0">
                <a:solidFill>
                  <a:schemeClr val="tx1"/>
                </a:solidFill>
              </a:rPr>
              <a:t>4		SSD		        256GB</a:t>
            </a:r>
          </a:p>
        </p:txBody>
      </p:sp>
      <p:sp>
        <p:nvSpPr>
          <p:cNvPr id="5" name="Slide Number Placeholder 4">
            <a:extLst>
              <a:ext uri="{FF2B5EF4-FFF2-40B4-BE49-F238E27FC236}">
                <a16:creationId xmlns:a16="http://schemas.microsoft.com/office/drawing/2014/main" id="{2EEBD924-344C-FF8B-959D-85ABF7CF500E}"/>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900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5ACC-1A38-BED7-A978-F3A6D8B0576A}"/>
              </a:ext>
            </a:extLst>
          </p:cNvPr>
          <p:cNvSpPr>
            <a:spLocks noGrp="1"/>
          </p:cNvSpPr>
          <p:nvPr>
            <p:ph type="title"/>
          </p:nvPr>
        </p:nvSpPr>
        <p:spPr>
          <a:xfrm>
            <a:off x="4224528" y="604684"/>
            <a:ext cx="6766560" cy="2271251"/>
          </a:xfrm>
        </p:spPr>
        <p:txBody>
          <a:bodyPr/>
          <a:lstStyle/>
          <a:p>
            <a:r>
              <a:rPr lang="en-US" sz="2800" dirty="0"/>
              <a:t>Module description</a:t>
            </a:r>
          </a:p>
        </p:txBody>
      </p:sp>
      <p:sp>
        <p:nvSpPr>
          <p:cNvPr id="5" name="Slide Number Placeholder 4">
            <a:extLst>
              <a:ext uri="{FF2B5EF4-FFF2-40B4-BE49-F238E27FC236}">
                <a16:creationId xmlns:a16="http://schemas.microsoft.com/office/drawing/2014/main" id="{FA9E1478-E850-6783-A4F8-7B23B5D25C20}"/>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42169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91CC-1A79-01B7-3DD3-DD89414DBE62}"/>
              </a:ext>
            </a:extLst>
          </p:cNvPr>
          <p:cNvSpPr>
            <a:spLocks noGrp="1"/>
          </p:cNvSpPr>
          <p:nvPr>
            <p:ph type="title"/>
          </p:nvPr>
        </p:nvSpPr>
        <p:spPr>
          <a:xfrm>
            <a:off x="4224528" y="344424"/>
            <a:ext cx="6766560" cy="2700528"/>
          </a:xfrm>
        </p:spPr>
        <p:txBody>
          <a:bodyPr/>
          <a:lstStyle/>
          <a:p>
            <a:r>
              <a:rPr lang="en-US" sz="2800" dirty="0"/>
              <a:t>Reports and outputs</a:t>
            </a:r>
          </a:p>
        </p:txBody>
      </p:sp>
      <p:sp>
        <p:nvSpPr>
          <p:cNvPr id="3" name="Content Placeholder 2">
            <a:extLst>
              <a:ext uri="{FF2B5EF4-FFF2-40B4-BE49-F238E27FC236}">
                <a16:creationId xmlns:a16="http://schemas.microsoft.com/office/drawing/2014/main" id="{0B08A023-5C5B-68BB-383F-A924ABB36F70}"/>
              </a:ext>
            </a:extLst>
          </p:cNvPr>
          <p:cNvSpPr>
            <a:spLocks noGrp="1"/>
          </p:cNvSpPr>
          <p:nvPr>
            <p:ph idx="1"/>
          </p:nvPr>
        </p:nvSpPr>
        <p:spPr/>
        <p:txBody>
          <a:bodyPr/>
          <a:lstStyle/>
          <a:p>
            <a:r>
              <a:rPr lang="en-US" sz="2800" b="1" dirty="0">
                <a:latin typeface="+mj-lt"/>
              </a:rPr>
              <a:t>CONCLUSION</a:t>
            </a:r>
          </a:p>
        </p:txBody>
      </p:sp>
      <p:sp>
        <p:nvSpPr>
          <p:cNvPr id="5" name="Slide Number Placeholder 4">
            <a:extLst>
              <a:ext uri="{FF2B5EF4-FFF2-40B4-BE49-F238E27FC236}">
                <a16:creationId xmlns:a16="http://schemas.microsoft.com/office/drawing/2014/main" id="{57FBB7BB-A509-0374-2B92-54132C8326CC}"/>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6814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CC4043-DB83-2FC2-F673-A3B66D35B6DD}"/>
              </a:ext>
            </a:extLst>
          </p:cNvPr>
          <p:cNvSpPr>
            <a:spLocks noGrp="1"/>
          </p:cNvSpPr>
          <p:nvPr>
            <p:ph type="title"/>
          </p:nvPr>
        </p:nvSpPr>
        <p:spPr/>
        <p:txBody>
          <a:bodyPr/>
          <a:lstStyle/>
          <a:p>
            <a:endParaRPr lang="en-US"/>
          </a:p>
        </p:txBody>
      </p:sp>
      <p:sp>
        <p:nvSpPr>
          <p:cNvPr id="11" name="Text Placeholder 10">
            <a:extLst>
              <a:ext uri="{FF2B5EF4-FFF2-40B4-BE49-F238E27FC236}">
                <a16:creationId xmlns:a16="http://schemas.microsoft.com/office/drawing/2014/main" id="{AD00546F-2D82-6AF1-2D83-EB02D03DBAC7}"/>
              </a:ext>
            </a:extLst>
          </p:cNvPr>
          <p:cNvSpPr>
            <a:spLocks noGrp="1"/>
          </p:cNvSpPr>
          <p:nvPr>
            <p:ph type="body" sz="quarter" idx="15"/>
          </p:nvPr>
        </p:nvSpPr>
        <p:spPr/>
        <p:txBody>
          <a:bodyPr/>
          <a:lstStyle/>
          <a:p>
            <a:endParaRPr lang="en-US"/>
          </a:p>
        </p:txBody>
      </p:sp>
      <p:sp>
        <p:nvSpPr>
          <p:cNvPr id="9" name="Text Placeholder 8">
            <a:extLst>
              <a:ext uri="{FF2B5EF4-FFF2-40B4-BE49-F238E27FC236}">
                <a16:creationId xmlns:a16="http://schemas.microsoft.com/office/drawing/2014/main" id="{851BA89E-4A0B-48F7-1F4C-1DC2F784DBB5}"/>
              </a:ext>
            </a:extLst>
          </p:cNvPr>
          <p:cNvSpPr>
            <a:spLocks noGrp="1"/>
          </p:cNvSpPr>
          <p:nvPr>
            <p:ph type="body" sz="quarter" idx="13"/>
          </p:nvPr>
        </p:nvSpPr>
        <p:spPr/>
        <p:txBody>
          <a:bodyPr/>
          <a:lstStyle/>
          <a:p>
            <a:endParaRPr lang="en-US"/>
          </a:p>
        </p:txBody>
      </p:sp>
      <p:sp>
        <p:nvSpPr>
          <p:cNvPr id="10" name="Text Placeholder 9">
            <a:extLst>
              <a:ext uri="{FF2B5EF4-FFF2-40B4-BE49-F238E27FC236}">
                <a16:creationId xmlns:a16="http://schemas.microsoft.com/office/drawing/2014/main" id="{0C35ADC8-B9AA-38A5-EB17-85362B5A7E91}"/>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A77813B-224F-3563-B282-845B573387DA}"/>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7" name="Picture 6">
            <a:extLst>
              <a:ext uri="{FF2B5EF4-FFF2-40B4-BE49-F238E27FC236}">
                <a16:creationId xmlns:a16="http://schemas.microsoft.com/office/drawing/2014/main" id="{4C92B899-F113-2566-1C9D-A74FDFE3D5F1}"/>
              </a:ext>
            </a:extLst>
          </p:cNvPr>
          <p:cNvPicPr>
            <a:picLocks noChangeAspect="1"/>
          </p:cNvPicPr>
          <p:nvPr/>
        </p:nvPicPr>
        <p:blipFill>
          <a:blip r:embed="rId2"/>
          <a:stretch>
            <a:fillRect/>
          </a:stretch>
        </p:blipFill>
        <p:spPr>
          <a:xfrm>
            <a:off x="2713704" y="1430593"/>
            <a:ext cx="9219216" cy="4689987"/>
          </a:xfrm>
          <a:prstGeom prst="rect">
            <a:avLst/>
          </a:prstGeom>
        </p:spPr>
      </p:pic>
      <p:sp>
        <p:nvSpPr>
          <p:cNvPr id="12" name="TextBox 11">
            <a:extLst>
              <a:ext uri="{FF2B5EF4-FFF2-40B4-BE49-F238E27FC236}">
                <a16:creationId xmlns:a16="http://schemas.microsoft.com/office/drawing/2014/main" id="{2554C0DF-7764-AEC9-CFB0-3BDED8FEC09A}"/>
              </a:ext>
            </a:extLst>
          </p:cNvPr>
          <p:cNvSpPr txBox="1"/>
          <p:nvPr/>
        </p:nvSpPr>
        <p:spPr>
          <a:xfrm>
            <a:off x="2861187" y="575187"/>
            <a:ext cx="7669161" cy="523220"/>
          </a:xfrm>
          <a:prstGeom prst="rect">
            <a:avLst/>
          </a:prstGeom>
          <a:noFill/>
        </p:spPr>
        <p:txBody>
          <a:bodyPr wrap="square" rtlCol="0">
            <a:spAutoFit/>
          </a:bodyPr>
          <a:lstStyle/>
          <a:p>
            <a:r>
              <a:rPr lang="en-US" sz="2800" dirty="0">
                <a:solidFill>
                  <a:srgbClr val="202C8F"/>
                </a:solidFill>
                <a:latin typeface="+mj-lt"/>
              </a:rPr>
              <a:t>					GANTT CHART</a:t>
            </a:r>
          </a:p>
        </p:txBody>
      </p:sp>
    </p:spTree>
    <p:extLst>
      <p:ext uri="{BB962C8B-B14F-4D97-AF65-F5344CB8AC3E}">
        <p14:creationId xmlns:p14="http://schemas.microsoft.com/office/powerpoint/2010/main" val="105010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040835" y="2597426"/>
            <a:ext cx="4903303" cy="1948070"/>
          </a:xfrm>
        </p:spPr>
        <p:txBody>
          <a:bodyPr/>
          <a:lstStyle/>
          <a:p>
            <a:r>
              <a:rPr lang="en-US" u="sng"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32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194619"/>
            <a:ext cx="5693664" cy="5309420"/>
          </a:xfrm>
        </p:spPr>
        <p:txBody>
          <a:bodyPr/>
          <a:lstStyle/>
          <a:p>
            <a:pPr marL="342900" indent="-342900">
              <a:buFont typeface="Arial" panose="020B0604020202020204" pitchFamily="34" charset="0"/>
              <a:buChar char="•"/>
            </a:pPr>
            <a:r>
              <a:rPr lang="en-US" dirty="0">
                <a:solidFill>
                  <a:schemeClr val="tx1"/>
                </a:solidFill>
              </a:rPr>
              <a:t>Introduction</a:t>
            </a:r>
          </a:p>
          <a:p>
            <a:pPr marL="342900" indent="-342900">
              <a:buFont typeface="Arial" panose="020B0604020202020204" pitchFamily="34" charset="0"/>
              <a:buChar char="•"/>
            </a:pPr>
            <a:r>
              <a:rPr lang="en-US" dirty="0">
                <a:solidFill>
                  <a:schemeClr val="tx1"/>
                </a:solidFill>
              </a:rPr>
              <a:t>Technologies / Software requirements</a:t>
            </a:r>
          </a:p>
          <a:p>
            <a:pPr marL="690372" lvl="1" indent="-342900"/>
            <a:r>
              <a:rPr lang="en-US" dirty="0">
                <a:solidFill>
                  <a:schemeClr val="tx1"/>
                </a:solidFill>
              </a:rPr>
              <a:t>Unity</a:t>
            </a:r>
          </a:p>
          <a:p>
            <a:pPr marL="690372" lvl="1" indent="-342900"/>
            <a:r>
              <a:rPr lang="en-US" dirty="0">
                <a:solidFill>
                  <a:schemeClr val="tx1"/>
                </a:solidFill>
              </a:rPr>
              <a:t>Vuforia</a:t>
            </a:r>
          </a:p>
          <a:p>
            <a:pPr marL="690372" lvl="1" indent="-342900"/>
            <a:r>
              <a:rPr lang="en-US" dirty="0">
                <a:solidFill>
                  <a:schemeClr val="tx1"/>
                </a:solidFill>
              </a:rPr>
              <a:t>C#</a:t>
            </a:r>
          </a:p>
          <a:p>
            <a:pPr marL="342900" indent="-342900">
              <a:buFont typeface="Arial" panose="020B0604020202020204" pitchFamily="34" charset="0"/>
              <a:buChar char="•"/>
            </a:pPr>
            <a:r>
              <a:rPr lang="en-US" dirty="0">
                <a:solidFill>
                  <a:schemeClr val="tx1"/>
                </a:solidFill>
              </a:rPr>
              <a:t>Hardware requirements</a:t>
            </a:r>
          </a:p>
          <a:p>
            <a:pPr marL="342900" indent="-342900">
              <a:buFont typeface="Arial" panose="020B0604020202020204" pitchFamily="34" charset="0"/>
              <a:buChar char="•"/>
            </a:pPr>
            <a:r>
              <a:rPr lang="en-US" sz="2400" dirty="0">
                <a:solidFill>
                  <a:schemeClr val="tx1"/>
                </a:solidFill>
              </a:rPr>
              <a:t>Modules Description</a:t>
            </a:r>
          </a:p>
          <a:p>
            <a:pPr marL="342900" indent="-342900">
              <a:buFont typeface="Arial" panose="020B0604020202020204" pitchFamily="34" charset="0"/>
              <a:buChar char="•"/>
            </a:pPr>
            <a:r>
              <a:rPr lang="en-US" dirty="0">
                <a:solidFill>
                  <a:schemeClr val="tx1"/>
                </a:solidFill>
              </a:rPr>
              <a:t>Reports /Outputs</a:t>
            </a:r>
          </a:p>
          <a:p>
            <a:pPr marL="342900" indent="-342900">
              <a:buFont typeface="Arial" panose="020B0604020202020204" pitchFamily="34" charset="0"/>
              <a:buChar char="•"/>
            </a:pPr>
            <a:r>
              <a:rPr lang="en-US" dirty="0">
                <a:solidFill>
                  <a:schemeClr val="tx1"/>
                </a:solidFill>
              </a:rPr>
              <a:t>Conclusion</a:t>
            </a:r>
          </a:p>
          <a:p>
            <a:pPr marL="342900" indent="-342900">
              <a:buFont typeface="Arial" panose="020B0604020202020204" pitchFamily="34" charset="0"/>
              <a:buChar char="•"/>
            </a:pPr>
            <a:r>
              <a:rPr lang="en-US" dirty="0">
                <a:solidFill>
                  <a:schemeClr val="tx1"/>
                </a:solidFill>
              </a:rPr>
              <a:t>Gantt Chart</a:t>
            </a:r>
          </a:p>
          <a:p>
            <a:pPr lvl="1" indent="0">
              <a:buNone/>
            </a:pPr>
            <a:endParaRPr lang="en-US" sz="2400"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9515"/>
            <a:ext cx="3919112" cy="1109662"/>
          </a:xfrm>
        </p:spPr>
        <p:txBody>
          <a:bodyPr/>
          <a:lstStyle/>
          <a:p>
            <a:r>
              <a:rPr lang="en-US" dirty="0">
                <a:solidFill>
                  <a:schemeClr val="tx1"/>
                </a:solidFill>
              </a:rPr>
              <a:t>Yash </a:t>
            </a:r>
            <a:r>
              <a:rPr lang="en-US" dirty="0" err="1">
                <a:solidFill>
                  <a:schemeClr val="tx1"/>
                </a:solidFill>
              </a:rPr>
              <a:t>Shrivastva</a:t>
            </a:r>
            <a:endParaRPr lang="en-US" dirty="0">
              <a:solidFill>
                <a:schemeClr val="tx1"/>
              </a:solidFill>
            </a:endParaRP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916885" y="5599755"/>
            <a:ext cx="3429828" cy="365125"/>
          </a:xfrm>
        </p:spPr>
        <p:txBody>
          <a:bodyPr/>
          <a:lstStyle/>
          <a:p>
            <a:r>
              <a:rPr lang="en-US" sz="1800" dirty="0">
                <a:solidFill>
                  <a:schemeClr val="tx1"/>
                </a:solidFill>
                <a:effectLst/>
                <a:latin typeface="Times New Roman" panose="02020603050405020304" pitchFamily="18" charset="0"/>
                <a:ea typeface="Calibri" panose="020F0502020204030204" pitchFamily="34" charset="0"/>
              </a:rPr>
              <a:t>2200290140187</a:t>
            </a:r>
            <a:endParaRPr lang="en-US" dirty="0">
              <a:solidFill>
                <a:schemeClr val="tx1"/>
              </a:solidFill>
            </a:endParaRP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758609" y="4990707"/>
            <a:ext cx="4556129" cy="1109662"/>
          </a:xfrm>
        </p:spPr>
        <p:txBody>
          <a:bodyPr/>
          <a:lstStyle/>
          <a:p>
            <a:r>
              <a:rPr lang="en-US" dirty="0">
                <a:solidFill>
                  <a:schemeClr val="tx1"/>
                </a:solidFill>
              </a:rPr>
              <a:t>Vikash Gupta</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6877878" y="5541447"/>
            <a:ext cx="4279227" cy="365125"/>
          </a:xfrm>
        </p:spPr>
        <p:txBody>
          <a:bodyPr/>
          <a:lstStyle/>
          <a:p>
            <a:r>
              <a:rPr lang="en-US" sz="1800" dirty="0">
                <a:solidFill>
                  <a:schemeClr val="tx1"/>
                </a:solidFill>
                <a:effectLst/>
                <a:latin typeface="Times New Roman" panose="02020603050405020304" pitchFamily="18" charset="0"/>
                <a:ea typeface="Calibri" panose="020F0502020204030204" pitchFamily="34" charset="0"/>
              </a:rPr>
              <a:t>2200290140177</a:t>
            </a:r>
            <a:endParaRPr lang="en-US" dirty="0">
              <a:solidFill>
                <a:schemeClr val="tx1"/>
              </a:solidFill>
            </a:endParaRPr>
          </a:p>
        </p:txBody>
      </p:sp>
    </p:spTree>
    <p:extLst>
      <p:ext uri="{BB962C8B-B14F-4D97-AF65-F5344CB8AC3E}">
        <p14:creationId xmlns:p14="http://schemas.microsoft.com/office/powerpoint/2010/main" val="20119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R="30480" indent="457200" algn="just">
              <a:lnSpc>
                <a:spcPct val="115000"/>
              </a:lnSpc>
              <a:spcAft>
                <a:spcPts val="800"/>
              </a:spcAft>
            </a:pPr>
            <a:r>
              <a:rPr lang="en-US" sz="16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field of Augmented Reality (AR) has gained significant attention in recent years, offering exciting possibilities for enhancing user experiences and transforming various industries. This project focuses on the application of AR technology in the domain of </a:t>
            </a:r>
            <a:r>
              <a:rPr lang="en-US" sz="1600" dirty="0">
                <a:solidFill>
                  <a:schemeClr val="tx1"/>
                </a:solidFill>
                <a:latin typeface="Times New Roman" panose="02020603050405020304" pitchFamily="18" charset="0"/>
                <a:ea typeface="Calibri" panose="020F0502020204030204" pitchFamily="34" charset="0"/>
                <a:cs typeface="Mangal" panose="02040503050203030202" pitchFamily="18" charset="0"/>
              </a:rPr>
              <a:t>books</a:t>
            </a:r>
            <a:r>
              <a:rPr lang="en-US" sz="16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aiming to provide an interactive and immersive experience for potential students . By leveraging image recognition and tracking algorithms, the project enables users to scan the college library books using their smartphone's camera, triggering the display of digital objects and </a:t>
            </a:r>
            <a:r>
              <a:rPr lang="en-US" sz="1600" dirty="0">
                <a:solidFill>
                  <a:schemeClr val="tx1"/>
                </a:solidFill>
                <a:latin typeface="Times New Roman" panose="02020603050405020304" pitchFamily="18" charset="0"/>
                <a:ea typeface="Calibri" panose="020F0502020204030204" pitchFamily="34" charset="0"/>
                <a:cs typeface="Mangal" panose="02040503050203030202" pitchFamily="18" charset="0"/>
              </a:rPr>
              <a:t>information of book </a:t>
            </a:r>
            <a:r>
              <a:rPr lang="en-US" sz="16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that correspond to specific image targets on cover of book.</a:t>
            </a:r>
            <a:endParaRPr lang="en-IN"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6606-5B39-8219-D041-B9D051B266F1}"/>
              </a:ext>
            </a:extLst>
          </p:cNvPr>
          <p:cNvSpPr>
            <a:spLocks noGrp="1"/>
          </p:cNvSpPr>
          <p:nvPr>
            <p:ph type="title"/>
          </p:nvPr>
        </p:nvSpPr>
        <p:spPr/>
        <p:txBody>
          <a:bodyPr/>
          <a:lstStyle/>
          <a:p>
            <a:r>
              <a:rPr lang="en-US" sz="2800" dirty="0"/>
              <a:t>Software requirements</a:t>
            </a:r>
          </a:p>
        </p:txBody>
      </p:sp>
      <p:sp>
        <p:nvSpPr>
          <p:cNvPr id="3" name="Content Placeholder 2">
            <a:extLst>
              <a:ext uri="{FF2B5EF4-FFF2-40B4-BE49-F238E27FC236}">
                <a16:creationId xmlns:a16="http://schemas.microsoft.com/office/drawing/2014/main" id="{65526843-1F42-94E1-D15B-9C43A10FFE57}"/>
              </a:ext>
            </a:extLst>
          </p:cNvPr>
          <p:cNvSpPr>
            <a:spLocks noGrp="1"/>
          </p:cNvSpPr>
          <p:nvPr>
            <p:ph idx="1"/>
          </p:nvPr>
        </p:nvSpPr>
        <p:spPr/>
        <p:txBody>
          <a:bodyPr/>
          <a:lstStyle/>
          <a:p>
            <a:r>
              <a:rPr lang="en-US" b="1" u="sng" dirty="0">
                <a:solidFill>
                  <a:schemeClr val="tx1"/>
                </a:solidFill>
              </a:rPr>
              <a:t>S. NO.</a:t>
            </a:r>
            <a:r>
              <a:rPr lang="en-US" b="1" dirty="0">
                <a:solidFill>
                  <a:schemeClr val="tx1"/>
                </a:solidFill>
              </a:rPr>
              <a:t>		</a:t>
            </a:r>
            <a:r>
              <a:rPr lang="en-US" b="1" u="sng" dirty="0">
                <a:solidFill>
                  <a:schemeClr val="tx1"/>
                </a:solidFill>
              </a:rPr>
              <a:t>DESCRIPTION</a:t>
            </a:r>
            <a:r>
              <a:rPr lang="en-US" b="1" dirty="0">
                <a:solidFill>
                  <a:schemeClr val="tx1"/>
                </a:solidFill>
              </a:rPr>
              <a:t>	</a:t>
            </a:r>
            <a:r>
              <a:rPr lang="en-US" b="1" u="sng" dirty="0">
                <a:solidFill>
                  <a:schemeClr val="tx1"/>
                </a:solidFill>
              </a:rPr>
              <a:t>TYPE</a:t>
            </a:r>
          </a:p>
          <a:p>
            <a:endParaRPr lang="en-US" dirty="0">
              <a:solidFill>
                <a:schemeClr val="tx1"/>
              </a:solidFill>
            </a:endParaRPr>
          </a:p>
          <a:p>
            <a:r>
              <a:rPr lang="en-US" dirty="0">
                <a:solidFill>
                  <a:schemeClr val="tx1"/>
                </a:solidFill>
              </a:rPr>
              <a:t>1		Operating System	Window 10</a:t>
            </a:r>
          </a:p>
          <a:p>
            <a:r>
              <a:rPr lang="en-US" dirty="0">
                <a:solidFill>
                  <a:schemeClr val="tx1"/>
                </a:solidFill>
              </a:rPr>
              <a:t>2		Language		C# (C-Sharp)</a:t>
            </a:r>
          </a:p>
          <a:p>
            <a:r>
              <a:rPr lang="en-US" dirty="0">
                <a:solidFill>
                  <a:schemeClr val="tx1"/>
                </a:solidFill>
              </a:rPr>
              <a:t>3		IDE		Microsoft Visual Studio</a:t>
            </a:r>
          </a:p>
          <a:p>
            <a:r>
              <a:rPr lang="en-US" dirty="0">
                <a:solidFill>
                  <a:schemeClr val="tx1"/>
                </a:solidFill>
              </a:rPr>
              <a:t>4		Game Engine	Unity 2021</a:t>
            </a:r>
          </a:p>
          <a:p>
            <a:endParaRPr lang="en-US" dirty="0">
              <a:solidFill>
                <a:schemeClr val="tx1"/>
              </a:solidFill>
            </a:endParaRPr>
          </a:p>
        </p:txBody>
      </p:sp>
      <p:sp>
        <p:nvSpPr>
          <p:cNvPr id="5" name="Slide Number Placeholder 4">
            <a:extLst>
              <a:ext uri="{FF2B5EF4-FFF2-40B4-BE49-F238E27FC236}">
                <a16:creationId xmlns:a16="http://schemas.microsoft.com/office/drawing/2014/main" id="{D7F2C5D7-DA86-E3C8-3C21-C7B74056121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88947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93FD-BF04-614D-3345-C67F14583C37}"/>
              </a:ext>
            </a:extLst>
          </p:cNvPr>
          <p:cNvSpPr>
            <a:spLocks noGrp="1"/>
          </p:cNvSpPr>
          <p:nvPr>
            <p:ph type="title"/>
          </p:nvPr>
        </p:nvSpPr>
        <p:spPr>
          <a:xfrm>
            <a:off x="4178808" y="347472"/>
            <a:ext cx="6766560" cy="768096"/>
          </a:xfrm>
        </p:spPr>
        <p:txBody>
          <a:bodyPr/>
          <a:lstStyle/>
          <a:p>
            <a:r>
              <a:rPr lang="en-US" dirty="0"/>
              <a:t>unity</a:t>
            </a:r>
            <a:endParaRPr lang="en-IN" dirty="0"/>
          </a:p>
        </p:txBody>
      </p:sp>
      <p:sp>
        <p:nvSpPr>
          <p:cNvPr id="3" name="Content Placeholder 2">
            <a:extLst>
              <a:ext uri="{FF2B5EF4-FFF2-40B4-BE49-F238E27FC236}">
                <a16:creationId xmlns:a16="http://schemas.microsoft.com/office/drawing/2014/main" id="{F5AD4F9B-6846-349A-97C5-8117B1ACAC0D}"/>
              </a:ext>
            </a:extLst>
          </p:cNvPr>
          <p:cNvSpPr>
            <a:spLocks noGrp="1"/>
          </p:cNvSpPr>
          <p:nvPr>
            <p:ph idx="1"/>
          </p:nvPr>
        </p:nvSpPr>
        <p:spPr>
          <a:xfrm>
            <a:off x="4178808" y="1225296"/>
            <a:ext cx="6766560" cy="2700528"/>
          </a:xfrm>
        </p:spPr>
        <p:txBody>
          <a:bodyPr/>
          <a:lstStyle/>
          <a:p>
            <a:r>
              <a:rPr lang="en-US" sz="2000" b="0" i="0" dirty="0">
                <a:solidFill>
                  <a:schemeClr val="tx1"/>
                </a:solidFill>
                <a:effectLst/>
                <a:latin typeface="arial" panose="020B0604020202020204" pitchFamily="34" charset="0"/>
              </a:rPr>
              <a:t>Unity is a cross-platform game engine developed by Unity Technologies, first announced and released in June 2005 at Apple Worldwide Developers Conference as a Mac OS X game engine. The engine has since been gradually extended to support a variety of desktop, mobile, console and virtual reality platforms</a:t>
            </a:r>
            <a:endParaRPr lang="en-IN" sz="2000" dirty="0">
              <a:solidFill>
                <a:schemeClr val="tx1"/>
              </a:solidFill>
            </a:endParaRPr>
          </a:p>
        </p:txBody>
      </p:sp>
      <p:sp>
        <p:nvSpPr>
          <p:cNvPr id="6" name="Title 1">
            <a:extLst>
              <a:ext uri="{FF2B5EF4-FFF2-40B4-BE49-F238E27FC236}">
                <a16:creationId xmlns:a16="http://schemas.microsoft.com/office/drawing/2014/main" id="{9163F843-630F-833E-FAA0-CDE0FDF84B8C}"/>
              </a:ext>
            </a:extLst>
          </p:cNvPr>
          <p:cNvSpPr txBox="1">
            <a:spLocks/>
          </p:cNvSpPr>
          <p:nvPr/>
        </p:nvSpPr>
        <p:spPr>
          <a:xfrm>
            <a:off x="4178808" y="3429000"/>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b="0" dirty="0"/>
              <a:t>Why unity ?</a:t>
            </a:r>
          </a:p>
          <a:p>
            <a:endParaRPr lang="en-IN" sz="2400" b="0" dirty="0"/>
          </a:p>
        </p:txBody>
      </p:sp>
      <p:sp>
        <p:nvSpPr>
          <p:cNvPr id="8" name="Content Placeholder 2">
            <a:extLst>
              <a:ext uri="{FF2B5EF4-FFF2-40B4-BE49-F238E27FC236}">
                <a16:creationId xmlns:a16="http://schemas.microsoft.com/office/drawing/2014/main" id="{A816D707-CE3A-171E-9126-52F33C3DB2AE}"/>
              </a:ext>
            </a:extLst>
          </p:cNvPr>
          <p:cNvSpPr txBox="1">
            <a:spLocks/>
          </p:cNvSpPr>
          <p:nvPr/>
        </p:nvSpPr>
        <p:spPr>
          <a:xfrm>
            <a:off x="4178808" y="3810000"/>
            <a:ext cx="6766560"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solidFill>
                <a:schemeClr val="tx1"/>
              </a:solidFill>
            </a:endParaRPr>
          </a:p>
        </p:txBody>
      </p:sp>
      <p:sp>
        <p:nvSpPr>
          <p:cNvPr id="10" name="TextBox 9">
            <a:extLst>
              <a:ext uri="{FF2B5EF4-FFF2-40B4-BE49-F238E27FC236}">
                <a16:creationId xmlns:a16="http://schemas.microsoft.com/office/drawing/2014/main" id="{AD45982A-D78D-46CE-4149-4BBDEDC33C2E}"/>
              </a:ext>
            </a:extLst>
          </p:cNvPr>
          <p:cNvSpPr txBox="1"/>
          <p:nvPr/>
        </p:nvSpPr>
        <p:spPr>
          <a:xfrm>
            <a:off x="4178808" y="3925824"/>
            <a:ext cx="6094602" cy="1477328"/>
          </a:xfrm>
          <a:prstGeom prst="rect">
            <a:avLst/>
          </a:prstGeom>
          <a:noFill/>
        </p:spPr>
        <p:txBody>
          <a:bodyPr wrap="square">
            <a:spAutoFit/>
          </a:bodyPr>
          <a:lstStyle/>
          <a:p>
            <a:pPr algn="l"/>
            <a:r>
              <a:rPr lang="en-IN" sz="1800" b="0" i="0" dirty="0">
                <a:solidFill>
                  <a:schemeClr val="tx1"/>
                </a:solidFill>
                <a:effectLst/>
                <a:latin typeface="Google Sans"/>
              </a:rPr>
              <a:t>Unity provides powerful tools to make rich, deeply engaging augmented reality experiences that intelligently interact with the real world.</a:t>
            </a:r>
            <a:endParaRPr lang="en-IN" sz="1800" b="0" i="0" dirty="0">
              <a:solidFill>
                <a:schemeClr val="tx1"/>
              </a:solidFill>
              <a:effectLst/>
              <a:latin typeface="arial" panose="020B0604020202020204" pitchFamily="34" charset="0"/>
            </a:endParaRPr>
          </a:p>
          <a:p>
            <a:br>
              <a:rPr lang="en-IN" sz="1800" b="0" i="0" dirty="0">
                <a:solidFill>
                  <a:schemeClr val="tx1"/>
                </a:solidFill>
                <a:effectLst/>
                <a:latin typeface="arial" panose="020B0604020202020204" pitchFamily="34" charset="0"/>
              </a:rPr>
            </a:br>
            <a:endParaRPr lang="en-IN" sz="1800" dirty="0">
              <a:solidFill>
                <a:schemeClr val="tx1"/>
              </a:solidFill>
            </a:endParaRPr>
          </a:p>
        </p:txBody>
      </p:sp>
    </p:spTree>
    <p:extLst>
      <p:ext uri="{BB962C8B-B14F-4D97-AF65-F5344CB8AC3E}">
        <p14:creationId xmlns:p14="http://schemas.microsoft.com/office/powerpoint/2010/main" val="158607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1270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E750-848A-34E7-6E95-79B5CC0C4013}"/>
              </a:ext>
            </a:extLst>
          </p:cNvPr>
          <p:cNvSpPr>
            <a:spLocks noGrp="1"/>
          </p:cNvSpPr>
          <p:nvPr>
            <p:ph type="title"/>
          </p:nvPr>
        </p:nvSpPr>
        <p:spPr>
          <a:xfrm>
            <a:off x="4224528" y="550672"/>
            <a:ext cx="6766560" cy="768096"/>
          </a:xfrm>
        </p:spPr>
        <p:txBody>
          <a:bodyPr/>
          <a:lstStyle/>
          <a:p>
            <a:r>
              <a:rPr lang="en-US" dirty="0"/>
              <a:t>Vuforia</a:t>
            </a:r>
            <a:endParaRPr lang="en-IN" dirty="0"/>
          </a:p>
        </p:txBody>
      </p:sp>
      <p:sp>
        <p:nvSpPr>
          <p:cNvPr id="3" name="Content Placeholder 2">
            <a:extLst>
              <a:ext uri="{FF2B5EF4-FFF2-40B4-BE49-F238E27FC236}">
                <a16:creationId xmlns:a16="http://schemas.microsoft.com/office/drawing/2014/main" id="{8A8A7D0F-E276-BA3C-A89C-F7D12DDC11D9}"/>
              </a:ext>
            </a:extLst>
          </p:cNvPr>
          <p:cNvSpPr>
            <a:spLocks noGrp="1"/>
          </p:cNvSpPr>
          <p:nvPr>
            <p:ph idx="1"/>
          </p:nvPr>
        </p:nvSpPr>
        <p:spPr>
          <a:xfrm>
            <a:off x="4224528" y="1336926"/>
            <a:ext cx="6766560" cy="2700528"/>
          </a:xfrm>
        </p:spPr>
        <p:txBody>
          <a:bodyPr/>
          <a:lstStyle/>
          <a:p>
            <a:r>
              <a:rPr lang="en-US" sz="1600" b="0" i="0" dirty="0">
                <a:solidFill>
                  <a:schemeClr val="tx1"/>
                </a:solidFill>
                <a:effectLst/>
                <a:latin typeface="Arial" panose="020B0604020202020204" pitchFamily="34" charset="0"/>
                <a:cs typeface="Arial" panose="020B0604020202020204" pitchFamily="34" charset="0"/>
              </a:rPr>
              <a:t>Vuforia is an augmented reality software development kit for mobile devices that enables the creation of augmented reality applications. It uses computer vision technology to recognize and track planar images and 3D objects in real time.</a:t>
            </a:r>
          </a:p>
          <a:p>
            <a:r>
              <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Vuforia SDK is a software development kit (SDK) provided by PTC (formerly Qualcomm), specifically designed for developing augmented reality (AR) applications. It offers a comprehensive set of tools and APIs that enable developers to create AR experiences by integrating computer vision capabilities into their applications.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6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2EADA5-B1F9-2918-08A9-C7483E90E5AF}"/>
              </a:ext>
            </a:extLst>
          </p:cNvPr>
          <p:cNvSpPr txBox="1"/>
          <p:nvPr/>
        </p:nvSpPr>
        <p:spPr>
          <a:xfrm>
            <a:off x="4224528" y="4407436"/>
            <a:ext cx="6094602" cy="1200329"/>
          </a:xfrm>
          <a:prstGeom prst="rect">
            <a:avLst/>
          </a:prstGeom>
          <a:noFill/>
        </p:spPr>
        <p:txBody>
          <a:bodyPr wrap="square">
            <a:spAutoFit/>
          </a:bodyPr>
          <a:lstStyle/>
          <a:p>
            <a:pPr algn="l"/>
            <a:r>
              <a:rPr lang="en-US" b="0" i="0" dirty="0">
                <a:effectLst/>
                <a:latin typeface="Google Sans"/>
              </a:rPr>
              <a:t>Vuforia is an augmented reality software development kit (SDK) for mobile devices that enables the creation of augmented reality applications. It uses computer vision technology to recognize and track planar images and 3D objects in real time.</a:t>
            </a:r>
            <a:endParaRPr lang="en-IN" sz="1800" dirty="0"/>
          </a:p>
        </p:txBody>
      </p:sp>
      <p:sp>
        <p:nvSpPr>
          <p:cNvPr id="10" name="Title 1">
            <a:extLst>
              <a:ext uri="{FF2B5EF4-FFF2-40B4-BE49-F238E27FC236}">
                <a16:creationId xmlns:a16="http://schemas.microsoft.com/office/drawing/2014/main" id="{D6B3F44C-EEC3-F328-166F-E8EED81660A7}"/>
              </a:ext>
            </a:extLst>
          </p:cNvPr>
          <p:cNvSpPr txBox="1">
            <a:spLocks/>
          </p:cNvSpPr>
          <p:nvPr/>
        </p:nvSpPr>
        <p:spPr>
          <a:xfrm>
            <a:off x="4224528" y="4014314"/>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000" dirty="0">
                <a:latin typeface="Arial" panose="020B0604020202020204" pitchFamily="34" charset="0"/>
                <a:cs typeface="Arial" panose="020B0604020202020204" pitchFamily="34" charset="0"/>
              </a:rPr>
              <a:t>Vuforia </a:t>
            </a:r>
            <a:r>
              <a:rPr lang="en-US" sz="2000" dirty="0" err="1">
                <a:latin typeface="Arial" panose="020B0604020202020204" pitchFamily="34" charset="0"/>
                <a:cs typeface="Arial" panose="020B0604020202020204" pitchFamily="34" charset="0"/>
              </a:rPr>
              <a:t>sdk</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70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F07D10-6DC8-F2F8-4980-FC545935BB1A}"/>
              </a:ext>
            </a:extLst>
          </p:cNvPr>
          <p:cNvPicPr>
            <a:picLocks noChangeAspect="1"/>
          </p:cNvPicPr>
          <p:nvPr/>
        </p:nvPicPr>
        <p:blipFill>
          <a:blip r:embed="rId2"/>
          <a:stretch>
            <a:fillRect/>
          </a:stretch>
        </p:blipFill>
        <p:spPr>
          <a:xfrm>
            <a:off x="3989026" y="1562093"/>
            <a:ext cx="7117997" cy="4458975"/>
          </a:xfrm>
          <a:prstGeom prst="rect">
            <a:avLst/>
          </a:prstGeom>
        </p:spPr>
      </p:pic>
    </p:spTree>
    <p:extLst>
      <p:ext uri="{BB962C8B-B14F-4D97-AF65-F5344CB8AC3E}">
        <p14:creationId xmlns:p14="http://schemas.microsoft.com/office/powerpoint/2010/main" val="11812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CFD4-1AC4-93AC-468A-ECB24F15BD7F}"/>
              </a:ext>
            </a:extLst>
          </p:cNvPr>
          <p:cNvSpPr>
            <a:spLocks noGrp="1"/>
          </p:cNvSpPr>
          <p:nvPr>
            <p:ph type="title"/>
          </p:nvPr>
        </p:nvSpPr>
        <p:spPr>
          <a:xfrm>
            <a:off x="4178808" y="934720"/>
            <a:ext cx="6766560" cy="768096"/>
          </a:xfrm>
        </p:spPr>
        <p:txBody>
          <a:bodyPr/>
          <a:lstStyle/>
          <a:p>
            <a:r>
              <a:rPr lang="en-US" sz="2800" dirty="0">
                <a:latin typeface="Arial" panose="020B0604020202020204" pitchFamily="34" charset="0"/>
                <a:cs typeface="Arial" panose="020B0604020202020204" pitchFamily="34" charset="0"/>
              </a:rPr>
              <a:t>Features of </a:t>
            </a:r>
            <a:r>
              <a:rPr lang="en-US" sz="2800" dirty="0" err="1">
                <a:latin typeface="Arial" panose="020B0604020202020204" pitchFamily="34" charset="0"/>
                <a:cs typeface="Arial" panose="020B0604020202020204" pitchFamily="34" charset="0"/>
              </a:rPr>
              <a:t>vuforia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sdk</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4F20F4-CC6A-E68C-A0B4-76F650BC6C6E}"/>
              </a:ext>
            </a:extLst>
          </p:cNvPr>
          <p:cNvSpPr>
            <a:spLocks noGrp="1"/>
          </p:cNvSpPr>
          <p:nvPr>
            <p:ph idx="1"/>
          </p:nvPr>
        </p:nvSpPr>
        <p:spPr>
          <a:xfrm>
            <a:off x="4178808" y="1702816"/>
            <a:ext cx="6766560" cy="2700528"/>
          </a:xfrm>
        </p:spPr>
        <p:txBody>
          <a:bodyPr/>
          <a:lstStyle/>
          <a:p>
            <a:pPr marL="285750" indent="-285750">
              <a:buFont typeface="Arial" panose="020B0604020202020204" pitchFamily="34" charset="0"/>
              <a:buChar char="•"/>
            </a:pPr>
            <a:r>
              <a:rPr lang="en-IN" sz="1800" b="0" i="0" dirty="0">
                <a:solidFill>
                  <a:schemeClr val="tx1"/>
                </a:solidFill>
                <a:effectLst/>
                <a:latin typeface="Söhne"/>
              </a:rPr>
              <a:t>Image Recognition</a:t>
            </a:r>
          </a:p>
          <a:p>
            <a:pPr marL="285750" indent="-285750">
              <a:buFont typeface="Arial" panose="020B0604020202020204" pitchFamily="34" charset="0"/>
              <a:buChar char="•"/>
            </a:pPr>
            <a:r>
              <a:rPr lang="en-IN" sz="1800" b="0" i="0" dirty="0">
                <a:solidFill>
                  <a:schemeClr val="tx1"/>
                </a:solidFill>
                <a:effectLst/>
                <a:latin typeface="Söhne"/>
              </a:rPr>
              <a:t>Object Recognition</a:t>
            </a:r>
          </a:p>
          <a:p>
            <a:pPr marL="285750" indent="-285750">
              <a:buFont typeface="Arial" panose="020B0604020202020204" pitchFamily="34" charset="0"/>
              <a:buChar char="•"/>
            </a:pPr>
            <a:r>
              <a:rPr lang="en-IN" sz="1800" b="0" i="0" dirty="0">
                <a:solidFill>
                  <a:schemeClr val="tx1"/>
                </a:solidFill>
                <a:effectLst/>
                <a:latin typeface="Söhne"/>
              </a:rPr>
              <a:t>Multi-target Detection</a:t>
            </a:r>
          </a:p>
          <a:p>
            <a:pPr marL="285750" indent="-285750">
              <a:buFont typeface="Arial" panose="020B0604020202020204" pitchFamily="34" charset="0"/>
              <a:buChar char="•"/>
            </a:pPr>
            <a:r>
              <a:rPr lang="en-IN" sz="1800" b="0" i="0" dirty="0">
                <a:solidFill>
                  <a:schemeClr val="tx1"/>
                </a:solidFill>
                <a:effectLst/>
                <a:latin typeface="Söhne"/>
              </a:rPr>
              <a:t>Virtual Buttons</a:t>
            </a:r>
            <a:endParaRPr lang="en-IN" sz="1800" dirty="0">
              <a:solidFill>
                <a:schemeClr val="tx1"/>
              </a:solidFill>
              <a:latin typeface="Söhne"/>
            </a:endParaRPr>
          </a:p>
          <a:p>
            <a:pPr marL="285750" indent="-285750">
              <a:buFont typeface="Arial" panose="020B0604020202020204" pitchFamily="34" charset="0"/>
              <a:buChar char="•"/>
            </a:pPr>
            <a:r>
              <a:rPr lang="en-IN" sz="1800" b="0" i="0" dirty="0">
                <a:solidFill>
                  <a:schemeClr val="tx1"/>
                </a:solidFill>
                <a:effectLst/>
                <a:latin typeface="Söhne"/>
              </a:rPr>
              <a:t>Augmented Reality Cloud Recognition</a:t>
            </a:r>
          </a:p>
          <a:p>
            <a:pPr marL="285750" indent="-285750">
              <a:buFont typeface="Arial" panose="020B0604020202020204" pitchFamily="34" charset="0"/>
              <a:buChar char="•"/>
            </a:pPr>
            <a:r>
              <a:rPr lang="en-IN" sz="1800" b="0" i="0" dirty="0">
                <a:solidFill>
                  <a:schemeClr val="tx1"/>
                </a:solidFill>
                <a:effectLst/>
                <a:latin typeface="Söhne"/>
              </a:rPr>
              <a:t>Ground Plane Detection</a:t>
            </a:r>
            <a:endParaRPr lang="en-IN" sz="1800" dirty="0">
              <a:solidFill>
                <a:schemeClr val="tx1"/>
              </a:solidFill>
            </a:endParaRPr>
          </a:p>
        </p:txBody>
      </p:sp>
    </p:spTree>
    <p:extLst>
      <p:ext uri="{BB962C8B-B14F-4D97-AF65-F5344CB8AC3E}">
        <p14:creationId xmlns:p14="http://schemas.microsoft.com/office/powerpoint/2010/main" val="16733391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{C626496C-6AEF-4679-A2A5-EBAF0C63812A}tf78438558_win32</Template>
  <TotalTime>108</TotalTime>
  <Words>773</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Arial Black</vt:lpstr>
      <vt:lpstr>Calibri</vt:lpstr>
      <vt:lpstr>Cambria</vt:lpstr>
      <vt:lpstr>Google Sans</vt:lpstr>
      <vt:lpstr>Sabon Next LT</vt:lpstr>
      <vt:lpstr>Söhne</vt:lpstr>
      <vt:lpstr>Times New Roman</vt:lpstr>
      <vt:lpstr>Office Theme</vt:lpstr>
      <vt:lpstr>Book cover XR</vt:lpstr>
      <vt:lpstr>Table of content</vt:lpstr>
      <vt:lpstr>MEET OUR TEAM</vt:lpstr>
      <vt:lpstr>Introduction</vt:lpstr>
      <vt:lpstr>Software requirements</vt:lpstr>
      <vt:lpstr>unity</vt:lpstr>
      <vt:lpstr>Vuforia</vt:lpstr>
      <vt:lpstr>PowerPoint Presentation</vt:lpstr>
      <vt:lpstr>Features of vuforia sdk</vt:lpstr>
      <vt:lpstr>Image target feature</vt:lpstr>
      <vt:lpstr>C#</vt:lpstr>
      <vt:lpstr>C# for scripting</vt:lpstr>
      <vt:lpstr>Hardware requirements</vt:lpstr>
      <vt:lpstr>Module description</vt:lpstr>
      <vt:lpstr>Reports and outputs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BROCHURE XR</dc:title>
  <dc:subject/>
  <dc:creator>Sushmita Singh</dc:creator>
  <cp:lastModifiedBy>student</cp:lastModifiedBy>
  <cp:revision>9</cp:revision>
  <dcterms:created xsi:type="dcterms:W3CDTF">2023-05-27T02:03:23Z</dcterms:created>
  <dcterms:modified xsi:type="dcterms:W3CDTF">2023-09-25T09:13:17Z</dcterms:modified>
</cp:coreProperties>
</file>