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0" r:id="rId6"/>
    <p:sldId id="261" r:id="rId7"/>
    <p:sldId id="262" r:id="rId8"/>
    <p:sldId id="263" r:id="rId9"/>
    <p:sldId id="264" r:id="rId10"/>
    <p:sldId id="265" r:id="rId11"/>
    <p:sldId id="266"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Title"/>
          <p:cNvPicPr>
            <a:picLocks noChangeAspect="1"/>
          </p:cNvPicPr>
          <p:nvPr/>
        </p:nvPicPr>
        <p:blipFill>
          <a:blip r:embed="rId1"/>
          <a:stretch>
            <a:fillRect/>
          </a:stretch>
        </p:blipFill>
        <p:spPr>
          <a:xfrm>
            <a:off x="0" y="9525"/>
            <a:ext cx="12192635" cy="6848475"/>
          </a:xfrm>
          <a:prstGeom prst="rect">
            <a:avLst/>
          </a:prstGeom>
        </p:spPr>
      </p:pic>
      <p:sp>
        <p:nvSpPr>
          <p:cNvPr id="6" name="Text Box 5"/>
          <p:cNvSpPr txBox="1"/>
          <p:nvPr/>
        </p:nvSpPr>
        <p:spPr>
          <a:xfrm>
            <a:off x="3781425" y="2921635"/>
            <a:ext cx="8294370" cy="1014730"/>
          </a:xfrm>
          <a:prstGeom prst="rect">
            <a:avLst/>
          </a:prstGeom>
          <a:noFill/>
        </p:spPr>
        <p:txBody>
          <a:bodyPr wrap="square" rtlCol="0">
            <a:spAutoFit/>
          </a:bodyPr>
          <a:p>
            <a:pPr algn="ctr"/>
            <a:r>
              <a:rPr lang="en-IN" sz="6000" b="1" u="sng" dirty="0">
                <a:effectLst/>
                <a:latin typeface="Times New Roman" panose="02020603050405020304" pitchFamily="18" charset="0"/>
                <a:ea typeface="Calibri" panose="020F0502020204030204" charset="0"/>
                <a:cs typeface="Times New Roman" panose="02020603050405020304" pitchFamily="18" charset="0"/>
                <a:sym typeface="+mn-ea"/>
              </a:rPr>
              <a:t>DONATE THE BLOOD</a:t>
            </a:r>
            <a:endParaRPr lang="en-IN" sz="6000" b="1" u="sng" dirty="0">
              <a:effectLst/>
              <a:latin typeface="Times New Roman" panose="02020603050405020304" pitchFamily="18" charset="0"/>
              <a:ea typeface="Calibri" panose="020F0502020204030204" charset="0"/>
              <a:cs typeface="Times New Roman" panose="02020603050405020304" pitchFamily="18" charset="0"/>
              <a:sym typeface="+mn-ea"/>
            </a:endParaRPr>
          </a:p>
        </p:txBody>
      </p:sp>
      <p:sp>
        <p:nvSpPr>
          <p:cNvPr id="7" name="Text Box 6"/>
          <p:cNvSpPr txBox="1"/>
          <p:nvPr/>
        </p:nvSpPr>
        <p:spPr>
          <a:xfrm>
            <a:off x="6626860" y="4514215"/>
            <a:ext cx="4064000" cy="398780"/>
          </a:xfrm>
          <a:prstGeom prst="rect">
            <a:avLst/>
          </a:prstGeom>
          <a:noFill/>
        </p:spPr>
        <p:txBody>
          <a:bodyPr wrap="square" rtlCol="0">
            <a:spAutoFit/>
          </a:bodyPr>
          <a:p>
            <a:r>
              <a:rPr lang="en-US" sz="2000" b="1"/>
              <a:t>Devloped By: Vishal Kumar</a:t>
            </a:r>
            <a:endParaRPr lang="en-US" sz="20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360_F_468509203_USzTwLGFzBd39fu7q0OfV59y57BGDvZ7"/>
          <p:cNvPicPr>
            <a:picLocks noChangeAspect="1"/>
          </p:cNvPicPr>
          <p:nvPr/>
        </p:nvPicPr>
        <p:blipFill>
          <a:blip r:embed="rId1"/>
          <a:stretch>
            <a:fillRect/>
          </a:stretch>
        </p:blipFill>
        <p:spPr>
          <a:xfrm>
            <a:off x="0" y="0"/>
            <a:ext cx="12192635" cy="6807200"/>
          </a:xfrm>
          <a:prstGeom prst="rect">
            <a:avLst/>
          </a:prstGeom>
        </p:spPr>
      </p:pic>
      <p:sp>
        <p:nvSpPr>
          <p:cNvPr id="3" name="Text Box 2"/>
          <p:cNvSpPr txBox="1"/>
          <p:nvPr/>
        </p:nvSpPr>
        <p:spPr>
          <a:xfrm>
            <a:off x="3562985" y="805180"/>
            <a:ext cx="4064000" cy="768350"/>
          </a:xfrm>
          <a:prstGeom prst="rect">
            <a:avLst/>
          </a:prstGeom>
          <a:noFill/>
        </p:spPr>
        <p:txBody>
          <a:bodyPr wrap="square" rtlCol="0">
            <a:spAutoFit/>
          </a:bodyPr>
          <a:p>
            <a:pPr algn="ctr"/>
            <a:r>
              <a:rPr lang="en-US" sz="4400" b="1" u="sng" dirty="0">
                <a:effectLst/>
                <a:latin typeface="Times New Roman" panose="02020603050405020304" pitchFamily="18" charset="0"/>
                <a:ea typeface="Calibri" panose="020F0502020204030204" charset="0"/>
                <a:sym typeface="+mn-ea"/>
              </a:rPr>
              <a:t>Conclusion</a:t>
            </a:r>
            <a:r>
              <a:rPr lang="en-US" sz="4400" b="1" dirty="0">
                <a:effectLst/>
                <a:latin typeface="Times New Roman" panose="02020603050405020304" pitchFamily="18" charset="0"/>
                <a:ea typeface="Calibri" panose="020F0502020204030204" charset="0"/>
                <a:sym typeface="+mn-ea"/>
              </a:rPr>
              <a:t> </a:t>
            </a:r>
            <a:endParaRPr lang="en-US" sz="4400" b="1" dirty="0">
              <a:effectLst/>
              <a:latin typeface="Times New Roman" panose="02020603050405020304" pitchFamily="18" charset="0"/>
              <a:ea typeface="Calibri" panose="020F0502020204030204" charset="0"/>
              <a:sym typeface="+mn-ea"/>
            </a:endParaRPr>
          </a:p>
        </p:txBody>
      </p:sp>
      <p:sp>
        <p:nvSpPr>
          <p:cNvPr id="4" name="Text Box 3"/>
          <p:cNvSpPr txBox="1"/>
          <p:nvPr/>
        </p:nvSpPr>
        <p:spPr>
          <a:xfrm>
            <a:off x="749300" y="1573530"/>
            <a:ext cx="10694035" cy="3692525"/>
          </a:xfrm>
          <a:prstGeom prst="rect">
            <a:avLst/>
          </a:prstGeom>
          <a:noFill/>
        </p:spPr>
        <p:txBody>
          <a:bodyPr wrap="square" rtlCol="0">
            <a:spAutoFit/>
          </a:bodyPr>
          <a:p>
            <a:pPr marL="0" indent="0">
              <a:buNone/>
            </a:pPr>
            <a:r>
              <a:rPr lang="en-US" dirty="0">
                <a:sym typeface="+mn-ea"/>
              </a:rPr>
              <a:t>A majority of the donors were willing to be regular donors. The donors showed positive effects like a sense of satisfaction after the donation. Creating an opportunity for blood donation by conducting many blood donation camps may increase the voluntary blood donations.</a:t>
            </a:r>
            <a:endParaRPr lang="en-US" dirty="0"/>
          </a:p>
          <a:p>
            <a:pPr marL="0" indent="0">
              <a:buNone/>
            </a:pPr>
            <a:r>
              <a:rPr lang="en-US" dirty="0">
                <a:sym typeface="+mn-ea"/>
              </a:rPr>
              <a:t>Most of the donors in the study group opined that the motivating factors for the recruitment of more donors were, creation of opportunities to donate and the need to be well-informed about the need of blood. A majority of the donors were willing to be regular donors. The donors showed positive effects like a sense of satisfaction after the donation. In our study, most of the donors were knowledgeable about the blood donation and they had a good attitude towards it; however, they felt comfortable in donating blood once a year. If this feel good factor of a once a year donation could be changed into </a:t>
            </a:r>
            <a:r>
              <a:rPr lang="en-US" dirty="0" err="1">
                <a:sym typeface="+mn-ea"/>
              </a:rPr>
              <a:t>atleast</a:t>
            </a:r>
            <a:r>
              <a:rPr lang="en-US" dirty="0">
                <a:sym typeface="+mn-ea"/>
              </a:rPr>
              <a:t> twice a year, the gap between the demand and the supply of the country could be narrowed down. Creating opportunities for blood donations by conducting many blood donation camps may provide a solution for our blood demand.</a:t>
            </a:r>
            <a:endParaRPr lang="en-US" dirty="0">
              <a:sym typeface="+mn-ea"/>
            </a:endParaRPr>
          </a:p>
          <a:p>
            <a:pPr marL="0" indent="0">
              <a:buNone/>
            </a:pPr>
            <a:endParaRPr lang="en-US" dirty="0"/>
          </a:p>
          <a:p>
            <a:pPr marL="0" indent="0">
              <a:buNone/>
            </a:pPr>
            <a:r>
              <a:rPr lang="en-US" b="1" u="sng" dirty="0">
                <a:sym typeface="+mn-ea"/>
              </a:rPr>
              <a:t>Keywords</a:t>
            </a:r>
            <a:r>
              <a:rPr lang="en-US" b="1" dirty="0">
                <a:sym typeface="+mn-ea"/>
              </a:rPr>
              <a:t>: </a:t>
            </a:r>
            <a:r>
              <a:rPr lang="en-US" dirty="0">
                <a:sym typeface="+mn-ea"/>
              </a:rPr>
              <a:t>Blood donation, Knowledge, Motivation, Voluntary donors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Text Box 5"/>
          <p:cNvSpPr txBox="1"/>
          <p:nvPr/>
        </p:nvSpPr>
        <p:spPr>
          <a:xfrm>
            <a:off x="2324735" y="840740"/>
            <a:ext cx="4064000" cy="768350"/>
          </a:xfrm>
          <a:prstGeom prst="rect">
            <a:avLst/>
          </a:prstGeom>
          <a:noFill/>
        </p:spPr>
        <p:txBody>
          <a:bodyPr wrap="square" rtlCol="0">
            <a:spAutoFit/>
          </a:bodyPr>
          <a:p>
            <a:pPr algn="ctr"/>
            <a:r>
              <a:rPr lang="en-US" sz="4400" b="1" u="sng"/>
              <a:t>Gantt Chart </a:t>
            </a:r>
            <a:endParaRPr lang="en-US" sz="4400" b="1" u="sng"/>
          </a:p>
        </p:txBody>
      </p:sp>
      <p:pic>
        <p:nvPicPr>
          <p:cNvPr id="2" name="Picture 1" descr="Polish_20231003_193622021"/>
          <p:cNvPicPr>
            <a:picLocks noChangeAspect="1"/>
          </p:cNvPicPr>
          <p:nvPr/>
        </p:nvPicPr>
        <p:blipFill>
          <a:blip r:embed="rId2"/>
          <a:stretch>
            <a:fillRect/>
          </a:stretch>
        </p:blipFill>
        <p:spPr>
          <a:xfrm>
            <a:off x="937895" y="1609090"/>
            <a:ext cx="8096250" cy="3429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ezgif.com-gif-maker (14)"/>
          <p:cNvPicPr>
            <a:picLocks noChangeAspect="1"/>
          </p:cNvPicPr>
          <p:nvPr/>
        </p:nvPicPr>
        <p:blipFill>
          <a:blip r:embed="rId1"/>
          <a:stretch>
            <a:fillRect/>
          </a:stretch>
        </p:blipFill>
        <p:spPr>
          <a:xfrm>
            <a:off x="0" y="0"/>
            <a:ext cx="12192000"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A4"/>
          <p:cNvPicPr>
            <a:picLocks noChangeAspect="1"/>
          </p:cNvPicPr>
          <p:nvPr/>
        </p:nvPicPr>
        <p:blipFill>
          <a:blip r:embed="rId1"/>
          <a:stretch>
            <a:fillRect/>
          </a:stretch>
        </p:blipFill>
        <p:spPr>
          <a:xfrm>
            <a:off x="-635" y="9525"/>
            <a:ext cx="12192635" cy="6847840"/>
          </a:xfrm>
          <a:prstGeom prst="rect">
            <a:avLst/>
          </a:prstGeom>
        </p:spPr>
      </p:pic>
      <p:sp>
        <p:nvSpPr>
          <p:cNvPr id="3" name="Text Box 2"/>
          <p:cNvSpPr txBox="1"/>
          <p:nvPr/>
        </p:nvSpPr>
        <p:spPr>
          <a:xfrm>
            <a:off x="1942465" y="2226310"/>
            <a:ext cx="6722745" cy="1938020"/>
          </a:xfrm>
          <a:prstGeom prst="rect">
            <a:avLst/>
          </a:prstGeom>
          <a:noFill/>
        </p:spPr>
        <p:txBody>
          <a:bodyPr wrap="square" rtlCol="0">
            <a:spAutoFit/>
          </a:bodyPr>
          <a:p>
            <a:pPr>
              <a:lnSpc>
                <a:spcPct val="200000"/>
              </a:lnSpc>
            </a:pPr>
            <a:r>
              <a:rPr lang="en-US" sz="2000" b="1"/>
              <a:t>Team Leader: Vishal Kumar</a:t>
            </a:r>
            <a:endParaRPr lang="en-US" sz="2000" b="1"/>
          </a:p>
          <a:p>
            <a:pPr>
              <a:lnSpc>
                <a:spcPct val="200000"/>
              </a:lnSpc>
            </a:pPr>
            <a:r>
              <a:rPr lang="en-US" sz="2000" b="1"/>
              <a:t>Team Member: Vishal Kumar,Yashwant Singh</a:t>
            </a:r>
            <a:endParaRPr lang="en-US" sz="2000" b="1"/>
          </a:p>
          <a:p>
            <a:pPr>
              <a:lnSpc>
                <a:spcPct val="200000"/>
              </a:lnSpc>
            </a:pPr>
            <a:r>
              <a:rPr lang="en-US" sz="2000" b="1"/>
              <a:t>Project Supervisor: Dr. Sangeeta Arora(Associate Professor)</a:t>
            </a:r>
            <a:endParaRPr lang="en-US" sz="20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A6"/>
          <p:cNvPicPr>
            <a:picLocks noChangeAspect="1"/>
          </p:cNvPicPr>
          <p:nvPr/>
        </p:nvPicPr>
        <p:blipFill>
          <a:blip r:embed="rId1"/>
          <a:stretch>
            <a:fillRect/>
          </a:stretch>
        </p:blipFill>
        <p:spPr>
          <a:xfrm>
            <a:off x="0" y="1270"/>
            <a:ext cx="12191365" cy="6854825"/>
          </a:xfrm>
          <a:prstGeom prst="rect">
            <a:avLst/>
          </a:prstGeom>
        </p:spPr>
      </p:pic>
      <p:sp>
        <p:nvSpPr>
          <p:cNvPr id="3" name="Text Box 2"/>
          <p:cNvSpPr txBox="1"/>
          <p:nvPr/>
        </p:nvSpPr>
        <p:spPr>
          <a:xfrm>
            <a:off x="3212465" y="245745"/>
            <a:ext cx="6386830" cy="768350"/>
          </a:xfrm>
          <a:prstGeom prst="rect">
            <a:avLst/>
          </a:prstGeom>
          <a:noFill/>
        </p:spPr>
        <p:txBody>
          <a:bodyPr wrap="square" rtlCol="0">
            <a:spAutoFit/>
          </a:bodyPr>
          <a:p>
            <a:pPr algn="ctr"/>
            <a:r>
              <a:rPr lang="en-US" sz="4400" b="1" u="heavy"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INTRODUCTION</a:t>
            </a:r>
            <a:endParaRPr lang="en-US" sz="4400" b="1" u="heavy" dirty="0">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p:txBody>
      </p:sp>
      <p:sp>
        <p:nvSpPr>
          <p:cNvPr id="4" name="Text Box 3"/>
          <p:cNvSpPr txBox="1"/>
          <p:nvPr/>
        </p:nvSpPr>
        <p:spPr>
          <a:xfrm>
            <a:off x="2120265" y="1014095"/>
            <a:ext cx="9062085" cy="5633720"/>
          </a:xfrm>
          <a:prstGeom prst="rect">
            <a:avLst/>
          </a:prstGeom>
          <a:noFill/>
        </p:spPr>
        <p:txBody>
          <a:bodyPr wrap="square" rtlCol="0">
            <a:noAutofit/>
          </a:bodyPr>
          <a:p>
            <a:pPr marR="164465" algn="just">
              <a:lnSpc>
                <a:spcPct val="150000"/>
              </a:lnSpc>
              <a:spcBef>
                <a:spcPts val="1305"/>
              </a:spcBef>
              <a:spcAft>
                <a:spcPts val="10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The Blood Donation Management System is a pivotal initiative aimed at</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revolutionizing the way blood donation and recipient matching is facilitated.</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With</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the</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primary</a:t>
            </a:r>
            <a:r>
              <a:rPr lang="en-US" spc="-2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goal</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of</a:t>
            </a:r>
            <a:r>
              <a:rPr lang="en-US" spc="-2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bridging</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the</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gap</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between</a:t>
            </a:r>
            <a:r>
              <a:rPr lang="en-US" spc="-2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blood</a:t>
            </a:r>
            <a:r>
              <a:rPr lang="en-US" spc="-2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donors</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and</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those</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in</a:t>
            </a:r>
            <a:r>
              <a:rPr lang="en-US" spc="-33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critical need, this web-based application provides a cohesive platform for</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individuals and healthcare providers to efficiently manage and access vital</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blood resources.</a:t>
            </a:r>
            <a:endParaRPr lang="en-IN" dirty="0">
              <a:effectLst/>
              <a:latin typeface="Calibri" panose="020F0502020204030204" charset="0"/>
              <a:ea typeface="Calibri" panose="020F0502020204030204" charset="0"/>
              <a:cs typeface="Times New Roman" panose="02020603050405020304" pitchFamily="18" charset="0"/>
            </a:endParaRPr>
          </a:p>
          <a:p>
            <a:pPr marR="203835" algn="just">
              <a:lnSpc>
                <a:spcPct val="150000"/>
              </a:lnSpc>
              <a:spcBef>
                <a:spcPts val="5"/>
              </a:spcBef>
              <a:spcAft>
                <a:spcPts val="10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In many situations, timely access to compatible blood can be a matter of life</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and</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death.</a:t>
            </a:r>
            <a:r>
              <a:rPr lang="en-US" spc="-2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The</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conventional</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methods</a:t>
            </a:r>
            <a:r>
              <a:rPr lang="en-US" spc="-3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of</a:t>
            </a:r>
            <a:r>
              <a:rPr lang="en-US" spc="-3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blood</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donation</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coordination</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often</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fall</a:t>
            </a:r>
            <a:r>
              <a:rPr lang="en-US" spc="-33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short in providing immediate and precise solutions. This project seeks to</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address this challenge by leveraging modern web technologies to create a</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robust,</a:t>
            </a:r>
            <a:r>
              <a:rPr lang="en-US" spc="-2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user-friendly,</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and</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secure</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platform.</a:t>
            </a:r>
            <a:endParaRPr lang="en-IN" dirty="0">
              <a:effectLst/>
              <a:latin typeface="Calibri" panose="020F0502020204030204" charset="0"/>
              <a:ea typeface="Calibri" panose="020F0502020204030204" charset="0"/>
              <a:cs typeface="Times New Roman" panose="02020603050405020304" pitchFamily="18" charset="0"/>
            </a:endParaRPr>
          </a:p>
          <a:p>
            <a:pPr marR="203835" algn="just">
              <a:lnSpc>
                <a:spcPct val="150000"/>
              </a:lnSpc>
              <a:spcAft>
                <a:spcPts val="10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By</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allowing</a:t>
            </a:r>
            <a:r>
              <a:rPr lang="en-US" spc="-3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both</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donors</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and</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recipients</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to</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register</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and</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maintain</a:t>
            </a:r>
            <a:r>
              <a:rPr lang="en-US" spc="-3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comprehensive</a:t>
            </a:r>
            <a:r>
              <a:rPr lang="en-US" spc="-33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profiles, the system establishes a dynamic database of potential blood donors</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and recipients. Donors can conveniently record their contributions, while</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recipients can specify their unique blood requirements, thereby creating a</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seamless channel</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for</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matching.</a:t>
            </a:r>
            <a:endParaRPr lang="en-IN" dirty="0">
              <a:effectLst/>
              <a:latin typeface="Calibri" panose="020F0502020204030204" charset="0"/>
              <a:ea typeface="Calibri" panose="020F0502020204030204" charset="0"/>
              <a:cs typeface="Times New Roman" panose="02020603050405020304" pitchFamily="18" charset="0"/>
            </a:endParaRPr>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A6"/>
          <p:cNvPicPr>
            <a:picLocks noChangeAspect="1"/>
          </p:cNvPicPr>
          <p:nvPr/>
        </p:nvPicPr>
        <p:blipFill>
          <a:blip r:embed="rId1"/>
          <a:stretch>
            <a:fillRect/>
          </a:stretch>
        </p:blipFill>
        <p:spPr>
          <a:xfrm>
            <a:off x="-1905" y="0"/>
            <a:ext cx="12193270" cy="6856730"/>
          </a:xfrm>
          <a:prstGeom prst="rect">
            <a:avLst/>
          </a:prstGeom>
        </p:spPr>
      </p:pic>
      <p:sp>
        <p:nvSpPr>
          <p:cNvPr id="3" name="Text Box 2"/>
          <p:cNvSpPr txBox="1"/>
          <p:nvPr/>
        </p:nvSpPr>
        <p:spPr>
          <a:xfrm>
            <a:off x="1938655" y="770890"/>
            <a:ext cx="9442450" cy="5344795"/>
          </a:xfrm>
          <a:prstGeom prst="rect">
            <a:avLst/>
          </a:prstGeom>
          <a:noFill/>
        </p:spPr>
        <p:txBody>
          <a:bodyPr wrap="square" rtlCol="0">
            <a:noAutofit/>
          </a:bodyPr>
          <a:p>
            <a:pPr marR="109855" algn="just">
              <a:lnSpc>
                <a:spcPct val="150000"/>
              </a:lnSpc>
              <a:spcBef>
                <a:spcPts val="5"/>
              </a:spcBef>
              <a:spcAft>
                <a:spcPts val="10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The system's intelligent search and filter functionalities enable recipients to</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pinpoint suitable donors based on specific criteria, including blood type,</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location,</a:t>
            </a:r>
            <a:r>
              <a:rPr lang="en-US" spc="-2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and</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availability.</a:t>
            </a:r>
            <a:r>
              <a:rPr lang="en-US" spc="-4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This</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precision</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ensures</a:t>
            </a:r>
            <a:r>
              <a:rPr lang="en-US" spc="-2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that</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recipients</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receive</a:t>
            </a:r>
            <a:r>
              <a:rPr lang="en-US" spc="-3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the</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most</a:t>
            </a:r>
            <a:r>
              <a:rPr lang="en-US" spc="-33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compatible</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blood, optimizing the</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chances</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of</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successful</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transfusions</a:t>
            </a:r>
            <a:endParaRPr lang="en-IN" dirty="0">
              <a:effectLst/>
              <a:latin typeface="Calibri" panose="020F0502020204030204" charset="0"/>
              <a:ea typeface="Calibri" panose="020F0502020204030204" charset="0"/>
              <a:cs typeface="Times New Roman" panose="02020603050405020304" pitchFamily="18" charset="0"/>
            </a:endParaRPr>
          </a:p>
          <a:p>
            <a:pPr marR="109855" algn="just">
              <a:lnSpc>
                <a:spcPct val="150000"/>
              </a:lnSpc>
              <a:spcBef>
                <a:spcPts val="300"/>
              </a:spcBef>
              <a:spcAft>
                <a:spcPts val="10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Furthermore, the system incorporates a secure authentication mechanism to</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safeguard</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user</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data</a:t>
            </a:r>
            <a:r>
              <a:rPr lang="en-US" spc="-2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and</a:t>
            </a:r>
            <a:r>
              <a:rPr lang="en-US" spc="-2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privacy.</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With</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measures</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in</a:t>
            </a:r>
            <a:r>
              <a:rPr lang="en-US" spc="-2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place</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to</a:t>
            </a:r>
            <a:r>
              <a:rPr lang="en-US" spc="-2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validate</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and</a:t>
            </a:r>
            <a:r>
              <a:rPr lang="en-US" spc="-2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sanitize</a:t>
            </a:r>
            <a:r>
              <a:rPr lang="en-US" spc="-33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user input, the application prioritizes the security of its users. An administrative</a:t>
            </a:r>
            <a:r>
              <a:rPr lang="en-US" spc="-33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panel provides oversight, allowing for the management of user accounts and</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monitoring</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of</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donation</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records.</a:t>
            </a:r>
            <a:endParaRPr lang="en-IN" dirty="0">
              <a:effectLst/>
              <a:latin typeface="Calibri" panose="020F0502020204030204" charset="0"/>
              <a:ea typeface="Calibri" panose="020F0502020204030204" charset="0"/>
              <a:cs typeface="Times New Roman" panose="02020603050405020304" pitchFamily="18" charset="0"/>
            </a:endParaRPr>
          </a:p>
          <a:p>
            <a:pPr marR="203835" algn="just">
              <a:lnSpc>
                <a:spcPct val="150000"/>
              </a:lnSpc>
              <a:spcBef>
                <a:spcPts val="5"/>
              </a:spcBef>
              <a:spcAft>
                <a:spcPts val="10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The Blood Donation Management System is not merely a technological</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solution; it is a lifeline for individuals in dire need of blood transfusions. By</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fostering a sense of community and responsibility, this project aspires to save</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lives, one donation at a time. Through the power of technology, it endeavors to</a:t>
            </a:r>
            <a:r>
              <a:rPr lang="en-US" spc="-33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create a reliable and accessible blood supply network that can make a profound</a:t>
            </a:r>
            <a:r>
              <a:rPr lang="en-US" spc="-33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impact on</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healthcare</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outcomes.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6bfb9f809a970b90880b400336d14f01 (1)"/>
          <p:cNvPicPr>
            <a:picLocks noChangeAspect="1"/>
          </p:cNvPicPr>
          <p:nvPr/>
        </p:nvPicPr>
        <p:blipFill>
          <a:blip r:embed="rId1"/>
          <a:stretch>
            <a:fillRect/>
          </a:stretch>
        </p:blipFill>
        <p:spPr>
          <a:xfrm>
            <a:off x="0" y="0"/>
            <a:ext cx="12192000" cy="6858000"/>
          </a:xfrm>
          <a:prstGeom prst="rect">
            <a:avLst/>
          </a:prstGeom>
        </p:spPr>
      </p:pic>
      <p:sp>
        <p:nvSpPr>
          <p:cNvPr id="4" name="Text Box 3"/>
          <p:cNvSpPr txBox="1"/>
          <p:nvPr/>
        </p:nvSpPr>
        <p:spPr>
          <a:xfrm>
            <a:off x="1323975" y="283845"/>
            <a:ext cx="9982835" cy="768350"/>
          </a:xfrm>
          <a:prstGeom prst="rect">
            <a:avLst/>
          </a:prstGeom>
          <a:noFill/>
        </p:spPr>
        <p:txBody>
          <a:bodyPr wrap="square" rtlCol="0">
            <a:spAutoFit/>
          </a:bodyPr>
          <a:p>
            <a:pPr algn="ctr"/>
            <a:r>
              <a:rPr lang="en-US" sz="4400" b="1" u="sng" dirty="0">
                <a:effectLst/>
                <a:latin typeface="Times New Roman" panose="02020603050405020304" pitchFamily="18" charset="0"/>
                <a:ea typeface="Calibri" panose="020F0502020204030204" charset="0"/>
                <a:sym typeface="+mn-ea"/>
              </a:rPr>
              <a:t>Hardware requirement / </a:t>
            </a:r>
            <a:r>
              <a:rPr lang="en-US" sz="4400" b="1" u="sng" dirty="0">
                <a:effectLst/>
                <a:latin typeface="Times New Roman" panose="02020603050405020304" pitchFamily="18" charset="0"/>
                <a:ea typeface="Calibri" panose="020F0502020204030204" charset="0"/>
                <a:cs typeface="Times New Roman" panose="02020603050405020304" pitchFamily="18" charset="0"/>
                <a:sym typeface="+mn-ea"/>
              </a:rPr>
              <a:t>Technologies</a:t>
            </a:r>
            <a:endParaRPr lang="en-US" sz="4400" b="1" u="sng" dirty="0">
              <a:effectLst/>
              <a:latin typeface="Times New Roman" panose="02020603050405020304" pitchFamily="18" charset="0"/>
              <a:ea typeface="Calibri" panose="020F0502020204030204" charset="0"/>
              <a:cs typeface="Times New Roman" panose="02020603050405020304" pitchFamily="18" charset="0"/>
              <a:sym typeface="+mn-ea"/>
            </a:endParaRPr>
          </a:p>
        </p:txBody>
      </p:sp>
      <p:sp>
        <p:nvSpPr>
          <p:cNvPr id="5" name="Text Box 4"/>
          <p:cNvSpPr txBox="1"/>
          <p:nvPr/>
        </p:nvSpPr>
        <p:spPr>
          <a:xfrm>
            <a:off x="2813685" y="1289685"/>
            <a:ext cx="8104505" cy="4352925"/>
          </a:xfrm>
          <a:prstGeom prst="rect">
            <a:avLst/>
          </a:prstGeom>
          <a:noFill/>
        </p:spPr>
        <p:txBody>
          <a:bodyPr wrap="square" rtlCol="0">
            <a:spAutoFit/>
          </a:bodyPr>
          <a:p>
            <a:pPr marL="0" indent="0" algn="l">
              <a:buNone/>
            </a:pPr>
            <a:r>
              <a:rPr lang="en-US" b="1" u="sng" dirty="0">
                <a:effectLst/>
                <a:latin typeface="Times New Roman" panose="02020603050405020304" pitchFamily="18" charset="0"/>
                <a:ea typeface="Calibri" panose="020F0502020204030204" charset="0"/>
                <a:sym typeface="+mn-ea"/>
              </a:rPr>
              <a:t>Hardware </a:t>
            </a:r>
            <a:r>
              <a:rPr lang="en-US" b="1" u="sng" dirty="0">
                <a:effectLst/>
                <a:latin typeface="Times New Roman" panose="02020603050405020304" pitchFamily="18" charset="0"/>
                <a:cs typeface="Times New Roman" panose="02020603050405020304" pitchFamily="18" charset="0"/>
                <a:sym typeface="+mn-ea"/>
              </a:rPr>
              <a:t>Environment</a:t>
            </a:r>
            <a:endParaRPr lang="en-US" b="1" i="0" u="sng" dirty="0">
              <a:effectLst/>
              <a:latin typeface="Times New Roman" panose="02020603050405020304" pitchFamily="18" charset="0"/>
              <a:cs typeface="Times New Roman" panose="02020603050405020304" pitchFamily="18" charset="0"/>
            </a:endParaRPr>
          </a:p>
          <a:p>
            <a:pPr algn="l"/>
            <a:r>
              <a:rPr lang="en-US" dirty="0">
                <a:effectLst/>
                <a:latin typeface="Times New Roman" panose="02020603050405020304" pitchFamily="18" charset="0"/>
                <a:cs typeface="Times New Roman" panose="02020603050405020304" pitchFamily="18" charset="0"/>
                <a:sym typeface="+mn-ea"/>
              </a:rPr>
              <a:t>Operating system : windows</a:t>
            </a:r>
            <a:endParaRPr lang="en-US" b="0" i="0" dirty="0">
              <a:effectLst/>
              <a:latin typeface="Times New Roman" panose="02020603050405020304" pitchFamily="18" charset="0"/>
              <a:cs typeface="Times New Roman" panose="02020603050405020304" pitchFamily="18" charset="0"/>
            </a:endParaRPr>
          </a:p>
          <a:p>
            <a:pPr algn="l"/>
            <a:r>
              <a:rPr lang="en-US" dirty="0">
                <a:effectLst/>
                <a:latin typeface="Times New Roman" panose="02020603050405020304" pitchFamily="18" charset="0"/>
                <a:cs typeface="Times New Roman" panose="02020603050405020304" pitchFamily="18" charset="0"/>
                <a:sym typeface="+mn-ea"/>
              </a:rPr>
              <a:t>Intel i3 1.5GHz or above.</a:t>
            </a:r>
            <a:endParaRPr lang="en-US" b="0" i="0" dirty="0">
              <a:effectLst/>
              <a:latin typeface="Times New Roman" panose="02020603050405020304" pitchFamily="18" charset="0"/>
              <a:cs typeface="Times New Roman" panose="02020603050405020304" pitchFamily="18" charset="0"/>
            </a:endParaRPr>
          </a:p>
          <a:p>
            <a:pPr algn="l"/>
            <a:r>
              <a:rPr lang="en-US" dirty="0">
                <a:effectLst/>
                <a:latin typeface="Times New Roman" panose="02020603050405020304" pitchFamily="18" charset="0"/>
                <a:cs typeface="Times New Roman" panose="02020603050405020304" pitchFamily="18" charset="0"/>
                <a:sym typeface="+mn-ea"/>
              </a:rPr>
              <a:t>4GB ram.</a:t>
            </a:r>
            <a:endParaRPr lang="en-US" b="0" i="0" dirty="0">
              <a:effectLst/>
              <a:latin typeface="Times New Roman" panose="02020603050405020304" pitchFamily="18" charset="0"/>
              <a:cs typeface="Times New Roman" panose="02020603050405020304" pitchFamily="18" charset="0"/>
            </a:endParaRPr>
          </a:p>
          <a:p>
            <a:pPr algn="l"/>
            <a:r>
              <a:rPr lang="en-US" dirty="0">
                <a:effectLst/>
                <a:latin typeface="Times New Roman" panose="02020603050405020304" pitchFamily="18" charset="0"/>
                <a:cs typeface="Times New Roman" panose="02020603050405020304" pitchFamily="18" charset="0"/>
                <a:sym typeface="+mn-ea"/>
              </a:rPr>
              <a:t>80GB HDD Minimum.</a:t>
            </a:r>
            <a:endParaRPr lang="en-US" b="0" i="0" dirty="0">
              <a:effectLst/>
              <a:latin typeface="Times New Roman" panose="02020603050405020304" pitchFamily="18" charset="0"/>
              <a:cs typeface="Times New Roman" panose="02020603050405020304" pitchFamily="18" charset="0"/>
            </a:endParaRPr>
          </a:p>
          <a:p>
            <a:pPr marL="0" marR="3823970" indent="0" algn="just">
              <a:lnSpc>
                <a:spcPct val="150000"/>
              </a:lnSpc>
              <a:spcBef>
                <a:spcPts val="1150"/>
              </a:spcBef>
              <a:spcAft>
                <a:spcPts val="1000"/>
              </a:spcAft>
              <a:buNone/>
            </a:pPr>
            <a:r>
              <a:rPr lang="en-US" b="1" u="sng"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System</a:t>
            </a:r>
            <a:r>
              <a:rPr lang="en-US" b="1" u="sng" spc="-1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b="1" u="sng"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Design</a:t>
            </a:r>
            <a:r>
              <a:rPr lang="en-US" b="1" u="sng" spc="-1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b="1" u="sng"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and</a:t>
            </a:r>
            <a:r>
              <a:rPr lang="en-US" b="1" u="sng"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b="1" u="sng"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Architecture:</a:t>
            </a:r>
            <a:endParaRPr lang="en-IN" u="sng" dirty="0">
              <a:effectLst/>
              <a:latin typeface="Calibri" panose="020F0502020204030204" charset="0"/>
              <a:ea typeface="Calibri" panose="020F0502020204030204" charset="0"/>
              <a:cs typeface="Times New Roman" panose="02020603050405020304" pitchFamily="18" charset="0"/>
            </a:endParaRPr>
          </a:p>
          <a:p>
            <a:pPr marL="342900" lvl="0" indent="-342900" algn="just">
              <a:lnSpc>
                <a:spcPct val="100000"/>
              </a:lnSpc>
              <a:spcBef>
                <a:spcPts val="5"/>
              </a:spcBef>
              <a:spcAft>
                <a:spcPts val="1000"/>
              </a:spcAft>
              <a:buFont typeface="Arial" panose="020B0604020202020204" pitchFamily="34" charset="0"/>
              <a:buChar char="•"/>
              <a:tabLst>
                <a:tab pos="5715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Database schema design</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00000"/>
              </a:lnSpc>
              <a:spcBef>
                <a:spcPts val="5"/>
              </a:spcBef>
              <a:spcAft>
                <a:spcPts val="1000"/>
              </a:spcAft>
              <a:buFont typeface="Arial" panose="020B0604020202020204" pitchFamily="34" charset="0"/>
              <a:buChar char="•"/>
              <a:tabLst>
                <a:tab pos="5715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Technology selection (e.g., PHP, HTML/CSS/JS, MySQL)</a:t>
            </a:r>
            <a:endParaRPr lang="en-IN" dirty="0">
              <a:effectLst/>
              <a:latin typeface="Calibri" panose="020F0502020204030204" charset="0"/>
              <a:ea typeface="Calibri" panose="020F0502020204030204" charset="0"/>
              <a:cs typeface="Times New Roman" panose="02020603050405020304" pitchFamily="18" charset="0"/>
            </a:endParaRPr>
          </a:p>
          <a:p>
            <a:pPr marL="0" marR="4246245" indent="0" algn="just">
              <a:lnSpc>
                <a:spcPct val="150000"/>
              </a:lnSpc>
              <a:spcBef>
                <a:spcPts val="1150"/>
              </a:spcBef>
              <a:spcAft>
                <a:spcPts val="1000"/>
              </a:spcAft>
              <a:buNone/>
            </a:pPr>
            <a:r>
              <a:rPr lang="en-US" b="1" u="sng"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Implementation</a:t>
            </a:r>
            <a:r>
              <a:rPr lang="en-US" b="1" u="sng" spc="-1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b="1" u="sng"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(Coding):</a:t>
            </a:r>
            <a:endParaRPr lang="en-IN" u="sng" dirty="0">
              <a:effectLst/>
              <a:latin typeface="Calibri" panose="020F0502020204030204" charset="0"/>
              <a:ea typeface="Calibri" panose="020F0502020204030204" charset="0"/>
              <a:cs typeface="Times New Roman" panose="02020603050405020304" pitchFamily="18" charset="0"/>
            </a:endParaRPr>
          </a:p>
          <a:p>
            <a:pPr marL="342900" lvl="0" indent="-342900" algn="just">
              <a:lnSpc>
                <a:spcPct val="100000"/>
              </a:lnSpc>
              <a:spcAft>
                <a:spcPts val="1000"/>
              </a:spcAft>
              <a:buFont typeface="Arial" panose="020B0604020202020204" pitchFamily="34" charset="0"/>
              <a:buChar char="•"/>
              <a:tabLst>
                <a:tab pos="5715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Backend logic development in </a:t>
            </a:r>
            <a:r>
              <a:rPr lang="en-US" dirty="0">
                <a:latin typeface="Times New Roman" panose="02020603050405020304" pitchFamily="18" charset="0"/>
                <a:ea typeface="Times New Roman" panose="02020603050405020304" pitchFamily="18" charset="0"/>
                <a:cs typeface="Times New Roman" panose="02020603050405020304" pitchFamily="18" charset="0"/>
                <a:sym typeface="+mn-ea"/>
              </a:rPr>
              <a:t>P</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HP</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00000"/>
              </a:lnSpc>
              <a:spcAft>
                <a:spcPts val="1000"/>
              </a:spcAft>
              <a:buFont typeface="Arial" panose="020B0604020202020204" pitchFamily="34" charset="0"/>
              <a:buChar char="•"/>
              <a:tabLst>
                <a:tab pos="5715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Frontend development (HTML/CSS/JS)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pic>
        <p:nvPicPr>
          <p:cNvPr id="2" name="Picture 1" descr="desktop-wallpaper-professional-powerpoint-background-professionalism"/>
          <p:cNvPicPr>
            <a:picLocks noChangeAspect="1"/>
          </p:cNvPicPr>
          <p:nvPr/>
        </p:nvPicPr>
        <p:blipFill>
          <a:blip r:embed="rId1"/>
          <a:stretch>
            <a:fillRect/>
          </a:stretch>
        </p:blipFill>
        <p:spPr>
          <a:xfrm>
            <a:off x="0" y="0"/>
            <a:ext cx="12192000" cy="6858000"/>
          </a:xfrm>
          <a:prstGeom prst="rect">
            <a:avLst/>
          </a:prstGeom>
        </p:spPr>
      </p:pic>
      <p:sp>
        <p:nvSpPr>
          <p:cNvPr id="3" name="Text Box 2"/>
          <p:cNvSpPr txBox="1"/>
          <p:nvPr/>
        </p:nvSpPr>
        <p:spPr>
          <a:xfrm>
            <a:off x="887095" y="976630"/>
            <a:ext cx="6396990" cy="700405"/>
          </a:xfrm>
          <a:prstGeom prst="rect">
            <a:avLst/>
          </a:prstGeom>
          <a:noFill/>
        </p:spPr>
        <p:txBody>
          <a:bodyPr wrap="square" rtlCol="0">
            <a:spAutoFit/>
          </a:bodyPr>
          <a:p>
            <a:pPr algn="ctr">
              <a:lnSpc>
                <a:spcPct val="90000"/>
              </a:lnSpc>
            </a:pPr>
            <a:r>
              <a:rPr lang="en-US" sz="4400" b="1" u="sng" dirty="0">
                <a:effectLst/>
                <a:latin typeface="Times New Roman" panose="02020603050405020304" pitchFamily="18" charset="0"/>
                <a:ea typeface="Calibri" panose="020F0502020204030204" charset="0"/>
                <a:cs typeface="Times New Roman" panose="02020603050405020304" pitchFamily="18" charset="0"/>
                <a:sym typeface="+mn-ea"/>
              </a:rPr>
              <a:t>Software Requirements</a:t>
            </a:r>
            <a:endParaRPr lang="en-US" sz="4400" b="1" u="sng" dirty="0">
              <a:effectLst/>
              <a:latin typeface="Times New Roman" panose="02020603050405020304" pitchFamily="18" charset="0"/>
              <a:ea typeface="Calibri" panose="020F0502020204030204" charset="0"/>
              <a:cs typeface="Times New Roman" panose="02020603050405020304" pitchFamily="18" charset="0"/>
              <a:sym typeface="+mn-ea"/>
            </a:endParaRPr>
          </a:p>
        </p:txBody>
      </p:sp>
      <p:sp>
        <p:nvSpPr>
          <p:cNvPr id="4" name="Text Box 3"/>
          <p:cNvSpPr txBox="1"/>
          <p:nvPr/>
        </p:nvSpPr>
        <p:spPr>
          <a:xfrm>
            <a:off x="1333500" y="2105025"/>
            <a:ext cx="7894955" cy="3368675"/>
          </a:xfrm>
          <a:prstGeom prst="rect">
            <a:avLst/>
          </a:prstGeom>
          <a:noFill/>
        </p:spPr>
        <p:txBody>
          <a:bodyPr wrap="square" rtlCol="0">
            <a:noAutofit/>
          </a:bodyPr>
          <a:p>
            <a:pPr algn="just">
              <a:buFont typeface="Arial" panose="020B0604020202020204" pitchFamily="34" charset="0"/>
              <a:buChar char="•"/>
            </a:pPr>
            <a:r>
              <a:rPr lang="en-US" b="1" i="1" u="sng" dirty="0">
                <a:effectLst/>
                <a:latin typeface="Arial" panose="020B0604020202020204" pitchFamily="34" charset="0"/>
                <a:sym typeface="+mn-ea"/>
              </a:rPr>
              <a:t>Operating system</a:t>
            </a:r>
            <a:endParaRPr lang="en-US" b="1" i="1" u="sng" dirty="0">
              <a:effectLst/>
              <a:latin typeface="Arial" panose="020B0604020202020204" pitchFamily="34" charset="0"/>
            </a:endParaRPr>
          </a:p>
          <a:p>
            <a:pPr marL="0" indent="0" algn="just">
              <a:buNone/>
            </a:pPr>
            <a:r>
              <a:rPr lang="en-US" i="1" dirty="0">
                <a:effectLst/>
                <a:latin typeface="Arial" panose="020B0604020202020204" pitchFamily="34" charset="0"/>
                <a:sym typeface="+mn-ea"/>
              </a:rPr>
              <a:t>Windows XP/7/10.</a:t>
            </a:r>
            <a:endParaRPr lang="en-US" i="1" dirty="0">
              <a:effectLst/>
              <a:latin typeface="Arial" panose="020B0604020202020204" pitchFamily="34" charset="0"/>
              <a:sym typeface="+mn-ea"/>
            </a:endParaRPr>
          </a:p>
          <a:p>
            <a:pPr marL="0" indent="0" algn="just">
              <a:buNone/>
            </a:pPr>
            <a:endParaRPr lang="en-US" b="0" i="0" dirty="0">
              <a:effectLst/>
              <a:latin typeface="Arial" panose="020B0604020202020204" pitchFamily="34" charset="0"/>
            </a:endParaRPr>
          </a:p>
          <a:p>
            <a:pPr algn="just">
              <a:buFont typeface="Arial" panose="020B0604020202020204" pitchFamily="34" charset="0"/>
              <a:buChar char="•"/>
            </a:pPr>
            <a:r>
              <a:rPr lang="en-US" b="1" i="1" u="sng" dirty="0">
                <a:effectLst/>
                <a:latin typeface="Arial" panose="020B0604020202020204" pitchFamily="34" charset="0"/>
                <a:sym typeface="+mn-ea"/>
              </a:rPr>
              <a:t>Language</a:t>
            </a:r>
            <a:endParaRPr lang="en-US" b="1" i="1" u="sng" dirty="0">
              <a:effectLst/>
              <a:latin typeface="Arial" panose="020B0604020202020204" pitchFamily="34" charset="0"/>
            </a:endParaRPr>
          </a:p>
          <a:p>
            <a:pPr marL="0" indent="0" algn="just">
              <a:buNone/>
            </a:pPr>
            <a:r>
              <a:rPr lang="en-US" i="1" dirty="0">
                <a:effectLst/>
                <a:latin typeface="Arial" panose="020B0604020202020204" pitchFamily="34" charset="0"/>
                <a:sym typeface="+mn-ea"/>
              </a:rPr>
              <a:t>HTML,CSS ,JAVASCRIPT  and PHP</a:t>
            </a:r>
            <a:endParaRPr lang="en-US" i="1" dirty="0">
              <a:effectLst/>
              <a:latin typeface="Arial" panose="020B0604020202020204" pitchFamily="34" charset="0"/>
              <a:sym typeface="+mn-ea"/>
            </a:endParaRPr>
          </a:p>
          <a:p>
            <a:pPr marL="0" indent="0" algn="just">
              <a:buNone/>
            </a:pPr>
            <a:endParaRPr lang="en-US" b="0" i="0" dirty="0">
              <a:effectLst/>
              <a:latin typeface="Arial" panose="020B0604020202020204" pitchFamily="34" charset="0"/>
            </a:endParaRPr>
          </a:p>
          <a:p>
            <a:pPr algn="just">
              <a:buFont typeface="Arial" panose="020B0604020202020204" pitchFamily="34" charset="0"/>
              <a:buChar char="•"/>
            </a:pPr>
            <a:r>
              <a:rPr lang="en-US" b="1" i="1" u="sng" dirty="0">
                <a:effectLst/>
                <a:latin typeface="Arial" panose="020B0604020202020204" pitchFamily="34" charset="0"/>
                <a:sym typeface="+mn-ea"/>
              </a:rPr>
              <a:t>IDE</a:t>
            </a:r>
            <a:r>
              <a:rPr lang="en-US" b="1" i="1" dirty="0">
                <a:effectLst/>
                <a:latin typeface="Arial" panose="020B0604020202020204" pitchFamily="34" charset="0"/>
                <a:sym typeface="+mn-ea"/>
              </a:rPr>
              <a:t>                                                                                             </a:t>
            </a:r>
            <a:endParaRPr lang="en-US" b="1" i="1" dirty="0">
              <a:effectLst/>
              <a:latin typeface="Arial" panose="020B0604020202020204" pitchFamily="34" charset="0"/>
            </a:endParaRPr>
          </a:p>
          <a:p>
            <a:pPr marL="0" indent="0" algn="just">
              <a:buNone/>
            </a:pPr>
            <a:r>
              <a:rPr lang="en-US" i="1" dirty="0">
                <a:effectLst/>
                <a:latin typeface="Arial" panose="020B0604020202020204" pitchFamily="34" charset="0"/>
                <a:sym typeface="+mn-ea"/>
              </a:rPr>
              <a:t>visual studio code</a:t>
            </a:r>
            <a:endParaRPr lang="en-US" i="1" dirty="0">
              <a:effectLst/>
              <a:latin typeface="Arial" panose="020B0604020202020204" pitchFamily="34" charset="0"/>
              <a:sym typeface="+mn-ea"/>
            </a:endParaRPr>
          </a:p>
          <a:p>
            <a:pPr marL="0" indent="0" algn="just">
              <a:buNone/>
            </a:pPr>
            <a:endParaRPr lang="en-US" b="0" i="0" dirty="0">
              <a:effectLst/>
              <a:latin typeface="Arial" panose="020B0604020202020204" pitchFamily="34" charset="0"/>
            </a:endParaRPr>
          </a:p>
          <a:p>
            <a:pPr algn="just">
              <a:buFont typeface="Arial" panose="020B0604020202020204" pitchFamily="34" charset="0"/>
              <a:buChar char="•"/>
            </a:pPr>
            <a:r>
              <a:rPr lang="en-US" b="1" i="1" u="sng" dirty="0">
                <a:effectLst/>
                <a:latin typeface="Arial" panose="020B0604020202020204" pitchFamily="34" charset="0"/>
                <a:sym typeface="+mn-ea"/>
              </a:rPr>
              <a:t>Database</a:t>
            </a:r>
            <a:r>
              <a:rPr lang="en-US" b="1" i="1" dirty="0">
                <a:effectLst/>
                <a:latin typeface="Arial" panose="020B0604020202020204" pitchFamily="34" charset="0"/>
                <a:sym typeface="+mn-ea"/>
              </a:rPr>
              <a:t>                                                                                   </a:t>
            </a:r>
            <a:endParaRPr lang="en-US" b="1" i="1" dirty="0">
              <a:effectLst/>
              <a:latin typeface="Arial" panose="020B0604020202020204" pitchFamily="34" charset="0"/>
            </a:endParaRPr>
          </a:p>
          <a:p>
            <a:pPr marL="0" indent="0" algn="just">
              <a:buNone/>
            </a:pPr>
            <a:r>
              <a:rPr lang="en-US" i="1" dirty="0">
                <a:effectLst/>
                <a:latin typeface="Arial" panose="020B0604020202020204" pitchFamily="34" charset="0"/>
                <a:sym typeface="+mn-ea"/>
              </a:rPr>
              <a:t>MYSQL (Install XAMPP)</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pic>
        <p:nvPicPr>
          <p:cNvPr id="2" name="Picture 1" descr="360_F_338090036_33GqqoOZCtD15lxw6gAith686GJJ7Oy0"/>
          <p:cNvPicPr>
            <a:picLocks noChangeAspect="1"/>
          </p:cNvPicPr>
          <p:nvPr/>
        </p:nvPicPr>
        <p:blipFill>
          <a:blip r:embed="rId1"/>
          <a:stretch>
            <a:fillRect/>
          </a:stretch>
        </p:blipFill>
        <p:spPr>
          <a:xfrm>
            <a:off x="0" y="0"/>
            <a:ext cx="12192000" cy="6858635"/>
          </a:xfrm>
          <a:prstGeom prst="rect">
            <a:avLst/>
          </a:prstGeom>
        </p:spPr>
      </p:pic>
      <p:sp>
        <p:nvSpPr>
          <p:cNvPr id="3" name="Text Box 2"/>
          <p:cNvSpPr txBox="1"/>
          <p:nvPr/>
        </p:nvSpPr>
        <p:spPr>
          <a:xfrm>
            <a:off x="2338705" y="435610"/>
            <a:ext cx="5133975" cy="768350"/>
          </a:xfrm>
          <a:prstGeom prst="rect">
            <a:avLst/>
          </a:prstGeom>
          <a:noFill/>
        </p:spPr>
        <p:txBody>
          <a:bodyPr wrap="square" rtlCol="0">
            <a:spAutoFit/>
          </a:bodyPr>
          <a:p>
            <a:pPr algn="ctr"/>
            <a:r>
              <a:rPr lang="en-US" sz="4400" u="sng" dirty="0">
                <a:solidFill>
                  <a:schemeClr val="bg1"/>
                </a:solidFill>
                <a:effectLst/>
                <a:latin typeface="Times New Roman" panose="02020603050405020304" pitchFamily="18" charset="0"/>
                <a:ea typeface="Calibri" panose="020F0502020204030204" charset="0"/>
                <a:sym typeface="+mn-ea"/>
              </a:rPr>
              <a:t>Modules Description </a:t>
            </a:r>
            <a:endParaRPr lang="en-US" sz="4400" u="sng" dirty="0">
              <a:solidFill>
                <a:schemeClr val="bg1"/>
              </a:solidFill>
              <a:effectLst/>
              <a:latin typeface="Times New Roman" panose="02020603050405020304" pitchFamily="18" charset="0"/>
              <a:ea typeface="Calibri" panose="020F0502020204030204" charset="0"/>
              <a:sym typeface="+mn-ea"/>
            </a:endParaRPr>
          </a:p>
        </p:txBody>
      </p:sp>
      <p:sp>
        <p:nvSpPr>
          <p:cNvPr id="4" name="Text Box 3"/>
          <p:cNvSpPr txBox="1"/>
          <p:nvPr/>
        </p:nvSpPr>
        <p:spPr>
          <a:xfrm>
            <a:off x="518160" y="1298575"/>
            <a:ext cx="9280525" cy="4920615"/>
          </a:xfrm>
          <a:prstGeom prst="rect">
            <a:avLst/>
          </a:prstGeom>
          <a:noFill/>
        </p:spPr>
        <p:txBody>
          <a:bodyPr wrap="square" rtlCol="0">
            <a:noAutofit/>
          </a:bodyPr>
          <a:p>
            <a:pPr marL="0" indent="0" algn="l" fontAlgn="base">
              <a:buNone/>
            </a:pPr>
            <a:r>
              <a:rPr lang="en-US" sz="2000" b="1" u="sng" dirty="0">
                <a:solidFill>
                  <a:schemeClr val="bg1"/>
                </a:solidFill>
                <a:effectLst/>
                <a:latin typeface="Times New Roman" panose="02020603050405020304" pitchFamily="18" charset="0"/>
                <a:cs typeface="Times New Roman" panose="02020603050405020304" pitchFamily="18" charset="0"/>
                <a:sym typeface="+mn-ea"/>
              </a:rPr>
              <a:t>Admin Module:</a:t>
            </a:r>
            <a:endParaRPr lang="en-US" sz="2000" b="0" i="0" u="sng" dirty="0">
              <a:solidFill>
                <a:schemeClr val="bg1"/>
              </a:solidFill>
              <a:effectLst/>
              <a:latin typeface="Times New Roman" panose="02020603050405020304" pitchFamily="18" charset="0"/>
              <a:cs typeface="Times New Roman" panose="02020603050405020304" pitchFamily="18" charset="0"/>
            </a:endParaRPr>
          </a:p>
          <a:p>
            <a:pPr marL="285750" indent="-285750" algn="l" fontAlgn="base">
              <a:buFont typeface="Arial" panose="020B0604020202020204" pitchFamily="34" charset="0"/>
              <a:buChar char="•"/>
            </a:pPr>
            <a:r>
              <a:rPr lang="en-US" b="1" u="sng" dirty="0">
                <a:solidFill>
                  <a:schemeClr val="bg1"/>
                </a:solidFill>
                <a:effectLst/>
                <a:latin typeface="Times New Roman" panose="02020603050405020304" pitchFamily="18" charset="0"/>
                <a:cs typeface="Times New Roman" panose="02020603050405020304" pitchFamily="18" charset="0"/>
                <a:sym typeface="+mn-ea"/>
              </a:rPr>
              <a:t>Dashboard</a:t>
            </a:r>
            <a:r>
              <a:rPr lang="en-US" b="1" dirty="0">
                <a:solidFill>
                  <a:schemeClr val="bg1"/>
                </a:solidFill>
                <a:effectLst/>
                <a:latin typeface="Times New Roman" panose="02020603050405020304" pitchFamily="18" charset="0"/>
                <a:cs typeface="Times New Roman" panose="02020603050405020304" pitchFamily="18" charset="0"/>
                <a:sym typeface="+mn-ea"/>
              </a:rPr>
              <a:t>:</a:t>
            </a:r>
            <a:r>
              <a:rPr lang="en-US" dirty="0">
                <a:solidFill>
                  <a:schemeClr val="bg1"/>
                </a:solidFill>
                <a:effectLst/>
                <a:latin typeface="Times New Roman" panose="02020603050405020304" pitchFamily="18" charset="0"/>
                <a:cs typeface="Times New Roman" panose="02020603050405020304" pitchFamily="18" charset="0"/>
                <a:sym typeface="+mn-ea"/>
              </a:rPr>
              <a:t> In this section, admin can view all the details in brief like total blood group listed, registered donor list, and total enquiries received.</a:t>
            </a:r>
            <a:endParaRPr lang="en-US" b="0" i="0" dirty="0">
              <a:solidFill>
                <a:schemeClr val="bg1"/>
              </a:solidFill>
              <a:effectLst/>
              <a:latin typeface="Times New Roman" panose="02020603050405020304" pitchFamily="18" charset="0"/>
              <a:cs typeface="Times New Roman" panose="02020603050405020304" pitchFamily="18" charset="0"/>
            </a:endParaRPr>
          </a:p>
          <a:p>
            <a:pPr marL="285750" indent="-285750" algn="l" fontAlgn="base">
              <a:buFont typeface="Arial" panose="020B0604020202020204" pitchFamily="34" charset="0"/>
              <a:buChar char="•"/>
            </a:pPr>
            <a:r>
              <a:rPr lang="en-US" b="1" u="sng" dirty="0">
                <a:solidFill>
                  <a:schemeClr val="bg1"/>
                </a:solidFill>
                <a:effectLst/>
                <a:latin typeface="Times New Roman" panose="02020603050405020304" pitchFamily="18" charset="0"/>
                <a:cs typeface="Times New Roman" panose="02020603050405020304" pitchFamily="18" charset="0"/>
                <a:sym typeface="+mn-ea"/>
              </a:rPr>
              <a:t>Blood Group</a:t>
            </a:r>
            <a:r>
              <a:rPr lang="en-US" b="1" dirty="0">
                <a:solidFill>
                  <a:schemeClr val="bg1"/>
                </a:solidFill>
                <a:effectLst/>
                <a:latin typeface="Times New Roman" panose="02020603050405020304" pitchFamily="18" charset="0"/>
                <a:cs typeface="Times New Roman" panose="02020603050405020304" pitchFamily="18" charset="0"/>
                <a:sym typeface="+mn-ea"/>
              </a:rPr>
              <a:t>:</a:t>
            </a:r>
            <a:r>
              <a:rPr lang="en-US" dirty="0">
                <a:solidFill>
                  <a:schemeClr val="bg1"/>
                </a:solidFill>
                <a:effectLst/>
                <a:latin typeface="Times New Roman" panose="02020603050405020304" pitchFamily="18" charset="0"/>
                <a:cs typeface="Times New Roman" panose="02020603050405020304" pitchFamily="18" charset="0"/>
                <a:sym typeface="+mn-ea"/>
              </a:rPr>
              <a:t> In this section, admin can manage blood group(Add/ Delete).</a:t>
            </a:r>
            <a:endParaRPr lang="en-US" b="0" i="0" dirty="0">
              <a:solidFill>
                <a:schemeClr val="bg1"/>
              </a:solidFill>
              <a:effectLst/>
              <a:latin typeface="Times New Roman" panose="02020603050405020304" pitchFamily="18" charset="0"/>
              <a:cs typeface="Times New Roman" panose="02020603050405020304" pitchFamily="18" charset="0"/>
            </a:endParaRPr>
          </a:p>
          <a:p>
            <a:pPr marL="285750" indent="-285750" algn="l" fontAlgn="base">
              <a:buFont typeface="Arial" panose="020B0604020202020204" pitchFamily="34" charset="0"/>
              <a:buChar char="•"/>
            </a:pPr>
            <a:r>
              <a:rPr lang="en-US" b="1" u="sng" dirty="0">
                <a:solidFill>
                  <a:schemeClr val="bg1"/>
                </a:solidFill>
                <a:effectLst/>
                <a:latin typeface="Times New Roman" panose="02020603050405020304" pitchFamily="18" charset="0"/>
                <a:cs typeface="Times New Roman" panose="02020603050405020304" pitchFamily="18" charset="0"/>
                <a:sym typeface="+mn-ea"/>
              </a:rPr>
              <a:t>Donor List</a:t>
            </a:r>
            <a:r>
              <a:rPr lang="en-US" b="1" dirty="0">
                <a:solidFill>
                  <a:schemeClr val="bg1"/>
                </a:solidFill>
                <a:effectLst/>
                <a:latin typeface="Times New Roman" panose="02020603050405020304" pitchFamily="18" charset="0"/>
                <a:cs typeface="Times New Roman" panose="02020603050405020304" pitchFamily="18" charset="0"/>
                <a:sym typeface="+mn-ea"/>
              </a:rPr>
              <a:t>:</a:t>
            </a:r>
            <a:r>
              <a:rPr lang="en-US" dirty="0">
                <a:solidFill>
                  <a:schemeClr val="bg1"/>
                </a:solidFill>
                <a:effectLst/>
                <a:latin typeface="Times New Roman" panose="02020603050405020304" pitchFamily="18" charset="0"/>
                <a:cs typeface="Times New Roman" panose="02020603050405020304" pitchFamily="18" charset="0"/>
                <a:sym typeface="+mn-ea"/>
              </a:rPr>
              <a:t> In this section, admin can view a list of donors and have the right to delete and hide the detail of donor.</a:t>
            </a:r>
            <a:endParaRPr lang="en-US" dirty="0">
              <a:solidFill>
                <a:schemeClr val="bg1"/>
              </a:solidFill>
              <a:effectLst/>
              <a:latin typeface="Times New Roman" panose="02020603050405020304" pitchFamily="18" charset="0"/>
              <a:cs typeface="Times New Roman" panose="02020603050405020304" pitchFamily="18" charset="0"/>
              <a:sym typeface="+mn-ea"/>
            </a:endParaRPr>
          </a:p>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pPr marL="0" indent="0" algn="l" fontAlgn="base">
              <a:buNone/>
            </a:pPr>
            <a:r>
              <a:rPr lang="en-US" sz="2000" b="1" u="sng" dirty="0">
                <a:solidFill>
                  <a:schemeClr val="bg1"/>
                </a:solidFill>
                <a:effectLst/>
                <a:latin typeface="Times New Roman" panose="02020603050405020304" pitchFamily="18" charset="0"/>
                <a:cs typeface="Times New Roman" panose="02020603050405020304" pitchFamily="18" charset="0"/>
                <a:sym typeface="+mn-ea"/>
              </a:rPr>
              <a:t>User Module:</a:t>
            </a:r>
            <a:endParaRPr lang="en-US" sz="2000" b="0" i="0" u="sng" dirty="0">
              <a:solidFill>
                <a:schemeClr val="bg1"/>
              </a:solidFill>
              <a:effectLst/>
              <a:latin typeface="Times New Roman" panose="02020603050405020304" pitchFamily="18" charset="0"/>
              <a:cs typeface="Times New Roman" panose="02020603050405020304" pitchFamily="18" charset="0"/>
            </a:endParaRPr>
          </a:p>
          <a:p>
            <a:pPr marL="285750" indent="-285750" algn="l" fontAlgn="base">
              <a:buFont typeface="Arial" panose="020B0604020202020204" pitchFamily="34" charset="0"/>
              <a:buChar char="•"/>
            </a:pPr>
            <a:r>
              <a:rPr lang="en-US" b="1" u="sng" dirty="0">
                <a:solidFill>
                  <a:schemeClr val="bg1"/>
                </a:solidFill>
                <a:effectLst/>
                <a:latin typeface="Times New Roman" panose="02020603050405020304" pitchFamily="18" charset="0"/>
                <a:cs typeface="Times New Roman" panose="02020603050405020304" pitchFamily="18" charset="0"/>
                <a:sym typeface="+mn-ea"/>
              </a:rPr>
              <a:t>Home: </a:t>
            </a:r>
            <a:r>
              <a:rPr lang="en-US" b="1" dirty="0">
                <a:solidFill>
                  <a:schemeClr val="bg1"/>
                </a:solidFill>
                <a:effectLst/>
                <a:latin typeface="Times New Roman" panose="02020603050405020304" pitchFamily="18" charset="0"/>
                <a:cs typeface="Times New Roman" panose="02020603050405020304" pitchFamily="18" charset="0"/>
                <a:sym typeface="+mn-ea"/>
              </a:rPr>
              <a:t>Its is welcome page for users and donor. If any users want to donate the blood they must register with us.</a:t>
            </a:r>
            <a:endParaRPr lang="en-US" b="0" i="0" dirty="0">
              <a:solidFill>
                <a:schemeClr val="bg1"/>
              </a:solidFill>
              <a:effectLst/>
              <a:latin typeface="Times New Roman" panose="02020603050405020304" pitchFamily="18" charset="0"/>
              <a:cs typeface="Times New Roman" panose="02020603050405020304" pitchFamily="18" charset="0"/>
            </a:endParaRPr>
          </a:p>
          <a:p>
            <a:pPr marL="285750" indent="-285750" algn="l" fontAlgn="base">
              <a:buFont typeface="Arial" panose="020B0604020202020204" pitchFamily="34" charset="0"/>
              <a:buChar char="•"/>
            </a:pPr>
            <a:r>
              <a:rPr lang="en-US" b="1" u="sng" dirty="0">
                <a:solidFill>
                  <a:schemeClr val="bg1"/>
                </a:solidFill>
                <a:effectLst/>
                <a:latin typeface="Times New Roman" panose="02020603050405020304" pitchFamily="18" charset="0"/>
                <a:cs typeface="Times New Roman" panose="02020603050405020304" pitchFamily="18" charset="0"/>
                <a:sym typeface="+mn-ea"/>
              </a:rPr>
              <a:t>About Us</a:t>
            </a:r>
            <a:r>
              <a:rPr lang="en-US" b="1" dirty="0">
                <a:solidFill>
                  <a:schemeClr val="bg1"/>
                </a:solidFill>
                <a:effectLst/>
                <a:latin typeface="Times New Roman" panose="02020603050405020304" pitchFamily="18" charset="0"/>
                <a:cs typeface="Times New Roman" panose="02020603050405020304" pitchFamily="18" charset="0"/>
                <a:sym typeface="+mn-ea"/>
              </a:rPr>
              <a:t>: </a:t>
            </a:r>
            <a:r>
              <a:rPr lang="en-US" dirty="0">
                <a:solidFill>
                  <a:schemeClr val="bg1"/>
                </a:solidFill>
                <a:effectLst/>
                <a:latin typeface="Times New Roman" panose="02020603050405020304" pitchFamily="18" charset="0"/>
                <a:cs typeface="Times New Roman" panose="02020603050405020304" pitchFamily="18" charset="0"/>
                <a:sym typeface="+mn-ea"/>
              </a:rPr>
              <a:t>Users can view the about us page.</a:t>
            </a:r>
            <a:endParaRPr lang="en-US" b="0" i="0" dirty="0">
              <a:solidFill>
                <a:schemeClr val="bg1"/>
              </a:solidFill>
              <a:effectLst/>
              <a:latin typeface="Times New Roman" panose="02020603050405020304" pitchFamily="18" charset="0"/>
              <a:cs typeface="Times New Roman" panose="02020603050405020304" pitchFamily="18" charset="0"/>
            </a:endParaRPr>
          </a:p>
          <a:p>
            <a:pPr marL="285750" indent="-285750" algn="l" fontAlgn="base">
              <a:buFont typeface="Arial" panose="020B0604020202020204" pitchFamily="34" charset="0"/>
              <a:buChar char="•"/>
            </a:pPr>
            <a:r>
              <a:rPr lang="en-US" b="1" u="sng" dirty="0">
                <a:solidFill>
                  <a:schemeClr val="bg1"/>
                </a:solidFill>
                <a:effectLst/>
                <a:latin typeface="Times New Roman" panose="02020603050405020304" pitchFamily="18" charset="0"/>
                <a:cs typeface="Times New Roman" panose="02020603050405020304" pitchFamily="18" charset="0"/>
                <a:sym typeface="+mn-ea"/>
              </a:rPr>
              <a:t>Contact Us</a:t>
            </a:r>
            <a:r>
              <a:rPr lang="en-US" b="1" dirty="0">
                <a:solidFill>
                  <a:schemeClr val="bg1"/>
                </a:solidFill>
                <a:effectLst/>
                <a:latin typeface="Times New Roman" panose="02020603050405020304" pitchFamily="18" charset="0"/>
                <a:cs typeface="Times New Roman" panose="02020603050405020304" pitchFamily="18" charset="0"/>
                <a:sym typeface="+mn-ea"/>
              </a:rPr>
              <a:t>: </a:t>
            </a:r>
            <a:r>
              <a:rPr lang="en-US" dirty="0">
                <a:solidFill>
                  <a:schemeClr val="bg1"/>
                </a:solidFill>
                <a:effectLst/>
                <a:latin typeface="Times New Roman" panose="02020603050405020304" pitchFamily="18" charset="0"/>
                <a:cs typeface="Times New Roman" panose="02020603050405020304" pitchFamily="18" charset="0"/>
                <a:sym typeface="+mn-ea"/>
              </a:rPr>
              <a:t>Users can contact with admin the through contact us page.</a:t>
            </a:r>
            <a:endParaRPr lang="en-US" b="0" i="0" dirty="0">
              <a:solidFill>
                <a:schemeClr val="bg1"/>
              </a:solidFill>
              <a:effectLst/>
              <a:latin typeface="Times New Roman" panose="02020603050405020304" pitchFamily="18" charset="0"/>
              <a:cs typeface="Times New Roman" panose="02020603050405020304" pitchFamily="18" charset="0"/>
            </a:endParaRPr>
          </a:p>
          <a:p>
            <a:pPr marL="285750" indent="-285750" algn="l" fontAlgn="base">
              <a:buFont typeface="Arial" panose="020B0604020202020204" pitchFamily="34" charset="0"/>
              <a:buChar char="•"/>
            </a:pPr>
            <a:r>
              <a:rPr lang="en-US" b="1" u="sng" dirty="0">
                <a:solidFill>
                  <a:schemeClr val="bg1"/>
                </a:solidFill>
                <a:effectLst/>
                <a:latin typeface="Times New Roman" panose="02020603050405020304" pitchFamily="18" charset="0"/>
                <a:cs typeface="Times New Roman" panose="02020603050405020304" pitchFamily="18" charset="0"/>
                <a:sym typeface="+mn-ea"/>
              </a:rPr>
              <a:t>Donor List:</a:t>
            </a:r>
            <a:r>
              <a:rPr lang="en-US" b="1" dirty="0">
                <a:solidFill>
                  <a:schemeClr val="bg1"/>
                </a:solidFill>
                <a:effectLst/>
                <a:latin typeface="Times New Roman" panose="02020603050405020304" pitchFamily="18" charset="0"/>
                <a:cs typeface="Times New Roman" panose="02020603050405020304" pitchFamily="18" charset="0"/>
                <a:sym typeface="+mn-ea"/>
              </a:rPr>
              <a:t> </a:t>
            </a:r>
            <a:r>
              <a:rPr lang="en-US" dirty="0">
                <a:solidFill>
                  <a:schemeClr val="bg1"/>
                </a:solidFill>
                <a:effectLst/>
                <a:latin typeface="Times New Roman" panose="02020603050405020304" pitchFamily="18" charset="0"/>
                <a:cs typeface="Times New Roman" panose="02020603050405020304" pitchFamily="18" charset="0"/>
                <a:sym typeface="+mn-ea"/>
              </a:rPr>
              <a:t>Users can view and contact donors.</a:t>
            </a:r>
            <a:endParaRPr lang="en-US" b="0" i="0" dirty="0">
              <a:solidFill>
                <a:schemeClr val="bg1"/>
              </a:solidFill>
              <a:effectLst/>
              <a:latin typeface="Times New Roman" panose="02020603050405020304" pitchFamily="18" charset="0"/>
              <a:cs typeface="Times New Roman" panose="02020603050405020304" pitchFamily="18" charset="0"/>
            </a:endParaRPr>
          </a:p>
          <a:p>
            <a:pPr marL="285750" indent="-285750" algn="l" fontAlgn="base">
              <a:buFont typeface="Arial" panose="020B0604020202020204" pitchFamily="34" charset="0"/>
              <a:buChar char="•"/>
            </a:pPr>
            <a:r>
              <a:rPr lang="en-US" b="1" u="sng" dirty="0">
                <a:solidFill>
                  <a:schemeClr val="bg1"/>
                </a:solidFill>
                <a:effectLst/>
                <a:latin typeface="Times New Roman" panose="02020603050405020304" pitchFamily="18" charset="0"/>
                <a:cs typeface="Times New Roman" panose="02020603050405020304" pitchFamily="18" charset="0"/>
                <a:sym typeface="+mn-ea"/>
              </a:rPr>
              <a:t>Search Donor:</a:t>
            </a:r>
            <a:r>
              <a:rPr lang="en-US" b="1" dirty="0">
                <a:solidFill>
                  <a:schemeClr val="bg1"/>
                </a:solidFill>
                <a:effectLst/>
                <a:latin typeface="Times New Roman" panose="02020603050405020304" pitchFamily="18" charset="0"/>
                <a:cs typeface="Times New Roman" panose="02020603050405020304" pitchFamily="18" charset="0"/>
                <a:sym typeface="+mn-ea"/>
              </a:rPr>
              <a:t> </a:t>
            </a:r>
            <a:r>
              <a:rPr lang="en-US" dirty="0">
                <a:solidFill>
                  <a:schemeClr val="bg1"/>
                </a:solidFill>
                <a:effectLst/>
                <a:latin typeface="Times New Roman" panose="02020603050405020304" pitchFamily="18" charset="0"/>
                <a:cs typeface="Times New Roman" panose="02020603050405020304" pitchFamily="18" charset="0"/>
                <a:sym typeface="+mn-ea"/>
              </a:rPr>
              <a:t>Users can search the donor according to city and blood group.</a:t>
            </a:r>
            <a:endParaRPr lang="en-US" dirty="0">
              <a:solidFill>
                <a:schemeClr val="bg1"/>
              </a:solidFill>
              <a:effectLst/>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360_F_468509203_USzTwLGFzBd39fu7q0OfV59y57BGDvZ7"/>
          <p:cNvPicPr>
            <a:picLocks noChangeAspect="1"/>
          </p:cNvPicPr>
          <p:nvPr/>
        </p:nvPicPr>
        <p:blipFill>
          <a:blip r:embed="rId1"/>
          <a:stretch>
            <a:fillRect/>
          </a:stretch>
        </p:blipFill>
        <p:spPr>
          <a:xfrm>
            <a:off x="635" y="15875"/>
            <a:ext cx="12191365" cy="6816090"/>
          </a:xfrm>
          <a:prstGeom prst="rect">
            <a:avLst/>
          </a:prstGeom>
        </p:spPr>
      </p:pic>
      <p:sp>
        <p:nvSpPr>
          <p:cNvPr id="3" name="Text Box 2"/>
          <p:cNvSpPr txBox="1"/>
          <p:nvPr/>
        </p:nvSpPr>
        <p:spPr>
          <a:xfrm>
            <a:off x="1219200" y="890905"/>
            <a:ext cx="8985885" cy="4815840"/>
          </a:xfrm>
          <a:prstGeom prst="rect">
            <a:avLst/>
          </a:prstGeom>
          <a:noFill/>
        </p:spPr>
        <p:txBody>
          <a:bodyPr wrap="square" rtlCol="0">
            <a:spAutoFit/>
          </a:bodyPr>
          <a:p>
            <a:pPr marL="0" indent="0" algn="l" fontAlgn="base">
              <a:lnSpc>
                <a:spcPct val="120000"/>
              </a:lnSpc>
              <a:buNone/>
            </a:pPr>
            <a:r>
              <a:rPr lang="en-US" sz="2000" b="1" u="sng" dirty="0">
                <a:effectLst/>
                <a:latin typeface="Times New Roman" panose="02020603050405020304" pitchFamily="18" charset="0"/>
                <a:cs typeface="Times New Roman" panose="02020603050405020304" pitchFamily="18" charset="0"/>
                <a:sym typeface="+mn-ea"/>
              </a:rPr>
              <a:t>Registered Users(Donor):</a:t>
            </a:r>
            <a:endParaRPr lang="en-US" sz="2000" b="0" i="0" u="sng" dirty="0">
              <a:effectLst/>
              <a:latin typeface="Times New Roman" panose="02020603050405020304" pitchFamily="18" charset="0"/>
              <a:cs typeface="Times New Roman" panose="02020603050405020304" pitchFamily="18" charset="0"/>
            </a:endParaRPr>
          </a:p>
          <a:p>
            <a:pPr marL="285750" indent="-285750" algn="l" fontAlgn="base">
              <a:lnSpc>
                <a:spcPct val="120000"/>
              </a:lnSpc>
              <a:buFont typeface="Arial" panose="020B0604020202020204" pitchFamily="34" charset="0"/>
              <a:buChar char="•"/>
            </a:pPr>
            <a:r>
              <a:rPr lang="en-US" b="1" u="sng" dirty="0">
                <a:effectLst/>
                <a:latin typeface="Times New Roman" panose="02020603050405020304" pitchFamily="18" charset="0"/>
                <a:cs typeface="Times New Roman" panose="02020603050405020304" pitchFamily="18" charset="0"/>
                <a:sym typeface="+mn-ea"/>
              </a:rPr>
              <a:t>Home</a:t>
            </a:r>
            <a:r>
              <a:rPr lang="en-US" b="1" dirty="0">
                <a:effectLst/>
                <a:latin typeface="Times New Roman" panose="02020603050405020304" pitchFamily="18" charset="0"/>
                <a:cs typeface="Times New Roman" panose="02020603050405020304" pitchFamily="18" charset="0"/>
                <a:sym typeface="+mn-ea"/>
              </a:rPr>
              <a:t>: It is a welcome page for users and donors. If any users want to donate their blood they must register with us.</a:t>
            </a:r>
            <a:endParaRPr lang="en-US" b="0" i="0" dirty="0">
              <a:effectLst/>
              <a:latin typeface="Times New Roman" panose="02020603050405020304" pitchFamily="18" charset="0"/>
              <a:cs typeface="Times New Roman" panose="02020603050405020304" pitchFamily="18" charset="0"/>
            </a:endParaRPr>
          </a:p>
          <a:p>
            <a:pPr marL="285750" indent="-285750" algn="l" fontAlgn="base">
              <a:lnSpc>
                <a:spcPct val="120000"/>
              </a:lnSpc>
              <a:buFont typeface="Arial" panose="020B0604020202020204" pitchFamily="34" charset="0"/>
              <a:buChar char="•"/>
            </a:pPr>
            <a:r>
              <a:rPr lang="en-US" b="1" u="sng" dirty="0">
                <a:effectLst/>
                <a:latin typeface="Times New Roman" panose="02020603050405020304" pitchFamily="18" charset="0"/>
                <a:cs typeface="Times New Roman" panose="02020603050405020304" pitchFamily="18" charset="0"/>
                <a:sym typeface="+mn-ea"/>
              </a:rPr>
              <a:t>About Us</a:t>
            </a:r>
            <a:r>
              <a:rPr lang="en-US" b="1" dirty="0">
                <a:effectLst/>
                <a:latin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cs typeface="Times New Roman" panose="02020603050405020304" pitchFamily="18" charset="0"/>
                <a:sym typeface="+mn-ea"/>
              </a:rPr>
              <a:t>Users can view the about us page.</a:t>
            </a:r>
            <a:endParaRPr lang="en-US" b="0" i="0" dirty="0">
              <a:effectLst/>
              <a:latin typeface="Times New Roman" panose="02020603050405020304" pitchFamily="18" charset="0"/>
              <a:cs typeface="Times New Roman" panose="02020603050405020304" pitchFamily="18" charset="0"/>
            </a:endParaRPr>
          </a:p>
          <a:p>
            <a:pPr marL="285750" indent="-285750" algn="l" fontAlgn="base">
              <a:lnSpc>
                <a:spcPct val="120000"/>
              </a:lnSpc>
              <a:buFont typeface="Arial" panose="020B0604020202020204" pitchFamily="34" charset="0"/>
              <a:buChar char="•"/>
            </a:pPr>
            <a:r>
              <a:rPr lang="en-US" b="1" u="sng" dirty="0">
                <a:effectLst/>
                <a:latin typeface="Times New Roman" panose="02020603050405020304" pitchFamily="18" charset="0"/>
                <a:cs typeface="Times New Roman" panose="02020603050405020304" pitchFamily="18" charset="0"/>
                <a:sym typeface="+mn-ea"/>
              </a:rPr>
              <a:t>Contact Us</a:t>
            </a:r>
            <a:r>
              <a:rPr lang="en-US" b="1" dirty="0">
                <a:effectLst/>
                <a:latin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cs typeface="Times New Roman" panose="02020603050405020304" pitchFamily="18" charset="0"/>
                <a:sym typeface="+mn-ea"/>
              </a:rPr>
              <a:t>Users can contact with admin the through contact us page.</a:t>
            </a:r>
            <a:endParaRPr lang="en-US" b="0" i="0" dirty="0">
              <a:effectLst/>
              <a:latin typeface="Times New Roman" panose="02020603050405020304" pitchFamily="18" charset="0"/>
              <a:cs typeface="Times New Roman" panose="02020603050405020304" pitchFamily="18" charset="0"/>
            </a:endParaRPr>
          </a:p>
          <a:p>
            <a:pPr marL="285750" indent="-285750" algn="l" fontAlgn="base">
              <a:lnSpc>
                <a:spcPct val="120000"/>
              </a:lnSpc>
              <a:buFont typeface="Arial" panose="020B0604020202020204" pitchFamily="34" charset="0"/>
              <a:buChar char="•"/>
            </a:pPr>
            <a:r>
              <a:rPr lang="en-US" b="1" u="sng" dirty="0">
                <a:effectLst/>
                <a:latin typeface="Times New Roman" panose="02020603050405020304" pitchFamily="18" charset="0"/>
                <a:cs typeface="Times New Roman" panose="02020603050405020304" pitchFamily="18" charset="0"/>
                <a:sym typeface="+mn-ea"/>
              </a:rPr>
              <a:t>Donor List</a:t>
            </a:r>
            <a:r>
              <a:rPr lang="en-US" b="1" dirty="0">
                <a:effectLst/>
                <a:latin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cs typeface="Times New Roman" panose="02020603050405020304" pitchFamily="18" charset="0"/>
                <a:sym typeface="+mn-ea"/>
              </a:rPr>
              <a:t>Users can view and contact with donor.</a:t>
            </a:r>
            <a:endParaRPr lang="en-US" b="0" i="0" dirty="0">
              <a:effectLst/>
              <a:latin typeface="Times New Roman" panose="02020603050405020304" pitchFamily="18" charset="0"/>
              <a:cs typeface="Times New Roman" panose="02020603050405020304" pitchFamily="18" charset="0"/>
            </a:endParaRPr>
          </a:p>
          <a:p>
            <a:pPr marL="285750" indent="-285750" algn="l" fontAlgn="base">
              <a:lnSpc>
                <a:spcPct val="120000"/>
              </a:lnSpc>
              <a:buFont typeface="Arial" panose="020B0604020202020204" pitchFamily="34" charset="0"/>
              <a:buChar char="•"/>
            </a:pPr>
            <a:r>
              <a:rPr lang="en-US" b="1" u="sng" dirty="0">
                <a:effectLst/>
                <a:latin typeface="Times New Roman" panose="02020603050405020304" pitchFamily="18" charset="0"/>
                <a:cs typeface="Times New Roman" panose="02020603050405020304" pitchFamily="18" charset="0"/>
                <a:sym typeface="+mn-ea"/>
              </a:rPr>
              <a:t>Search Donor</a:t>
            </a:r>
            <a:r>
              <a:rPr lang="en-US" b="1" dirty="0">
                <a:effectLst/>
                <a:latin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cs typeface="Times New Roman" panose="02020603050405020304" pitchFamily="18" charset="0"/>
                <a:sym typeface="+mn-ea"/>
              </a:rPr>
              <a:t>Users can search the donor according to city and blood group.</a:t>
            </a:r>
            <a:endParaRPr lang="en-US" b="0" i="0" dirty="0">
              <a:effectLst/>
              <a:latin typeface="Times New Roman" panose="02020603050405020304" pitchFamily="18" charset="0"/>
              <a:cs typeface="Times New Roman" panose="02020603050405020304" pitchFamily="18" charset="0"/>
            </a:endParaRPr>
          </a:p>
          <a:p>
            <a:pPr marL="0" indent="0" algn="l" fontAlgn="base">
              <a:lnSpc>
                <a:spcPct val="120000"/>
              </a:lnSpc>
              <a:buNone/>
            </a:pPr>
            <a:r>
              <a:rPr lang="en-US" sz="2000" b="1" u="sng" dirty="0">
                <a:effectLst/>
                <a:latin typeface="Times New Roman" panose="02020603050405020304" pitchFamily="18" charset="0"/>
                <a:cs typeface="Times New Roman" panose="02020603050405020304" pitchFamily="18" charset="0"/>
                <a:sym typeface="+mn-ea"/>
              </a:rPr>
              <a:t>My Account:</a:t>
            </a:r>
            <a:endParaRPr lang="en-US" sz="2000" b="0" i="0" u="sng" dirty="0">
              <a:effectLst/>
              <a:latin typeface="Times New Roman" panose="02020603050405020304" pitchFamily="18" charset="0"/>
              <a:cs typeface="Times New Roman" panose="02020603050405020304" pitchFamily="18" charset="0"/>
            </a:endParaRPr>
          </a:p>
          <a:p>
            <a:pPr algn="l" fontAlgn="base">
              <a:lnSpc>
                <a:spcPct val="120000"/>
              </a:lnSpc>
              <a:buFont typeface="Arial" panose="020B0604020202020204" pitchFamily="34" charset="0"/>
              <a:buChar char="•"/>
            </a:pPr>
            <a:r>
              <a:rPr lang="en-US" b="1" dirty="0">
                <a:effectLst/>
                <a:latin typeface="Times New Roman" panose="02020603050405020304" pitchFamily="18" charset="0"/>
                <a:cs typeface="Times New Roman" panose="02020603050405020304" pitchFamily="18" charset="0"/>
                <a:sym typeface="+mn-ea"/>
              </a:rPr>
              <a:t>Profile</a:t>
            </a:r>
            <a:endParaRPr lang="en-US" b="0" i="0" dirty="0">
              <a:effectLst/>
              <a:latin typeface="Times New Roman" panose="02020603050405020304" pitchFamily="18" charset="0"/>
              <a:cs typeface="Times New Roman" panose="02020603050405020304" pitchFamily="18" charset="0"/>
            </a:endParaRPr>
          </a:p>
          <a:p>
            <a:pPr algn="l" fontAlgn="base">
              <a:lnSpc>
                <a:spcPct val="120000"/>
              </a:lnSpc>
              <a:buFont typeface="Arial" panose="020B0604020202020204" pitchFamily="34" charset="0"/>
              <a:buChar char="•"/>
            </a:pPr>
            <a:r>
              <a:rPr lang="en-US" b="1" dirty="0">
                <a:effectLst/>
                <a:latin typeface="Times New Roman" panose="02020603050405020304" pitchFamily="18" charset="0"/>
                <a:cs typeface="Times New Roman" panose="02020603050405020304" pitchFamily="18" charset="0"/>
                <a:sym typeface="+mn-ea"/>
              </a:rPr>
              <a:t>Change Password</a:t>
            </a:r>
            <a:endParaRPr lang="en-US" b="0" i="0" dirty="0">
              <a:effectLst/>
              <a:latin typeface="Times New Roman" panose="02020603050405020304" pitchFamily="18" charset="0"/>
              <a:cs typeface="Times New Roman" panose="02020603050405020304" pitchFamily="18" charset="0"/>
            </a:endParaRPr>
          </a:p>
          <a:p>
            <a:pPr algn="l" fontAlgn="base">
              <a:lnSpc>
                <a:spcPct val="120000"/>
              </a:lnSpc>
              <a:buFont typeface="Arial" panose="020B0604020202020204" pitchFamily="34" charset="0"/>
              <a:buChar char="•"/>
            </a:pPr>
            <a:r>
              <a:rPr lang="en-US" b="1" dirty="0">
                <a:effectLst/>
                <a:latin typeface="Times New Roman" panose="02020603050405020304" pitchFamily="18" charset="0"/>
                <a:cs typeface="Times New Roman" panose="02020603050405020304" pitchFamily="18" charset="0"/>
                <a:sym typeface="+mn-ea"/>
              </a:rPr>
              <a:t>Request Received</a:t>
            </a:r>
            <a:endParaRPr lang="en-US" b="0" i="0" dirty="0">
              <a:effectLst/>
              <a:latin typeface="Times New Roman" panose="02020603050405020304" pitchFamily="18" charset="0"/>
              <a:cs typeface="Times New Roman" panose="02020603050405020304" pitchFamily="18" charset="0"/>
            </a:endParaRPr>
          </a:p>
          <a:p>
            <a:pPr algn="l" fontAlgn="base">
              <a:lnSpc>
                <a:spcPct val="120000"/>
              </a:lnSpc>
              <a:buFont typeface="Arial" panose="020B0604020202020204" pitchFamily="34" charset="0"/>
              <a:buChar char="•"/>
            </a:pPr>
            <a:r>
              <a:rPr lang="en-US" b="1" dirty="0">
                <a:effectLst/>
                <a:latin typeface="Times New Roman" panose="02020603050405020304" pitchFamily="18" charset="0"/>
                <a:cs typeface="Times New Roman" panose="02020603050405020304" pitchFamily="18" charset="0"/>
                <a:sym typeface="+mn-ea"/>
              </a:rPr>
              <a:t>Logout</a:t>
            </a:r>
            <a:endParaRPr lang="en-US" b="0" i="0" dirty="0">
              <a:effectLst/>
              <a:latin typeface="Times New Roman" panose="02020603050405020304" pitchFamily="18" charset="0"/>
              <a:cs typeface="Times New Roman" panose="02020603050405020304" pitchFamily="18" charset="0"/>
            </a:endParaRPr>
          </a:p>
          <a:p>
            <a:pPr algn="l" fontAlgn="base">
              <a:lnSpc>
                <a:spcPct val="120000"/>
              </a:lnSpc>
            </a:pPr>
            <a:r>
              <a:rPr lang="en-US" dirty="0">
                <a:effectLst/>
                <a:latin typeface="Times New Roman" panose="02020603050405020304" pitchFamily="18" charset="0"/>
                <a:cs typeface="Times New Roman" panose="02020603050405020304" pitchFamily="18" charset="0"/>
                <a:sym typeface="+mn-ea"/>
              </a:rPr>
              <a:t>Donor can also update their profile, change their password and recover their password.</a:t>
            </a:r>
            <a:endParaRPr lang="en-US" b="0" i="0" dirty="0">
              <a:effectLst/>
              <a:latin typeface="Times New Roman" panose="02020603050405020304" pitchFamily="18" charset="0"/>
              <a:cs typeface="Times New Roman" panose="02020603050405020304" pitchFamily="18" charset="0"/>
            </a:endParaRPr>
          </a:p>
          <a:p>
            <a:pPr>
              <a:lnSpc>
                <a:spcPct val="120000"/>
              </a:lnSpc>
            </a:pPr>
            <a:endParaRPr lang="en-US" b="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A6"/>
          <p:cNvPicPr>
            <a:picLocks noChangeAspect="1"/>
          </p:cNvPicPr>
          <p:nvPr/>
        </p:nvPicPr>
        <p:blipFill>
          <a:blip r:embed="rId1"/>
          <a:stretch>
            <a:fillRect/>
          </a:stretch>
        </p:blipFill>
        <p:spPr>
          <a:xfrm>
            <a:off x="-635" y="635"/>
            <a:ext cx="12192635" cy="6856095"/>
          </a:xfrm>
          <a:prstGeom prst="rect">
            <a:avLst/>
          </a:prstGeom>
        </p:spPr>
      </p:pic>
      <p:sp>
        <p:nvSpPr>
          <p:cNvPr id="3" name="Text Box 2"/>
          <p:cNvSpPr txBox="1"/>
          <p:nvPr/>
        </p:nvSpPr>
        <p:spPr>
          <a:xfrm>
            <a:off x="3828415" y="227330"/>
            <a:ext cx="5553075" cy="768350"/>
          </a:xfrm>
          <a:prstGeom prst="rect">
            <a:avLst/>
          </a:prstGeom>
          <a:noFill/>
        </p:spPr>
        <p:txBody>
          <a:bodyPr wrap="square" rtlCol="0">
            <a:spAutoFit/>
          </a:bodyPr>
          <a:p>
            <a:pPr algn="ctr"/>
            <a:r>
              <a:rPr lang="en-US" sz="4400" b="1" u="sng" dirty="0">
                <a:sym typeface="+mn-ea"/>
              </a:rPr>
              <a:t>Reports / Outputs</a:t>
            </a:r>
            <a:endParaRPr lang="en-US" sz="4400" b="1" u="sng" dirty="0">
              <a:sym typeface="+mn-ea"/>
            </a:endParaRPr>
          </a:p>
        </p:txBody>
      </p:sp>
      <p:sp>
        <p:nvSpPr>
          <p:cNvPr id="4" name="Text Box 3"/>
          <p:cNvSpPr txBox="1"/>
          <p:nvPr/>
        </p:nvSpPr>
        <p:spPr>
          <a:xfrm>
            <a:off x="1749425" y="1090295"/>
            <a:ext cx="9527540" cy="5054600"/>
          </a:xfrm>
          <a:prstGeom prst="rect">
            <a:avLst/>
          </a:prstGeom>
          <a:noFill/>
        </p:spPr>
        <p:txBody>
          <a:bodyPr wrap="square" rtlCol="0">
            <a:noAutofit/>
          </a:bodyPr>
          <a:p>
            <a:pPr marL="0" indent="0">
              <a:buNone/>
            </a:pPr>
            <a:r>
              <a:rPr lang="en-US" dirty="0">
                <a:sym typeface="+mn-ea"/>
              </a:rPr>
              <a:t>The outputs of a blood donation project refer to the tangible results, products, or deliverables that are generated as a result of the project's activities and efforts. These outputs can vary depending on the specific goals and objectives of the project, but here are some common outputs you might expect from a blood donation project:</a:t>
            </a:r>
            <a:endParaRPr lang="en-US" dirty="0"/>
          </a:p>
          <a:p>
            <a:pPr marL="0" indent="0">
              <a:buNone/>
            </a:pPr>
            <a:r>
              <a:rPr lang="en-US" sz="2000" b="1" u="sng" dirty="0">
                <a:sym typeface="+mn-ea"/>
              </a:rPr>
              <a:t>Donor Recruitment and Registration:</a:t>
            </a:r>
            <a:endParaRPr lang="en-US" sz="2000" b="1" u="sng" dirty="0"/>
          </a:p>
          <a:p>
            <a:r>
              <a:rPr lang="en-US" dirty="0">
                <a:sym typeface="+mn-ea"/>
              </a:rPr>
              <a:t>Number of new blood donors recruited.</a:t>
            </a:r>
            <a:endParaRPr lang="en-US" dirty="0"/>
          </a:p>
          <a:p>
            <a:r>
              <a:rPr lang="en-US" dirty="0">
                <a:sym typeface="+mn-ea"/>
              </a:rPr>
              <a:t>Details of registered donors, including contact information.</a:t>
            </a:r>
            <a:endParaRPr lang="en-US" dirty="0"/>
          </a:p>
          <a:p>
            <a:pPr marL="0" indent="0">
              <a:buNone/>
            </a:pPr>
            <a:r>
              <a:rPr lang="en-US" sz="2000" b="1" u="sng" dirty="0">
                <a:sym typeface="+mn-ea"/>
              </a:rPr>
              <a:t>Blood Collection and Processing:</a:t>
            </a:r>
            <a:endParaRPr lang="en-US" sz="2000" u="sng" dirty="0"/>
          </a:p>
          <a:p>
            <a:r>
              <a:rPr lang="en-US" dirty="0">
                <a:sym typeface="+mn-ea"/>
              </a:rPr>
              <a:t>Documentation of blood collection procedures.</a:t>
            </a:r>
            <a:endParaRPr lang="en-US" dirty="0"/>
          </a:p>
          <a:p>
            <a:r>
              <a:rPr lang="en-US" dirty="0">
                <a:sym typeface="+mn-ea"/>
              </a:rPr>
              <a:t>Information on how the collected blood is processed, tested, and stored.</a:t>
            </a:r>
            <a:endParaRPr lang="en-US" dirty="0"/>
          </a:p>
          <a:p>
            <a:pPr marL="0" indent="0">
              <a:buNone/>
            </a:pPr>
            <a:r>
              <a:rPr lang="en-US" sz="2000" b="1" u="sng" dirty="0">
                <a:sym typeface="+mn-ea"/>
              </a:rPr>
              <a:t>Data and Reports:</a:t>
            </a:r>
            <a:endParaRPr lang="en-US" sz="2000" u="sng" dirty="0"/>
          </a:p>
          <a:p>
            <a:r>
              <a:rPr lang="en-US" dirty="0">
                <a:sym typeface="+mn-ea"/>
              </a:rPr>
              <a:t>Data collected on donor demographics.</a:t>
            </a:r>
            <a:endParaRPr lang="en-US" dirty="0"/>
          </a:p>
          <a:p>
            <a:r>
              <a:rPr lang="en-US" dirty="0">
                <a:sym typeface="+mn-ea"/>
              </a:rPr>
              <a:t>Reports summarizing project activities, outcomes, and impact.</a:t>
            </a:r>
            <a:endParaRPr lang="en-US" dirty="0"/>
          </a:p>
          <a:p>
            <a:pPr marL="0" indent="0">
              <a:buNone/>
            </a:pPr>
            <a:r>
              <a:rPr lang="en-US" dirty="0">
                <a:sym typeface="+mn-ea"/>
              </a:rPr>
              <a:t>These outputs should be documented and organized to evaluate the project's success, demonstrate accountability to stakeholders, and facilitate future planning and reporting. Additionally, they can serve as a valuable resource for promoting and expanding blood donation efforts in the future.</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6443</Words>
  <Application>WPS Presentation</Application>
  <PresentationFormat>Widescreen</PresentationFormat>
  <Paragraphs>98</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SimSun</vt:lpstr>
      <vt:lpstr>Wingdings</vt:lpstr>
      <vt:lpstr>Times New Roman</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DELL</dc:creator>
  <cp:lastModifiedBy>Vishal Kumar</cp:lastModifiedBy>
  <cp:revision>3</cp:revision>
  <dcterms:created xsi:type="dcterms:W3CDTF">2023-09-29T14:56:00Z</dcterms:created>
  <dcterms:modified xsi:type="dcterms:W3CDTF">2023-10-03T14:09:46Z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F3842371E0AA488F95EB18D41298AF64_11</vt:lpwstr>
  </property>
  <property fmtid="{D5CDD505-2E9C-101B-9397-08002B2CF9AE}" pid="3" name="KSOProductBuildVer">
    <vt:lpwstr>1033-12.2.0.13215</vt:lpwstr>
  </property>
</Properties>
</file>