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96" r:id="rId6"/>
    <p:sldId id="306" r:id="rId7"/>
    <p:sldId id="308" r:id="rId8"/>
    <p:sldId id="307" r:id="rId9"/>
    <p:sldId id="309" r:id="rId10"/>
    <p:sldId id="259" r:id="rId11"/>
    <p:sldId id="313" r:id="rId12"/>
    <p:sldId id="312" r:id="rId13"/>
    <p:sldId id="294" r:id="rId14"/>
    <p:sldId id="314" r:id="rId15"/>
    <p:sldId id="310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879" autoAdjust="0"/>
  </p:normalViewPr>
  <p:slideViewPr>
    <p:cSldViewPr snapToGrid="0">
      <p:cViewPr>
        <p:scale>
          <a:sx n="74" d="100"/>
          <a:sy n="74" d="100"/>
        </p:scale>
        <p:origin x="68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/>
        <a:lstStyle/>
        <a:p>
          <a:pPr>
            <a:buNone/>
          </a:pPr>
          <a:r>
            <a:rPr lang="en-US" sz="28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Optional Hardware</a:t>
          </a:r>
          <a:endParaRPr lang="en-US" sz="2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/>
        <a:lstStyle/>
        <a:p>
          <a:pPr>
            <a:buNone/>
          </a:pPr>
          <a:r>
            <a:rPr lang="en-US" sz="28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Computer</a:t>
          </a:r>
          <a:endParaRPr lang="en-US" sz="2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/>
        <a:lstStyle/>
        <a:p>
          <a:pPr>
            <a:buNone/>
          </a:pPr>
          <a:r>
            <a:rPr lang="en-US" sz="28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Speaker</a:t>
          </a:r>
          <a:endParaRPr lang="en-US" sz="2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16188EAE-A265-4417-8625-23A695F8B0F5}">
      <dgm:prSet custT="1"/>
      <dgm:spPr/>
      <dgm:t>
        <a:bodyPr/>
        <a:lstStyle/>
        <a:p>
          <a:pPr rtl="0"/>
          <a:r>
            <a:rPr lang="en-US" sz="28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Microphone</a:t>
          </a:r>
        </a:p>
      </dgm:t>
    </dgm:pt>
    <dgm:pt modelId="{5599E458-90AA-41C9-B6D5-19BF4B080FE0}" type="parTrans" cxnId="{92315F6B-0B97-46D4-8C9E-FA6445D1E28A}">
      <dgm:prSet/>
      <dgm:spPr/>
      <dgm:t>
        <a:bodyPr/>
        <a:lstStyle/>
        <a:p>
          <a:endParaRPr lang="en-IN"/>
        </a:p>
      </dgm:t>
    </dgm:pt>
    <dgm:pt modelId="{EADE4ABD-22FA-4CE6-BB29-8B950F6F965A}" type="sibTrans" cxnId="{92315F6B-0B97-46D4-8C9E-FA6445D1E28A}">
      <dgm:prSet/>
      <dgm:spPr/>
      <dgm:t>
        <a:bodyPr/>
        <a:lstStyle/>
        <a:p>
          <a:endParaRPr lang="en-IN"/>
        </a:p>
      </dgm:t>
    </dgm:pt>
    <dgm:pt modelId="{26E4948C-1CE8-425A-B0AB-0B5A342732FA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7C2FD59-69F5-444C-917E-3B48F0876956}" type="pres">
      <dgm:prSet presAssocID="{B1AFA1AF-0FF8-45B3-A6D0-0E255A2F637D}" presName="node" presStyleLbl="node1" presStyleIdx="0" presStyleCnt="4">
        <dgm:presLayoutVars>
          <dgm:bulletEnabled val="1"/>
        </dgm:presLayoutVars>
      </dgm:prSet>
      <dgm:spPr/>
    </dgm:pt>
    <dgm:pt modelId="{2EFB92F5-0A7E-41BA-8EE3-BDFAFF06A994}" type="pres">
      <dgm:prSet presAssocID="{88649F7A-400B-4056-965D-C9AC0B3AD942}" presName="sibTrans" presStyleCnt="0"/>
      <dgm:spPr/>
    </dgm:pt>
    <dgm:pt modelId="{9DD48AF1-189C-468D-BDFC-14DC6E4483A1}" type="pres">
      <dgm:prSet presAssocID="{16188EAE-A265-4417-8625-23A695F8B0F5}" presName="node" presStyleLbl="node1" presStyleIdx="1" presStyleCnt="4">
        <dgm:presLayoutVars>
          <dgm:bulletEnabled val="1"/>
        </dgm:presLayoutVars>
      </dgm:prSet>
      <dgm:spPr/>
    </dgm:pt>
    <dgm:pt modelId="{E684D74D-8519-465E-B767-6B181841BFA3}" type="pres">
      <dgm:prSet presAssocID="{EADE4ABD-22FA-4CE6-BB29-8B950F6F965A}" presName="sibTrans" presStyleCnt="0"/>
      <dgm:spPr/>
    </dgm:pt>
    <dgm:pt modelId="{0EE3B069-7137-4F60-9B43-D60089273909}" type="pres">
      <dgm:prSet presAssocID="{E9682B4F-0217-4B50-923E-C104AA24290F}" presName="node" presStyleLbl="node1" presStyleIdx="2" presStyleCnt="4">
        <dgm:presLayoutVars>
          <dgm:bulletEnabled val="1"/>
        </dgm:presLayoutVars>
      </dgm:prSet>
      <dgm:spPr/>
    </dgm:pt>
    <dgm:pt modelId="{CFBAD364-D938-4BE2-94A8-4E2D12DF5A40}" type="pres">
      <dgm:prSet presAssocID="{B8632E42-D7EB-4C31-877E-6F1B2801851A}" presName="sibTrans" presStyleCnt="0"/>
      <dgm:spPr/>
    </dgm:pt>
    <dgm:pt modelId="{3338E18B-29DA-46DF-AF9D-340BE96079FD}" type="pres">
      <dgm:prSet presAssocID="{A2322D3A-7AC2-4C5C-9D7E-EAB2313D47D4}" presName="node" presStyleLbl="node1" presStyleIdx="3" presStyleCnt="4">
        <dgm:presLayoutVars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0" destOrd="0" parTransId="{10C68AF5-481C-45AA-A216-8BBBB04515B9}" sibTransId="{88649F7A-400B-4056-965D-C9AC0B3AD942}"/>
    <dgm:cxn modelId="{8B300E0D-5AB0-4F25-A30D-B4B0614D1CD7}" type="presOf" srcId="{A2322D3A-7AC2-4C5C-9D7E-EAB2313D47D4}" destId="{3338E18B-29DA-46DF-AF9D-340BE96079FD}" srcOrd="0" destOrd="0" presId="urn:microsoft.com/office/officeart/2005/8/layout/default"/>
    <dgm:cxn modelId="{39444D3D-751C-46AB-9DB3-9EC08677D507}" type="presOf" srcId="{B1AFA1AF-0FF8-45B3-A6D0-0E255A2F637D}" destId="{07C2FD59-69F5-444C-917E-3B48F0876956}" srcOrd="0" destOrd="0" presId="urn:microsoft.com/office/officeart/2005/8/layout/default"/>
    <dgm:cxn modelId="{92315F6B-0B97-46D4-8C9E-FA6445D1E28A}" srcId="{0DD8915E-DC14-41D6-9BB5-F49E1C265163}" destId="{16188EAE-A265-4417-8625-23A695F8B0F5}" srcOrd="1" destOrd="0" parTransId="{5599E458-90AA-41C9-B6D5-19BF4B080FE0}" sibTransId="{EADE4ABD-22FA-4CE6-BB29-8B950F6F965A}"/>
    <dgm:cxn modelId="{7FB08A6F-3524-40E4-A3BB-28BAA0C764AC}" type="presOf" srcId="{16188EAE-A265-4417-8625-23A695F8B0F5}" destId="{9DD48AF1-189C-468D-BDFC-14DC6E4483A1}" srcOrd="0" destOrd="0" presId="urn:microsoft.com/office/officeart/2005/8/layout/default"/>
    <dgm:cxn modelId="{0DB8FD95-3991-4996-BC2D-0C751D2F2C13}" type="presOf" srcId="{0DD8915E-DC14-41D6-9BB5-F49E1C265163}" destId="{26E4948C-1CE8-425A-B0AB-0B5A342732FA}" srcOrd="0" destOrd="0" presId="urn:microsoft.com/office/officeart/2005/8/layout/default"/>
    <dgm:cxn modelId="{8755A4A5-EC77-425B-9B22-8775A43A563E}" type="presOf" srcId="{E9682B4F-0217-4B50-923E-C104AA24290F}" destId="{0EE3B069-7137-4F60-9B43-D60089273909}" srcOrd="0" destOrd="0" presId="urn:microsoft.com/office/officeart/2005/8/layout/defaul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9FE95828-5266-4438-9F33-41A505776408}" type="presParOf" srcId="{26E4948C-1CE8-425A-B0AB-0B5A342732FA}" destId="{07C2FD59-69F5-444C-917E-3B48F0876956}" srcOrd="0" destOrd="0" presId="urn:microsoft.com/office/officeart/2005/8/layout/default"/>
    <dgm:cxn modelId="{3E141DCD-CFB8-47E3-A1DB-3DF52595DE05}" type="presParOf" srcId="{26E4948C-1CE8-425A-B0AB-0B5A342732FA}" destId="{2EFB92F5-0A7E-41BA-8EE3-BDFAFF06A994}" srcOrd="1" destOrd="0" presId="urn:microsoft.com/office/officeart/2005/8/layout/default"/>
    <dgm:cxn modelId="{01A2C493-4617-49DD-A7F9-D13CB07C57CF}" type="presParOf" srcId="{26E4948C-1CE8-425A-B0AB-0B5A342732FA}" destId="{9DD48AF1-189C-468D-BDFC-14DC6E4483A1}" srcOrd="2" destOrd="0" presId="urn:microsoft.com/office/officeart/2005/8/layout/default"/>
    <dgm:cxn modelId="{EE0EBD79-8060-491F-8379-EC21E8649580}" type="presParOf" srcId="{26E4948C-1CE8-425A-B0AB-0B5A342732FA}" destId="{E684D74D-8519-465E-B767-6B181841BFA3}" srcOrd="3" destOrd="0" presId="urn:microsoft.com/office/officeart/2005/8/layout/default"/>
    <dgm:cxn modelId="{3D3E3817-370A-47A5-B0C7-193E1026EB33}" type="presParOf" srcId="{26E4948C-1CE8-425A-B0AB-0B5A342732FA}" destId="{0EE3B069-7137-4F60-9B43-D60089273909}" srcOrd="4" destOrd="0" presId="urn:microsoft.com/office/officeart/2005/8/layout/default"/>
    <dgm:cxn modelId="{0B5B93C0-F19B-4323-93C5-BB693732806D}" type="presParOf" srcId="{26E4948C-1CE8-425A-B0AB-0B5A342732FA}" destId="{CFBAD364-D938-4BE2-94A8-4E2D12DF5A40}" srcOrd="5" destOrd="0" presId="urn:microsoft.com/office/officeart/2005/8/layout/default"/>
    <dgm:cxn modelId="{0327535E-8DAC-4897-B4EF-2F111F68DEE7}" type="presParOf" srcId="{26E4948C-1CE8-425A-B0AB-0B5A342732FA}" destId="{3338E18B-29DA-46DF-AF9D-340BE96079F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2FD59-69F5-444C-917E-3B48F0876956}">
      <dsp:nvSpPr>
        <dsp:cNvPr id="0" name=""/>
        <dsp:cNvSpPr/>
      </dsp:nvSpPr>
      <dsp:spPr>
        <a:xfrm>
          <a:off x="985837" y="1240"/>
          <a:ext cx="2669976" cy="1601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Speaker</a:t>
          </a:r>
          <a:endParaRPr lang="en-US" sz="2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985837" y="1240"/>
        <a:ext cx="2669976" cy="1601985"/>
      </dsp:txXfrm>
    </dsp:sp>
    <dsp:sp modelId="{9DD48AF1-189C-468D-BDFC-14DC6E4483A1}">
      <dsp:nvSpPr>
        <dsp:cNvPr id="0" name=""/>
        <dsp:cNvSpPr/>
      </dsp:nvSpPr>
      <dsp:spPr>
        <a:xfrm>
          <a:off x="3922811" y="1240"/>
          <a:ext cx="2669976" cy="1601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Microphone</a:t>
          </a:r>
        </a:p>
      </dsp:txBody>
      <dsp:txXfrm>
        <a:off x="3922811" y="1240"/>
        <a:ext cx="2669976" cy="1601985"/>
      </dsp:txXfrm>
    </dsp:sp>
    <dsp:sp modelId="{0EE3B069-7137-4F60-9B43-D60089273909}">
      <dsp:nvSpPr>
        <dsp:cNvPr id="0" name=""/>
        <dsp:cNvSpPr/>
      </dsp:nvSpPr>
      <dsp:spPr>
        <a:xfrm>
          <a:off x="6859785" y="1240"/>
          <a:ext cx="2669976" cy="1601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Computer</a:t>
          </a:r>
          <a:endParaRPr lang="en-US" sz="2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6859785" y="1240"/>
        <a:ext cx="2669976" cy="1601985"/>
      </dsp:txXfrm>
    </dsp:sp>
    <dsp:sp modelId="{3338E18B-29DA-46DF-AF9D-340BE96079FD}">
      <dsp:nvSpPr>
        <dsp:cNvPr id="0" name=""/>
        <dsp:cNvSpPr/>
      </dsp:nvSpPr>
      <dsp:spPr>
        <a:xfrm>
          <a:off x="3922811" y="1870223"/>
          <a:ext cx="2669976" cy="1601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rPr>
            <a:t>Optional Hardware</a:t>
          </a:r>
          <a:endParaRPr lang="en-US" sz="2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3922811" y="1870223"/>
        <a:ext cx="2669976" cy="160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SERVE SOCIETY?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9600" b="1" dirty="0" err="1"/>
              <a:t>HoW</a:t>
            </a:r>
            <a:r>
              <a:rPr lang="en-US" sz="9600" b="1" dirty="0"/>
              <a:t>?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626" y="2331719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276856"/>
            <a:ext cx="5065776" cy="424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A voice assistant using Python can serve society by enhancing accessibility for individuals with disabilities, including the visually impaired, by providing them with a voice-controlled interface. Additionally, it can aid in automating repetitive tasks, offering convenience to users and potentially increasing productivity..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The project can also be extended to support educational initiatives, offering a voice-based learning platform for those with limited access to traditional resources, ultimately contributing to a more inclusive and technology-driven society</a:t>
            </a:r>
            <a:endParaRPr lang="en-US" sz="2000" i="1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55648"/>
            <a:ext cx="7744968" cy="3593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In conclusion, the Python-based voice assistant project demonstrates the potential of voice technology for enhancing user experiences. By combining speech recognition, natural language processing, and text-to-speech synthesis, the project successfully creates an interactive and versatile assistant. Continuous improvement and user customization remain key areas for future development</a:t>
            </a: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you have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TEAM MEMBERS</a:t>
            </a:r>
            <a:endParaRPr lang="en-US" u="sng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TM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i="1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Mehak Garg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Muskan Choudhary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3102-CDD9-5576-E7B9-9522654D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voice assistant is a remarkable application of artificial intelligence and natural language processing. In this project, we will explore how to create a voice assistant using Python, opening up a world of possibilities for automation and convenience. By harnessing the power of libraries like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SpeechRecognition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audio input, and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gTTS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(Google Text-to-Speech) for generating human-like responses, we can build a versatile voice-controlled interface.</a:t>
            </a:r>
            <a:endParaRPr lang="en-US" sz="16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Voice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2" y="381000"/>
            <a:ext cx="11430000" cy="5224272"/>
          </a:xfrm>
        </p:spPr>
        <p:txBody>
          <a:bodyPr>
            <a:normAutofit/>
          </a:bodyPr>
          <a:lstStyle/>
          <a:p>
            <a:r>
              <a:rPr lang="en-US" sz="2400" dirty="0"/>
              <a:t>Our Python-based voice assistant will enable users to perform tasks such as </a:t>
            </a:r>
            <a:br>
              <a:rPr lang="en-US" sz="2400" dirty="0"/>
            </a:br>
            <a:r>
              <a:rPr lang="en-US" sz="2400" dirty="0"/>
              <a:t>setting reminders , searching the web, fetching real-time information, and </a:t>
            </a:r>
            <a:br>
              <a:rPr lang="en-US" sz="2400" dirty="0"/>
            </a:br>
            <a:r>
              <a:rPr lang="en-US" sz="2400" dirty="0"/>
              <a:t>controlling smart home devices, all through spoken commands. We will</a:t>
            </a:r>
            <a:br>
              <a:rPr lang="en-US" sz="2400" dirty="0"/>
            </a:br>
            <a:r>
              <a:rPr lang="en-US" sz="2400" dirty="0"/>
              <a:t>delve into the intricacies of speech recognition, text-to-speech synthesis, </a:t>
            </a:r>
            <a:br>
              <a:rPr lang="en-US" sz="2400" dirty="0"/>
            </a:br>
            <a:r>
              <a:rPr lang="en-US" sz="2400" dirty="0"/>
              <a:t>voice command processing, ensuring a seamless interaction between the user</a:t>
            </a:r>
            <a:br>
              <a:rPr lang="en-US" sz="2400" dirty="0"/>
            </a:br>
            <a:r>
              <a:rPr lang="en-US" sz="2400" dirty="0"/>
              <a:t> and the assistant.</a:t>
            </a:r>
            <a:br>
              <a:rPr lang="en-US" sz="2400" dirty="0"/>
            </a:br>
            <a:r>
              <a:rPr lang="en-US" sz="2400" dirty="0"/>
              <a:t>As we embark on this journey, we will empower you to expand the capabilities</a:t>
            </a:r>
            <a:br>
              <a:rPr lang="en-US" sz="2400" dirty="0"/>
            </a:br>
            <a:r>
              <a:rPr lang="en-US" sz="2400" dirty="0"/>
              <a:t>of your voice assistant making it a valuable tool in simplifying daily tasks and </a:t>
            </a:r>
            <a:br>
              <a:rPr lang="en-US" sz="2400" dirty="0"/>
            </a:br>
            <a:r>
              <a:rPr lang="en-US" sz="2400" dirty="0"/>
              <a:t>enhancing user experiences through the power of voice technology.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D0BAA8-6F92-D5A9-9FA2-9533E81A81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Voice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askerville Old Face" panose="02020602080505020303" pitchFamily="18" charset="77"/>
                <a:cs typeface="Calibri Light"/>
              </a:rPr>
              <a:t>SOFTWARE REQUIREMENTS</a:t>
            </a:r>
            <a:endParaRPr lang="en-US" u="sng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2" y="1783080"/>
            <a:ext cx="3986491" cy="2519045"/>
          </a:xfrm>
        </p:spPr>
        <p:txBody>
          <a:bodyPr/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Python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Speech Recognition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gTTS</a:t>
            </a: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 (Google Text-to-Speech)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PyAudio</a:t>
            </a:r>
            <a:endParaRPr lang="en-US" sz="20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Python Text-to-Speech (pyttsx3)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Voice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E5C99B-B9B1-7C65-1BEC-0C746F7C8D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99632" y="2276856"/>
            <a:ext cx="3913631" cy="2025269"/>
          </a:xfrm>
        </p:spPr>
        <p:txBody>
          <a:bodyPr/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Operating System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Internet Connection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Voice Recognition Engine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Additional Libraries</a:t>
            </a:r>
          </a:p>
          <a:p>
            <a:pPr marL="342900" indent="-3429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IDE or Code Editor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r>
              <a:rPr lang="en-US" dirty="0"/>
              <a:t>​</a:t>
            </a:r>
            <a:endParaRPr lang="en-US" sz="20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HARDWARE REQUIREMENTS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71059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Pyttx3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Pyttx3 is a cross platform text to speech library which is platform independent. The major advantage of using this library for text-to-speech conversion is that it works offline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To perform web search .This module comes built-in with python.</a:t>
            </a:r>
          </a:p>
          <a:p>
            <a:pPr marL="0" indent="0">
              <a:buNone/>
            </a:pPr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Speech Recognition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Since we’re building an application of voice assistant , one of the most important things in this is that our assistant recognizes our voice(means what we want to say/ask).</a:t>
            </a:r>
          </a:p>
          <a:p>
            <a:pPr marL="0" indent="0">
              <a:buNone/>
            </a:pP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  <a:p>
            <a:pPr marL="0" indent="0">
              <a:buNone/>
            </a:pPr>
            <a:r>
              <a:rPr lang="en-US" sz="1800" dirty="0"/>
              <a:t>It is a python module for searching anything on Wikipedia.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Datetime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Date and time is used to showing date and  time. This module comes built-in with python.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Smtplib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dirty="0"/>
              <a:t>Simple mail transfer protocol that allows us to send mails and to route mails between mail servers.</a:t>
            </a:r>
            <a:endParaRPr lang="en-IN" sz="1800" dirty="0"/>
          </a:p>
          <a:p>
            <a:pPr marL="0" indent="0">
              <a:buNone/>
            </a:pPr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79"/>
            <a:ext cx="10515600" cy="132588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Voice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CF0C810-37FA-63C0-04FC-5C7F90AAB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14213"/>
              </p:ext>
            </p:extLst>
          </p:nvPr>
        </p:nvGraphicFramePr>
        <p:xfrm>
          <a:off x="1036317" y="1661159"/>
          <a:ext cx="10317485" cy="408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01">
                  <a:extLst>
                    <a:ext uri="{9D8B030D-6E8A-4147-A177-3AD203B41FA5}">
                      <a16:colId xmlns:a16="http://schemas.microsoft.com/office/drawing/2014/main" val="2591517491"/>
                    </a:ext>
                  </a:extLst>
                </a:gridCol>
                <a:gridCol w="1645220">
                  <a:extLst>
                    <a:ext uri="{9D8B030D-6E8A-4147-A177-3AD203B41FA5}">
                      <a16:colId xmlns:a16="http://schemas.microsoft.com/office/drawing/2014/main" val="3504138224"/>
                    </a:ext>
                  </a:extLst>
                </a:gridCol>
                <a:gridCol w="877636">
                  <a:extLst>
                    <a:ext uri="{9D8B030D-6E8A-4147-A177-3AD203B41FA5}">
                      <a16:colId xmlns:a16="http://schemas.microsoft.com/office/drawing/2014/main" val="1562895373"/>
                    </a:ext>
                  </a:extLst>
                </a:gridCol>
                <a:gridCol w="897581">
                  <a:extLst>
                    <a:ext uri="{9D8B030D-6E8A-4147-A177-3AD203B41FA5}">
                      <a16:colId xmlns:a16="http://schemas.microsoft.com/office/drawing/2014/main" val="2993403327"/>
                    </a:ext>
                  </a:extLst>
                </a:gridCol>
                <a:gridCol w="877636">
                  <a:extLst>
                    <a:ext uri="{9D8B030D-6E8A-4147-A177-3AD203B41FA5}">
                      <a16:colId xmlns:a16="http://schemas.microsoft.com/office/drawing/2014/main" val="3495129224"/>
                    </a:ext>
                  </a:extLst>
                </a:gridCol>
                <a:gridCol w="907554">
                  <a:extLst>
                    <a:ext uri="{9D8B030D-6E8A-4147-A177-3AD203B41FA5}">
                      <a16:colId xmlns:a16="http://schemas.microsoft.com/office/drawing/2014/main" val="2977550608"/>
                    </a:ext>
                  </a:extLst>
                </a:gridCol>
                <a:gridCol w="897581">
                  <a:extLst>
                    <a:ext uri="{9D8B030D-6E8A-4147-A177-3AD203B41FA5}">
                      <a16:colId xmlns:a16="http://schemas.microsoft.com/office/drawing/2014/main" val="535193072"/>
                    </a:ext>
                  </a:extLst>
                </a:gridCol>
                <a:gridCol w="853686">
                  <a:extLst>
                    <a:ext uri="{9D8B030D-6E8A-4147-A177-3AD203B41FA5}">
                      <a16:colId xmlns:a16="http://schemas.microsoft.com/office/drawing/2014/main" val="3668201332"/>
                    </a:ext>
                  </a:extLst>
                </a:gridCol>
                <a:gridCol w="936505">
                  <a:extLst>
                    <a:ext uri="{9D8B030D-6E8A-4147-A177-3AD203B41FA5}">
                      <a16:colId xmlns:a16="http://schemas.microsoft.com/office/drawing/2014/main" val="2401182543"/>
                    </a:ext>
                  </a:extLst>
                </a:gridCol>
                <a:gridCol w="984285">
                  <a:extLst>
                    <a:ext uri="{9D8B030D-6E8A-4147-A177-3AD203B41FA5}">
                      <a16:colId xmlns:a16="http://schemas.microsoft.com/office/drawing/2014/main" val="3058320165"/>
                    </a:ext>
                  </a:extLst>
                </a:gridCol>
              </a:tblGrid>
              <a:tr h="823214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13833"/>
                  </a:ext>
                </a:extLst>
              </a:tr>
              <a:tr h="670307">
                <a:tc>
                  <a:txBody>
                    <a:bodyPr/>
                    <a:lstStyle/>
                    <a:p>
                      <a:r>
                        <a:rPr lang="en-US" dirty="0"/>
                        <a:t>11/09/2023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54144"/>
                  </a:ext>
                </a:extLst>
              </a:tr>
              <a:tr h="646811">
                <a:tc>
                  <a:txBody>
                    <a:bodyPr/>
                    <a:lstStyle/>
                    <a:p>
                      <a:r>
                        <a:rPr lang="en-US" dirty="0"/>
                        <a:t>18/09/2023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  <a:p>
                      <a:r>
                        <a:rPr lang="en-US" dirty="0"/>
                        <a:t>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13504"/>
                  </a:ext>
                </a:extLst>
              </a:tr>
              <a:tr h="646811">
                <a:tc>
                  <a:txBody>
                    <a:bodyPr/>
                    <a:lstStyle/>
                    <a:p>
                      <a:r>
                        <a:rPr lang="en-US" dirty="0"/>
                        <a:t>29/09/2023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28701"/>
                  </a:ext>
                </a:extLst>
              </a:tr>
              <a:tr h="646811">
                <a:tc>
                  <a:txBody>
                    <a:bodyPr/>
                    <a:lstStyle/>
                    <a:p>
                      <a:r>
                        <a:rPr lang="en-US" dirty="0"/>
                        <a:t>11/10/2023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1006"/>
                  </a:ext>
                </a:extLst>
              </a:tr>
              <a:tr h="646811">
                <a:tc>
                  <a:txBody>
                    <a:bodyPr/>
                    <a:lstStyle/>
                    <a:p>
                      <a:r>
                        <a:rPr lang="en-US" dirty="0"/>
                        <a:t>16/11/2023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2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F5C475-47AD-432E-9A10-9421DF1AA1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TM56410444</Template>
  <TotalTime>0</TotalTime>
  <Words>575</Words>
  <Application>Microsoft Office PowerPoint</Application>
  <PresentationFormat>Widescreen</PresentationFormat>
  <Paragraphs>96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Average Sans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Office Theme</vt:lpstr>
      <vt:lpstr>VOICE ASSISTANT</vt:lpstr>
      <vt:lpstr>TEAM MEMBERS</vt:lpstr>
      <vt:lpstr>Introduction</vt:lpstr>
      <vt:lpstr>Our Python-based voice assistant will enable users to perform tasks such as  setting reminders , searching the web, fetching real-time information, and  controlling smart home devices, all through spoken commands. We will delve into the intricacies of speech recognition, text-to-speech synthesis,  voice command processing, ensuring a seamless interaction between the user  and the assistant. As we embark on this journey, we will empower you to expand the capabilities of your voice assistant making it a valuable tool in simplifying daily tasks and  enhancing user experiences through the power of voice technology.  </vt:lpstr>
      <vt:lpstr>SOFTWARE REQUIREMENTS</vt:lpstr>
      <vt:lpstr>HARDWARE REQUIREMENTS</vt:lpstr>
      <vt:lpstr>MODULES</vt:lpstr>
      <vt:lpstr>PowerPoint Presentation</vt:lpstr>
      <vt:lpstr>GANTT CHART</vt:lpstr>
      <vt:lpstr>HOW TO SERVE SOCIETY?</vt:lpstr>
      <vt:lpstr>CONCLUSION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2022-07-27T06:38:31Z</dcterms:created>
  <dcterms:modified xsi:type="dcterms:W3CDTF">2023-10-04T11:03:23Z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