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151878-6A2D-45BC-935B-6DD5572B7C0E}">
          <p14:sldIdLst>
            <p14:sldId id="257"/>
            <p14:sldId id="260"/>
            <p14:sldId id="261"/>
            <p14:sldId id="262"/>
            <p14:sldId id="263"/>
            <p14:sldId id="264"/>
            <p14:sldId id="265"/>
            <p14:sldId id="266"/>
            <p14:sldId id="267"/>
            <p14:sldId id="268"/>
          </p14:sldIdLst>
        </p14:section>
        <p14:section name="Untitled Section" id="{62A48CE8-C0A6-4DCA-AC34-461568EDB297}">
          <p14:sldIdLst>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11/23/2023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11/23/2023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11/23/2023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11/23/2023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11/23/2023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IN" sz="5400" dirty="0"/>
              <a:t>SYNOPSIS Report on CHATBOT SONG RECOMMENDATION SYSTEM</a:t>
            </a:r>
            <a:endParaRPr lang="en-US" sz="54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sz="2400" dirty="0">
                <a:solidFill>
                  <a:schemeClr val="tx1">
                    <a:lumMod val="85000"/>
                    <a:lumOff val="15000"/>
                  </a:schemeClr>
                </a:solidFill>
              </a:rPr>
              <a:t>By- Riya rai(2200290140129)</a:t>
            </a:r>
          </a:p>
          <a:p>
            <a:r>
              <a:rPr lang="en-US" dirty="0">
                <a:solidFill>
                  <a:schemeClr val="tx1">
                    <a:lumMod val="85000"/>
                    <a:lumOff val="15000"/>
                  </a:schemeClr>
                </a:solidFill>
              </a:rPr>
              <a:t>Riya Khurrana(2200290140128)</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47370C-CED7-2D36-16EB-C9D8DC36FBB5}"/>
              </a:ext>
            </a:extLst>
          </p:cNvPr>
          <p:cNvSpPr txBox="1"/>
          <p:nvPr/>
        </p:nvSpPr>
        <p:spPr>
          <a:xfrm>
            <a:off x="211792" y="205299"/>
            <a:ext cx="6098240" cy="584775"/>
          </a:xfrm>
          <a:prstGeom prst="rect">
            <a:avLst/>
          </a:prstGeom>
          <a:noFill/>
        </p:spPr>
        <p:txBody>
          <a:bodyPr wrap="square">
            <a:spAutoFit/>
          </a:bodyPr>
          <a:lstStyle/>
          <a:p>
            <a:r>
              <a:rPr lang="en-IN" sz="3200" b="1" dirty="0"/>
              <a:t>PROJECT OUTCOME</a:t>
            </a:r>
          </a:p>
        </p:txBody>
      </p:sp>
      <p:sp>
        <p:nvSpPr>
          <p:cNvPr id="5" name="TextBox 4">
            <a:extLst>
              <a:ext uri="{FF2B5EF4-FFF2-40B4-BE49-F238E27FC236}">
                <a16:creationId xmlns:a16="http://schemas.microsoft.com/office/drawing/2014/main" id="{72F40442-6F3C-84BC-BC23-BBB91D7FE112}"/>
              </a:ext>
            </a:extLst>
          </p:cNvPr>
          <p:cNvSpPr txBox="1"/>
          <p:nvPr/>
        </p:nvSpPr>
        <p:spPr>
          <a:xfrm>
            <a:off x="211792" y="1028343"/>
            <a:ext cx="11594726" cy="4801314"/>
          </a:xfrm>
          <a:prstGeom prst="rect">
            <a:avLst/>
          </a:prstGeom>
          <a:noFill/>
        </p:spPr>
        <p:txBody>
          <a:bodyPr wrap="square">
            <a:spAutoFit/>
          </a:bodyPr>
          <a:lstStyle/>
          <a:p>
            <a:r>
              <a:rPr lang="en-US" dirty="0"/>
              <a:t>The project outcome for a chatbot song recommendation system would typically include: </a:t>
            </a:r>
          </a:p>
          <a:p>
            <a:endParaRPr lang="en-US" b="1" dirty="0"/>
          </a:p>
          <a:p>
            <a:r>
              <a:rPr lang="en-US" b="1" dirty="0"/>
              <a:t>Functional Chatbot </a:t>
            </a:r>
          </a:p>
          <a:p>
            <a:r>
              <a:rPr lang="en-US" dirty="0"/>
              <a:t>A fully functional chatbot that users can interact with to request song recommendations. </a:t>
            </a:r>
          </a:p>
          <a:p>
            <a:endParaRPr lang="en-US" dirty="0"/>
          </a:p>
          <a:p>
            <a:r>
              <a:rPr lang="en-US" b="1" dirty="0"/>
              <a:t>User Interface </a:t>
            </a:r>
          </a:p>
          <a:p>
            <a:r>
              <a:rPr lang="en-US" dirty="0"/>
              <a:t>If applicable, a user-friendly interface for the chatbot, such as a web or mobile app. </a:t>
            </a:r>
          </a:p>
          <a:p>
            <a:endParaRPr lang="en-US" dirty="0"/>
          </a:p>
          <a:p>
            <a:r>
              <a:rPr lang="en-US" b="1" dirty="0"/>
              <a:t>Database</a:t>
            </a:r>
            <a:r>
              <a:rPr lang="en-US" dirty="0"/>
              <a:t> </a:t>
            </a:r>
          </a:p>
          <a:p>
            <a:r>
              <a:rPr lang="en-US" dirty="0"/>
              <a:t>A database or dataset of songs with relevant metadata, such as genre, artist, release year, and user preferences. </a:t>
            </a:r>
          </a:p>
          <a:p>
            <a:endParaRPr lang="en-US" dirty="0"/>
          </a:p>
          <a:p>
            <a:r>
              <a:rPr lang="en-US" b="1" dirty="0"/>
              <a:t>Recommendation Algorithm </a:t>
            </a:r>
          </a:p>
          <a:p>
            <a:r>
              <a:rPr lang="en-US" dirty="0"/>
              <a:t>The core recommendation algorithm that suggests songs to users based on their preferences, previous interactions, or input. </a:t>
            </a:r>
          </a:p>
          <a:p>
            <a:endParaRPr lang="en-US" dirty="0"/>
          </a:p>
          <a:p>
            <a:r>
              <a:rPr lang="en-US" b="1" dirty="0"/>
              <a:t>Natural Language Processing (NLP) </a:t>
            </a:r>
          </a:p>
          <a:p>
            <a:r>
              <a:rPr lang="en-US" dirty="0"/>
              <a:t>Integration of NLP techniques for understanding and responding to user input in a conversational manner. </a:t>
            </a:r>
          </a:p>
        </p:txBody>
      </p:sp>
    </p:spTree>
    <p:extLst>
      <p:ext uri="{BB962C8B-B14F-4D97-AF65-F5344CB8AC3E}">
        <p14:creationId xmlns:p14="http://schemas.microsoft.com/office/powerpoint/2010/main" val="1613663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78ED86-D1CF-03B6-01AD-92AE1DDB3A2E}"/>
              </a:ext>
            </a:extLst>
          </p:cNvPr>
          <p:cNvSpPr txBox="1"/>
          <p:nvPr/>
        </p:nvSpPr>
        <p:spPr>
          <a:xfrm>
            <a:off x="242047" y="188261"/>
            <a:ext cx="11322424" cy="5632311"/>
          </a:xfrm>
          <a:prstGeom prst="rect">
            <a:avLst/>
          </a:prstGeom>
          <a:noFill/>
        </p:spPr>
        <p:txBody>
          <a:bodyPr wrap="square">
            <a:spAutoFit/>
          </a:bodyPr>
          <a:lstStyle/>
          <a:p>
            <a:r>
              <a:rPr lang="en-US" b="1" dirty="0"/>
              <a:t>User Profile Management </a:t>
            </a:r>
          </a:p>
          <a:p>
            <a:r>
              <a:rPr lang="en-US" dirty="0"/>
              <a:t>A system for managing user profiles and collecting data on user preferences over time. </a:t>
            </a:r>
          </a:p>
          <a:p>
            <a:endParaRPr lang="en-US" dirty="0"/>
          </a:p>
          <a:p>
            <a:r>
              <a:rPr lang="en-US" b="1" dirty="0"/>
              <a:t>Feedback Mechanism </a:t>
            </a:r>
          </a:p>
          <a:p>
            <a:r>
              <a:rPr lang="en-US" dirty="0"/>
              <a:t>A mechanism for users to provide feedback on recommended songs, helping to improve future recommendations.</a:t>
            </a:r>
          </a:p>
          <a:p>
            <a:r>
              <a:rPr lang="en-US" dirty="0"/>
              <a:t> </a:t>
            </a:r>
          </a:p>
          <a:p>
            <a:r>
              <a:rPr lang="en-US" b="1" dirty="0"/>
              <a:t>Performance Metrics </a:t>
            </a:r>
          </a:p>
          <a:p>
            <a:r>
              <a:rPr lang="en-US" dirty="0"/>
              <a:t>Metrics to evaluate the chatbot's performance, such as recommendation accuracy, user engagement, and response time. </a:t>
            </a:r>
          </a:p>
          <a:p>
            <a:endParaRPr lang="en-US" dirty="0"/>
          </a:p>
          <a:p>
            <a:r>
              <a:rPr lang="en-US" b="1" dirty="0"/>
              <a:t>Privacy and Security </a:t>
            </a:r>
          </a:p>
          <a:p>
            <a:r>
              <a:rPr lang="en-US" dirty="0"/>
              <a:t>Measures to protect user data and ensure the privacy and security of user interactions. </a:t>
            </a:r>
          </a:p>
          <a:p>
            <a:endParaRPr lang="en-US" dirty="0"/>
          </a:p>
          <a:p>
            <a:r>
              <a:rPr lang="en-US" b="1" dirty="0"/>
              <a:t>Documentation</a:t>
            </a:r>
            <a:r>
              <a:rPr lang="en-US" dirty="0"/>
              <a:t> </a:t>
            </a:r>
          </a:p>
          <a:p>
            <a:r>
              <a:rPr lang="en-US" dirty="0"/>
              <a:t>Comprehensive documentation on how to use and maintain the chatbot system, including installation and setup instructions. </a:t>
            </a:r>
          </a:p>
          <a:p>
            <a:endParaRPr lang="en-US" dirty="0"/>
          </a:p>
          <a:p>
            <a:r>
              <a:rPr lang="en-US" b="1" dirty="0"/>
              <a:t>Testing and Evaluation </a:t>
            </a:r>
          </a:p>
          <a:p>
            <a:r>
              <a:rPr lang="en-US" dirty="0"/>
              <a:t>Results from testing and evaluation of the chatbot's performance, including any user feedback or improvements made based on it.</a:t>
            </a:r>
            <a:endParaRPr lang="en-IN" dirty="0"/>
          </a:p>
        </p:txBody>
      </p:sp>
    </p:spTree>
    <p:extLst>
      <p:ext uri="{BB962C8B-B14F-4D97-AF65-F5344CB8AC3E}">
        <p14:creationId xmlns:p14="http://schemas.microsoft.com/office/powerpoint/2010/main" val="88620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47AB50D-D2D2-474E-D90B-39CF203C0F7F}"/>
              </a:ext>
            </a:extLst>
          </p:cNvPr>
          <p:cNvSpPr txBox="1"/>
          <p:nvPr/>
        </p:nvSpPr>
        <p:spPr>
          <a:xfrm>
            <a:off x="363070" y="349624"/>
            <a:ext cx="10233211" cy="6124754"/>
          </a:xfrm>
          <a:prstGeom prst="rect">
            <a:avLst/>
          </a:prstGeom>
          <a:noFill/>
        </p:spPr>
        <p:txBody>
          <a:bodyPr wrap="square">
            <a:spAutoFit/>
          </a:bodyPr>
          <a:lstStyle/>
          <a:p>
            <a:r>
              <a:rPr lang="en-US" b="0" i="0" dirty="0">
                <a:solidFill>
                  <a:srgbClr val="363636"/>
                </a:solidFill>
                <a:effectLst/>
                <a:latin typeface="Segoe UI" panose="020B0502040204020203" pitchFamily="34" charset="0"/>
              </a:rPr>
              <a:t> </a:t>
            </a:r>
            <a:r>
              <a:rPr lang="en-US" sz="3200" b="1" dirty="0">
                <a:solidFill>
                  <a:srgbClr val="363636"/>
                </a:solidFill>
                <a:latin typeface="Segoe UI" panose="020B0502040204020203" pitchFamily="34" charset="0"/>
              </a:rPr>
              <a:t>TECHNOLOGIES USED</a:t>
            </a:r>
          </a:p>
          <a:p>
            <a:endParaRPr lang="en-US" sz="2000" b="1" dirty="0">
              <a:solidFill>
                <a:srgbClr val="363636"/>
              </a:solidFill>
              <a:latin typeface="Segoe UI" panose="020B0502040204020203" pitchFamily="34" charset="0"/>
            </a:endParaRPr>
          </a:p>
          <a:p>
            <a:r>
              <a:rPr lang="en-US" sz="2000" b="1" dirty="0">
                <a:solidFill>
                  <a:srgbClr val="363636"/>
                </a:solidFill>
                <a:latin typeface="Segoe UI" panose="020B0502040204020203" pitchFamily="34" charset="0"/>
              </a:rPr>
              <a:t>1.PYCHARM 2023.2.1- </a:t>
            </a:r>
            <a:r>
              <a:rPr lang="en-US" sz="2000" b="0" i="0" dirty="0">
                <a:solidFill>
                  <a:srgbClr val="111111"/>
                </a:solidFill>
                <a:effectLst/>
                <a:latin typeface="-apple-system"/>
              </a:rPr>
              <a:t>PyCharm 2023.2.1 is the first bug-fix update for PyCharm 2023.2, a Python IDE for professional developers by JetBrains.</a:t>
            </a:r>
          </a:p>
          <a:p>
            <a:endParaRPr lang="en-US" sz="2000" dirty="0">
              <a:solidFill>
                <a:srgbClr val="111111"/>
              </a:solidFill>
              <a:latin typeface="-apple-system"/>
            </a:endParaRPr>
          </a:p>
          <a:p>
            <a:r>
              <a:rPr lang="en-US" sz="2000" b="1" dirty="0">
                <a:solidFill>
                  <a:srgbClr val="111111"/>
                </a:solidFill>
                <a:latin typeface="-apple-system"/>
              </a:rPr>
              <a:t>2.PYTHON programming language-</a:t>
            </a:r>
            <a:r>
              <a:rPr lang="en-US" sz="2000" b="0" i="0" dirty="0">
                <a:solidFill>
                  <a:srgbClr val="111111"/>
                </a:solidFill>
                <a:effectLst/>
                <a:latin typeface="-apple-system"/>
              </a:rPr>
              <a:t>Python is a high-level, general-purpose, and interpreted programming language that can be used for various purposes such as web development, data analysis, machine learning, and more. It has a simple and readable syntax that makes it easy to learn and use. It also has a rich standard library and a large community of developers.</a:t>
            </a:r>
          </a:p>
          <a:p>
            <a:endParaRPr lang="en-US" sz="2000" b="1" dirty="0">
              <a:solidFill>
                <a:srgbClr val="111111"/>
              </a:solidFill>
              <a:latin typeface="-apple-system"/>
            </a:endParaRPr>
          </a:p>
          <a:p>
            <a:pPr algn="l"/>
            <a:r>
              <a:rPr lang="en-US" sz="2000" b="1" dirty="0">
                <a:solidFill>
                  <a:srgbClr val="111111"/>
                </a:solidFill>
                <a:latin typeface="-apple-system"/>
              </a:rPr>
              <a:t>3.</a:t>
            </a:r>
            <a:r>
              <a:rPr lang="en-US" sz="2000" b="1" i="0" dirty="0">
                <a:solidFill>
                  <a:srgbClr val="111111"/>
                </a:solidFill>
                <a:effectLst/>
                <a:latin typeface="-apple-system"/>
              </a:rPr>
              <a:t> </a:t>
            </a:r>
            <a:r>
              <a:rPr lang="en-US" sz="2000" b="1" dirty="0">
                <a:solidFill>
                  <a:srgbClr val="111111"/>
                </a:solidFill>
                <a:latin typeface="-apple-system"/>
              </a:rPr>
              <a:t>KIVY- </a:t>
            </a:r>
            <a:r>
              <a:rPr lang="en-US" sz="2000" b="0" i="0" dirty="0" err="1">
                <a:solidFill>
                  <a:srgbClr val="111111"/>
                </a:solidFill>
                <a:effectLst/>
                <a:latin typeface="-apple-system"/>
              </a:rPr>
              <a:t>Kivy</a:t>
            </a:r>
            <a:r>
              <a:rPr lang="en-US" sz="2000" b="0" i="0" dirty="0">
                <a:solidFill>
                  <a:srgbClr val="111111"/>
                </a:solidFill>
                <a:effectLst/>
                <a:latin typeface="-apple-system"/>
              </a:rPr>
              <a:t> is an open-source Python library for developing cross-platform graphical user interfaces (GUIs) and applications. It supports multiple input devices, such as mouse, keyboard, touch, and gestures. </a:t>
            </a:r>
            <a:r>
              <a:rPr lang="en-US" sz="2000" dirty="0">
                <a:solidFill>
                  <a:schemeClr val="tx1">
                    <a:lumMod val="85000"/>
                    <a:lumOff val="15000"/>
                  </a:schemeClr>
                </a:solidFill>
                <a:latin typeface="-apple-system"/>
              </a:rPr>
              <a:t>It also provides various widgets, layouts, graphics, and animations to create interactive and responsive UI.</a:t>
            </a:r>
          </a:p>
          <a:p>
            <a:pPr algn="l"/>
            <a:endParaRPr lang="en-US" sz="2000" b="0" i="0" dirty="0">
              <a:solidFill>
                <a:srgbClr val="111111"/>
              </a:solidFill>
              <a:effectLst/>
              <a:latin typeface="-apple-system"/>
            </a:endParaRPr>
          </a:p>
          <a:p>
            <a:pPr algn="l"/>
            <a:r>
              <a:rPr lang="en-US" sz="2000" b="1" i="0" dirty="0">
                <a:solidFill>
                  <a:srgbClr val="111111"/>
                </a:solidFill>
                <a:effectLst/>
                <a:latin typeface="-apple-system"/>
              </a:rPr>
              <a:t>4. </a:t>
            </a:r>
            <a:r>
              <a:rPr lang="en-US" sz="2000" b="1" dirty="0">
                <a:solidFill>
                  <a:srgbClr val="111111"/>
                </a:solidFill>
                <a:latin typeface="-apple-system"/>
              </a:rPr>
              <a:t>TEXTBLOB-</a:t>
            </a:r>
            <a:r>
              <a:rPr lang="en-US" sz="2000" b="0" i="0" dirty="0">
                <a:solidFill>
                  <a:srgbClr val="111111"/>
                </a:solidFill>
                <a:effectLst/>
                <a:latin typeface="-apple-system"/>
              </a:rPr>
              <a:t> </a:t>
            </a:r>
            <a:r>
              <a:rPr lang="en-US" sz="2000" b="0" i="0" dirty="0" err="1">
                <a:solidFill>
                  <a:srgbClr val="111111"/>
                </a:solidFill>
                <a:effectLst/>
                <a:latin typeface="-apple-system"/>
              </a:rPr>
              <a:t>TextBlob</a:t>
            </a:r>
            <a:r>
              <a:rPr lang="en-US" sz="2000" b="0" i="0" dirty="0">
                <a:solidFill>
                  <a:srgbClr val="111111"/>
                </a:solidFill>
                <a:effectLst/>
                <a:latin typeface="-apple-system"/>
              </a:rPr>
              <a:t> is a Python library that provides a simple API for natural language processing (NLP) tasks, such as sentiment analysis, part-of-speech tagging, noun phrase extraction, translation, and more.</a:t>
            </a:r>
            <a:r>
              <a:rPr lang="en-US" sz="2000" b="0" i="0" dirty="0">
                <a:solidFill>
                  <a:schemeClr val="tx1">
                    <a:lumMod val="85000"/>
                    <a:lumOff val="15000"/>
                  </a:schemeClr>
                </a:solidFill>
                <a:effectLst/>
                <a:latin typeface="-apple-system"/>
              </a:rPr>
              <a:t> </a:t>
            </a:r>
            <a:r>
              <a:rPr lang="en-US" sz="2000" dirty="0">
                <a:solidFill>
                  <a:schemeClr val="tx1">
                    <a:lumMod val="85000"/>
                    <a:lumOff val="15000"/>
                  </a:schemeClr>
                </a:solidFill>
                <a:latin typeface="-apple-system"/>
              </a:rPr>
              <a:t>It is built on top of the NLTK and Pattern libraries, and uses the Google Translate API for translation.</a:t>
            </a:r>
            <a:endParaRPr lang="en-US" sz="2000" b="0" i="0" dirty="0">
              <a:solidFill>
                <a:schemeClr val="tx1">
                  <a:lumMod val="85000"/>
                  <a:lumOff val="15000"/>
                </a:schemeClr>
              </a:solidFill>
              <a:effectLst/>
              <a:latin typeface="-apple-system"/>
            </a:endParaRPr>
          </a:p>
        </p:txBody>
      </p:sp>
    </p:spTree>
    <p:extLst>
      <p:ext uri="{BB962C8B-B14F-4D97-AF65-F5344CB8AC3E}">
        <p14:creationId xmlns:p14="http://schemas.microsoft.com/office/powerpoint/2010/main" val="1628671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6088B0-1A32-A0C7-EAE3-0C400CAD2D8C}"/>
              </a:ext>
            </a:extLst>
          </p:cNvPr>
          <p:cNvSpPr txBox="1"/>
          <p:nvPr/>
        </p:nvSpPr>
        <p:spPr>
          <a:xfrm>
            <a:off x="282388" y="255494"/>
            <a:ext cx="11524130" cy="1938992"/>
          </a:xfrm>
          <a:prstGeom prst="rect">
            <a:avLst/>
          </a:prstGeom>
          <a:noFill/>
        </p:spPr>
        <p:txBody>
          <a:bodyPr wrap="square">
            <a:spAutoFit/>
          </a:bodyPr>
          <a:lstStyle/>
          <a:p>
            <a:pPr algn="l"/>
            <a:r>
              <a:rPr lang="en-US" sz="2000" b="1" i="0" dirty="0">
                <a:solidFill>
                  <a:srgbClr val="111111"/>
                </a:solidFill>
                <a:effectLst/>
                <a:latin typeface="-apple-system"/>
              </a:rPr>
              <a:t>5. </a:t>
            </a:r>
            <a:r>
              <a:rPr lang="en-US" sz="2000" b="1" dirty="0">
                <a:solidFill>
                  <a:srgbClr val="111111"/>
                </a:solidFill>
                <a:latin typeface="-apple-system"/>
              </a:rPr>
              <a:t>SOUNDLOADER- </a:t>
            </a:r>
            <a:r>
              <a:rPr lang="en-US" sz="2000" b="0" i="0" dirty="0" err="1">
                <a:solidFill>
                  <a:srgbClr val="111111"/>
                </a:solidFill>
                <a:effectLst/>
                <a:latin typeface="-apple-system"/>
              </a:rPr>
              <a:t>SoundLoader</a:t>
            </a:r>
            <a:r>
              <a:rPr lang="en-US" sz="2000" b="0" i="0" dirty="0">
                <a:solidFill>
                  <a:srgbClr val="111111"/>
                </a:solidFill>
                <a:effectLst/>
                <a:latin typeface="-apple-system"/>
              </a:rPr>
              <a:t> is a class from the </a:t>
            </a:r>
            <a:r>
              <a:rPr lang="en-US" sz="2000" b="0" i="0" dirty="0" err="1">
                <a:solidFill>
                  <a:srgbClr val="111111"/>
                </a:solidFill>
                <a:effectLst/>
                <a:latin typeface="-apple-system"/>
              </a:rPr>
              <a:t>Kivy</a:t>
            </a:r>
            <a:r>
              <a:rPr lang="en-US" sz="2000" b="0" i="0" dirty="0">
                <a:solidFill>
                  <a:srgbClr val="111111"/>
                </a:solidFill>
                <a:effectLst/>
                <a:latin typeface="-apple-system"/>
              </a:rPr>
              <a:t> core audio module that can load and play sound files of various formats, such as wav, </a:t>
            </a:r>
            <a:r>
              <a:rPr lang="en-US" sz="2000" b="0" i="0" dirty="0" err="1">
                <a:solidFill>
                  <a:srgbClr val="111111"/>
                </a:solidFill>
                <a:effectLst/>
                <a:latin typeface="-apple-system"/>
              </a:rPr>
              <a:t>ogg</a:t>
            </a:r>
            <a:r>
              <a:rPr lang="en-US" sz="2000" b="0" i="0" dirty="0">
                <a:solidFill>
                  <a:srgbClr val="111111"/>
                </a:solidFill>
                <a:effectLst/>
                <a:latin typeface="-apple-system"/>
              </a:rPr>
              <a:t>, and mp3. </a:t>
            </a:r>
            <a:r>
              <a:rPr lang="en-US" sz="2000" dirty="0">
                <a:solidFill>
                  <a:schemeClr val="tx1">
                    <a:lumMod val="85000"/>
                    <a:lumOff val="15000"/>
                  </a:schemeClr>
                </a:solidFill>
                <a:latin typeface="-apple-system"/>
              </a:rPr>
              <a:t>It can also control the volume, pitch, and looping of the sound.</a:t>
            </a:r>
          </a:p>
          <a:p>
            <a:pPr algn="l"/>
            <a:endParaRPr lang="en-US" sz="2000" b="0" i="0" dirty="0">
              <a:solidFill>
                <a:srgbClr val="111111"/>
              </a:solidFill>
              <a:effectLst/>
              <a:latin typeface="-apple-system"/>
            </a:endParaRPr>
          </a:p>
          <a:p>
            <a:pPr algn="l"/>
            <a:r>
              <a:rPr lang="en-US" sz="2000" b="1" i="0" dirty="0">
                <a:solidFill>
                  <a:srgbClr val="111111"/>
                </a:solidFill>
                <a:effectLst/>
                <a:latin typeface="-apple-system"/>
              </a:rPr>
              <a:t>6. </a:t>
            </a:r>
            <a:r>
              <a:rPr lang="en-US" sz="2000" b="1" dirty="0">
                <a:solidFill>
                  <a:srgbClr val="111111"/>
                </a:solidFill>
                <a:latin typeface="-apple-system"/>
              </a:rPr>
              <a:t>CHATBOTAPP- </a:t>
            </a:r>
            <a:r>
              <a:rPr lang="en-US" sz="2000" b="0" i="0" dirty="0" err="1">
                <a:solidFill>
                  <a:srgbClr val="111111"/>
                </a:solidFill>
                <a:effectLst/>
                <a:latin typeface="-apple-system"/>
              </a:rPr>
              <a:t>ChatBotApp</a:t>
            </a:r>
            <a:r>
              <a:rPr lang="en-US" sz="2000" b="0" i="0" dirty="0">
                <a:solidFill>
                  <a:srgbClr val="111111"/>
                </a:solidFill>
                <a:effectLst/>
                <a:latin typeface="-apple-system"/>
              </a:rPr>
              <a:t> is a custom class that inherits from the App class of the </a:t>
            </a:r>
            <a:r>
              <a:rPr lang="en-US" sz="2000" b="0" i="0" dirty="0" err="1">
                <a:solidFill>
                  <a:srgbClr val="111111"/>
                </a:solidFill>
                <a:effectLst/>
                <a:latin typeface="-apple-system"/>
              </a:rPr>
              <a:t>Kivy</a:t>
            </a:r>
            <a:r>
              <a:rPr lang="en-US" sz="2000" b="0" i="0" dirty="0">
                <a:solidFill>
                  <a:srgbClr val="111111"/>
                </a:solidFill>
                <a:effectLst/>
                <a:latin typeface="-apple-system"/>
              </a:rPr>
              <a:t> app module. It defines the build method, which returns the root widget of the application.</a:t>
            </a:r>
            <a:r>
              <a:rPr lang="en-US" sz="2000" b="0" i="0" dirty="0">
                <a:solidFill>
                  <a:schemeClr val="tx1">
                    <a:lumMod val="85000"/>
                    <a:lumOff val="15000"/>
                  </a:schemeClr>
                </a:solidFill>
                <a:effectLst/>
                <a:latin typeface="-apple-system"/>
              </a:rPr>
              <a:t> </a:t>
            </a:r>
            <a:r>
              <a:rPr lang="en-US" sz="2000" dirty="0">
                <a:solidFill>
                  <a:schemeClr val="tx1">
                    <a:lumMod val="85000"/>
                    <a:lumOff val="15000"/>
                  </a:schemeClr>
                </a:solidFill>
                <a:latin typeface="-apple-system"/>
              </a:rPr>
              <a:t>In this case, the root widget is a </a:t>
            </a:r>
            <a:r>
              <a:rPr lang="en-US" sz="2000" dirty="0" err="1">
                <a:solidFill>
                  <a:schemeClr val="tx1">
                    <a:lumMod val="85000"/>
                    <a:lumOff val="15000"/>
                  </a:schemeClr>
                </a:solidFill>
                <a:latin typeface="-apple-system"/>
              </a:rPr>
              <a:t>BoxLayout</a:t>
            </a:r>
            <a:r>
              <a:rPr lang="en-US" sz="2000" dirty="0">
                <a:solidFill>
                  <a:schemeClr val="tx1">
                    <a:lumMod val="85000"/>
                    <a:lumOff val="15000"/>
                  </a:schemeClr>
                </a:solidFill>
                <a:latin typeface="-apple-system"/>
              </a:rPr>
              <a:t> that contains the scroll view, the text input, the label, and the buttons for the chatbot interface.</a:t>
            </a:r>
            <a:endParaRPr lang="en-US" sz="2000" b="0" i="0" dirty="0">
              <a:solidFill>
                <a:schemeClr val="tx1">
                  <a:lumMod val="85000"/>
                  <a:lumOff val="15000"/>
                </a:schemeClr>
              </a:solidFill>
              <a:effectLst/>
              <a:latin typeface="-apple-system"/>
            </a:endParaRPr>
          </a:p>
        </p:txBody>
      </p:sp>
    </p:spTree>
    <p:extLst>
      <p:ext uri="{BB962C8B-B14F-4D97-AF65-F5344CB8AC3E}">
        <p14:creationId xmlns:p14="http://schemas.microsoft.com/office/powerpoint/2010/main" val="2022224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4FDDBB-6861-E1DA-8574-B431BD3ED83D}"/>
              </a:ext>
            </a:extLst>
          </p:cNvPr>
          <p:cNvSpPr txBox="1"/>
          <p:nvPr/>
        </p:nvSpPr>
        <p:spPr>
          <a:xfrm>
            <a:off x="188260" y="389964"/>
            <a:ext cx="11147610" cy="523220"/>
          </a:xfrm>
          <a:prstGeom prst="rect">
            <a:avLst/>
          </a:prstGeom>
          <a:noFill/>
        </p:spPr>
        <p:txBody>
          <a:bodyPr wrap="square">
            <a:spAutoFit/>
          </a:bodyPr>
          <a:lstStyle/>
          <a:p>
            <a:r>
              <a:rPr lang="en-IN" sz="2800" b="1" dirty="0"/>
              <a:t>  </a:t>
            </a:r>
            <a:r>
              <a:rPr lang="en-IN" sz="2800" b="1" u="sng" dirty="0"/>
              <a:t>ABSTRACT</a:t>
            </a:r>
          </a:p>
        </p:txBody>
      </p:sp>
      <p:sp>
        <p:nvSpPr>
          <p:cNvPr id="13" name="TextBox 12">
            <a:extLst>
              <a:ext uri="{FF2B5EF4-FFF2-40B4-BE49-F238E27FC236}">
                <a16:creationId xmlns:a16="http://schemas.microsoft.com/office/drawing/2014/main" id="{3E90B6BC-B39B-7060-14CF-795A638E2A2C}"/>
              </a:ext>
            </a:extLst>
          </p:cNvPr>
          <p:cNvSpPr txBox="1"/>
          <p:nvPr/>
        </p:nvSpPr>
        <p:spPr>
          <a:xfrm>
            <a:off x="309284" y="1293427"/>
            <a:ext cx="11308975" cy="4708981"/>
          </a:xfrm>
          <a:prstGeom prst="rect">
            <a:avLst/>
          </a:prstGeom>
          <a:noFill/>
        </p:spPr>
        <p:txBody>
          <a:bodyPr wrap="square">
            <a:spAutoFit/>
          </a:bodyPr>
          <a:lstStyle/>
          <a:p>
            <a:r>
              <a:rPr lang="en-US" sz="2000" dirty="0"/>
              <a:t>Music is the universal language of mankind. However, since social media platforms like Facebook and Instagram have a huge influence on the music charts worldwide, users are exposed solely to mainstream music, and recommendations on music streaming platforms are not very personalized. In this era of technological advancement, recommending songs based on a </a:t>
            </a:r>
            <a:r>
              <a:rPr lang="en-US" sz="2000" dirty="0" err="1"/>
              <a:t>person‟s</a:t>
            </a:r>
            <a:r>
              <a:rPr lang="en-US" sz="2000" dirty="0"/>
              <a:t> emotions is much needed as it will improve users‟ listening experiences and help them relieve stress by listening to soothing music according to the emotion perceived. In this paper, we have implemented a chatbot that interacts with the user, analyses the emotions of chats, and recommends a song playlist based on the </a:t>
            </a:r>
            <a:r>
              <a:rPr lang="en-US" sz="2000" dirty="0" err="1"/>
              <a:t>user‟s</a:t>
            </a:r>
            <a:r>
              <a:rPr lang="en-US" sz="2000" dirty="0"/>
              <a:t> emotions. The objective of our application is to identify the emotion perceived by the user, and once the emotion is identified, a list of songs is suggested based on the emotion. A user can play these recommended songs and can simultaneously chat with the chatbot. Our proposed system is implemented as a web application. We have built a simple retrieval based chatbot which uses predefined input patterns and responses. We have used a special recurrent neural network named Long Short-Term Memory to classify the category of a </a:t>
            </a:r>
            <a:r>
              <a:rPr lang="en-US" sz="2000" dirty="0" err="1"/>
              <a:t>user‟s</a:t>
            </a:r>
            <a:r>
              <a:rPr lang="en-US" sz="2000" dirty="0"/>
              <a:t> message and get an appropriate response from the chatbot. Support Vector Machine, Linear Support Vector Machine, Random Forest, and Decision Tree Classifiers are used to detect the emotions expressed by the user in chats.</a:t>
            </a:r>
            <a:endParaRPr lang="en-IN" sz="2000" dirty="0"/>
          </a:p>
        </p:txBody>
      </p:sp>
    </p:spTree>
    <p:extLst>
      <p:ext uri="{BB962C8B-B14F-4D97-AF65-F5344CB8AC3E}">
        <p14:creationId xmlns:p14="http://schemas.microsoft.com/office/powerpoint/2010/main" val="454614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3FAAE3-5C7C-E635-E176-D49DBF7669E5}"/>
              </a:ext>
            </a:extLst>
          </p:cNvPr>
          <p:cNvSpPr txBox="1"/>
          <p:nvPr/>
        </p:nvSpPr>
        <p:spPr>
          <a:xfrm>
            <a:off x="319368" y="366663"/>
            <a:ext cx="6098240" cy="523220"/>
          </a:xfrm>
          <a:prstGeom prst="rect">
            <a:avLst/>
          </a:prstGeom>
          <a:noFill/>
        </p:spPr>
        <p:txBody>
          <a:bodyPr wrap="square">
            <a:spAutoFit/>
          </a:bodyPr>
          <a:lstStyle/>
          <a:p>
            <a:r>
              <a:rPr lang="en-IN" sz="2800" b="1" dirty="0"/>
              <a:t>TABLE OF CONTENTS </a:t>
            </a:r>
          </a:p>
        </p:txBody>
      </p:sp>
      <p:sp>
        <p:nvSpPr>
          <p:cNvPr id="5" name="TextBox 4">
            <a:extLst>
              <a:ext uri="{FF2B5EF4-FFF2-40B4-BE49-F238E27FC236}">
                <a16:creationId xmlns:a16="http://schemas.microsoft.com/office/drawing/2014/main" id="{55B96A65-4217-3BDA-93D7-FDD7C3F34FE1}"/>
              </a:ext>
            </a:extLst>
          </p:cNvPr>
          <p:cNvSpPr txBox="1"/>
          <p:nvPr/>
        </p:nvSpPr>
        <p:spPr>
          <a:xfrm>
            <a:off x="416859" y="1411122"/>
            <a:ext cx="11120717" cy="3539430"/>
          </a:xfrm>
          <a:prstGeom prst="rect">
            <a:avLst/>
          </a:prstGeom>
          <a:noFill/>
        </p:spPr>
        <p:txBody>
          <a:bodyPr wrap="square">
            <a:spAutoFit/>
          </a:bodyPr>
          <a:lstStyle/>
          <a:p>
            <a:pPr marL="342900" indent="-342900">
              <a:buAutoNum type="arabicPeriod"/>
            </a:pPr>
            <a:r>
              <a:rPr lang="en-US" sz="3200" dirty="0"/>
              <a:t>Introduction </a:t>
            </a:r>
          </a:p>
          <a:p>
            <a:pPr marL="342900" indent="-342900">
              <a:buAutoNum type="arabicPeriod" startAt="2"/>
            </a:pPr>
            <a:r>
              <a:rPr lang="en-US" sz="3200" dirty="0"/>
              <a:t>Literature Review </a:t>
            </a:r>
          </a:p>
          <a:p>
            <a:pPr marL="342900" indent="-342900">
              <a:buAutoNum type="arabicPeriod" startAt="3"/>
            </a:pPr>
            <a:r>
              <a:rPr lang="en-US" sz="3200" dirty="0"/>
              <a:t>Project / Research Objective </a:t>
            </a:r>
          </a:p>
          <a:p>
            <a:pPr marL="342900" indent="-342900">
              <a:buAutoNum type="arabicPeriod" startAt="4"/>
            </a:pPr>
            <a:r>
              <a:rPr lang="en-US" sz="3200" dirty="0"/>
              <a:t>Research Methodology </a:t>
            </a:r>
          </a:p>
          <a:p>
            <a:pPr marL="342900" indent="-342900">
              <a:buAutoNum type="arabicPeriod" startAt="4"/>
            </a:pPr>
            <a:r>
              <a:rPr lang="en-US" sz="3200" dirty="0"/>
              <a:t>Project / Research Outcome </a:t>
            </a:r>
          </a:p>
          <a:p>
            <a:pPr marL="342900" indent="-342900">
              <a:buAutoNum type="arabicPeriod" startAt="6"/>
            </a:pPr>
            <a:r>
              <a:rPr lang="en-US" sz="3200" dirty="0"/>
              <a:t>Proposed Time Duration </a:t>
            </a:r>
          </a:p>
          <a:p>
            <a:r>
              <a:rPr lang="en-US" sz="3200" dirty="0"/>
              <a:t>      References </a:t>
            </a:r>
            <a:endParaRPr lang="en-IN" dirty="0"/>
          </a:p>
        </p:txBody>
      </p:sp>
    </p:spTree>
    <p:extLst>
      <p:ext uri="{BB962C8B-B14F-4D97-AF65-F5344CB8AC3E}">
        <p14:creationId xmlns:p14="http://schemas.microsoft.com/office/powerpoint/2010/main" val="1279865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5F91BA-3DF8-3536-8DF2-84021177F13C}"/>
              </a:ext>
            </a:extLst>
          </p:cNvPr>
          <p:cNvSpPr txBox="1"/>
          <p:nvPr/>
        </p:nvSpPr>
        <p:spPr>
          <a:xfrm>
            <a:off x="200586" y="272454"/>
            <a:ext cx="6098240" cy="584775"/>
          </a:xfrm>
          <a:prstGeom prst="rect">
            <a:avLst/>
          </a:prstGeom>
          <a:noFill/>
        </p:spPr>
        <p:txBody>
          <a:bodyPr wrap="square">
            <a:spAutoFit/>
          </a:bodyPr>
          <a:lstStyle/>
          <a:p>
            <a:r>
              <a:rPr lang="en-IN" sz="3200" b="1" dirty="0"/>
              <a:t>INTRODUCTION</a:t>
            </a:r>
          </a:p>
        </p:txBody>
      </p:sp>
      <p:sp>
        <p:nvSpPr>
          <p:cNvPr id="5" name="TextBox 4">
            <a:extLst>
              <a:ext uri="{FF2B5EF4-FFF2-40B4-BE49-F238E27FC236}">
                <a16:creationId xmlns:a16="http://schemas.microsoft.com/office/drawing/2014/main" id="{89C07FEA-6677-8117-12CD-3C36B9E66A5E}"/>
              </a:ext>
            </a:extLst>
          </p:cNvPr>
          <p:cNvSpPr txBox="1"/>
          <p:nvPr/>
        </p:nvSpPr>
        <p:spPr>
          <a:xfrm>
            <a:off x="200586" y="889843"/>
            <a:ext cx="11790828" cy="5078313"/>
          </a:xfrm>
          <a:prstGeom prst="rect">
            <a:avLst/>
          </a:prstGeom>
          <a:noFill/>
        </p:spPr>
        <p:txBody>
          <a:bodyPr wrap="square">
            <a:spAutoFit/>
          </a:bodyPr>
          <a:lstStyle/>
          <a:p>
            <a:r>
              <a:rPr lang="en-US" dirty="0"/>
              <a:t>Natural language processing is the ability of a computer </a:t>
            </a:r>
            <a:r>
              <a:rPr lang="en-US" dirty="0" err="1"/>
              <a:t>programme</a:t>
            </a:r>
            <a:r>
              <a:rPr lang="en-US" dirty="0"/>
              <a:t> to understand human language and has a lot of applications in today’s world. The most popular application is the recognition of emotions from text. Emotion Detection and Recognition from Text analysis is a recent field of research that is closely associated with sentiment analysis. Sentiment analysis is a branch of Natural Language Processing (NLP) that seeks to detect positive, neutral, or negative emotions in text. It is dedicated to the exploration of subjective opinions or feelings collected from various sources about a particular subject, whereas Emotion Analysis is a process of detecting and recognizing different types of feelings through the expression of texts, such as anger, fear, disgust, happiness, sadness, and surprise. Detecting a person’s emotions is a difficult task but detecting emotions using text written by a person is even more difficult as a person can express their emotions in any form. The context-dependence of emotions inside the text is one of the most difficult aspects of determining emotion. For example, consider the phrase “Shut up!” It has an element of anger without using the word “anger” or any of its counterparts. Emotion detection is a crucial process in our project. Recognizing these emotions from a text plays a vital role in our application. In our project, the process of emotion detection of the user is done with the help of four supervised machine learning algorithms, namely Support Vector Machine (SVM), Linear Support Vector Machine (LSVM), Random Forest, and Decision Tree. The proposed model will detect six basic emotions as “happy‟, “sad‟, “anger”, surprise‟, “fear‟ and “neutral‟. The Chatbot module of the application makes use of Deep Learning techniques for its implementation. We created a simple, retrieval-based chatbot that employs pre-programmed input patterns and responses. To classify the category of a user’s message and obtain an appropriate response from the chatbot, we utilized a special recurrent neural network called Long Short-Term Memory.</a:t>
            </a:r>
            <a:endParaRPr lang="en-IN" dirty="0"/>
          </a:p>
        </p:txBody>
      </p:sp>
    </p:spTree>
    <p:extLst>
      <p:ext uri="{BB962C8B-B14F-4D97-AF65-F5344CB8AC3E}">
        <p14:creationId xmlns:p14="http://schemas.microsoft.com/office/powerpoint/2010/main" val="1266089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2FF515-5E08-DDC8-9626-5420E7F03E36}"/>
              </a:ext>
            </a:extLst>
          </p:cNvPr>
          <p:cNvSpPr txBox="1"/>
          <p:nvPr/>
        </p:nvSpPr>
        <p:spPr>
          <a:xfrm>
            <a:off x="158004" y="178406"/>
            <a:ext cx="6098240" cy="584775"/>
          </a:xfrm>
          <a:prstGeom prst="rect">
            <a:avLst/>
          </a:prstGeom>
          <a:noFill/>
        </p:spPr>
        <p:txBody>
          <a:bodyPr wrap="square">
            <a:spAutoFit/>
          </a:bodyPr>
          <a:lstStyle/>
          <a:p>
            <a:r>
              <a:rPr lang="en-IN" sz="3200" b="1" dirty="0"/>
              <a:t>LITERATURE REVIEW</a:t>
            </a:r>
          </a:p>
        </p:txBody>
      </p:sp>
      <p:sp>
        <p:nvSpPr>
          <p:cNvPr id="5" name="TextBox 4">
            <a:extLst>
              <a:ext uri="{FF2B5EF4-FFF2-40B4-BE49-F238E27FC236}">
                <a16:creationId xmlns:a16="http://schemas.microsoft.com/office/drawing/2014/main" id="{3F2831C8-A456-27EE-2FDB-6AFCE86FA2ED}"/>
              </a:ext>
            </a:extLst>
          </p:cNvPr>
          <p:cNvSpPr txBox="1"/>
          <p:nvPr/>
        </p:nvSpPr>
        <p:spPr>
          <a:xfrm>
            <a:off x="158004" y="964887"/>
            <a:ext cx="11473702" cy="4708981"/>
          </a:xfrm>
          <a:prstGeom prst="rect">
            <a:avLst/>
          </a:prstGeom>
          <a:noFill/>
        </p:spPr>
        <p:txBody>
          <a:bodyPr wrap="square">
            <a:spAutoFit/>
          </a:bodyPr>
          <a:lstStyle/>
          <a:p>
            <a:r>
              <a:rPr lang="en-US" sz="2000" dirty="0"/>
              <a:t>A few of the key features emphasized by the papers that have been surveyed are: According to the paper "Approaches, Tools and Applications for Sentiment Analysis Implementation" in the year, September 2015 written by Alessia </a:t>
            </a:r>
            <a:r>
              <a:rPr lang="en-US" sz="2000" dirty="0" err="1"/>
              <a:t>D’Andrea</a:t>
            </a:r>
            <a:r>
              <a:rPr lang="en-US" sz="2000" dirty="0"/>
              <a:t>, Fernando </a:t>
            </a:r>
            <a:r>
              <a:rPr lang="en-US" sz="2000" dirty="0" err="1"/>
              <a:t>Ferri</a:t>
            </a:r>
            <a:r>
              <a:rPr lang="en-US" sz="2000" dirty="0"/>
              <a:t>, </a:t>
            </a:r>
            <a:r>
              <a:rPr lang="en-US" sz="2000" dirty="0" err="1"/>
              <a:t>Patrizia</a:t>
            </a:r>
            <a:r>
              <a:rPr lang="en-US" sz="2000" dirty="0"/>
              <a:t> </a:t>
            </a:r>
            <a:r>
              <a:rPr lang="en-US" sz="2000" dirty="0" err="1"/>
              <a:t>Grifoni</a:t>
            </a:r>
            <a:r>
              <a:rPr lang="en-US" sz="2000" dirty="0"/>
              <a:t>, and </a:t>
            </a:r>
            <a:r>
              <a:rPr lang="en-US" sz="2000" dirty="0" err="1"/>
              <a:t>Tiziana</a:t>
            </a:r>
            <a:r>
              <a:rPr lang="en-US" sz="2000" dirty="0"/>
              <a:t> </a:t>
            </a:r>
            <a:r>
              <a:rPr lang="en-US" sz="2000" dirty="0" err="1"/>
              <a:t>Guzzo</a:t>
            </a:r>
            <a:r>
              <a:rPr lang="en-US" sz="2000" dirty="0"/>
              <a:t> the machine learning approach is used for predicting the polarity of sentiments based on trained as well as test data sets. While the lexicon-based approach does not need any prior training in order to mine the data. It uses a predefined list of words, where each word is associated with a specific sentiment. A challenge in applying sentiment classification approaches and tools for sentiment analysis of posts in social media is to overcome the ambiguity that actually represents a particular problem since it is not easily made use of coreference information. Typically the analyzed posts contain irony and sarcasm, which are particularly difficult to detect. So the evolution of approaches and tools is required to overcome this limitation. According to the paper "Music recommendation system based on facial emotion recognition" in the year March 2020 written by Deny John Samuel, B. Perumal, </a:t>
            </a:r>
            <a:r>
              <a:rPr lang="en-US" sz="2000" dirty="0" err="1"/>
              <a:t>Muthukumaran</a:t>
            </a:r>
            <a:r>
              <a:rPr lang="en-US" sz="2000" dirty="0"/>
              <a:t> </a:t>
            </a:r>
            <a:r>
              <a:rPr lang="en-US" sz="2000" dirty="0" err="1"/>
              <a:t>Elangovan</a:t>
            </a:r>
            <a:r>
              <a:rPr lang="en-US" sz="2000" dirty="0"/>
              <a:t> the Model recognizes the mood of the user from facial emotions and recommend music. The proposed system is both time and cost-efficient. Due to the unbalanced nature of each element set, effective approaches to incorporate different highlights and functionalities should be investigated.</a:t>
            </a:r>
            <a:endParaRPr lang="en-IN" sz="2000" dirty="0"/>
          </a:p>
        </p:txBody>
      </p:sp>
    </p:spTree>
    <p:extLst>
      <p:ext uri="{BB962C8B-B14F-4D97-AF65-F5344CB8AC3E}">
        <p14:creationId xmlns:p14="http://schemas.microsoft.com/office/powerpoint/2010/main" val="1634004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4C9C51-1454-996F-6A4A-9D5E1128528E}"/>
              </a:ext>
            </a:extLst>
          </p:cNvPr>
          <p:cNvSpPr txBox="1"/>
          <p:nvPr/>
        </p:nvSpPr>
        <p:spPr>
          <a:xfrm>
            <a:off x="265579" y="272534"/>
            <a:ext cx="6098240" cy="584775"/>
          </a:xfrm>
          <a:prstGeom prst="rect">
            <a:avLst/>
          </a:prstGeom>
          <a:noFill/>
        </p:spPr>
        <p:txBody>
          <a:bodyPr wrap="square">
            <a:spAutoFit/>
          </a:bodyPr>
          <a:lstStyle/>
          <a:p>
            <a:r>
              <a:rPr lang="en-IN" sz="3200" b="1" dirty="0"/>
              <a:t>RESEARCH OBJECTIVE </a:t>
            </a:r>
          </a:p>
        </p:txBody>
      </p:sp>
      <p:sp>
        <p:nvSpPr>
          <p:cNvPr id="5" name="TextBox 4">
            <a:extLst>
              <a:ext uri="{FF2B5EF4-FFF2-40B4-BE49-F238E27FC236}">
                <a16:creationId xmlns:a16="http://schemas.microsoft.com/office/drawing/2014/main" id="{DEA1C4FE-0DF3-CD06-1582-AE5A5575F118}"/>
              </a:ext>
            </a:extLst>
          </p:cNvPr>
          <p:cNvSpPr txBox="1"/>
          <p:nvPr/>
        </p:nvSpPr>
        <p:spPr>
          <a:xfrm>
            <a:off x="265578" y="961055"/>
            <a:ext cx="11648515" cy="5078313"/>
          </a:xfrm>
          <a:prstGeom prst="rect">
            <a:avLst/>
          </a:prstGeom>
          <a:noFill/>
        </p:spPr>
        <p:txBody>
          <a:bodyPr wrap="square">
            <a:spAutoFit/>
          </a:bodyPr>
          <a:lstStyle/>
          <a:p>
            <a:r>
              <a:rPr lang="en-US" dirty="0"/>
              <a:t>The research objective of the project on a chatbot song recommendation system is to design, develop, and evaluate an intelligent chatbot that can provide personalized song recommendations to users based on their musical preferences and interact with users in a natural and engaging manner. This project aims to address the following specific objectives: </a:t>
            </a:r>
          </a:p>
          <a:p>
            <a:endParaRPr lang="en-US" dirty="0"/>
          </a:p>
          <a:p>
            <a:r>
              <a:rPr lang="en-US" b="1" dirty="0"/>
              <a:t>Data Collection and Analysis : </a:t>
            </a:r>
            <a:r>
              <a:rPr lang="en-US" dirty="0"/>
              <a:t>Gather a diverse dataset of music tracks, user preferences, and user interactions with songs. Analyze the data to identify patterns and correlations that can inform the recommendation algorithm. </a:t>
            </a:r>
          </a:p>
          <a:p>
            <a:endParaRPr lang="en-US" dirty="0"/>
          </a:p>
          <a:p>
            <a:r>
              <a:rPr lang="en-US" b="1" dirty="0"/>
              <a:t>Recommendation Algorithm Development: </a:t>
            </a:r>
            <a:r>
              <a:rPr lang="en-US" dirty="0"/>
              <a:t>Design and implement a recommendation algorithm that takes into account user preferences, listening history, and song features (e.g., genre, tempo, mood) to suggest relevant songs. </a:t>
            </a:r>
          </a:p>
          <a:p>
            <a:endParaRPr lang="en-US" b="1" dirty="0"/>
          </a:p>
          <a:p>
            <a:r>
              <a:rPr lang="en-US" b="1" dirty="0"/>
              <a:t>Natural Language Understanding:</a:t>
            </a:r>
            <a:r>
              <a:rPr lang="en-US" dirty="0"/>
              <a:t> Develop a natural language processing (NLP) component that allows the chatbot to understand and respond to user queries and requests related to music, such as song requests, genre preferences, and mood-based recommendations. </a:t>
            </a:r>
          </a:p>
          <a:p>
            <a:endParaRPr lang="en-US" dirty="0"/>
          </a:p>
          <a:p>
            <a:r>
              <a:rPr lang="en-US" b="1" dirty="0"/>
              <a:t>User Interface and Experience: </a:t>
            </a:r>
            <a:r>
              <a:rPr lang="en-US" dirty="0"/>
              <a:t>Create an intuitive and user-friendly chatbot interface that enables users to interact with the system easily. Ensure that the chatbot can carry on a meaningful conversation and adapt its recommendations based on user feedback.</a:t>
            </a:r>
            <a:endParaRPr lang="en-IN" dirty="0"/>
          </a:p>
        </p:txBody>
      </p:sp>
    </p:spTree>
    <p:extLst>
      <p:ext uri="{BB962C8B-B14F-4D97-AF65-F5344CB8AC3E}">
        <p14:creationId xmlns:p14="http://schemas.microsoft.com/office/powerpoint/2010/main" val="1683348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B575A1-F893-E808-EF96-985ED29C8B36}"/>
              </a:ext>
            </a:extLst>
          </p:cNvPr>
          <p:cNvSpPr txBox="1"/>
          <p:nvPr/>
        </p:nvSpPr>
        <p:spPr>
          <a:xfrm>
            <a:off x="333935" y="439342"/>
            <a:ext cx="11524129" cy="5632311"/>
          </a:xfrm>
          <a:prstGeom prst="rect">
            <a:avLst/>
          </a:prstGeom>
          <a:noFill/>
        </p:spPr>
        <p:txBody>
          <a:bodyPr wrap="square">
            <a:spAutoFit/>
          </a:bodyPr>
          <a:lstStyle/>
          <a:p>
            <a:r>
              <a:rPr lang="en-US" b="1" dirty="0"/>
              <a:t>Personalization and Adaptation: </a:t>
            </a:r>
            <a:r>
              <a:rPr lang="en-US" dirty="0"/>
              <a:t>Implement mechanisms for the chatbot to continuously learn and adapt to user preferences over time. Explore methods such as collaborative filtering and content-based filtering to enhance personalization. </a:t>
            </a:r>
          </a:p>
          <a:p>
            <a:endParaRPr lang="en-US" dirty="0"/>
          </a:p>
          <a:p>
            <a:r>
              <a:rPr lang="en-US" b="1" dirty="0"/>
              <a:t>Evaluation and User Feedback : </a:t>
            </a:r>
            <a:r>
              <a:rPr lang="en-US" dirty="0"/>
              <a:t>Conduct user testing and gather feedback to assess the performance and user satisfaction of the chatbot. Use metrics like user engagement, click-through rates, and user ratings to evaluate the system's effectiveness. </a:t>
            </a:r>
          </a:p>
          <a:p>
            <a:endParaRPr lang="en-US" dirty="0"/>
          </a:p>
          <a:p>
            <a:r>
              <a:rPr lang="en-US" b="1" dirty="0"/>
              <a:t>Scalability and Robustness : </a:t>
            </a:r>
            <a:r>
              <a:rPr lang="en-US" dirty="0"/>
              <a:t>Ensure that the chatbot system can handle a growing user base and maintain robust performance under varying loads. Implement error handling and graceful degradation strategies.</a:t>
            </a:r>
          </a:p>
          <a:p>
            <a:endParaRPr lang="en-US" dirty="0"/>
          </a:p>
          <a:p>
            <a:r>
              <a:rPr lang="en-US" b="1" dirty="0"/>
              <a:t>Ethical Considerations : </a:t>
            </a:r>
            <a:r>
              <a:rPr lang="en-US" dirty="0"/>
              <a:t>Address ethical concerns related to user data privacy, bias in recommendations, and responsible AI usage. Implement safeguards to protect user information and ensure fairness in recommendations.</a:t>
            </a:r>
          </a:p>
          <a:p>
            <a:endParaRPr lang="en-US" dirty="0"/>
          </a:p>
          <a:p>
            <a:r>
              <a:rPr lang="en-US" b="1" dirty="0"/>
              <a:t>Comparative Analysis : </a:t>
            </a:r>
            <a:r>
              <a:rPr lang="en-US" dirty="0"/>
              <a:t>Compare the performance of the developed chatbot recommendation system with existing music recommendation services and state-of-the-art chatbots to benchmark its capabilities. </a:t>
            </a:r>
          </a:p>
          <a:p>
            <a:endParaRPr lang="en-US" dirty="0"/>
          </a:p>
          <a:p>
            <a:r>
              <a:rPr lang="en-US" b="1" dirty="0"/>
              <a:t>Documentation and Reporting : </a:t>
            </a:r>
            <a:r>
              <a:rPr lang="en-US" dirty="0"/>
              <a:t>Document the entire development process, algorithms, and findings. Prepare a comprehensive report summarizing the research, methodology, results, and recommendations for future improvements. </a:t>
            </a:r>
            <a:endParaRPr lang="en-IN" dirty="0"/>
          </a:p>
        </p:txBody>
      </p:sp>
    </p:spTree>
    <p:extLst>
      <p:ext uri="{BB962C8B-B14F-4D97-AF65-F5344CB8AC3E}">
        <p14:creationId xmlns:p14="http://schemas.microsoft.com/office/powerpoint/2010/main" val="1707118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A77619-B2DA-00C2-A58C-7ECA5CE589E5}"/>
              </a:ext>
            </a:extLst>
          </p:cNvPr>
          <p:cNvSpPr txBox="1"/>
          <p:nvPr/>
        </p:nvSpPr>
        <p:spPr>
          <a:xfrm>
            <a:off x="161364" y="151510"/>
            <a:ext cx="6148667" cy="584775"/>
          </a:xfrm>
          <a:prstGeom prst="rect">
            <a:avLst/>
          </a:prstGeom>
          <a:noFill/>
        </p:spPr>
        <p:txBody>
          <a:bodyPr wrap="square">
            <a:spAutoFit/>
          </a:bodyPr>
          <a:lstStyle/>
          <a:p>
            <a:r>
              <a:rPr lang="en-IN" sz="3200" b="1" dirty="0"/>
              <a:t>RESEARCH METHODOLOGY</a:t>
            </a:r>
          </a:p>
        </p:txBody>
      </p:sp>
      <p:sp>
        <p:nvSpPr>
          <p:cNvPr id="5" name="TextBox 4">
            <a:extLst>
              <a:ext uri="{FF2B5EF4-FFF2-40B4-BE49-F238E27FC236}">
                <a16:creationId xmlns:a16="http://schemas.microsoft.com/office/drawing/2014/main" id="{CE56A48F-F019-E4DC-220C-765BC1CCDCEC}"/>
              </a:ext>
            </a:extLst>
          </p:cNvPr>
          <p:cNvSpPr txBox="1"/>
          <p:nvPr/>
        </p:nvSpPr>
        <p:spPr>
          <a:xfrm>
            <a:off x="161364" y="928771"/>
            <a:ext cx="11672047" cy="5355312"/>
          </a:xfrm>
          <a:prstGeom prst="rect">
            <a:avLst/>
          </a:prstGeom>
          <a:noFill/>
        </p:spPr>
        <p:txBody>
          <a:bodyPr wrap="square">
            <a:spAutoFit/>
          </a:bodyPr>
          <a:lstStyle/>
          <a:p>
            <a:r>
              <a:rPr lang="en-US" dirty="0"/>
              <a:t>The application in our project is a webapp called “RIYA’S CHATBOT”. The application primarily is a chatbot application which incorporates the emotion detection module. The emotion detection module is used for identifying the emotion expressed by the user while chatting with the chatbot and songs are suggested according to the user’s emotions. The application consists of three modules: Chatbot, Emotion detection, Music Recommendations. </a:t>
            </a:r>
          </a:p>
          <a:p>
            <a:endParaRPr lang="en-US" b="1" dirty="0"/>
          </a:p>
          <a:p>
            <a:r>
              <a:rPr lang="en-US" b="1" dirty="0"/>
              <a:t>CHATBOT MODULE </a:t>
            </a:r>
          </a:p>
          <a:p>
            <a:endParaRPr lang="en-US" b="1" dirty="0"/>
          </a:p>
          <a:p>
            <a:r>
              <a:rPr lang="en-US" dirty="0"/>
              <a:t>A chatbot is an intelligent software that is capable of communicating and performing actions similar to human. There are two basic types of chatbot models based on how they are built namely Retrieval based and Generative based models. We have built a simple retrieval based chatbot which uses predefined input patterns and responses. The chatbot will be trained on the dataset which contains categories ,patterns and responses. It then uses an heuristic approach to select the appropriate response. We have used a special recurrent neural network named Long Short-Term Memory (LSTM) to classify which category the user’s message belongs to and then we will give a random response from the list of responses. The data set used is a JSON file which has predefined patterns and responses. As the data is in </a:t>
            </a:r>
            <a:r>
              <a:rPr lang="en-US" dirty="0" err="1"/>
              <a:t>json</a:t>
            </a:r>
            <a:r>
              <a:rPr lang="en-US" dirty="0"/>
              <a:t> format we use the </a:t>
            </a:r>
            <a:r>
              <a:rPr lang="en-US" dirty="0" err="1"/>
              <a:t>js</a:t>
            </a:r>
            <a:r>
              <a:rPr lang="en-US" dirty="0"/>
              <a:t> on package to parse the JSON file into Python. With the help of </a:t>
            </a:r>
            <a:r>
              <a:rPr lang="en-US" dirty="0" err="1"/>
              <a:t>Keras</a:t>
            </a:r>
            <a:r>
              <a:rPr lang="en-US" dirty="0"/>
              <a:t> sequential API we build a deep neural network containing 3 layers. We then train the model for 200 epochs. After the model has been successfully trained, it is saved using the '</a:t>
            </a:r>
            <a:r>
              <a:rPr lang="en-US" dirty="0" err="1"/>
              <a:t>model.save</a:t>
            </a:r>
            <a:r>
              <a:rPr lang="en-US" dirty="0"/>
              <a:t>' function. . The advantage of preserving the model is that you don't have to fit the model every time you execute the code, which would take a long time. The load function can be used to load the model</a:t>
            </a:r>
            <a:endParaRPr lang="en-IN" dirty="0"/>
          </a:p>
        </p:txBody>
      </p:sp>
    </p:spTree>
    <p:extLst>
      <p:ext uri="{BB962C8B-B14F-4D97-AF65-F5344CB8AC3E}">
        <p14:creationId xmlns:p14="http://schemas.microsoft.com/office/powerpoint/2010/main" val="2288033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CC3FC3-E401-CCF0-DF4E-529802A7716F}"/>
              </a:ext>
            </a:extLst>
          </p:cNvPr>
          <p:cNvSpPr txBox="1"/>
          <p:nvPr/>
        </p:nvSpPr>
        <p:spPr>
          <a:xfrm>
            <a:off x="188258" y="380269"/>
            <a:ext cx="11577918" cy="5909310"/>
          </a:xfrm>
          <a:prstGeom prst="rect">
            <a:avLst/>
          </a:prstGeom>
          <a:noFill/>
        </p:spPr>
        <p:txBody>
          <a:bodyPr wrap="square">
            <a:spAutoFit/>
          </a:bodyPr>
          <a:lstStyle/>
          <a:p>
            <a:r>
              <a:rPr lang="en-US" b="1" dirty="0"/>
              <a:t>Emotion Detection Module </a:t>
            </a:r>
          </a:p>
          <a:p>
            <a:endParaRPr lang="en-US" b="1" dirty="0"/>
          </a:p>
          <a:p>
            <a:r>
              <a:rPr lang="en-US" dirty="0"/>
              <a:t>The Emotions Detection model is built to classify the emotions of a chats. The model is implemented by using four supervised machine learning algorithms namely Support Vector Machine (SVM), Linear SVM, Random Forest and Decision  Tree. The proposed model will detect 5 basic emotions as “happy‟, “sad‟, “anger‟, “surprise‟, “fear‟. The dataset for emotion detection model is downloaded from Kaggle which is a dataset containing different sentences with emotions. The dataset contains 7480 instances. The emotion column consists of a key (0-4) that represents the emotion being expressed. The emotions are classified as: 0=Surprise, 1=Happy, 2=Fear, 3=Sad, 4=Angry. We train our data using four machine learning models and then choose the model that works best on the training and testing sets. The Classifiers used for prediction are Support Vector Classifier, Linear Support Vector Classifier, Random Forest Classifier and Decision Tree Classifier. </a:t>
            </a:r>
          </a:p>
          <a:p>
            <a:endParaRPr lang="en-US" dirty="0"/>
          </a:p>
          <a:p>
            <a:r>
              <a:rPr lang="en-US" b="1" dirty="0"/>
              <a:t>Music Recommendation Module </a:t>
            </a:r>
          </a:p>
          <a:p>
            <a:endParaRPr lang="en-US" b="1" dirty="0"/>
          </a:p>
          <a:p>
            <a:r>
              <a:rPr lang="en-US" dirty="0"/>
              <a:t>Once the emotion has been detected and classified into one of the five categories it is sent to our third module which suggests songs based on the emotion being detected. When the user clicks on the Suggest songs button song playlist is displayed on the user’s screen with the options. The user can select a song among the list displayed and play songs. The songs will play one after the other, until the user asks the chatbot to detect the mood again. Only the songs appropriate for the mood are listed on site. Each song listed on the website provides the user with the song poster and some basic details of the song such as the artist, genre, rating of the song in case the user is interested and wants to know more about the song</a:t>
            </a:r>
            <a:endParaRPr lang="en-IN" dirty="0"/>
          </a:p>
        </p:txBody>
      </p:sp>
    </p:spTree>
    <p:extLst>
      <p:ext uri="{BB962C8B-B14F-4D97-AF65-F5344CB8AC3E}">
        <p14:creationId xmlns:p14="http://schemas.microsoft.com/office/powerpoint/2010/main" val="1923975687"/>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{0568EB5D-C0EF-4E61-9D77-AD7BA80AEE27}tf56160789_win32</Template>
  <TotalTime>215</TotalTime>
  <Words>2554</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Bookman Old Style</vt:lpstr>
      <vt:lpstr>Calibri</vt:lpstr>
      <vt:lpstr>Franklin Gothic Book</vt:lpstr>
      <vt:lpstr>Segoe UI</vt:lpstr>
      <vt:lpstr>Custom</vt:lpstr>
      <vt:lpstr>SYNOPSIS Report on CHATBOT SONG RECOMMENDATION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 Report on CHATBOT SONG RECOMMENDATION SYSTEM</dc:title>
  <dc:creator>Riya Rai</dc:creator>
  <cp:lastModifiedBy>Riya Rai</cp:lastModifiedBy>
  <cp:revision>2</cp:revision>
  <dcterms:created xsi:type="dcterms:W3CDTF">2023-11-02T01:02:19Z</dcterms:created>
  <dcterms:modified xsi:type="dcterms:W3CDTF">2023-11-23T19:35:49Z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