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15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598890"/>
            <a:ext cx="7477601" cy="1916430"/>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Phishing Website Detection Using ML</a:t>
            </a:r>
            <a:endParaRPr lang="en-US" sz="6036" dirty="0"/>
          </a:p>
        </p:txBody>
      </p:sp>
      <p:sp>
        <p:nvSpPr>
          <p:cNvPr id="6" name="Text 3"/>
          <p:cNvSpPr/>
          <p:nvPr/>
        </p:nvSpPr>
        <p:spPr>
          <a:xfrm>
            <a:off x="833199" y="3848576"/>
            <a:ext cx="7477601"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Phishing attacks pose a significant threat to cybersecurity, with malicious actors attempting to deceive individuals into revealing sensitive information through fraudulent websites. This presentation explores the application of machine learning (ML) techniques to enhance the detection of phishing websites, providing a robust and cost-effective solution to combat this growing problem.</a:t>
            </a:r>
            <a:endParaRPr lang="en-US" sz="1750" dirty="0"/>
          </a:p>
        </p:txBody>
      </p:sp>
      <p:sp>
        <p:nvSpPr>
          <p:cNvPr id="7" name="Shape 4"/>
          <p:cNvSpPr/>
          <p:nvPr/>
        </p:nvSpPr>
        <p:spPr>
          <a:xfrm>
            <a:off x="828192" y="6318171"/>
            <a:ext cx="3261249" cy="729399"/>
          </a:xfrm>
          <a:prstGeom prst="roundRect">
            <a:avLst>
              <a:gd name="adj" fmla="val 25726039"/>
            </a:avLst>
          </a:prstGeom>
          <a:solidFill>
            <a:srgbClr val="1A1F52"/>
          </a:solidFill>
          <a:ln w="7620">
            <a:solidFill>
              <a:srgbClr val="FFFFFF"/>
            </a:solidFill>
            <a:prstDash val="solid"/>
          </a:ln>
        </p:spPr>
        <p:txBody>
          <a:bodyPr/>
          <a:lstStyle/>
          <a:p>
            <a:r>
              <a:rPr lang="en-IN" sz="2400" b="1" dirty="0">
                <a:solidFill>
                  <a:schemeClr val="bg1"/>
                </a:solidFill>
              </a:rPr>
              <a:t>Presenter :- Yukta Pal</a:t>
            </a:r>
          </a:p>
        </p:txBody>
      </p:sp>
      <p:sp>
        <p:nvSpPr>
          <p:cNvPr id="8" name="Text 5"/>
          <p:cNvSpPr/>
          <p:nvPr/>
        </p:nvSpPr>
        <p:spPr>
          <a:xfrm>
            <a:off x="919520" y="6335435"/>
            <a:ext cx="182761" cy="146328"/>
          </a:xfrm>
          <a:prstGeom prst="rect">
            <a:avLst/>
          </a:prstGeom>
          <a:noFill/>
          <a:ln/>
        </p:spPr>
        <p:txBody>
          <a:bodyPr wrap="none" rtlCol="0" anchor="t"/>
          <a:lstStyle/>
          <a:p>
            <a:pPr marL="0" indent="0" algn="ctr">
              <a:lnSpc>
                <a:spcPts val="1152"/>
              </a:lnSpc>
              <a:buNone/>
            </a:pPr>
            <a:r>
              <a:rPr lang="en-US" sz="1152" kern="0" spc="-35" dirty="0">
                <a:solidFill>
                  <a:srgbClr val="FFFFFF"/>
                </a:solidFill>
                <a:latin typeface="Inter" pitchFamily="34" charset="0"/>
                <a:ea typeface="Inter" pitchFamily="34" charset="-122"/>
                <a:cs typeface="Inter" pitchFamily="34" charset="-120"/>
              </a:rPr>
              <a:t>Ya</a:t>
            </a:r>
            <a:endParaRPr lang="en-US" sz="1152" dirty="0"/>
          </a:p>
        </p:txBody>
      </p:sp>
      <p:sp>
        <p:nvSpPr>
          <p:cNvPr id="9" name="Text 6"/>
          <p:cNvSpPr/>
          <p:nvPr/>
        </p:nvSpPr>
        <p:spPr>
          <a:xfrm>
            <a:off x="1299686" y="6236375"/>
            <a:ext cx="1614964"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 </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750451" y="1020604"/>
            <a:ext cx="8623459" cy="625435"/>
          </a:xfrm>
          <a:prstGeom prst="rect">
            <a:avLst/>
          </a:prstGeom>
          <a:noFill/>
          <a:ln/>
        </p:spPr>
        <p:txBody>
          <a:bodyPr wrap="none" rtlCol="0" anchor="t"/>
          <a:lstStyle/>
          <a:p>
            <a:pPr marL="0" indent="0">
              <a:lnSpc>
                <a:spcPts val="4925"/>
              </a:lnSpc>
              <a:buNone/>
            </a:pPr>
            <a:r>
              <a:rPr lang="en-US" sz="3940" b="1" kern="0" spc="-118" dirty="0">
                <a:solidFill>
                  <a:srgbClr val="000000"/>
                </a:solidFill>
                <a:latin typeface="Inter" pitchFamily="34" charset="0"/>
                <a:ea typeface="Inter" pitchFamily="34" charset="-122"/>
                <a:cs typeface="Inter" pitchFamily="34" charset="-120"/>
              </a:rPr>
              <a:t>Limitations of Traditional Approaches</a:t>
            </a:r>
            <a:endParaRPr lang="en-US" sz="3940" dirty="0"/>
          </a:p>
        </p:txBody>
      </p:sp>
      <p:sp>
        <p:nvSpPr>
          <p:cNvPr id="6" name="Text 3"/>
          <p:cNvSpPr/>
          <p:nvPr/>
        </p:nvSpPr>
        <p:spPr>
          <a:xfrm>
            <a:off x="750451" y="1946196"/>
            <a:ext cx="9471898" cy="1600795"/>
          </a:xfrm>
          <a:prstGeom prst="rect">
            <a:avLst/>
          </a:prstGeom>
          <a:noFill/>
          <a:ln/>
        </p:spPr>
        <p:txBody>
          <a:bodyPr wrap="square" rtlCol="0" anchor="t"/>
          <a:lstStyle/>
          <a:p>
            <a:pPr marL="0" indent="0">
              <a:lnSpc>
                <a:spcPts val="2522"/>
              </a:lnSpc>
              <a:buNone/>
            </a:pPr>
            <a:r>
              <a:rPr lang="en-US" sz="1576" kern="0" spc="-32" dirty="0">
                <a:solidFill>
                  <a:srgbClr val="272525"/>
                </a:solidFill>
                <a:latin typeface="Inter" pitchFamily="34" charset="0"/>
                <a:ea typeface="Inter" pitchFamily="34" charset="-122"/>
                <a:cs typeface="Inter" pitchFamily="34" charset="-120"/>
              </a:rPr>
              <a:t>Traditional anti-phishing tools, such as Google Safe Browsing and antivirus software, often struggle to keep pace with evolving phishing tactics. These tools rely on blacklists and heuristic analysis, which may fail to detect new or sophisticated phishing attempts. Additionally, the reliance on standalone tools can lead to a false sense of security among users, highlighting the need for more advanced and effective detection methods.</a:t>
            </a:r>
            <a:endParaRPr lang="en-US" sz="1576" dirty="0"/>
          </a:p>
        </p:txBody>
      </p:sp>
      <p:sp>
        <p:nvSpPr>
          <p:cNvPr id="7" name="Shape 4"/>
          <p:cNvSpPr/>
          <p:nvPr/>
        </p:nvSpPr>
        <p:spPr>
          <a:xfrm>
            <a:off x="750451" y="3928467"/>
            <a:ext cx="450294" cy="450294"/>
          </a:xfrm>
          <a:prstGeom prst="roundRect">
            <a:avLst>
              <a:gd name="adj" fmla="val 20002"/>
            </a:avLst>
          </a:prstGeom>
          <a:solidFill>
            <a:srgbClr val="DADBF1"/>
          </a:solidFill>
          <a:ln w="7620">
            <a:solidFill>
              <a:srgbClr val="C0C1D7"/>
            </a:solidFill>
            <a:prstDash val="solid"/>
          </a:ln>
        </p:spPr>
      </p:sp>
      <p:sp>
        <p:nvSpPr>
          <p:cNvPr id="8" name="Text 5"/>
          <p:cNvSpPr/>
          <p:nvPr/>
        </p:nvSpPr>
        <p:spPr>
          <a:xfrm>
            <a:off x="906661" y="3965972"/>
            <a:ext cx="137874" cy="375285"/>
          </a:xfrm>
          <a:prstGeom prst="rect">
            <a:avLst/>
          </a:prstGeom>
          <a:noFill/>
          <a:ln/>
        </p:spPr>
        <p:txBody>
          <a:bodyPr wrap="none" rtlCol="0" anchor="t"/>
          <a:lstStyle/>
          <a:p>
            <a:pPr marL="0" indent="0" algn="ctr">
              <a:lnSpc>
                <a:spcPts val="2955"/>
              </a:lnSpc>
              <a:buNone/>
            </a:pPr>
            <a:r>
              <a:rPr lang="en-US" sz="2364" b="1" kern="0" spc="-71" dirty="0">
                <a:solidFill>
                  <a:srgbClr val="272525"/>
                </a:solidFill>
                <a:latin typeface="Inter" pitchFamily="34" charset="0"/>
                <a:ea typeface="Inter" pitchFamily="34" charset="-122"/>
                <a:cs typeface="Inter" pitchFamily="34" charset="-120"/>
              </a:rPr>
              <a:t>1</a:t>
            </a:r>
            <a:endParaRPr lang="en-US" sz="2364" dirty="0"/>
          </a:p>
        </p:txBody>
      </p:sp>
      <p:sp>
        <p:nvSpPr>
          <p:cNvPr id="9" name="Text 6"/>
          <p:cNvSpPr/>
          <p:nvPr/>
        </p:nvSpPr>
        <p:spPr>
          <a:xfrm>
            <a:off x="1400889" y="3997285"/>
            <a:ext cx="2501741" cy="312658"/>
          </a:xfrm>
          <a:prstGeom prst="rect">
            <a:avLst/>
          </a:prstGeom>
          <a:noFill/>
          <a:ln/>
        </p:spPr>
        <p:txBody>
          <a:bodyPr wrap="none" rtlCol="0" anchor="t"/>
          <a:lstStyle/>
          <a:p>
            <a:pPr marL="0" indent="0">
              <a:lnSpc>
                <a:spcPts val="2462"/>
              </a:lnSpc>
              <a:buNone/>
            </a:pPr>
            <a:r>
              <a:rPr lang="en-US" sz="1970" b="1" kern="0" spc="-59" dirty="0">
                <a:solidFill>
                  <a:srgbClr val="272525"/>
                </a:solidFill>
                <a:latin typeface="Inter" pitchFamily="34" charset="0"/>
                <a:ea typeface="Inter" pitchFamily="34" charset="-122"/>
                <a:cs typeface="Inter" pitchFamily="34" charset="-120"/>
              </a:rPr>
              <a:t>Blacklist Limitations</a:t>
            </a:r>
            <a:endParaRPr lang="en-US" sz="1970" dirty="0"/>
          </a:p>
        </p:txBody>
      </p:sp>
      <p:sp>
        <p:nvSpPr>
          <p:cNvPr id="10" name="Text 7"/>
          <p:cNvSpPr/>
          <p:nvPr/>
        </p:nvSpPr>
        <p:spPr>
          <a:xfrm>
            <a:off x="1400889" y="4429958"/>
            <a:ext cx="3985498" cy="960477"/>
          </a:xfrm>
          <a:prstGeom prst="rect">
            <a:avLst/>
          </a:prstGeom>
          <a:noFill/>
          <a:ln/>
        </p:spPr>
        <p:txBody>
          <a:bodyPr wrap="square" rtlCol="0" anchor="t"/>
          <a:lstStyle/>
          <a:p>
            <a:pPr marL="0" indent="0">
              <a:lnSpc>
                <a:spcPts val="2522"/>
              </a:lnSpc>
              <a:buNone/>
            </a:pPr>
            <a:r>
              <a:rPr lang="en-US" sz="1576" kern="0" spc="-32" dirty="0">
                <a:solidFill>
                  <a:srgbClr val="272525"/>
                </a:solidFill>
                <a:latin typeface="Inter" pitchFamily="34" charset="0"/>
                <a:ea typeface="Inter" pitchFamily="34" charset="-122"/>
                <a:cs typeface="Inter" pitchFamily="34" charset="-120"/>
              </a:rPr>
              <a:t>Blacklists can only detect known phishing websites, leaving users vulnerable to new and evolving threats.</a:t>
            </a:r>
            <a:endParaRPr lang="en-US" sz="1576" dirty="0"/>
          </a:p>
        </p:txBody>
      </p:sp>
      <p:sp>
        <p:nvSpPr>
          <p:cNvPr id="11" name="Shape 8"/>
          <p:cNvSpPr/>
          <p:nvPr/>
        </p:nvSpPr>
        <p:spPr>
          <a:xfrm>
            <a:off x="5586532" y="3928467"/>
            <a:ext cx="450294" cy="450294"/>
          </a:xfrm>
          <a:prstGeom prst="roundRect">
            <a:avLst>
              <a:gd name="adj" fmla="val 20002"/>
            </a:avLst>
          </a:prstGeom>
          <a:solidFill>
            <a:srgbClr val="DADBF1"/>
          </a:solidFill>
          <a:ln w="7620">
            <a:solidFill>
              <a:srgbClr val="C0C1D7"/>
            </a:solidFill>
            <a:prstDash val="solid"/>
          </a:ln>
        </p:spPr>
      </p:sp>
      <p:sp>
        <p:nvSpPr>
          <p:cNvPr id="12" name="Text 9"/>
          <p:cNvSpPr/>
          <p:nvPr/>
        </p:nvSpPr>
        <p:spPr>
          <a:xfrm>
            <a:off x="5721668" y="3965972"/>
            <a:ext cx="180023" cy="375285"/>
          </a:xfrm>
          <a:prstGeom prst="rect">
            <a:avLst/>
          </a:prstGeom>
          <a:noFill/>
          <a:ln/>
        </p:spPr>
        <p:txBody>
          <a:bodyPr wrap="none" rtlCol="0" anchor="t"/>
          <a:lstStyle/>
          <a:p>
            <a:pPr marL="0" indent="0" algn="ctr">
              <a:lnSpc>
                <a:spcPts val="2955"/>
              </a:lnSpc>
              <a:buNone/>
            </a:pPr>
            <a:r>
              <a:rPr lang="en-US" sz="2364" b="1" kern="0" spc="-71" dirty="0">
                <a:solidFill>
                  <a:srgbClr val="272525"/>
                </a:solidFill>
                <a:latin typeface="Inter" pitchFamily="34" charset="0"/>
                <a:ea typeface="Inter" pitchFamily="34" charset="-122"/>
                <a:cs typeface="Inter" pitchFamily="34" charset="-120"/>
              </a:rPr>
              <a:t>2</a:t>
            </a:r>
            <a:endParaRPr lang="en-US" sz="2364" dirty="0"/>
          </a:p>
        </p:txBody>
      </p:sp>
      <p:sp>
        <p:nvSpPr>
          <p:cNvPr id="13" name="Text 10"/>
          <p:cNvSpPr/>
          <p:nvPr/>
        </p:nvSpPr>
        <p:spPr>
          <a:xfrm>
            <a:off x="6236970" y="3997285"/>
            <a:ext cx="3778925" cy="312658"/>
          </a:xfrm>
          <a:prstGeom prst="rect">
            <a:avLst/>
          </a:prstGeom>
          <a:noFill/>
          <a:ln/>
        </p:spPr>
        <p:txBody>
          <a:bodyPr wrap="none" rtlCol="0" anchor="t"/>
          <a:lstStyle/>
          <a:p>
            <a:pPr marL="0" indent="0">
              <a:lnSpc>
                <a:spcPts val="2462"/>
              </a:lnSpc>
              <a:buNone/>
            </a:pPr>
            <a:r>
              <a:rPr lang="en-US" sz="1970" b="1" kern="0" spc="-59" dirty="0">
                <a:solidFill>
                  <a:srgbClr val="272525"/>
                </a:solidFill>
                <a:latin typeface="Inter" pitchFamily="34" charset="0"/>
                <a:ea typeface="Inter" pitchFamily="34" charset="-122"/>
                <a:cs typeface="Inter" pitchFamily="34" charset="-120"/>
              </a:rPr>
              <a:t>Heuristic Analysis Shortcomings</a:t>
            </a:r>
            <a:endParaRPr lang="en-US" sz="1970" dirty="0"/>
          </a:p>
        </p:txBody>
      </p:sp>
      <p:sp>
        <p:nvSpPr>
          <p:cNvPr id="14" name="Text 11"/>
          <p:cNvSpPr/>
          <p:nvPr/>
        </p:nvSpPr>
        <p:spPr>
          <a:xfrm>
            <a:off x="6236970" y="4429958"/>
            <a:ext cx="3985498" cy="1280636"/>
          </a:xfrm>
          <a:prstGeom prst="rect">
            <a:avLst/>
          </a:prstGeom>
          <a:noFill/>
          <a:ln/>
        </p:spPr>
        <p:txBody>
          <a:bodyPr wrap="square" rtlCol="0" anchor="t"/>
          <a:lstStyle/>
          <a:p>
            <a:pPr marL="0" indent="0">
              <a:lnSpc>
                <a:spcPts val="2522"/>
              </a:lnSpc>
              <a:buNone/>
            </a:pPr>
            <a:r>
              <a:rPr lang="en-US" sz="1576" kern="0" spc="-32" dirty="0">
                <a:solidFill>
                  <a:srgbClr val="272525"/>
                </a:solidFill>
                <a:latin typeface="Inter" pitchFamily="34" charset="0"/>
                <a:ea typeface="Inter" pitchFamily="34" charset="-122"/>
                <a:cs typeface="Inter" pitchFamily="34" charset="-120"/>
              </a:rPr>
              <a:t>Heuristic-based approaches may not accurately identify all phishing websites, leading to false positives and false negatives.</a:t>
            </a:r>
            <a:endParaRPr lang="en-US" sz="1576" dirty="0"/>
          </a:p>
        </p:txBody>
      </p:sp>
      <p:sp>
        <p:nvSpPr>
          <p:cNvPr id="15" name="Shape 12"/>
          <p:cNvSpPr/>
          <p:nvPr/>
        </p:nvSpPr>
        <p:spPr>
          <a:xfrm>
            <a:off x="750451" y="6067068"/>
            <a:ext cx="450294" cy="450294"/>
          </a:xfrm>
          <a:prstGeom prst="roundRect">
            <a:avLst>
              <a:gd name="adj" fmla="val 20002"/>
            </a:avLst>
          </a:prstGeom>
          <a:solidFill>
            <a:srgbClr val="DADBF1"/>
          </a:solidFill>
          <a:ln w="7620">
            <a:solidFill>
              <a:srgbClr val="C0C1D7"/>
            </a:solidFill>
            <a:prstDash val="solid"/>
          </a:ln>
        </p:spPr>
      </p:sp>
      <p:sp>
        <p:nvSpPr>
          <p:cNvPr id="16" name="Text 13"/>
          <p:cNvSpPr/>
          <p:nvPr/>
        </p:nvSpPr>
        <p:spPr>
          <a:xfrm>
            <a:off x="881063" y="6104573"/>
            <a:ext cx="188952" cy="375285"/>
          </a:xfrm>
          <a:prstGeom prst="rect">
            <a:avLst/>
          </a:prstGeom>
          <a:noFill/>
          <a:ln/>
        </p:spPr>
        <p:txBody>
          <a:bodyPr wrap="none" rtlCol="0" anchor="t"/>
          <a:lstStyle/>
          <a:p>
            <a:pPr marL="0" indent="0" algn="ctr">
              <a:lnSpc>
                <a:spcPts val="2955"/>
              </a:lnSpc>
              <a:buNone/>
            </a:pPr>
            <a:r>
              <a:rPr lang="en-US" sz="2364" b="1" kern="0" spc="-71" dirty="0">
                <a:solidFill>
                  <a:srgbClr val="272525"/>
                </a:solidFill>
                <a:latin typeface="Inter" pitchFamily="34" charset="0"/>
                <a:ea typeface="Inter" pitchFamily="34" charset="-122"/>
                <a:cs typeface="Inter" pitchFamily="34" charset="-120"/>
              </a:rPr>
              <a:t>3</a:t>
            </a:r>
            <a:endParaRPr lang="en-US" sz="2364" dirty="0"/>
          </a:p>
        </p:txBody>
      </p:sp>
      <p:sp>
        <p:nvSpPr>
          <p:cNvPr id="17" name="Text 14"/>
          <p:cNvSpPr/>
          <p:nvPr/>
        </p:nvSpPr>
        <p:spPr>
          <a:xfrm>
            <a:off x="1400889" y="6135886"/>
            <a:ext cx="2895243" cy="312658"/>
          </a:xfrm>
          <a:prstGeom prst="rect">
            <a:avLst/>
          </a:prstGeom>
          <a:noFill/>
          <a:ln/>
        </p:spPr>
        <p:txBody>
          <a:bodyPr wrap="none" rtlCol="0" anchor="t"/>
          <a:lstStyle/>
          <a:p>
            <a:pPr marL="0" indent="0">
              <a:lnSpc>
                <a:spcPts val="2462"/>
              </a:lnSpc>
              <a:buNone/>
            </a:pPr>
            <a:r>
              <a:rPr lang="en-US" sz="1970" b="1" kern="0" spc="-59" dirty="0">
                <a:solidFill>
                  <a:srgbClr val="272525"/>
                </a:solidFill>
                <a:latin typeface="Inter" pitchFamily="34" charset="0"/>
                <a:ea typeface="Inter" pitchFamily="34" charset="-122"/>
                <a:cs typeface="Inter" pitchFamily="34" charset="-120"/>
              </a:rPr>
              <a:t>Standalone Tool Reliance</a:t>
            </a:r>
            <a:endParaRPr lang="en-US" sz="1970" dirty="0"/>
          </a:p>
        </p:txBody>
      </p:sp>
      <p:sp>
        <p:nvSpPr>
          <p:cNvPr id="18" name="Text 15"/>
          <p:cNvSpPr/>
          <p:nvPr/>
        </p:nvSpPr>
        <p:spPr>
          <a:xfrm>
            <a:off x="1400889" y="6568559"/>
            <a:ext cx="8821460" cy="640318"/>
          </a:xfrm>
          <a:prstGeom prst="rect">
            <a:avLst/>
          </a:prstGeom>
          <a:noFill/>
          <a:ln/>
        </p:spPr>
        <p:txBody>
          <a:bodyPr wrap="square" rtlCol="0" anchor="t"/>
          <a:lstStyle/>
          <a:p>
            <a:pPr marL="0" indent="0">
              <a:lnSpc>
                <a:spcPts val="2522"/>
              </a:lnSpc>
              <a:buNone/>
            </a:pPr>
            <a:r>
              <a:rPr lang="en-US" sz="1576" kern="0" spc="-32" dirty="0">
                <a:solidFill>
                  <a:srgbClr val="272525"/>
                </a:solidFill>
                <a:latin typeface="Inter" pitchFamily="34" charset="0"/>
                <a:ea typeface="Inter" pitchFamily="34" charset="-122"/>
                <a:cs typeface="Inter" pitchFamily="34" charset="-120"/>
              </a:rPr>
              <a:t>Reliance on standalone anti-phishing tools can create a false sense of security, underscoring the need for a more comprehensive solution.</a:t>
            </a:r>
            <a:endParaRPr lang="en-US" sz="157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614601"/>
            <a:ext cx="1038260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Machine Learning for Phishing Detection</a:t>
            </a:r>
            <a:endParaRPr lang="en-US" sz="4374" dirty="0"/>
          </a:p>
        </p:txBody>
      </p:sp>
      <p:sp>
        <p:nvSpPr>
          <p:cNvPr id="5" name="Text 3"/>
          <p:cNvSpPr/>
          <p:nvPr/>
        </p:nvSpPr>
        <p:spPr>
          <a:xfrm>
            <a:off x="2037993" y="1753314"/>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project aims to address the limitations of traditional anti-phishing measures by leveraging the power of machine learning (ML) techniques. ML algorithms offer a promising avenue for enhancing phishing website detection capabilities, as they can analyze a wide range of website features and patterns to accurately identify fraudulent websites.</a:t>
            </a:r>
            <a:endParaRPr lang="en-US" sz="1750" dirty="0"/>
          </a:p>
        </p:txBody>
      </p:sp>
      <p:sp>
        <p:nvSpPr>
          <p:cNvPr id="6" name="Text 4"/>
          <p:cNvSpPr/>
          <p:nvPr/>
        </p:nvSpPr>
        <p:spPr>
          <a:xfrm>
            <a:off x="2037993" y="3647003"/>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Feature Extraction</a:t>
            </a:r>
            <a:endParaRPr lang="en-US" sz="2187" dirty="0"/>
          </a:p>
        </p:txBody>
      </p:sp>
      <p:sp>
        <p:nvSpPr>
          <p:cNvPr id="7" name="Text 5"/>
          <p:cNvSpPr/>
          <p:nvPr/>
        </p:nvSpPr>
        <p:spPr>
          <a:xfrm>
            <a:off x="2037993" y="4216360"/>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project focuses on extracting relevant features from websites, such as URL characteristics, website content, and behavioral patterns, to train ML models for effective phishing detection.</a:t>
            </a:r>
            <a:endParaRPr lang="en-US" sz="1750" dirty="0"/>
          </a:p>
        </p:txBody>
      </p:sp>
      <p:sp>
        <p:nvSpPr>
          <p:cNvPr id="8" name="Text 6"/>
          <p:cNvSpPr/>
          <p:nvPr/>
        </p:nvSpPr>
        <p:spPr>
          <a:xfrm>
            <a:off x="5743932" y="3647003"/>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Model Selection</a:t>
            </a:r>
            <a:endParaRPr lang="en-US" sz="2187" dirty="0"/>
          </a:p>
        </p:txBody>
      </p:sp>
      <p:sp>
        <p:nvSpPr>
          <p:cNvPr id="9" name="Text 7"/>
          <p:cNvSpPr/>
          <p:nvPr/>
        </p:nvSpPr>
        <p:spPr>
          <a:xfrm>
            <a:off x="5743932" y="4216360"/>
            <a:ext cx="315634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research explores the application of various ML algorithms, including K-Nearest Neighbor, Kernel Support Vector Machine, Decision Tree, and Random Forest Classifier, to identify the most effective approach for phishing website detection.</a:t>
            </a:r>
            <a:endParaRPr lang="en-US" sz="1750" dirty="0"/>
          </a:p>
        </p:txBody>
      </p:sp>
      <p:sp>
        <p:nvSpPr>
          <p:cNvPr id="10" name="Text 8"/>
          <p:cNvSpPr/>
          <p:nvPr/>
        </p:nvSpPr>
        <p:spPr>
          <a:xfrm>
            <a:off x="9449872" y="3647003"/>
            <a:ext cx="3072289"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Performance Evaluation</a:t>
            </a:r>
            <a:endParaRPr lang="en-US" sz="2187" dirty="0"/>
          </a:p>
        </p:txBody>
      </p:sp>
      <p:sp>
        <p:nvSpPr>
          <p:cNvPr id="11" name="Text 9"/>
          <p:cNvSpPr/>
          <p:nvPr/>
        </p:nvSpPr>
        <p:spPr>
          <a:xfrm>
            <a:off x="9449872" y="4216360"/>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project conducts a comprehensive performance evaluation of the selected ML models, assessing their accuracy, precision, recall, and F1-score to ensure the reliability and effectiveness of the phishing detection system.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3290173" y="466249"/>
            <a:ext cx="5766554" cy="529590"/>
          </a:xfrm>
          <a:prstGeom prst="rect">
            <a:avLst/>
          </a:prstGeom>
          <a:noFill/>
          <a:ln/>
        </p:spPr>
        <p:txBody>
          <a:bodyPr wrap="none" rtlCol="0" anchor="t"/>
          <a:lstStyle/>
          <a:p>
            <a:pPr marL="0" indent="0">
              <a:lnSpc>
                <a:spcPts val="4170"/>
              </a:lnSpc>
              <a:buNone/>
            </a:pPr>
            <a:r>
              <a:rPr lang="en-US" sz="3336" b="1" kern="0" spc="-100" dirty="0">
                <a:solidFill>
                  <a:srgbClr val="000000"/>
                </a:solidFill>
                <a:latin typeface="Inter" pitchFamily="34" charset="0"/>
                <a:ea typeface="Inter" pitchFamily="34" charset="-122"/>
                <a:cs typeface="Inter" pitchFamily="34" charset="-120"/>
              </a:rPr>
              <a:t>Robust Detection Mechanism</a:t>
            </a:r>
            <a:endParaRPr lang="en-US" sz="3336" dirty="0"/>
          </a:p>
        </p:txBody>
      </p:sp>
      <p:sp>
        <p:nvSpPr>
          <p:cNvPr id="7" name="Text 4"/>
          <p:cNvSpPr/>
          <p:nvPr/>
        </p:nvSpPr>
        <p:spPr>
          <a:xfrm>
            <a:off x="3290173" y="1250037"/>
            <a:ext cx="8049935" cy="1083945"/>
          </a:xfrm>
          <a:prstGeom prst="rect">
            <a:avLst/>
          </a:prstGeom>
          <a:noFill/>
          <a:ln/>
        </p:spPr>
        <p:txBody>
          <a:bodyPr wrap="square" rtlCol="0" anchor="t"/>
          <a:lstStyle/>
          <a:p>
            <a:pPr marL="0" indent="0">
              <a:lnSpc>
                <a:spcPts val="2135"/>
              </a:lnSpc>
              <a:buNone/>
            </a:pPr>
            <a:r>
              <a:rPr lang="en-US" sz="1334" kern="0" spc="-27" dirty="0">
                <a:solidFill>
                  <a:srgbClr val="272525"/>
                </a:solidFill>
                <a:latin typeface="Inter" pitchFamily="34" charset="0"/>
                <a:ea typeface="Inter" pitchFamily="34" charset="-122"/>
                <a:cs typeface="Inter" pitchFamily="34" charset="-120"/>
              </a:rPr>
              <a:t>The core of the project lies in the development of a robust phishing website detection mechanism that leverages the power of machine learning. The system is designed to accurately classify websites as either legitimate or phishing, providing real-time feedback to users and enhancing cybersecurity defenses.</a:t>
            </a:r>
            <a:endParaRPr lang="en-US" sz="1334" dirty="0"/>
          </a:p>
        </p:txBody>
      </p:sp>
      <p:sp>
        <p:nvSpPr>
          <p:cNvPr id="8" name="Shape 5"/>
          <p:cNvSpPr/>
          <p:nvPr/>
        </p:nvSpPr>
        <p:spPr>
          <a:xfrm>
            <a:off x="3290173" y="5008483"/>
            <a:ext cx="8049935" cy="33814"/>
          </a:xfrm>
          <a:prstGeom prst="roundRect">
            <a:avLst>
              <a:gd name="adj" fmla="val 225537"/>
            </a:avLst>
          </a:prstGeom>
          <a:solidFill>
            <a:srgbClr val="C0C1D7"/>
          </a:solidFill>
          <a:ln/>
        </p:spPr>
      </p:sp>
      <p:sp>
        <p:nvSpPr>
          <p:cNvPr id="9" name="Shape 6"/>
          <p:cNvSpPr/>
          <p:nvPr/>
        </p:nvSpPr>
        <p:spPr>
          <a:xfrm>
            <a:off x="5243393" y="4415433"/>
            <a:ext cx="33814" cy="593050"/>
          </a:xfrm>
          <a:prstGeom prst="roundRect">
            <a:avLst>
              <a:gd name="adj" fmla="val 225537"/>
            </a:avLst>
          </a:prstGeom>
          <a:solidFill>
            <a:srgbClr val="C0C1D7"/>
          </a:solidFill>
          <a:ln/>
        </p:spPr>
      </p:sp>
      <p:sp>
        <p:nvSpPr>
          <p:cNvPr id="10" name="Shape 7"/>
          <p:cNvSpPr/>
          <p:nvPr/>
        </p:nvSpPr>
        <p:spPr>
          <a:xfrm>
            <a:off x="5069681" y="4817864"/>
            <a:ext cx="381238" cy="381238"/>
          </a:xfrm>
          <a:prstGeom prst="roundRect">
            <a:avLst>
              <a:gd name="adj" fmla="val 20004"/>
            </a:avLst>
          </a:prstGeom>
          <a:solidFill>
            <a:srgbClr val="DADBF1"/>
          </a:solidFill>
          <a:ln w="7620">
            <a:solidFill>
              <a:srgbClr val="C0C1D7"/>
            </a:solidFill>
            <a:prstDash val="solid"/>
          </a:ln>
        </p:spPr>
      </p:sp>
      <p:sp>
        <p:nvSpPr>
          <p:cNvPr id="11" name="Text 8"/>
          <p:cNvSpPr/>
          <p:nvPr/>
        </p:nvSpPr>
        <p:spPr>
          <a:xfrm>
            <a:off x="5201841" y="4849654"/>
            <a:ext cx="116800" cy="317659"/>
          </a:xfrm>
          <a:prstGeom prst="rect">
            <a:avLst/>
          </a:prstGeom>
          <a:noFill/>
          <a:ln/>
        </p:spPr>
        <p:txBody>
          <a:bodyPr wrap="none" rtlCol="0" anchor="t"/>
          <a:lstStyle/>
          <a:p>
            <a:pPr marL="0" indent="0" algn="ctr">
              <a:lnSpc>
                <a:spcPts val="2502"/>
              </a:lnSpc>
              <a:buNone/>
            </a:pPr>
            <a:r>
              <a:rPr lang="en-US" sz="2002" b="1" kern="0" spc="-60" dirty="0">
                <a:solidFill>
                  <a:srgbClr val="272525"/>
                </a:solidFill>
                <a:latin typeface="Inter" pitchFamily="34" charset="0"/>
                <a:ea typeface="Inter" pitchFamily="34" charset="-122"/>
                <a:cs typeface="Inter" pitchFamily="34" charset="-120"/>
              </a:rPr>
              <a:t>1</a:t>
            </a:r>
            <a:endParaRPr lang="en-US" sz="2002" dirty="0"/>
          </a:p>
        </p:txBody>
      </p:sp>
      <p:sp>
        <p:nvSpPr>
          <p:cNvPr id="12" name="Text 9"/>
          <p:cNvSpPr/>
          <p:nvPr/>
        </p:nvSpPr>
        <p:spPr>
          <a:xfrm>
            <a:off x="4201120" y="2524601"/>
            <a:ext cx="2118360" cy="264676"/>
          </a:xfrm>
          <a:prstGeom prst="rect">
            <a:avLst/>
          </a:prstGeom>
          <a:noFill/>
          <a:ln/>
        </p:spPr>
        <p:txBody>
          <a:bodyPr wrap="none" rtlCol="0" anchor="t"/>
          <a:lstStyle/>
          <a:p>
            <a:pPr marL="0" indent="0" algn="ctr">
              <a:lnSpc>
                <a:spcPts val="2085"/>
              </a:lnSpc>
              <a:buNone/>
            </a:pPr>
            <a:r>
              <a:rPr lang="en-US" sz="1668" b="1" kern="0" spc="-50" dirty="0">
                <a:solidFill>
                  <a:srgbClr val="272525"/>
                </a:solidFill>
                <a:latin typeface="Inter" pitchFamily="34" charset="0"/>
                <a:ea typeface="Inter" pitchFamily="34" charset="-122"/>
                <a:cs typeface="Inter" pitchFamily="34" charset="-120"/>
              </a:rPr>
              <a:t>Data Acquisition</a:t>
            </a:r>
            <a:endParaRPr lang="en-US" sz="1668" dirty="0"/>
          </a:p>
        </p:txBody>
      </p:sp>
      <p:sp>
        <p:nvSpPr>
          <p:cNvPr id="13" name="Text 10"/>
          <p:cNvSpPr/>
          <p:nvPr/>
        </p:nvSpPr>
        <p:spPr>
          <a:xfrm>
            <a:off x="3459599" y="2890957"/>
            <a:ext cx="3601403" cy="1354931"/>
          </a:xfrm>
          <a:prstGeom prst="rect">
            <a:avLst/>
          </a:prstGeom>
          <a:noFill/>
          <a:ln/>
        </p:spPr>
        <p:txBody>
          <a:bodyPr wrap="square" rtlCol="0" anchor="t"/>
          <a:lstStyle/>
          <a:p>
            <a:pPr marL="0" indent="0" algn="ctr">
              <a:lnSpc>
                <a:spcPts val="2135"/>
              </a:lnSpc>
              <a:buNone/>
            </a:pPr>
            <a:r>
              <a:rPr lang="en-US" sz="1334" kern="0" spc="-27" dirty="0">
                <a:solidFill>
                  <a:srgbClr val="272525"/>
                </a:solidFill>
                <a:latin typeface="Inter" pitchFamily="34" charset="0"/>
                <a:ea typeface="Inter" pitchFamily="34" charset="-122"/>
                <a:cs typeface="Inter" pitchFamily="34" charset="-120"/>
              </a:rPr>
              <a:t>The project begins with the acquisition of a comprehensive dataset of legitimate and phishing websites, which serves as the foundation for training and evaluating the ML models.</a:t>
            </a:r>
            <a:endParaRPr lang="en-US" sz="1334" dirty="0"/>
          </a:p>
        </p:txBody>
      </p:sp>
      <p:sp>
        <p:nvSpPr>
          <p:cNvPr id="14" name="Shape 11"/>
          <p:cNvSpPr/>
          <p:nvPr/>
        </p:nvSpPr>
        <p:spPr>
          <a:xfrm>
            <a:off x="7298174" y="5008483"/>
            <a:ext cx="33814" cy="593050"/>
          </a:xfrm>
          <a:prstGeom prst="roundRect">
            <a:avLst>
              <a:gd name="adj" fmla="val 225537"/>
            </a:avLst>
          </a:prstGeom>
          <a:solidFill>
            <a:srgbClr val="C0C1D7"/>
          </a:solidFill>
          <a:ln/>
        </p:spPr>
      </p:sp>
      <p:sp>
        <p:nvSpPr>
          <p:cNvPr id="15" name="Shape 12"/>
          <p:cNvSpPr/>
          <p:nvPr/>
        </p:nvSpPr>
        <p:spPr>
          <a:xfrm>
            <a:off x="7124462" y="4817864"/>
            <a:ext cx="381238" cy="381238"/>
          </a:xfrm>
          <a:prstGeom prst="roundRect">
            <a:avLst>
              <a:gd name="adj" fmla="val 20004"/>
            </a:avLst>
          </a:prstGeom>
          <a:solidFill>
            <a:srgbClr val="DADBF1"/>
          </a:solidFill>
          <a:ln w="7620">
            <a:solidFill>
              <a:srgbClr val="C0C1D7"/>
            </a:solidFill>
            <a:prstDash val="solid"/>
          </a:ln>
        </p:spPr>
      </p:sp>
      <p:sp>
        <p:nvSpPr>
          <p:cNvPr id="16" name="Text 13"/>
          <p:cNvSpPr/>
          <p:nvPr/>
        </p:nvSpPr>
        <p:spPr>
          <a:xfrm>
            <a:off x="7238762" y="4849654"/>
            <a:ext cx="152519" cy="317659"/>
          </a:xfrm>
          <a:prstGeom prst="rect">
            <a:avLst/>
          </a:prstGeom>
          <a:noFill/>
          <a:ln/>
        </p:spPr>
        <p:txBody>
          <a:bodyPr wrap="none" rtlCol="0" anchor="t"/>
          <a:lstStyle/>
          <a:p>
            <a:pPr marL="0" indent="0" algn="ctr">
              <a:lnSpc>
                <a:spcPts val="2502"/>
              </a:lnSpc>
              <a:buNone/>
            </a:pPr>
            <a:r>
              <a:rPr lang="en-US" sz="2002" b="1" kern="0" spc="-60" dirty="0">
                <a:solidFill>
                  <a:srgbClr val="272525"/>
                </a:solidFill>
                <a:latin typeface="Inter" pitchFamily="34" charset="0"/>
                <a:ea typeface="Inter" pitchFamily="34" charset="-122"/>
                <a:cs typeface="Inter" pitchFamily="34" charset="-120"/>
              </a:rPr>
              <a:t>2</a:t>
            </a:r>
            <a:endParaRPr lang="en-US" sz="2002" dirty="0"/>
          </a:p>
        </p:txBody>
      </p:sp>
      <p:sp>
        <p:nvSpPr>
          <p:cNvPr id="17" name="Text 14"/>
          <p:cNvSpPr/>
          <p:nvPr/>
        </p:nvSpPr>
        <p:spPr>
          <a:xfrm>
            <a:off x="6255901" y="5771078"/>
            <a:ext cx="2118360" cy="264676"/>
          </a:xfrm>
          <a:prstGeom prst="rect">
            <a:avLst/>
          </a:prstGeom>
          <a:noFill/>
          <a:ln/>
        </p:spPr>
        <p:txBody>
          <a:bodyPr wrap="none" rtlCol="0" anchor="t"/>
          <a:lstStyle/>
          <a:p>
            <a:pPr marL="0" indent="0" algn="ctr">
              <a:lnSpc>
                <a:spcPts val="2085"/>
              </a:lnSpc>
              <a:buNone/>
            </a:pPr>
            <a:r>
              <a:rPr lang="en-US" sz="1668" b="1" kern="0" spc="-50" dirty="0">
                <a:solidFill>
                  <a:srgbClr val="272525"/>
                </a:solidFill>
                <a:latin typeface="Inter" pitchFamily="34" charset="0"/>
                <a:ea typeface="Inter" pitchFamily="34" charset="-122"/>
                <a:cs typeface="Inter" pitchFamily="34" charset="-120"/>
              </a:rPr>
              <a:t>Feature Engineering</a:t>
            </a:r>
            <a:endParaRPr lang="en-US" sz="1668" dirty="0"/>
          </a:p>
        </p:txBody>
      </p:sp>
      <p:sp>
        <p:nvSpPr>
          <p:cNvPr id="18" name="Text 15"/>
          <p:cNvSpPr/>
          <p:nvPr/>
        </p:nvSpPr>
        <p:spPr>
          <a:xfrm>
            <a:off x="5514380" y="6137434"/>
            <a:ext cx="3601403" cy="1625918"/>
          </a:xfrm>
          <a:prstGeom prst="rect">
            <a:avLst/>
          </a:prstGeom>
          <a:noFill/>
          <a:ln/>
        </p:spPr>
        <p:txBody>
          <a:bodyPr wrap="square" rtlCol="0" anchor="t"/>
          <a:lstStyle/>
          <a:p>
            <a:pPr marL="0" indent="0" algn="ctr">
              <a:lnSpc>
                <a:spcPts val="2135"/>
              </a:lnSpc>
              <a:buNone/>
            </a:pPr>
            <a:r>
              <a:rPr lang="en-US" sz="1334" kern="0" spc="-27" dirty="0">
                <a:solidFill>
                  <a:srgbClr val="272525"/>
                </a:solidFill>
                <a:latin typeface="Inter" pitchFamily="34" charset="0"/>
                <a:ea typeface="Inter" pitchFamily="34" charset="-122"/>
                <a:cs typeface="Inter" pitchFamily="34" charset="-120"/>
              </a:rPr>
              <a:t>Extensive feature engineering is conducted to identify the most relevant website characteristics that can effectively distinguish between legitimate and phishing websites, ensuring the accuracy of the detection system.</a:t>
            </a:r>
            <a:endParaRPr lang="en-US" sz="1334" dirty="0"/>
          </a:p>
        </p:txBody>
      </p:sp>
      <p:sp>
        <p:nvSpPr>
          <p:cNvPr id="19" name="Shape 16"/>
          <p:cNvSpPr/>
          <p:nvPr/>
        </p:nvSpPr>
        <p:spPr>
          <a:xfrm>
            <a:off x="9353074" y="4415433"/>
            <a:ext cx="33814" cy="593050"/>
          </a:xfrm>
          <a:prstGeom prst="roundRect">
            <a:avLst>
              <a:gd name="adj" fmla="val 225537"/>
            </a:avLst>
          </a:prstGeom>
          <a:solidFill>
            <a:srgbClr val="C0C1D7"/>
          </a:solidFill>
          <a:ln/>
        </p:spPr>
      </p:sp>
      <p:sp>
        <p:nvSpPr>
          <p:cNvPr id="20" name="Shape 17"/>
          <p:cNvSpPr/>
          <p:nvPr/>
        </p:nvSpPr>
        <p:spPr>
          <a:xfrm>
            <a:off x="9179362" y="4817864"/>
            <a:ext cx="381238" cy="381238"/>
          </a:xfrm>
          <a:prstGeom prst="roundRect">
            <a:avLst>
              <a:gd name="adj" fmla="val 20004"/>
            </a:avLst>
          </a:prstGeom>
          <a:solidFill>
            <a:srgbClr val="DADBF1"/>
          </a:solidFill>
          <a:ln w="7620">
            <a:solidFill>
              <a:srgbClr val="C0C1D7"/>
            </a:solidFill>
            <a:prstDash val="solid"/>
          </a:ln>
        </p:spPr>
      </p:sp>
      <p:sp>
        <p:nvSpPr>
          <p:cNvPr id="21" name="Text 18"/>
          <p:cNvSpPr/>
          <p:nvPr/>
        </p:nvSpPr>
        <p:spPr>
          <a:xfrm>
            <a:off x="9289971" y="4849654"/>
            <a:ext cx="160020" cy="317659"/>
          </a:xfrm>
          <a:prstGeom prst="rect">
            <a:avLst/>
          </a:prstGeom>
          <a:noFill/>
          <a:ln/>
        </p:spPr>
        <p:txBody>
          <a:bodyPr wrap="none" rtlCol="0" anchor="t"/>
          <a:lstStyle/>
          <a:p>
            <a:pPr marL="0" indent="0" algn="ctr">
              <a:lnSpc>
                <a:spcPts val="2502"/>
              </a:lnSpc>
              <a:buNone/>
            </a:pPr>
            <a:r>
              <a:rPr lang="en-US" sz="2002" b="1" kern="0" spc="-60" dirty="0">
                <a:solidFill>
                  <a:srgbClr val="272525"/>
                </a:solidFill>
                <a:latin typeface="Inter" pitchFamily="34" charset="0"/>
                <a:ea typeface="Inter" pitchFamily="34" charset="-122"/>
                <a:cs typeface="Inter" pitchFamily="34" charset="-120"/>
              </a:rPr>
              <a:t>3</a:t>
            </a:r>
            <a:endParaRPr lang="en-US" sz="2002" dirty="0"/>
          </a:p>
        </p:txBody>
      </p:sp>
      <p:sp>
        <p:nvSpPr>
          <p:cNvPr id="22" name="Text 19"/>
          <p:cNvSpPr/>
          <p:nvPr/>
        </p:nvSpPr>
        <p:spPr>
          <a:xfrm>
            <a:off x="7786688" y="2524601"/>
            <a:ext cx="3166467" cy="264676"/>
          </a:xfrm>
          <a:prstGeom prst="rect">
            <a:avLst/>
          </a:prstGeom>
          <a:noFill/>
          <a:ln/>
        </p:spPr>
        <p:txBody>
          <a:bodyPr wrap="none" rtlCol="0" anchor="t"/>
          <a:lstStyle/>
          <a:p>
            <a:pPr marL="0" indent="0" algn="ctr">
              <a:lnSpc>
                <a:spcPts val="2085"/>
              </a:lnSpc>
              <a:buNone/>
            </a:pPr>
            <a:r>
              <a:rPr lang="en-US" sz="1668" b="1" kern="0" spc="-50" dirty="0">
                <a:solidFill>
                  <a:srgbClr val="272525"/>
                </a:solidFill>
                <a:latin typeface="Inter" pitchFamily="34" charset="0"/>
                <a:ea typeface="Inter" pitchFamily="34" charset="-122"/>
                <a:cs typeface="Inter" pitchFamily="34" charset="-120"/>
              </a:rPr>
              <a:t>Model Training and Optimization</a:t>
            </a:r>
            <a:endParaRPr lang="en-US" sz="1668" dirty="0"/>
          </a:p>
        </p:txBody>
      </p:sp>
      <p:sp>
        <p:nvSpPr>
          <p:cNvPr id="23" name="Text 20"/>
          <p:cNvSpPr/>
          <p:nvPr/>
        </p:nvSpPr>
        <p:spPr>
          <a:xfrm>
            <a:off x="7569279" y="2890957"/>
            <a:ext cx="3601403" cy="1354931"/>
          </a:xfrm>
          <a:prstGeom prst="rect">
            <a:avLst/>
          </a:prstGeom>
          <a:noFill/>
          <a:ln/>
        </p:spPr>
        <p:txBody>
          <a:bodyPr wrap="square" rtlCol="0" anchor="t"/>
          <a:lstStyle/>
          <a:p>
            <a:pPr marL="0" indent="0" algn="ctr">
              <a:lnSpc>
                <a:spcPts val="2135"/>
              </a:lnSpc>
              <a:buNone/>
            </a:pPr>
            <a:r>
              <a:rPr lang="en-US" sz="1334" kern="0" spc="-27" dirty="0">
                <a:solidFill>
                  <a:srgbClr val="272525"/>
                </a:solidFill>
                <a:latin typeface="Inter" pitchFamily="34" charset="0"/>
                <a:ea typeface="Inter" pitchFamily="34" charset="-122"/>
                <a:cs typeface="Inter" pitchFamily="34" charset="-120"/>
              </a:rPr>
              <a:t>The selected ML algorithms are trained on the curated dataset, and their performance is optimized through hyperparameter tuning and cross-validation techniques to achieve the highest possible detection accuracy.</a:t>
            </a:r>
            <a:endParaRPr lang="en-US" sz="133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314"/>
          </a:xfrm>
          <a:prstGeom prst="rect">
            <a:avLst/>
          </a:prstGeom>
          <a:solidFill>
            <a:srgbClr val="FFFFFF"/>
          </a:solidFill>
          <a:ln/>
        </p:spPr>
      </p:sp>
      <p:sp>
        <p:nvSpPr>
          <p:cNvPr id="4" name="Text 2"/>
          <p:cNvSpPr/>
          <p:nvPr/>
        </p:nvSpPr>
        <p:spPr>
          <a:xfrm>
            <a:off x="2722602" y="531733"/>
            <a:ext cx="9128879" cy="604242"/>
          </a:xfrm>
          <a:prstGeom prst="rect">
            <a:avLst/>
          </a:prstGeom>
          <a:noFill/>
          <a:ln/>
        </p:spPr>
        <p:txBody>
          <a:bodyPr wrap="none" rtlCol="0" anchor="t"/>
          <a:lstStyle/>
          <a:p>
            <a:pPr marL="0" indent="0">
              <a:lnSpc>
                <a:spcPts val="4758"/>
              </a:lnSpc>
              <a:buNone/>
            </a:pPr>
            <a:r>
              <a:rPr lang="en-US" sz="3807" b="1" kern="0" spc="-114" dirty="0">
                <a:solidFill>
                  <a:srgbClr val="000000"/>
                </a:solidFill>
                <a:latin typeface="Inter" pitchFamily="34" charset="0"/>
                <a:ea typeface="Inter" pitchFamily="34" charset="-122"/>
                <a:cs typeface="Inter" pitchFamily="34" charset="-120"/>
              </a:rPr>
              <a:t>Performance Evaluation and Comparison</a:t>
            </a:r>
            <a:endParaRPr lang="en-US" sz="3807" dirty="0"/>
          </a:p>
        </p:txBody>
      </p:sp>
      <p:sp>
        <p:nvSpPr>
          <p:cNvPr id="5" name="Text 3"/>
          <p:cNvSpPr/>
          <p:nvPr/>
        </p:nvSpPr>
        <p:spPr>
          <a:xfrm>
            <a:off x="2722602" y="1522690"/>
            <a:ext cx="9185077" cy="927973"/>
          </a:xfrm>
          <a:prstGeom prst="rect">
            <a:avLst/>
          </a:prstGeom>
          <a:noFill/>
          <a:ln/>
        </p:spPr>
        <p:txBody>
          <a:bodyPr wrap="square" rtlCol="0" anchor="t"/>
          <a:lstStyle/>
          <a:p>
            <a:pPr marL="0" indent="0">
              <a:lnSpc>
                <a:spcPts val="2436"/>
              </a:lnSpc>
              <a:buNone/>
            </a:pPr>
            <a:r>
              <a:rPr lang="en-US" sz="1523" kern="0" spc="-30" dirty="0">
                <a:solidFill>
                  <a:srgbClr val="272525"/>
                </a:solidFill>
                <a:latin typeface="Inter" pitchFamily="34" charset="0"/>
                <a:ea typeface="Inter" pitchFamily="34" charset="-122"/>
                <a:cs typeface="Inter" pitchFamily="34" charset="-120"/>
              </a:rPr>
              <a:t>The project conducts a comprehensive performance evaluation of the developed phishing detection system, comparing the effectiveness of different ML algorithms to identify the most suitable approach for real-world deployment.</a:t>
            </a:r>
            <a:endParaRPr lang="en-US" sz="1523" dirty="0"/>
          </a:p>
        </p:txBody>
      </p:sp>
      <p:pic>
        <p:nvPicPr>
          <p:cNvPr id="6" name="Image 0" descr="preencoded.png"/>
          <p:cNvPicPr>
            <a:picLocks noChangeAspect="1"/>
          </p:cNvPicPr>
          <p:nvPr/>
        </p:nvPicPr>
        <p:blipFill>
          <a:blip r:embed="rId3"/>
          <a:stretch>
            <a:fillRect/>
          </a:stretch>
        </p:blipFill>
        <p:spPr>
          <a:xfrm>
            <a:off x="2722602" y="2668191"/>
            <a:ext cx="2078712" cy="1284684"/>
          </a:xfrm>
          <a:prstGeom prst="rect">
            <a:avLst/>
          </a:prstGeom>
        </p:spPr>
      </p:pic>
      <p:sp>
        <p:nvSpPr>
          <p:cNvPr id="7" name="Text 4"/>
          <p:cNvSpPr/>
          <p:nvPr/>
        </p:nvSpPr>
        <p:spPr>
          <a:xfrm>
            <a:off x="2722602" y="4194572"/>
            <a:ext cx="2078712" cy="604123"/>
          </a:xfrm>
          <a:prstGeom prst="rect">
            <a:avLst/>
          </a:prstGeom>
          <a:noFill/>
          <a:ln/>
        </p:spPr>
        <p:txBody>
          <a:bodyPr wrap="square" rtlCol="0" anchor="t"/>
          <a:lstStyle/>
          <a:p>
            <a:pPr marL="0" indent="0" algn="l">
              <a:lnSpc>
                <a:spcPts val="2379"/>
              </a:lnSpc>
              <a:buNone/>
            </a:pPr>
            <a:r>
              <a:rPr lang="en-US" sz="1903" b="1" kern="0" spc="-57" dirty="0">
                <a:solidFill>
                  <a:srgbClr val="272525"/>
                </a:solidFill>
                <a:latin typeface="Inter" pitchFamily="34" charset="0"/>
                <a:ea typeface="Inter" pitchFamily="34" charset="-122"/>
                <a:cs typeface="Inter" pitchFamily="34" charset="-120"/>
              </a:rPr>
              <a:t>K-Nearest Neighbor</a:t>
            </a:r>
            <a:endParaRPr lang="en-US" sz="1903" dirty="0"/>
          </a:p>
        </p:txBody>
      </p:sp>
      <p:sp>
        <p:nvSpPr>
          <p:cNvPr id="8" name="Text 5"/>
          <p:cNvSpPr/>
          <p:nvPr/>
        </p:nvSpPr>
        <p:spPr>
          <a:xfrm>
            <a:off x="2722602" y="4914662"/>
            <a:ext cx="2078712" cy="2783919"/>
          </a:xfrm>
          <a:prstGeom prst="rect">
            <a:avLst/>
          </a:prstGeom>
          <a:noFill/>
          <a:ln/>
        </p:spPr>
        <p:txBody>
          <a:bodyPr wrap="square" rtlCol="0" anchor="t"/>
          <a:lstStyle/>
          <a:p>
            <a:pPr marL="0" indent="0" algn="l">
              <a:lnSpc>
                <a:spcPts val="2436"/>
              </a:lnSpc>
              <a:buNone/>
            </a:pPr>
            <a:r>
              <a:rPr lang="en-US" sz="1523" kern="0" spc="-30" dirty="0">
                <a:solidFill>
                  <a:srgbClr val="272525"/>
                </a:solidFill>
                <a:latin typeface="Inter" pitchFamily="34" charset="0"/>
                <a:ea typeface="Inter" pitchFamily="34" charset="-122"/>
                <a:cs typeface="Inter" pitchFamily="34" charset="-120"/>
              </a:rPr>
              <a:t>The K-Nearest Neighbor (KNN) classifier is evaluated for its ability to accurately classify websites based on their proximity to known legitimate and phishing examples.</a:t>
            </a:r>
            <a:endParaRPr lang="en-US" sz="1523" dirty="0"/>
          </a:p>
        </p:txBody>
      </p:sp>
      <p:pic>
        <p:nvPicPr>
          <p:cNvPr id="9" name="Image 1" descr="preencoded.png"/>
          <p:cNvPicPr>
            <a:picLocks noChangeAspect="1"/>
          </p:cNvPicPr>
          <p:nvPr/>
        </p:nvPicPr>
        <p:blipFill>
          <a:blip r:embed="rId4"/>
          <a:stretch>
            <a:fillRect/>
          </a:stretch>
        </p:blipFill>
        <p:spPr>
          <a:xfrm>
            <a:off x="5091351" y="2668191"/>
            <a:ext cx="2078712" cy="1284684"/>
          </a:xfrm>
          <a:prstGeom prst="rect">
            <a:avLst/>
          </a:prstGeom>
        </p:spPr>
      </p:pic>
      <p:sp>
        <p:nvSpPr>
          <p:cNvPr id="10" name="Text 6"/>
          <p:cNvSpPr/>
          <p:nvPr/>
        </p:nvSpPr>
        <p:spPr>
          <a:xfrm>
            <a:off x="5091351" y="4194572"/>
            <a:ext cx="2078712" cy="604123"/>
          </a:xfrm>
          <a:prstGeom prst="rect">
            <a:avLst/>
          </a:prstGeom>
          <a:noFill/>
          <a:ln/>
        </p:spPr>
        <p:txBody>
          <a:bodyPr wrap="square" rtlCol="0" anchor="t"/>
          <a:lstStyle/>
          <a:p>
            <a:pPr marL="0" indent="0" algn="l">
              <a:lnSpc>
                <a:spcPts val="2379"/>
              </a:lnSpc>
              <a:buNone/>
            </a:pPr>
            <a:r>
              <a:rPr lang="en-US" sz="1903" b="1" kern="0" spc="-57" dirty="0">
                <a:solidFill>
                  <a:srgbClr val="272525"/>
                </a:solidFill>
                <a:latin typeface="Inter" pitchFamily="34" charset="0"/>
                <a:ea typeface="Inter" pitchFamily="34" charset="-122"/>
                <a:cs typeface="Inter" pitchFamily="34" charset="-120"/>
              </a:rPr>
              <a:t>Kernel Support Vector Machine</a:t>
            </a:r>
            <a:endParaRPr lang="en-US" sz="1903" dirty="0"/>
          </a:p>
        </p:txBody>
      </p:sp>
      <p:sp>
        <p:nvSpPr>
          <p:cNvPr id="11" name="Text 7"/>
          <p:cNvSpPr/>
          <p:nvPr/>
        </p:nvSpPr>
        <p:spPr>
          <a:xfrm>
            <a:off x="5091351" y="4914662"/>
            <a:ext cx="2078712" cy="2474595"/>
          </a:xfrm>
          <a:prstGeom prst="rect">
            <a:avLst/>
          </a:prstGeom>
          <a:noFill/>
          <a:ln/>
        </p:spPr>
        <p:txBody>
          <a:bodyPr wrap="square" rtlCol="0" anchor="t"/>
          <a:lstStyle/>
          <a:p>
            <a:pPr marL="0" indent="0" algn="l">
              <a:lnSpc>
                <a:spcPts val="2436"/>
              </a:lnSpc>
              <a:buNone/>
            </a:pPr>
            <a:r>
              <a:rPr lang="en-US" sz="1523" kern="0" spc="-30" dirty="0">
                <a:solidFill>
                  <a:srgbClr val="272525"/>
                </a:solidFill>
                <a:latin typeface="Inter" pitchFamily="34" charset="0"/>
                <a:ea typeface="Inter" pitchFamily="34" charset="-122"/>
                <a:cs typeface="Inter" pitchFamily="34" charset="-120"/>
              </a:rPr>
              <a:t>The Kernel Support Vector Machine (KSVM) algorithm is assessed for its capacity to identify the optimal hyperplane that separates phishing and legitimate websites.</a:t>
            </a:r>
            <a:endParaRPr lang="en-US" sz="1523" dirty="0"/>
          </a:p>
        </p:txBody>
      </p:sp>
      <p:pic>
        <p:nvPicPr>
          <p:cNvPr id="12" name="Image 2" descr="preencoded.png"/>
          <p:cNvPicPr>
            <a:picLocks noChangeAspect="1"/>
          </p:cNvPicPr>
          <p:nvPr/>
        </p:nvPicPr>
        <p:blipFill>
          <a:blip r:embed="rId5"/>
          <a:stretch>
            <a:fillRect/>
          </a:stretch>
        </p:blipFill>
        <p:spPr>
          <a:xfrm>
            <a:off x="7460099" y="2668191"/>
            <a:ext cx="2078712" cy="1284684"/>
          </a:xfrm>
          <a:prstGeom prst="rect">
            <a:avLst/>
          </a:prstGeom>
        </p:spPr>
      </p:pic>
      <p:sp>
        <p:nvSpPr>
          <p:cNvPr id="13" name="Text 8"/>
          <p:cNvSpPr/>
          <p:nvPr/>
        </p:nvSpPr>
        <p:spPr>
          <a:xfrm>
            <a:off x="7460099" y="4194572"/>
            <a:ext cx="2078712" cy="302062"/>
          </a:xfrm>
          <a:prstGeom prst="rect">
            <a:avLst/>
          </a:prstGeom>
          <a:noFill/>
          <a:ln/>
        </p:spPr>
        <p:txBody>
          <a:bodyPr wrap="none" rtlCol="0" anchor="t"/>
          <a:lstStyle/>
          <a:p>
            <a:pPr marL="0" indent="0" algn="l">
              <a:lnSpc>
                <a:spcPts val="2379"/>
              </a:lnSpc>
              <a:buNone/>
            </a:pPr>
            <a:r>
              <a:rPr lang="en-US" sz="1903" b="1" kern="0" spc="-57" dirty="0">
                <a:solidFill>
                  <a:srgbClr val="272525"/>
                </a:solidFill>
                <a:latin typeface="Inter" pitchFamily="34" charset="0"/>
                <a:ea typeface="Inter" pitchFamily="34" charset="-122"/>
                <a:cs typeface="Inter" pitchFamily="34" charset="-120"/>
              </a:rPr>
              <a:t>Decision Tree</a:t>
            </a:r>
            <a:endParaRPr lang="en-US" sz="1903" dirty="0"/>
          </a:p>
        </p:txBody>
      </p:sp>
      <p:sp>
        <p:nvSpPr>
          <p:cNvPr id="14" name="Text 9"/>
          <p:cNvSpPr/>
          <p:nvPr/>
        </p:nvSpPr>
        <p:spPr>
          <a:xfrm>
            <a:off x="7460099" y="4612600"/>
            <a:ext cx="2078712" cy="2474595"/>
          </a:xfrm>
          <a:prstGeom prst="rect">
            <a:avLst/>
          </a:prstGeom>
          <a:noFill/>
          <a:ln/>
        </p:spPr>
        <p:txBody>
          <a:bodyPr wrap="square" rtlCol="0" anchor="t"/>
          <a:lstStyle/>
          <a:p>
            <a:pPr marL="0" indent="0" algn="l">
              <a:lnSpc>
                <a:spcPts val="2436"/>
              </a:lnSpc>
              <a:buNone/>
            </a:pPr>
            <a:r>
              <a:rPr lang="en-US" sz="1523" kern="0" spc="-30" dirty="0">
                <a:solidFill>
                  <a:srgbClr val="272525"/>
                </a:solidFill>
                <a:latin typeface="Inter" pitchFamily="34" charset="0"/>
                <a:ea typeface="Inter" pitchFamily="34" charset="-122"/>
                <a:cs typeface="Inter" pitchFamily="34" charset="-120"/>
              </a:rPr>
              <a:t>The Decision Tree classifier is examined for its performance in creating a hierarchical decision-making process to distinguish between phishing and legitimate websites.</a:t>
            </a:r>
            <a:endParaRPr lang="en-US" sz="1523" dirty="0"/>
          </a:p>
        </p:txBody>
      </p:sp>
      <p:pic>
        <p:nvPicPr>
          <p:cNvPr id="15" name="Image 3" descr="preencoded.png"/>
          <p:cNvPicPr>
            <a:picLocks noChangeAspect="1"/>
          </p:cNvPicPr>
          <p:nvPr/>
        </p:nvPicPr>
        <p:blipFill>
          <a:blip r:embed="rId6"/>
          <a:stretch>
            <a:fillRect/>
          </a:stretch>
        </p:blipFill>
        <p:spPr>
          <a:xfrm>
            <a:off x="9828848" y="2668191"/>
            <a:ext cx="2078831" cy="1284803"/>
          </a:xfrm>
          <a:prstGeom prst="rect">
            <a:avLst/>
          </a:prstGeom>
        </p:spPr>
      </p:pic>
      <p:sp>
        <p:nvSpPr>
          <p:cNvPr id="16" name="Text 10"/>
          <p:cNvSpPr/>
          <p:nvPr/>
        </p:nvSpPr>
        <p:spPr>
          <a:xfrm>
            <a:off x="9828848" y="4194691"/>
            <a:ext cx="2078831" cy="302062"/>
          </a:xfrm>
          <a:prstGeom prst="rect">
            <a:avLst/>
          </a:prstGeom>
          <a:noFill/>
          <a:ln/>
        </p:spPr>
        <p:txBody>
          <a:bodyPr wrap="none" rtlCol="0" anchor="t"/>
          <a:lstStyle/>
          <a:p>
            <a:pPr marL="0" indent="0" algn="l">
              <a:lnSpc>
                <a:spcPts val="2379"/>
              </a:lnSpc>
              <a:buNone/>
            </a:pPr>
            <a:r>
              <a:rPr lang="en-US" sz="1903" b="1" kern="0" spc="-57" dirty="0">
                <a:solidFill>
                  <a:srgbClr val="272525"/>
                </a:solidFill>
                <a:latin typeface="Inter" pitchFamily="34" charset="0"/>
                <a:ea typeface="Inter" pitchFamily="34" charset="-122"/>
                <a:cs typeface="Inter" pitchFamily="34" charset="-120"/>
              </a:rPr>
              <a:t>Random Forest</a:t>
            </a:r>
            <a:endParaRPr lang="en-US" sz="1903" dirty="0"/>
          </a:p>
        </p:txBody>
      </p:sp>
      <p:sp>
        <p:nvSpPr>
          <p:cNvPr id="17" name="Text 11"/>
          <p:cNvSpPr/>
          <p:nvPr/>
        </p:nvSpPr>
        <p:spPr>
          <a:xfrm>
            <a:off x="9828848" y="4612719"/>
            <a:ext cx="2078831" cy="2474595"/>
          </a:xfrm>
          <a:prstGeom prst="rect">
            <a:avLst/>
          </a:prstGeom>
          <a:noFill/>
          <a:ln/>
        </p:spPr>
        <p:txBody>
          <a:bodyPr wrap="square" rtlCol="0" anchor="t"/>
          <a:lstStyle/>
          <a:p>
            <a:pPr marL="0" indent="0" algn="l">
              <a:lnSpc>
                <a:spcPts val="2436"/>
              </a:lnSpc>
              <a:buNone/>
            </a:pPr>
            <a:r>
              <a:rPr lang="en-US" sz="1523" kern="0" spc="-30" dirty="0">
                <a:solidFill>
                  <a:srgbClr val="272525"/>
                </a:solidFill>
                <a:latin typeface="Inter" pitchFamily="34" charset="0"/>
                <a:ea typeface="Inter" pitchFamily="34" charset="-122"/>
                <a:cs typeface="Inter" pitchFamily="34" charset="-120"/>
              </a:rPr>
              <a:t>The Random Forest Classifier, which combines multiple decision trees, is evaluated for its ability to provide robust and accurate phishing website detection.</a:t>
            </a:r>
            <a:endParaRPr lang="en-US" sz="152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838"/>
          </a:xfrm>
          <a:prstGeom prst="rect">
            <a:avLst/>
          </a:prstGeom>
          <a:solidFill>
            <a:srgbClr val="FFFFFF"/>
          </a:solidFill>
          <a:ln/>
        </p:spPr>
      </p:sp>
      <p:sp>
        <p:nvSpPr>
          <p:cNvPr id="4" name="Text 2"/>
          <p:cNvSpPr/>
          <p:nvPr/>
        </p:nvSpPr>
        <p:spPr>
          <a:xfrm>
            <a:off x="2199084" y="592336"/>
            <a:ext cx="8450818" cy="673060"/>
          </a:xfrm>
          <a:prstGeom prst="rect">
            <a:avLst/>
          </a:prstGeom>
          <a:noFill/>
          <a:ln/>
        </p:spPr>
        <p:txBody>
          <a:bodyPr wrap="none" rtlCol="0" anchor="t"/>
          <a:lstStyle/>
          <a:p>
            <a:pPr marL="0" indent="0">
              <a:lnSpc>
                <a:spcPts val="5301"/>
              </a:lnSpc>
              <a:buNone/>
            </a:pPr>
            <a:r>
              <a:rPr lang="en-US" sz="4241" b="1" kern="0" spc="-127" dirty="0">
                <a:solidFill>
                  <a:srgbClr val="000000"/>
                </a:solidFill>
                <a:latin typeface="Inter" pitchFamily="34" charset="0"/>
                <a:ea typeface="Inter" pitchFamily="34" charset="-122"/>
                <a:cs typeface="Inter" pitchFamily="34" charset="-120"/>
              </a:rPr>
              <a:t>Implications and Future Directions</a:t>
            </a:r>
            <a:endParaRPr lang="en-US" sz="4241" dirty="0"/>
          </a:p>
        </p:txBody>
      </p:sp>
      <p:sp>
        <p:nvSpPr>
          <p:cNvPr id="5" name="Text 3"/>
          <p:cNvSpPr/>
          <p:nvPr/>
        </p:nvSpPr>
        <p:spPr>
          <a:xfrm>
            <a:off x="2199084" y="1696164"/>
            <a:ext cx="10232231" cy="1033701"/>
          </a:xfrm>
          <a:prstGeom prst="rect">
            <a:avLst/>
          </a:prstGeom>
          <a:noFill/>
          <a:ln/>
        </p:spPr>
        <p:txBody>
          <a:bodyPr wrap="square" rtlCol="0" anchor="t"/>
          <a:lstStyle/>
          <a:p>
            <a:pPr marL="0" indent="0">
              <a:lnSpc>
                <a:spcPts val="2714"/>
              </a:lnSpc>
              <a:buNone/>
            </a:pPr>
            <a:r>
              <a:rPr lang="en-US" sz="1696" kern="0" spc="-34" dirty="0">
                <a:solidFill>
                  <a:srgbClr val="272525"/>
                </a:solidFill>
                <a:latin typeface="Inter" pitchFamily="34" charset="0"/>
                <a:ea typeface="Inter" pitchFamily="34" charset="-122"/>
                <a:cs typeface="Inter" pitchFamily="34" charset="-120"/>
              </a:rPr>
              <a:t>The successful development of the phishing website detection system using machine learning techniques has significant implications for enhancing cybersecurity and protecting individuals and organizations from the growing threat of phishing attacks.</a:t>
            </a:r>
            <a:endParaRPr lang="en-US" sz="1696" dirty="0"/>
          </a:p>
        </p:txBody>
      </p:sp>
      <p:pic>
        <p:nvPicPr>
          <p:cNvPr id="6" name="Image 0" descr="preencoded.png"/>
          <p:cNvPicPr>
            <a:picLocks noChangeAspect="1"/>
          </p:cNvPicPr>
          <p:nvPr/>
        </p:nvPicPr>
        <p:blipFill>
          <a:blip r:embed="rId3"/>
          <a:stretch>
            <a:fillRect/>
          </a:stretch>
        </p:blipFill>
        <p:spPr>
          <a:xfrm>
            <a:off x="2199084" y="2972157"/>
            <a:ext cx="538520" cy="538520"/>
          </a:xfrm>
          <a:prstGeom prst="rect">
            <a:avLst/>
          </a:prstGeom>
        </p:spPr>
      </p:pic>
      <p:sp>
        <p:nvSpPr>
          <p:cNvPr id="7" name="Text 4"/>
          <p:cNvSpPr/>
          <p:nvPr/>
        </p:nvSpPr>
        <p:spPr>
          <a:xfrm>
            <a:off x="2199084" y="3726061"/>
            <a:ext cx="2315766" cy="673179"/>
          </a:xfrm>
          <a:prstGeom prst="rect">
            <a:avLst/>
          </a:prstGeom>
          <a:noFill/>
          <a:ln/>
        </p:spPr>
        <p:txBody>
          <a:bodyPr wrap="square" rtlCol="0" anchor="t"/>
          <a:lstStyle/>
          <a:p>
            <a:pPr marL="0" indent="0" algn="l">
              <a:lnSpc>
                <a:spcPts val="2650"/>
              </a:lnSpc>
              <a:buNone/>
            </a:pPr>
            <a:r>
              <a:rPr lang="en-US" sz="2120" b="1" kern="0" spc="-64" dirty="0">
                <a:solidFill>
                  <a:srgbClr val="272525"/>
                </a:solidFill>
                <a:latin typeface="Inter" pitchFamily="34" charset="0"/>
                <a:ea typeface="Inter" pitchFamily="34" charset="-122"/>
                <a:cs typeface="Inter" pitchFamily="34" charset="-120"/>
              </a:rPr>
              <a:t>Real-Time Detection</a:t>
            </a:r>
            <a:endParaRPr lang="en-US" sz="2120" dirty="0"/>
          </a:p>
        </p:txBody>
      </p:sp>
      <p:sp>
        <p:nvSpPr>
          <p:cNvPr id="8" name="Text 5"/>
          <p:cNvSpPr/>
          <p:nvPr/>
        </p:nvSpPr>
        <p:spPr>
          <a:xfrm>
            <a:off x="2199084" y="4528423"/>
            <a:ext cx="2315766" cy="3101102"/>
          </a:xfrm>
          <a:prstGeom prst="rect">
            <a:avLst/>
          </a:prstGeom>
          <a:noFill/>
          <a:ln/>
        </p:spPr>
        <p:txBody>
          <a:bodyPr wrap="square" rtlCol="0" anchor="t"/>
          <a:lstStyle/>
          <a:p>
            <a:pPr marL="0" indent="0" algn="l">
              <a:lnSpc>
                <a:spcPts val="2714"/>
              </a:lnSpc>
              <a:buNone/>
            </a:pPr>
            <a:r>
              <a:rPr lang="en-US" sz="1696" kern="0" spc="-34" dirty="0">
                <a:solidFill>
                  <a:srgbClr val="272525"/>
                </a:solidFill>
                <a:latin typeface="Inter" pitchFamily="34" charset="0"/>
                <a:ea typeface="Inter" pitchFamily="34" charset="-122"/>
                <a:cs typeface="Inter" pitchFamily="34" charset="-120"/>
              </a:rPr>
              <a:t>The system's ability to provide real-time phishing website detection enables immediate intervention and protection for users, reducing the risk of sensitive information being compromised.</a:t>
            </a:r>
            <a:endParaRPr lang="en-US" sz="1696" dirty="0"/>
          </a:p>
        </p:txBody>
      </p:sp>
      <p:pic>
        <p:nvPicPr>
          <p:cNvPr id="9" name="Image 1" descr="preencoded.png"/>
          <p:cNvPicPr>
            <a:picLocks noChangeAspect="1"/>
          </p:cNvPicPr>
          <p:nvPr/>
        </p:nvPicPr>
        <p:blipFill>
          <a:blip r:embed="rId4"/>
          <a:stretch>
            <a:fillRect/>
          </a:stretch>
        </p:blipFill>
        <p:spPr>
          <a:xfrm>
            <a:off x="4837867" y="2972157"/>
            <a:ext cx="538520" cy="538520"/>
          </a:xfrm>
          <a:prstGeom prst="rect">
            <a:avLst/>
          </a:prstGeom>
        </p:spPr>
      </p:pic>
      <p:sp>
        <p:nvSpPr>
          <p:cNvPr id="10" name="Text 6"/>
          <p:cNvSpPr/>
          <p:nvPr/>
        </p:nvSpPr>
        <p:spPr>
          <a:xfrm>
            <a:off x="4837867" y="3726061"/>
            <a:ext cx="2315766" cy="336590"/>
          </a:xfrm>
          <a:prstGeom prst="rect">
            <a:avLst/>
          </a:prstGeom>
          <a:noFill/>
          <a:ln/>
        </p:spPr>
        <p:txBody>
          <a:bodyPr wrap="none" rtlCol="0" anchor="t"/>
          <a:lstStyle/>
          <a:p>
            <a:pPr marL="0" indent="0" algn="l">
              <a:lnSpc>
                <a:spcPts val="2650"/>
              </a:lnSpc>
              <a:buNone/>
            </a:pPr>
            <a:r>
              <a:rPr lang="en-US" sz="2120" b="1" kern="0" spc="-64" dirty="0">
                <a:solidFill>
                  <a:srgbClr val="272525"/>
                </a:solidFill>
                <a:latin typeface="Inter" pitchFamily="34" charset="0"/>
                <a:ea typeface="Inter" pitchFamily="34" charset="-122"/>
                <a:cs typeface="Inter" pitchFamily="34" charset="-120"/>
              </a:rPr>
              <a:t>Scalability</a:t>
            </a:r>
            <a:endParaRPr lang="en-US" sz="2120" dirty="0"/>
          </a:p>
        </p:txBody>
      </p:sp>
      <p:sp>
        <p:nvSpPr>
          <p:cNvPr id="11" name="Text 7"/>
          <p:cNvSpPr/>
          <p:nvPr/>
        </p:nvSpPr>
        <p:spPr>
          <a:xfrm>
            <a:off x="4837867" y="4191833"/>
            <a:ext cx="2315766" cy="3101102"/>
          </a:xfrm>
          <a:prstGeom prst="rect">
            <a:avLst/>
          </a:prstGeom>
          <a:noFill/>
          <a:ln/>
        </p:spPr>
        <p:txBody>
          <a:bodyPr wrap="square" rtlCol="0" anchor="t"/>
          <a:lstStyle/>
          <a:p>
            <a:pPr marL="0" indent="0" algn="l">
              <a:lnSpc>
                <a:spcPts val="2714"/>
              </a:lnSpc>
              <a:buNone/>
            </a:pPr>
            <a:r>
              <a:rPr lang="en-US" sz="1696" kern="0" spc="-34" dirty="0">
                <a:solidFill>
                  <a:srgbClr val="272525"/>
                </a:solidFill>
                <a:latin typeface="Inter" pitchFamily="34" charset="0"/>
                <a:ea typeface="Inter" pitchFamily="34" charset="-122"/>
                <a:cs typeface="Inter" pitchFamily="34" charset="-120"/>
              </a:rPr>
              <a:t>The scalable design of the detection system allows it to handle increasing volumes of URL requests and adapt to evolving phishing techniques, ensuring its long-term effectiveness.</a:t>
            </a:r>
            <a:endParaRPr lang="en-US" sz="1696" dirty="0"/>
          </a:p>
        </p:txBody>
      </p:sp>
      <p:pic>
        <p:nvPicPr>
          <p:cNvPr id="12" name="Image 2" descr="preencoded.png"/>
          <p:cNvPicPr>
            <a:picLocks noChangeAspect="1"/>
          </p:cNvPicPr>
          <p:nvPr/>
        </p:nvPicPr>
        <p:blipFill>
          <a:blip r:embed="rId5"/>
          <a:stretch>
            <a:fillRect/>
          </a:stretch>
        </p:blipFill>
        <p:spPr>
          <a:xfrm>
            <a:off x="7476649" y="2972157"/>
            <a:ext cx="538520" cy="538520"/>
          </a:xfrm>
          <a:prstGeom prst="rect">
            <a:avLst/>
          </a:prstGeom>
        </p:spPr>
      </p:pic>
      <p:sp>
        <p:nvSpPr>
          <p:cNvPr id="13" name="Text 8"/>
          <p:cNvSpPr/>
          <p:nvPr/>
        </p:nvSpPr>
        <p:spPr>
          <a:xfrm>
            <a:off x="7476649" y="3726061"/>
            <a:ext cx="2315766" cy="336590"/>
          </a:xfrm>
          <a:prstGeom prst="rect">
            <a:avLst/>
          </a:prstGeom>
          <a:noFill/>
          <a:ln/>
        </p:spPr>
        <p:txBody>
          <a:bodyPr wrap="none" rtlCol="0" anchor="t"/>
          <a:lstStyle/>
          <a:p>
            <a:pPr marL="0" indent="0" algn="l">
              <a:lnSpc>
                <a:spcPts val="2650"/>
              </a:lnSpc>
              <a:buNone/>
            </a:pPr>
            <a:r>
              <a:rPr lang="en-US" sz="2120" b="1" kern="0" spc="-64" dirty="0">
                <a:solidFill>
                  <a:srgbClr val="272525"/>
                </a:solidFill>
                <a:latin typeface="Inter" pitchFamily="34" charset="0"/>
                <a:ea typeface="Inter" pitchFamily="34" charset="-122"/>
                <a:cs typeface="Inter" pitchFamily="34" charset="-120"/>
              </a:rPr>
              <a:t>Adaptability</a:t>
            </a:r>
            <a:endParaRPr lang="en-US" sz="2120" dirty="0"/>
          </a:p>
        </p:txBody>
      </p:sp>
      <p:sp>
        <p:nvSpPr>
          <p:cNvPr id="14" name="Text 9"/>
          <p:cNvSpPr/>
          <p:nvPr/>
        </p:nvSpPr>
        <p:spPr>
          <a:xfrm>
            <a:off x="7476649" y="4191833"/>
            <a:ext cx="2315766" cy="3445669"/>
          </a:xfrm>
          <a:prstGeom prst="rect">
            <a:avLst/>
          </a:prstGeom>
          <a:noFill/>
          <a:ln/>
        </p:spPr>
        <p:txBody>
          <a:bodyPr wrap="square" rtlCol="0" anchor="t"/>
          <a:lstStyle/>
          <a:p>
            <a:pPr marL="0" indent="0" algn="l">
              <a:lnSpc>
                <a:spcPts val="2714"/>
              </a:lnSpc>
              <a:buNone/>
            </a:pPr>
            <a:r>
              <a:rPr lang="en-US" sz="1696" kern="0" spc="-34" dirty="0">
                <a:solidFill>
                  <a:srgbClr val="272525"/>
                </a:solidFill>
                <a:latin typeface="Inter" pitchFamily="34" charset="0"/>
                <a:ea typeface="Inter" pitchFamily="34" charset="-122"/>
                <a:cs typeface="Inter" pitchFamily="34" charset="-120"/>
              </a:rPr>
              <a:t>The machine learning-based approach enables the system to learn from new data and update its detection capabilities, ensuring it remains effective in the face of emerging phishing threats.</a:t>
            </a:r>
            <a:endParaRPr lang="en-US" sz="1696" dirty="0"/>
          </a:p>
        </p:txBody>
      </p:sp>
      <p:pic>
        <p:nvPicPr>
          <p:cNvPr id="15" name="Image 3" descr="preencoded.png"/>
          <p:cNvPicPr>
            <a:picLocks noChangeAspect="1"/>
          </p:cNvPicPr>
          <p:nvPr/>
        </p:nvPicPr>
        <p:blipFill>
          <a:blip r:embed="rId6"/>
          <a:stretch>
            <a:fillRect/>
          </a:stretch>
        </p:blipFill>
        <p:spPr>
          <a:xfrm>
            <a:off x="10115431" y="2972157"/>
            <a:ext cx="538520" cy="538520"/>
          </a:xfrm>
          <a:prstGeom prst="rect">
            <a:avLst/>
          </a:prstGeom>
        </p:spPr>
      </p:pic>
      <p:sp>
        <p:nvSpPr>
          <p:cNvPr id="16" name="Text 10"/>
          <p:cNvSpPr/>
          <p:nvPr/>
        </p:nvSpPr>
        <p:spPr>
          <a:xfrm>
            <a:off x="10115431" y="3726061"/>
            <a:ext cx="2315885" cy="673179"/>
          </a:xfrm>
          <a:prstGeom prst="rect">
            <a:avLst/>
          </a:prstGeom>
          <a:noFill/>
          <a:ln/>
        </p:spPr>
        <p:txBody>
          <a:bodyPr wrap="square" rtlCol="0" anchor="t"/>
          <a:lstStyle/>
          <a:p>
            <a:pPr marL="0" indent="0" algn="l">
              <a:lnSpc>
                <a:spcPts val="2650"/>
              </a:lnSpc>
              <a:buNone/>
            </a:pPr>
            <a:r>
              <a:rPr lang="en-US" sz="2120" b="1" kern="0" spc="-64" dirty="0">
                <a:solidFill>
                  <a:srgbClr val="272525"/>
                </a:solidFill>
                <a:latin typeface="Inter" pitchFamily="34" charset="0"/>
                <a:ea typeface="Inter" pitchFamily="34" charset="-122"/>
                <a:cs typeface="Inter" pitchFamily="34" charset="-120"/>
              </a:rPr>
              <a:t>Cost-Effective Solution</a:t>
            </a:r>
            <a:endParaRPr lang="en-US" sz="2120" dirty="0"/>
          </a:p>
        </p:txBody>
      </p:sp>
      <p:sp>
        <p:nvSpPr>
          <p:cNvPr id="17" name="Text 11"/>
          <p:cNvSpPr/>
          <p:nvPr/>
        </p:nvSpPr>
        <p:spPr>
          <a:xfrm>
            <a:off x="10115431" y="4528423"/>
            <a:ext cx="2315885" cy="2756535"/>
          </a:xfrm>
          <a:prstGeom prst="rect">
            <a:avLst/>
          </a:prstGeom>
          <a:noFill/>
          <a:ln/>
        </p:spPr>
        <p:txBody>
          <a:bodyPr wrap="square" rtlCol="0" anchor="t"/>
          <a:lstStyle/>
          <a:p>
            <a:pPr marL="0" indent="0" algn="l">
              <a:lnSpc>
                <a:spcPts val="2714"/>
              </a:lnSpc>
              <a:buNone/>
            </a:pPr>
            <a:r>
              <a:rPr lang="en-US" sz="1696" kern="0" spc="-34" dirty="0">
                <a:solidFill>
                  <a:srgbClr val="272525"/>
                </a:solidFill>
                <a:latin typeface="Inter" pitchFamily="34" charset="0"/>
                <a:ea typeface="Inter" pitchFamily="34" charset="-122"/>
                <a:cs typeface="Inter" pitchFamily="34" charset="-120"/>
              </a:rPr>
              <a:t>The project's utilization of open-source tools and libraries provides a cost-effective solution for phishing detection, making it accessible to a wide range of users and organizations.</a:t>
            </a:r>
            <a:endParaRPr lang="en-US" sz="169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5180528" y="724138"/>
            <a:ext cx="6222206" cy="521494"/>
          </a:xfrm>
          <a:prstGeom prst="rect">
            <a:avLst/>
          </a:prstGeom>
          <a:noFill/>
          <a:ln/>
        </p:spPr>
        <p:txBody>
          <a:bodyPr wrap="none" rtlCol="0" anchor="t"/>
          <a:lstStyle/>
          <a:p>
            <a:pPr marL="0" indent="0">
              <a:lnSpc>
                <a:spcPts val="4106"/>
              </a:lnSpc>
              <a:buNone/>
            </a:pPr>
            <a:r>
              <a:rPr lang="en-US" sz="3285" b="1" kern="0" spc="-99" dirty="0">
                <a:solidFill>
                  <a:srgbClr val="000000"/>
                </a:solidFill>
                <a:latin typeface="Inter" pitchFamily="34" charset="0"/>
                <a:ea typeface="Inter" pitchFamily="34" charset="-122"/>
                <a:cs typeface="Inter" pitchFamily="34" charset="-120"/>
              </a:rPr>
              <a:t>Conclusion and Future Research</a:t>
            </a:r>
            <a:endParaRPr lang="en-US" sz="3285" dirty="0"/>
          </a:p>
        </p:txBody>
      </p:sp>
      <p:sp>
        <p:nvSpPr>
          <p:cNvPr id="6" name="Text 3"/>
          <p:cNvSpPr/>
          <p:nvPr/>
        </p:nvSpPr>
        <p:spPr>
          <a:xfrm>
            <a:off x="5180528" y="1495901"/>
            <a:ext cx="7926824" cy="1335286"/>
          </a:xfrm>
          <a:prstGeom prst="rect">
            <a:avLst/>
          </a:prstGeom>
          <a:noFill/>
          <a:ln/>
        </p:spPr>
        <p:txBody>
          <a:bodyPr wrap="square" rtlCol="0" anchor="t"/>
          <a:lstStyle/>
          <a:p>
            <a:pPr marL="0" indent="0">
              <a:lnSpc>
                <a:spcPts val="2102"/>
              </a:lnSpc>
              <a:buNone/>
            </a:pPr>
            <a:r>
              <a:rPr lang="en-US" sz="1314" kern="0" spc="-26" dirty="0">
                <a:solidFill>
                  <a:srgbClr val="272525"/>
                </a:solidFill>
                <a:latin typeface="Inter" pitchFamily="34" charset="0"/>
                <a:ea typeface="Inter" pitchFamily="34" charset="-122"/>
                <a:cs typeface="Inter" pitchFamily="34" charset="-120"/>
              </a:rPr>
              <a:t>The project's successful development of a machine learning-based phishing website detection system represents a significant contribution to the ongoing efforts in combating phishing attacks and enhancing cybersecurity defenses. The system's ability to accurately classify websites, provide real-time detection, and adapt to evolving threats highlights the potential of leveraging advanced technologies to address the growing challenge of phishing.</a:t>
            </a:r>
            <a:endParaRPr lang="en-US" sz="1314" dirty="0"/>
          </a:p>
        </p:txBody>
      </p:sp>
      <p:pic>
        <p:nvPicPr>
          <p:cNvPr id="7" name="Image 1" descr="preencoded.png"/>
          <p:cNvPicPr>
            <a:picLocks noChangeAspect="1"/>
          </p:cNvPicPr>
          <p:nvPr/>
        </p:nvPicPr>
        <p:blipFill>
          <a:blip r:embed="rId4"/>
          <a:stretch>
            <a:fillRect/>
          </a:stretch>
        </p:blipFill>
        <p:spPr>
          <a:xfrm>
            <a:off x="5180528" y="3018830"/>
            <a:ext cx="834390" cy="1495544"/>
          </a:xfrm>
          <a:prstGeom prst="rect">
            <a:avLst/>
          </a:prstGeom>
        </p:spPr>
      </p:pic>
      <p:sp>
        <p:nvSpPr>
          <p:cNvPr id="8" name="Text 4"/>
          <p:cNvSpPr/>
          <p:nvPr/>
        </p:nvSpPr>
        <p:spPr>
          <a:xfrm>
            <a:off x="6265188" y="3185636"/>
            <a:ext cx="2580799" cy="260747"/>
          </a:xfrm>
          <a:prstGeom prst="rect">
            <a:avLst/>
          </a:prstGeom>
          <a:noFill/>
          <a:ln/>
        </p:spPr>
        <p:txBody>
          <a:bodyPr wrap="none" rtlCol="0" anchor="t"/>
          <a:lstStyle/>
          <a:p>
            <a:pPr marL="0" indent="0" algn="l">
              <a:lnSpc>
                <a:spcPts val="2053"/>
              </a:lnSpc>
              <a:buNone/>
            </a:pPr>
            <a:r>
              <a:rPr lang="en-US" sz="1643" b="1" kern="0" spc="-49" dirty="0">
                <a:solidFill>
                  <a:srgbClr val="272525"/>
                </a:solidFill>
                <a:latin typeface="Inter" pitchFamily="34" charset="0"/>
                <a:ea typeface="Inter" pitchFamily="34" charset="-122"/>
                <a:cs typeface="Inter" pitchFamily="34" charset="-120"/>
              </a:rPr>
              <a:t>Comprehensive Evaluation</a:t>
            </a:r>
            <a:endParaRPr lang="en-US" sz="1643" dirty="0"/>
          </a:p>
        </p:txBody>
      </p:sp>
      <p:sp>
        <p:nvSpPr>
          <p:cNvPr id="9" name="Text 5"/>
          <p:cNvSpPr/>
          <p:nvPr/>
        </p:nvSpPr>
        <p:spPr>
          <a:xfrm>
            <a:off x="6265188" y="3546396"/>
            <a:ext cx="6842165" cy="801172"/>
          </a:xfrm>
          <a:prstGeom prst="rect">
            <a:avLst/>
          </a:prstGeom>
          <a:noFill/>
          <a:ln/>
        </p:spPr>
        <p:txBody>
          <a:bodyPr wrap="square" rtlCol="0" anchor="t"/>
          <a:lstStyle/>
          <a:p>
            <a:pPr marL="0" indent="0" algn="l">
              <a:lnSpc>
                <a:spcPts val="2102"/>
              </a:lnSpc>
              <a:buNone/>
            </a:pPr>
            <a:r>
              <a:rPr lang="en-US" sz="1314" kern="0" spc="-26" dirty="0">
                <a:solidFill>
                  <a:srgbClr val="272525"/>
                </a:solidFill>
                <a:latin typeface="Inter" pitchFamily="34" charset="0"/>
                <a:ea typeface="Inter" pitchFamily="34" charset="-122"/>
                <a:cs typeface="Inter" pitchFamily="34" charset="-120"/>
              </a:rPr>
              <a:t>The thorough performance evaluation of various ML algorithms, including KNN, KSVM, Decision Tree, and Random Forest Classifier, provides valuable insights into the strengths and limitations of each approach, guiding future research and development efforts.</a:t>
            </a:r>
            <a:endParaRPr lang="en-US" sz="1314" dirty="0"/>
          </a:p>
        </p:txBody>
      </p:sp>
      <p:pic>
        <p:nvPicPr>
          <p:cNvPr id="10" name="Image 2" descr="preencoded.png"/>
          <p:cNvPicPr>
            <a:picLocks noChangeAspect="1"/>
          </p:cNvPicPr>
          <p:nvPr/>
        </p:nvPicPr>
        <p:blipFill>
          <a:blip r:embed="rId5"/>
          <a:stretch>
            <a:fillRect/>
          </a:stretch>
        </p:blipFill>
        <p:spPr>
          <a:xfrm>
            <a:off x="5180528" y="4514374"/>
            <a:ext cx="834390" cy="1495544"/>
          </a:xfrm>
          <a:prstGeom prst="rect">
            <a:avLst/>
          </a:prstGeom>
        </p:spPr>
      </p:pic>
      <p:sp>
        <p:nvSpPr>
          <p:cNvPr id="11" name="Text 6"/>
          <p:cNvSpPr/>
          <p:nvPr/>
        </p:nvSpPr>
        <p:spPr>
          <a:xfrm>
            <a:off x="6265188" y="4681180"/>
            <a:ext cx="2153245" cy="260747"/>
          </a:xfrm>
          <a:prstGeom prst="rect">
            <a:avLst/>
          </a:prstGeom>
          <a:noFill/>
          <a:ln/>
        </p:spPr>
        <p:txBody>
          <a:bodyPr wrap="none" rtlCol="0" anchor="t"/>
          <a:lstStyle/>
          <a:p>
            <a:pPr marL="0" indent="0" algn="l">
              <a:lnSpc>
                <a:spcPts val="2053"/>
              </a:lnSpc>
              <a:buNone/>
            </a:pPr>
            <a:r>
              <a:rPr lang="en-US" sz="1643" b="1" kern="0" spc="-49" dirty="0">
                <a:solidFill>
                  <a:srgbClr val="272525"/>
                </a:solidFill>
                <a:latin typeface="Inter" pitchFamily="34" charset="0"/>
                <a:ea typeface="Inter" pitchFamily="34" charset="-122"/>
                <a:cs typeface="Inter" pitchFamily="34" charset="-120"/>
              </a:rPr>
              <a:t>Ongoing Improvement</a:t>
            </a:r>
            <a:endParaRPr lang="en-US" sz="1643" dirty="0"/>
          </a:p>
        </p:txBody>
      </p:sp>
      <p:sp>
        <p:nvSpPr>
          <p:cNvPr id="12" name="Text 7"/>
          <p:cNvSpPr/>
          <p:nvPr/>
        </p:nvSpPr>
        <p:spPr>
          <a:xfrm>
            <a:off x="6265188" y="5041940"/>
            <a:ext cx="6842165" cy="801172"/>
          </a:xfrm>
          <a:prstGeom prst="rect">
            <a:avLst/>
          </a:prstGeom>
          <a:noFill/>
          <a:ln/>
        </p:spPr>
        <p:txBody>
          <a:bodyPr wrap="square" rtlCol="0" anchor="t"/>
          <a:lstStyle/>
          <a:p>
            <a:pPr marL="0" indent="0" algn="l">
              <a:lnSpc>
                <a:spcPts val="2102"/>
              </a:lnSpc>
              <a:buNone/>
            </a:pPr>
            <a:r>
              <a:rPr lang="en-US" sz="1314" kern="0" spc="-26" dirty="0">
                <a:solidFill>
                  <a:srgbClr val="272525"/>
                </a:solidFill>
                <a:latin typeface="Inter" pitchFamily="34" charset="0"/>
                <a:ea typeface="Inter" pitchFamily="34" charset="-122"/>
                <a:cs typeface="Inter" pitchFamily="34" charset="-120"/>
              </a:rPr>
              <a:t>The project's findings pave the way for continued research and development, exploring new ML techniques, incorporating additional website features, and expanding the system's capabilities to address emerging phishing threats.</a:t>
            </a:r>
            <a:endParaRPr lang="en-US" sz="1314" dirty="0"/>
          </a:p>
        </p:txBody>
      </p:sp>
      <p:pic>
        <p:nvPicPr>
          <p:cNvPr id="13" name="Image 3" descr="preencoded.png"/>
          <p:cNvPicPr>
            <a:picLocks noChangeAspect="1"/>
          </p:cNvPicPr>
          <p:nvPr/>
        </p:nvPicPr>
        <p:blipFill>
          <a:blip r:embed="rId6"/>
          <a:stretch>
            <a:fillRect/>
          </a:stretch>
        </p:blipFill>
        <p:spPr>
          <a:xfrm>
            <a:off x="5180528" y="6009918"/>
            <a:ext cx="834390" cy="1495544"/>
          </a:xfrm>
          <a:prstGeom prst="rect">
            <a:avLst/>
          </a:prstGeom>
        </p:spPr>
      </p:pic>
      <p:sp>
        <p:nvSpPr>
          <p:cNvPr id="14" name="Text 8"/>
          <p:cNvSpPr/>
          <p:nvPr/>
        </p:nvSpPr>
        <p:spPr>
          <a:xfrm>
            <a:off x="6265188" y="6176724"/>
            <a:ext cx="2085975" cy="260747"/>
          </a:xfrm>
          <a:prstGeom prst="rect">
            <a:avLst/>
          </a:prstGeom>
          <a:noFill/>
          <a:ln/>
        </p:spPr>
        <p:txBody>
          <a:bodyPr wrap="none" rtlCol="0" anchor="t"/>
          <a:lstStyle/>
          <a:p>
            <a:pPr marL="0" indent="0" algn="l">
              <a:lnSpc>
                <a:spcPts val="2053"/>
              </a:lnSpc>
              <a:buNone/>
            </a:pPr>
            <a:r>
              <a:rPr lang="en-US" sz="1643" b="1" kern="0" spc="-49" dirty="0">
                <a:solidFill>
                  <a:srgbClr val="272525"/>
                </a:solidFill>
                <a:latin typeface="Inter" pitchFamily="34" charset="0"/>
                <a:ea typeface="Inter" pitchFamily="34" charset="-122"/>
                <a:cs typeface="Inter" pitchFamily="34" charset="-120"/>
              </a:rPr>
              <a:t>Collaborative Efforts</a:t>
            </a:r>
            <a:endParaRPr lang="en-US" sz="1643" dirty="0"/>
          </a:p>
        </p:txBody>
      </p:sp>
      <p:sp>
        <p:nvSpPr>
          <p:cNvPr id="15" name="Text 9"/>
          <p:cNvSpPr/>
          <p:nvPr/>
        </p:nvSpPr>
        <p:spPr>
          <a:xfrm>
            <a:off x="6265188" y="6537484"/>
            <a:ext cx="6842165" cy="801172"/>
          </a:xfrm>
          <a:prstGeom prst="rect">
            <a:avLst/>
          </a:prstGeom>
          <a:noFill/>
          <a:ln/>
        </p:spPr>
        <p:txBody>
          <a:bodyPr wrap="square" rtlCol="0" anchor="t"/>
          <a:lstStyle/>
          <a:p>
            <a:pPr marL="0" indent="0" algn="l">
              <a:lnSpc>
                <a:spcPts val="2102"/>
              </a:lnSpc>
              <a:buNone/>
            </a:pPr>
            <a:r>
              <a:rPr lang="en-US" sz="1314" kern="0" spc="-26" dirty="0">
                <a:solidFill>
                  <a:srgbClr val="272525"/>
                </a:solidFill>
                <a:latin typeface="Inter" pitchFamily="34" charset="0"/>
                <a:ea typeface="Inter" pitchFamily="34" charset="-122"/>
                <a:cs typeface="Inter" pitchFamily="34" charset="-120"/>
              </a:rPr>
              <a:t>The project's open-source nature and cost-effective solution encourage collaborative efforts among researchers, cybersecurity professionals, and the broader community to further enhance the detection system and contribute to the fight against phishing attacks.</a:t>
            </a:r>
            <a:endParaRPr lang="en-US" sz="1314" dirty="0"/>
          </a:p>
        </p:txBody>
      </p:sp>
      <p:pic>
        <p:nvPicPr>
          <p:cNvPr id="16"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5434"/>
          </a:xfrm>
          <a:prstGeom prst="rect">
            <a:avLst/>
          </a:prstGeom>
          <a:solidFill>
            <a:srgbClr val="FFFFFF"/>
          </a:solidFill>
          <a:ln/>
        </p:spPr>
      </p:sp>
      <p:sp>
        <p:nvSpPr>
          <p:cNvPr id="4" name="Text 2"/>
          <p:cNvSpPr/>
          <p:nvPr/>
        </p:nvSpPr>
        <p:spPr>
          <a:xfrm>
            <a:off x="2253615" y="586026"/>
            <a:ext cx="5327928" cy="665917"/>
          </a:xfrm>
          <a:prstGeom prst="rect">
            <a:avLst/>
          </a:prstGeom>
          <a:noFill/>
          <a:ln/>
        </p:spPr>
        <p:txBody>
          <a:bodyPr wrap="none" rtlCol="0" anchor="t"/>
          <a:lstStyle/>
          <a:p>
            <a:pPr marL="0" indent="0">
              <a:lnSpc>
                <a:spcPts val="5244"/>
              </a:lnSpc>
              <a:buNone/>
            </a:pPr>
            <a:r>
              <a:rPr lang="en-US" sz="4195" b="1" kern="0" spc="-126" dirty="0">
                <a:solidFill>
                  <a:srgbClr val="000000"/>
                </a:solidFill>
                <a:latin typeface="Inter" pitchFamily="34" charset="0"/>
                <a:ea typeface="Inter" pitchFamily="34" charset="-122"/>
                <a:cs typeface="Inter" pitchFamily="34" charset="-120"/>
              </a:rPr>
              <a:t>Acknowledgments</a:t>
            </a:r>
            <a:endParaRPr lang="en-US" sz="4195" dirty="0"/>
          </a:p>
        </p:txBody>
      </p:sp>
      <p:sp>
        <p:nvSpPr>
          <p:cNvPr id="5" name="Text 3"/>
          <p:cNvSpPr/>
          <p:nvPr/>
        </p:nvSpPr>
        <p:spPr>
          <a:xfrm>
            <a:off x="2253615" y="1678067"/>
            <a:ext cx="10123170" cy="1704975"/>
          </a:xfrm>
          <a:prstGeom prst="rect">
            <a:avLst/>
          </a:prstGeom>
          <a:noFill/>
          <a:ln/>
        </p:spPr>
        <p:txBody>
          <a:bodyPr wrap="squar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The successful completion of this project would not have been possible without the guidance and support of our esteemed supervisor, Dr. Akash Rajak, and the dedicated faculty members of the Department of Computer Applications at KIET Group of Institutions, Delhi-NCR, Ghaziabad. We extend our sincere gratitude for their invaluable insights, mentorship, and encouragement throughout the development process.</a:t>
            </a:r>
            <a:endParaRPr lang="en-US" sz="1678" dirty="0"/>
          </a:p>
        </p:txBody>
      </p:sp>
      <p:sp>
        <p:nvSpPr>
          <p:cNvPr id="6" name="Shape 4"/>
          <p:cNvSpPr/>
          <p:nvPr/>
        </p:nvSpPr>
        <p:spPr>
          <a:xfrm>
            <a:off x="2253615" y="3622715"/>
            <a:ext cx="10123170" cy="4026694"/>
          </a:xfrm>
          <a:prstGeom prst="roundRect">
            <a:avLst>
              <a:gd name="adj" fmla="val 2382"/>
            </a:avLst>
          </a:prstGeom>
          <a:noFill/>
          <a:ln w="7620">
            <a:solidFill>
              <a:srgbClr val="000000">
                <a:alpha val="8000"/>
              </a:srgbClr>
            </a:solidFill>
            <a:prstDash val="solid"/>
          </a:ln>
        </p:spPr>
      </p:sp>
      <p:sp>
        <p:nvSpPr>
          <p:cNvPr id="7" name="Shape 5"/>
          <p:cNvSpPr/>
          <p:nvPr/>
        </p:nvSpPr>
        <p:spPr>
          <a:xfrm>
            <a:off x="2261235" y="3630335"/>
            <a:ext cx="10107930" cy="611743"/>
          </a:xfrm>
          <a:prstGeom prst="rect">
            <a:avLst/>
          </a:prstGeom>
          <a:solidFill>
            <a:srgbClr val="FFFFFF">
              <a:alpha val="4000"/>
            </a:srgbClr>
          </a:solidFill>
          <a:ln/>
        </p:spPr>
      </p:sp>
      <p:sp>
        <p:nvSpPr>
          <p:cNvPr id="8" name="Text 6"/>
          <p:cNvSpPr/>
          <p:nvPr/>
        </p:nvSpPr>
        <p:spPr>
          <a:xfrm>
            <a:off x="2474238" y="3765709"/>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Presenter</a:t>
            </a:r>
            <a:endParaRPr lang="en-US" sz="1678" dirty="0"/>
          </a:p>
        </p:txBody>
      </p:sp>
      <p:sp>
        <p:nvSpPr>
          <p:cNvPr id="9" name="Text 7"/>
          <p:cNvSpPr/>
          <p:nvPr/>
        </p:nvSpPr>
        <p:spPr>
          <a:xfrm>
            <a:off x="7532013" y="3765709"/>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Yukta Pal</a:t>
            </a:r>
            <a:endParaRPr lang="en-US" sz="1678" dirty="0"/>
          </a:p>
        </p:txBody>
      </p:sp>
      <p:sp>
        <p:nvSpPr>
          <p:cNvPr id="10" name="Shape 8"/>
          <p:cNvSpPr/>
          <p:nvPr/>
        </p:nvSpPr>
        <p:spPr>
          <a:xfrm>
            <a:off x="2261235" y="4242078"/>
            <a:ext cx="10107930" cy="611743"/>
          </a:xfrm>
          <a:prstGeom prst="rect">
            <a:avLst/>
          </a:prstGeom>
          <a:solidFill>
            <a:srgbClr val="000000">
              <a:alpha val="4000"/>
            </a:srgbClr>
          </a:solidFill>
          <a:ln/>
        </p:spPr>
      </p:sp>
      <p:sp>
        <p:nvSpPr>
          <p:cNvPr id="11" name="Text 9"/>
          <p:cNvSpPr/>
          <p:nvPr/>
        </p:nvSpPr>
        <p:spPr>
          <a:xfrm>
            <a:off x="2474238" y="4377452"/>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Student ID</a:t>
            </a:r>
            <a:endParaRPr lang="en-US" sz="1678" dirty="0"/>
          </a:p>
        </p:txBody>
      </p:sp>
      <p:sp>
        <p:nvSpPr>
          <p:cNvPr id="12" name="Text 10"/>
          <p:cNvSpPr/>
          <p:nvPr/>
        </p:nvSpPr>
        <p:spPr>
          <a:xfrm>
            <a:off x="7532013" y="4377452"/>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2200290140189</a:t>
            </a:r>
            <a:endParaRPr lang="en-US" sz="1678" dirty="0"/>
          </a:p>
        </p:txBody>
      </p:sp>
      <p:sp>
        <p:nvSpPr>
          <p:cNvPr id="13" name="Shape 11"/>
          <p:cNvSpPr/>
          <p:nvPr/>
        </p:nvSpPr>
        <p:spPr>
          <a:xfrm>
            <a:off x="2261235" y="4853821"/>
            <a:ext cx="10107930" cy="611743"/>
          </a:xfrm>
          <a:prstGeom prst="rect">
            <a:avLst/>
          </a:prstGeom>
          <a:solidFill>
            <a:srgbClr val="FFFFFF">
              <a:alpha val="4000"/>
            </a:srgbClr>
          </a:solidFill>
          <a:ln/>
        </p:spPr>
      </p:sp>
      <p:sp>
        <p:nvSpPr>
          <p:cNvPr id="14" name="Text 12"/>
          <p:cNvSpPr/>
          <p:nvPr/>
        </p:nvSpPr>
        <p:spPr>
          <a:xfrm>
            <a:off x="2474238" y="4989195"/>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Session</a:t>
            </a:r>
            <a:endParaRPr lang="en-US" sz="1678" dirty="0"/>
          </a:p>
        </p:txBody>
      </p:sp>
      <p:sp>
        <p:nvSpPr>
          <p:cNvPr id="15" name="Text 13"/>
          <p:cNvSpPr/>
          <p:nvPr/>
        </p:nvSpPr>
        <p:spPr>
          <a:xfrm>
            <a:off x="7532013" y="4989195"/>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2023-2024 (IV Semester)</a:t>
            </a:r>
            <a:endParaRPr lang="en-US" sz="1678" dirty="0"/>
          </a:p>
        </p:txBody>
      </p:sp>
      <p:sp>
        <p:nvSpPr>
          <p:cNvPr id="16" name="Shape 14"/>
          <p:cNvSpPr/>
          <p:nvPr/>
        </p:nvSpPr>
        <p:spPr>
          <a:xfrm>
            <a:off x="2261235" y="5465564"/>
            <a:ext cx="10107930" cy="611743"/>
          </a:xfrm>
          <a:prstGeom prst="rect">
            <a:avLst/>
          </a:prstGeom>
          <a:solidFill>
            <a:srgbClr val="000000">
              <a:alpha val="4000"/>
            </a:srgbClr>
          </a:solidFill>
          <a:ln/>
        </p:spPr>
      </p:sp>
      <p:sp>
        <p:nvSpPr>
          <p:cNvPr id="17" name="Text 15"/>
          <p:cNvSpPr/>
          <p:nvPr/>
        </p:nvSpPr>
        <p:spPr>
          <a:xfrm>
            <a:off x="2474238" y="5600938"/>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Supervisor</a:t>
            </a:r>
            <a:endParaRPr lang="en-US" sz="1678" dirty="0"/>
          </a:p>
        </p:txBody>
      </p:sp>
      <p:sp>
        <p:nvSpPr>
          <p:cNvPr id="18" name="Text 16"/>
          <p:cNvSpPr/>
          <p:nvPr/>
        </p:nvSpPr>
        <p:spPr>
          <a:xfrm>
            <a:off x="7532013" y="5600938"/>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Dr. Akash Rajak</a:t>
            </a:r>
            <a:endParaRPr lang="en-US" sz="1678" dirty="0"/>
          </a:p>
        </p:txBody>
      </p:sp>
      <p:sp>
        <p:nvSpPr>
          <p:cNvPr id="19" name="Shape 17"/>
          <p:cNvSpPr/>
          <p:nvPr/>
        </p:nvSpPr>
        <p:spPr>
          <a:xfrm>
            <a:off x="2261235" y="6077307"/>
            <a:ext cx="10107930" cy="952738"/>
          </a:xfrm>
          <a:prstGeom prst="rect">
            <a:avLst/>
          </a:prstGeom>
          <a:solidFill>
            <a:srgbClr val="FFFFFF">
              <a:alpha val="4000"/>
            </a:srgbClr>
          </a:solidFill>
          <a:ln/>
        </p:spPr>
      </p:sp>
      <p:sp>
        <p:nvSpPr>
          <p:cNvPr id="20" name="Text 18"/>
          <p:cNvSpPr/>
          <p:nvPr/>
        </p:nvSpPr>
        <p:spPr>
          <a:xfrm>
            <a:off x="2474238" y="6212681"/>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Institution</a:t>
            </a:r>
            <a:endParaRPr lang="en-US" sz="1678" dirty="0"/>
          </a:p>
        </p:txBody>
      </p:sp>
      <p:sp>
        <p:nvSpPr>
          <p:cNvPr id="21" name="Text 19"/>
          <p:cNvSpPr/>
          <p:nvPr/>
        </p:nvSpPr>
        <p:spPr>
          <a:xfrm>
            <a:off x="7532013" y="6212681"/>
            <a:ext cx="4624149" cy="681990"/>
          </a:xfrm>
          <a:prstGeom prst="rect">
            <a:avLst/>
          </a:prstGeom>
          <a:noFill/>
          <a:ln/>
        </p:spPr>
        <p:txBody>
          <a:bodyPr wrap="squar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KIET Group of Institutions, Delhi-NCR, Ghaziabad</a:t>
            </a:r>
            <a:endParaRPr lang="en-US" sz="1678" dirty="0"/>
          </a:p>
        </p:txBody>
      </p:sp>
      <p:sp>
        <p:nvSpPr>
          <p:cNvPr id="22" name="Shape 20"/>
          <p:cNvSpPr/>
          <p:nvPr/>
        </p:nvSpPr>
        <p:spPr>
          <a:xfrm>
            <a:off x="2261235" y="7030045"/>
            <a:ext cx="10107930" cy="611743"/>
          </a:xfrm>
          <a:prstGeom prst="rect">
            <a:avLst/>
          </a:prstGeom>
          <a:solidFill>
            <a:srgbClr val="000000">
              <a:alpha val="4000"/>
            </a:srgbClr>
          </a:solidFill>
          <a:ln/>
        </p:spPr>
      </p:sp>
      <p:sp>
        <p:nvSpPr>
          <p:cNvPr id="23" name="Text 21"/>
          <p:cNvSpPr/>
          <p:nvPr/>
        </p:nvSpPr>
        <p:spPr>
          <a:xfrm>
            <a:off x="2474238" y="7165419"/>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Department</a:t>
            </a:r>
            <a:endParaRPr lang="en-US" sz="1678" dirty="0"/>
          </a:p>
        </p:txBody>
      </p:sp>
      <p:sp>
        <p:nvSpPr>
          <p:cNvPr id="24" name="Text 22"/>
          <p:cNvSpPr/>
          <p:nvPr/>
        </p:nvSpPr>
        <p:spPr>
          <a:xfrm>
            <a:off x="7532013" y="7165419"/>
            <a:ext cx="4624149" cy="340995"/>
          </a:xfrm>
          <a:prstGeom prst="rect">
            <a:avLst/>
          </a:prstGeom>
          <a:noFill/>
          <a:ln/>
        </p:spPr>
        <p:txBody>
          <a:bodyPr wrap="none" rtlCol="0" anchor="t"/>
          <a:lstStyle/>
          <a:p>
            <a:pPr marL="0" indent="0">
              <a:lnSpc>
                <a:spcPts val="2685"/>
              </a:lnSpc>
              <a:buNone/>
            </a:pPr>
            <a:r>
              <a:rPr lang="en-US" sz="1678" kern="0" spc="-34" dirty="0">
                <a:solidFill>
                  <a:srgbClr val="272525"/>
                </a:solidFill>
                <a:latin typeface="Inter" pitchFamily="34" charset="0"/>
                <a:ea typeface="Inter" pitchFamily="34" charset="-122"/>
                <a:cs typeface="Inter" pitchFamily="34" charset="-120"/>
              </a:rPr>
              <a:t>Department Of Computer Applications</a:t>
            </a:r>
            <a:endParaRPr lang="en-US" sz="167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1117</Words>
  <Application>Microsoft Office PowerPoint</Application>
  <PresentationFormat>Custom</PresentationFormat>
  <Paragraphs>85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Yukta Pal</cp:lastModifiedBy>
  <cp:revision>2</cp:revision>
  <dcterms:created xsi:type="dcterms:W3CDTF">2024-05-13T18:46:11Z</dcterms:created>
  <dcterms:modified xsi:type="dcterms:W3CDTF">2024-05-13T18:50:00Z</dcterms:modified>
</cp:coreProperties>
</file>