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278" r:id="rId5"/>
    <p:sldId id="280" r:id="rId6"/>
    <p:sldId id="294" r:id="rId7"/>
    <p:sldId id="295" r:id="rId8"/>
    <p:sldId id="315" r:id="rId9"/>
    <p:sldId id="318" r:id="rId10"/>
    <p:sldId id="316" r:id="rId11"/>
    <p:sldId id="319"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75" d="100"/>
          <a:sy n="75" d="100"/>
        </p:scale>
        <p:origin x="288" y="30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4/13/2024</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3T04:20:07.284"/>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3T04:20:10.853"/>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3T04:20:15.39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3T04:20:17.909"/>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3T04:20:21.812"/>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3T04:20:23.74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3T04:20:23.90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5.png"/><Relationship Id="rId7" Type="http://schemas.openxmlformats.org/officeDocument/2006/relationships/image" Target="../media/image150.png"/><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customXml" Target="../ink/ink3.xml"/><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err="1">
                <a:solidFill>
                  <a:srgbClr val="FF0000"/>
                </a:solidFill>
              </a:rPr>
              <a:t>CrisIs</a:t>
            </a:r>
            <a:br>
              <a:rPr lang="en-US" dirty="0">
                <a:solidFill>
                  <a:srgbClr val="FF0000"/>
                </a:solidFill>
              </a:rPr>
            </a:br>
            <a:endParaRPr lang="en-US" dirty="0">
              <a:solidFill>
                <a:srgbClr val="FF0000"/>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84181" y="2909792"/>
            <a:ext cx="3368370" cy="1604865"/>
          </a:xfrm>
        </p:spPr>
        <p:txBody>
          <a:bodyPr/>
          <a:lstStyle/>
          <a:p>
            <a:r>
              <a:rPr lang="en-US" dirty="0"/>
              <a:t>Crime Reporting Incident Status Information System</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257452"/>
            <a:ext cx="6767512" cy="736847"/>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2</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90765" y="1065321"/>
            <a:ext cx="8167455" cy="5105666"/>
          </a:xfrm>
        </p:spPr>
        <p:txBody>
          <a:bodyPr>
            <a:normAutofit/>
          </a:bodyPr>
          <a:lstStyle/>
          <a:p>
            <a:r>
              <a:rPr lang="en-US" sz="2000" b="1" dirty="0"/>
              <a:t>Crime Reporting Incident Status Information System</a:t>
            </a:r>
            <a:r>
              <a:rPr lang="en-US" sz="2000" dirty="0"/>
              <a:t> is intended to provide total computerized information system support for the work of the police. Its primary activities are not transparency-related, but help provide police officers with information on criminal cases and on criminals. The person who registered the case could also get access to case details and progress at any point, either by going to any police station and requesting an officer to access their case on E-police , or by accessing their case details online via the application using an FIR code number that is issued at the time of registration. Available case details would include the FIR, actions taken, actions pending, other crime details, etc. The victim could lodge a complaint if they see from accessing case details that the case has not been registered properly, or that there has been no progress made on the case since it was last accessed. Finally, senior officers in the police service could also use E-police to monitor case details and progress. All of this affects the transparency of case handling, and the accountability of police officers.</a:t>
            </a:r>
            <a:endParaRPr lang="en-IN" sz="2000" dirty="0"/>
          </a:p>
          <a:p>
            <a:endParaRPr lang="en-US" sz="1200"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80E2-AF56-BF7F-FBBA-1C089BE6EE39}"/>
              </a:ext>
            </a:extLst>
          </p:cNvPr>
          <p:cNvSpPr>
            <a:spLocks noGrp="1"/>
          </p:cNvSpPr>
          <p:nvPr>
            <p:ph type="title"/>
          </p:nvPr>
        </p:nvSpPr>
        <p:spPr/>
        <p:txBody>
          <a:bodyPr/>
          <a:lstStyle/>
          <a:p>
            <a:r>
              <a:rPr lang="en-US" dirty="0"/>
              <a:t>Software requirements</a:t>
            </a:r>
            <a:endParaRPr lang="en-IN" dirty="0"/>
          </a:p>
        </p:txBody>
      </p:sp>
      <p:sp>
        <p:nvSpPr>
          <p:cNvPr id="4" name="Slide Number Placeholder 3">
            <a:extLst>
              <a:ext uri="{FF2B5EF4-FFF2-40B4-BE49-F238E27FC236}">
                <a16:creationId xmlns:a16="http://schemas.microsoft.com/office/drawing/2014/main" id="{37063B05-2335-A066-4558-9B647B80EC49}"/>
              </a:ext>
            </a:extLst>
          </p:cNvPr>
          <p:cNvSpPr>
            <a:spLocks noGrp="1"/>
          </p:cNvSpPr>
          <p:nvPr>
            <p:ph type="sldNum" sz="quarter" idx="12"/>
          </p:nvPr>
        </p:nvSpPr>
        <p:spPr/>
        <p:txBody>
          <a:bodyPr/>
          <a:lstStyle/>
          <a:p>
            <a:fld id="{48F63A3B-78C7-47BE-AE5E-E10140E04643}" type="slidenum">
              <a:rPr lang="en-US" smtClean="0"/>
              <a:pPr/>
              <a:t>3</a:t>
            </a:fld>
            <a:endParaRPr lang="en-US" dirty="0"/>
          </a:p>
        </p:txBody>
      </p:sp>
      <p:pic>
        <p:nvPicPr>
          <p:cNvPr id="18" name="Picture Placeholder 17" descr="A blue circle with white text and a dolphin&#10;&#10;Description automatically generated">
            <a:extLst>
              <a:ext uri="{FF2B5EF4-FFF2-40B4-BE49-F238E27FC236}">
                <a16:creationId xmlns:a16="http://schemas.microsoft.com/office/drawing/2014/main" id="{8C22A87B-6CD9-8C8E-8F5D-77DAAABEE337}"/>
              </a:ext>
            </a:extLst>
          </p:cNvPr>
          <p:cNvPicPr>
            <a:picLocks noGrp="1" noChangeAspect="1"/>
          </p:cNvPicPr>
          <p:nvPr>
            <p:ph type="pic" sz="quarter" idx="13"/>
          </p:nvPr>
        </p:nvPicPr>
        <p:blipFill>
          <a:blip r:embed="rId2"/>
          <a:srcRect/>
          <a:stretch>
            <a:fillRect/>
          </a:stretch>
        </p:blipFill>
        <p:spPr/>
      </p:pic>
      <p:sp>
        <p:nvSpPr>
          <p:cNvPr id="6" name="Text Placeholder 5">
            <a:extLst>
              <a:ext uri="{FF2B5EF4-FFF2-40B4-BE49-F238E27FC236}">
                <a16:creationId xmlns:a16="http://schemas.microsoft.com/office/drawing/2014/main" id="{8DD61BCC-3AC1-740A-F130-3039284719DC}"/>
              </a:ext>
            </a:extLst>
          </p:cNvPr>
          <p:cNvSpPr>
            <a:spLocks noGrp="1"/>
          </p:cNvSpPr>
          <p:nvPr>
            <p:ph type="body" sz="quarter" idx="14"/>
          </p:nvPr>
        </p:nvSpPr>
        <p:spPr/>
        <p:txBody>
          <a:bodyPr/>
          <a:lstStyle/>
          <a:p>
            <a:r>
              <a:rPr lang="en-US" dirty="0"/>
              <a:t>ASP.NET</a:t>
            </a:r>
            <a:endParaRPr lang="en-IN" dirty="0"/>
          </a:p>
        </p:txBody>
      </p:sp>
      <p:pic>
        <p:nvPicPr>
          <p:cNvPr id="20" name="Picture Placeholder 19" descr="A white letter on a purple square&#10;&#10;Description automatically generated">
            <a:extLst>
              <a:ext uri="{FF2B5EF4-FFF2-40B4-BE49-F238E27FC236}">
                <a16:creationId xmlns:a16="http://schemas.microsoft.com/office/drawing/2014/main" id="{A7914426-38B1-E612-C402-6E5F5A63DE82}"/>
              </a:ext>
            </a:extLst>
          </p:cNvPr>
          <p:cNvPicPr>
            <a:picLocks noGrp="1" noChangeAspect="1"/>
          </p:cNvPicPr>
          <p:nvPr>
            <p:ph type="pic" sz="quarter" idx="17"/>
          </p:nvPr>
        </p:nvPicPr>
        <p:blipFill>
          <a:blip r:embed="rId3"/>
          <a:srcRect l="10125" r="10125"/>
          <a:stretch>
            <a:fillRect/>
          </a:stretch>
        </p:blipFill>
        <p:spPr/>
      </p:pic>
      <p:sp>
        <p:nvSpPr>
          <p:cNvPr id="9" name="Text Placeholder 8">
            <a:extLst>
              <a:ext uri="{FF2B5EF4-FFF2-40B4-BE49-F238E27FC236}">
                <a16:creationId xmlns:a16="http://schemas.microsoft.com/office/drawing/2014/main" id="{B70EF734-5D30-AB4D-66D1-DC8223F76DFB}"/>
              </a:ext>
            </a:extLst>
          </p:cNvPr>
          <p:cNvSpPr>
            <a:spLocks noGrp="1"/>
          </p:cNvSpPr>
          <p:nvPr>
            <p:ph type="body" sz="quarter" idx="16"/>
          </p:nvPr>
        </p:nvSpPr>
        <p:spPr/>
        <p:txBody>
          <a:bodyPr/>
          <a:lstStyle/>
          <a:p>
            <a:r>
              <a:rPr lang="en-US" dirty="0"/>
              <a:t>bootstrap</a:t>
            </a:r>
            <a:endParaRPr lang="en-IN" dirty="0"/>
          </a:p>
        </p:txBody>
      </p:sp>
      <p:pic>
        <p:nvPicPr>
          <p:cNvPr id="22" name="Picture Placeholder 21" descr="A purple ribbon in a shape of a infinity symbol&#10;&#10;Description automatically generated">
            <a:extLst>
              <a:ext uri="{FF2B5EF4-FFF2-40B4-BE49-F238E27FC236}">
                <a16:creationId xmlns:a16="http://schemas.microsoft.com/office/drawing/2014/main" id="{E03C7491-FDEF-8D6F-60CB-4CCDFA050E35}"/>
              </a:ext>
            </a:extLst>
          </p:cNvPr>
          <p:cNvPicPr>
            <a:picLocks noGrp="1" noChangeAspect="1"/>
          </p:cNvPicPr>
          <p:nvPr>
            <p:ph type="pic" sz="quarter" idx="20"/>
          </p:nvPr>
        </p:nvPicPr>
        <p:blipFill>
          <a:blip r:embed="rId4"/>
          <a:srcRect t="31" b="31"/>
          <a:stretch>
            <a:fillRect/>
          </a:stretch>
        </p:blipFill>
        <p:spPr/>
      </p:pic>
      <p:sp>
        <p:nvSpPr>
          <p:cNvPr id="12" name="Text Placeholder 11">
            <a:extLst>
              <a:ext uri="{FF2B5EF4-FFF2-40B4-BE49-F238E27FC236}">
                <a16:creationId xmlns:a16="http://schemas.microsoft.com/office/drawing/2014/main" id="{3C83E054-BE5D-A096-6215-C836BE62D373}"/>
              </a:ext>
            </a:extLst>
          </p:cNvPr>
          <p:cNvSpPr>
            <a:spLocks noGrp="1"/>
          </p:cNvSpPr>
          <p:nvPr>
            <p:ph type="body" sz="quarter" idx="19"/>
          </p:nvPr>
        </p:nvSpPr>
        <p:spPr/>
        <p:txBody>
          <a:bodyPr/>
          <a:lstStyle/>
          <a:p>
            <a:r>
              <a:rPr lang="en-US" dirty="0"/>
              <a:t>Vs studio</a:t>
            </a:r>
            <a:endParaRPr lang="en-IN" dirty="0"/>
          </a:p>
        </p:txBody>
      </p:sp>
      <p:pic>
        <p:nvPicPr>
          <p:cNvPr id="24" name="Picture Placeholder 23" descr="A white and orange logo&#10;&#10;Description automatically generated">
            <a:extLst>
              <a:ext uri="{FF2B5EF4-FFF2-40B4-BE49-F238E27FC236}">
                <a16:creationId xmlns:a16="http://schemas.microsoft.com/office/drawing/2014/main" id="{BB8C3199-E8FC-B367-88EE-6030F421623F}"/>
              </a:ext>
            </a:extLst>
          </p:cNvPr>
          <p:cNvPicPr>
            <a:picLocks noGrp="1" noChangeAspect="1"/>
          </p:cNvPicPr>
          <p:nvPr>
            <p:ph type="pic" sz="quarter" idx="23"/>
          </p:nvPr>
        </p:nvPicPr>
        <p:blipFill>
          <a:blip r:embed="rId5"/>
          <a:srcRect t="694" b="694"/>
          <a:stretch>
            <a:fillRect/>
          </a:stretch>
        </p:blipFill>
        <p:spPr/>
      </p:pic>
      <p:sp>
        <p:nvSpPr>
          <p:cNvPr id="15" name="Text Placeholder 14">
            <a:extLst>
              <a:ext uri="{FF2B5EF4-FFF2-40B4-BE49-F238E27FC236}">
                <a16:creationId xmlns:a16="http://schemas.microsoft.com/office/drawing/2014/main" id="{6EE5CFA6-08DB-D14D-BADF-262DDE1D1EAE}"/>
              </a:ext>
            </a:extLst>
          </p:cNvPr>
          <p:cNvSpPr>
            <a:spLocks noGrp="1"/>
          </p:cNvSpPr>
          <p:nvPr>
            <p:ph type="body" sz="quarter" idx="22"/>
          </p:nvPr>
        </p:nvSpPr>
        <p:spPr/>
        <p:txBody>
          <a:bodyPr/>
          <a:lstStyle/>
          <a:p>
            <a:r>
              <a:rPr lang="en-US" dirty="0"/>
              <a:t>SQL </a:t>
            </a:r>
            <a:r>
              <a:rPr lang="en-US" dirty="0" err="1"/>
              <a:t>SERver</a:t>
            </a:r>
            <a:endParaRPr lang="en-IN" dirty="0"/>
          </a:p>
        </p:txBody>
      </p:sp>
      <p:pic>
        <p:nvPicPr>
          <p:cNvPr id="3" name="Picture 2">
            <a:extLst>
              <a:ext uri="{FF2B5EF4-FFF2-40B4-BE49-F238E27FC236}">
                <a16:creationId xmlns:a16="http://schemas.microsoft.com/office/drawing/2014/main" id="{22041D86-CA99-4FB6-B4FF-9BDCD9B6ED86}"/>
              </a:ext>
            </a:extLst>
          </p:cNvPr>
          <p:cNvPicPr>
            <a:picLocks noChangeAspect="1"/>
          </p:cNvPicPr>
          <p:nvPr/>
        </p:nvPicPr>
        <p:blipFill>
          <a:blip r:embed="rId6"/>
          <a:stretch>
            <a:fillRect/>
          </a:stretch>
        </p:blipFill>
        <p:spPr>
          <a:xfrm>
            <a:off x="758905" y="2392023"/>
            <a:ext cx="2596896" cy="2597492"/>
          </a:xfrm>
          <a:prstGeom prst="rect">
            <a:avLst/>
          </a:prstGeom>
        </p:spPr>
      </p:pic>
      <p:pic>
        <p:nvPicPr>
          <p:cNvPr id="5" name="Picture 4">
            <a:extLst>
              <a:ext uri="{FF2B5EF4-FFF2-40B4-BE49-F238E27FC236}">
                <a16:creationId xmlns:a16="http://schemas.microsoft.com/office/drawing/2014/main" id="{F615B7A5-5C79-47C0-BB96-BAE4DCA90610}"/>
              </a:ext>
            </a:extLst>
          </p:cNvPr>
          <p:cNvPicPr>
            <a:picLocks noChangeAspect="1"/>
          </p:cNvPicPr>
          <p:nvPr/>
        </p:nvPicPr>
        <p:blipFill>
          <a:blip r:embed="rId7"/>
          <a:stretch>
            <a:fillRect/>
          </a:stretch>
        </p:blipFill>
        <p:spPr>
          <a:xfrm>
            <a:off x="9034272" y="2392023"/>
            <a:ext cx="2596896" cy="2596896"/>
          </a:xfrm>
          <a:prstGeom prst="rect">
            <a:avLst/>
          </a:prstGeom>
        </p:spPr>
      </p:pic>
    </p:spTree>
    <p:extLst>
      <p:ext uri="{BB962C8B-B14F-4D97-AF65-F5344CB8AC3E}">
        <p14:creationId xmlns:p14="http://schemas.microsoft.com/office/powerpoint/2010/main" val="18158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E46C-4A1A-A3D5-9B90-E59FE1694CB5}"/>
              </a:ext>
            </a:extLst>
          </p:cNvPr>
          <p:cNvSpPr>
            <a:spLocks noGrp="1"/>
          </p:cNvSpPr>
          <p:nvPr>
            <p:ph type="title"/>
          </p:nvPr>
        </p:nvSpPr>
        <p:spPr/>
        <p:txBody>
          <a:bodyPr/>
          <a:lstStyle/>
          <a:p>
            <a:r>
              <a:rPr lang="en-US" dirty="0"/>
              <a:t>modules</a:t>
            </a:r>
            <a:endParaRPr lang="en-IN" dirty="0"/>
          </a:p>
        </p:txBody>
      </p:sp>
      <p:sp>
        <p:nvSpPr>
          <p:cNvPr id="4" name="Slide Number Placeholder 3">
            <a:extLst>
              <a:ext uri="{FF2B5EF4-FFF2-40B4-BE49-F238E27FC236}">
                <a16:creationId xmlns:a16="http://schemas.microsoft.com/office/drawing/2014/main" id="{7762A939-5EF2-2E1C-B61B-12643FAAAF24}"/>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5" name="Content Placeholder 4">
            <a:extLst>
              <a:ext uri="{FF2B5EF4-FFF2-40B4-BE49-F238E27FC236}">
                <a16:creationId xmlns:a16="http://schemas.microsoft.com/office/drawing/2014/main" id="{9EBACCF5-8F26-B6E2-FC34-40251F4570EB}"/>
              </a:ext>
            </a:extLst>
          </p:cNvPr>
          <p:cNvSpPr>
            <a:spLocks noGrp="1"/>
          </p:cNvSpPr>
          <p:nvPr>
            <p:ph sz="half" idx="1"/>
          </p:nvPr>
        </p:nvSpPr>
        <p:spPr/>
        <p:txBody>
          <a:bodyPr>
            <a:normAutofit/>
          </a:bodyPr>
          <a:lstStyle/>
          <a:p>
            <a:pPr marL="0" lvl="0" indent="0">
              <a:buNone/>
            </a:pPr>
            <a:r>
              <a:rPr lang="en-US" b="1" dirty="0"/>
              <a:t>Police stations registration module:</a:t>
            </a:r>
            <a:r>
              <a:rPr lang="en-US" dirty="0"/>
              <a:t> </a:t>
            </a:r>
          </a:p>
          <a:p>
            <a:pPr marL="0" lvl="0" indent="0">
              <a:buNone/>
            </a:pPr>
            <a:r>
              <a:rPr lang="en-US" dirty="0">
                <a:solidFill>
                  <a:schemeClr val="tx1"/>
                </a:solidFill>
              </a:rPr>
              <a:t>This module maintains the information about all the police stations that are registered as per the jurisdiction of the system. It also gets integrated with the employees who are working in these stations along with their designation.</a:t>
            </a:r>
            <a:endParaRPr lang="en-IN" sz="1400" dirty="0">
              <a:solidFill>
                <a:schemeClr val="tx1"/>
              </a:solidFill>
            </a:endParaRPr>
          </a:p>
          <a:p>
            <a:pPr marL="0" indent="0">
              <a:buNone/>
            </a:pPr>
            <a:r>
              <a:rPr lang="en-US" b="1" dirty="0"/>
              <a:t> </a:t>
            </a:r>
            <a:endParaRPr lang="en-IN" sz="1400" dirty="0"/>
          </a:p>
          <a:p>
            <a:pPr marL="0" lvl="0" indent="0">
              <a:buNone/>
            </a:pPr>
            <a:r>
              <a:rPr lang="en-US" b="1" dirty="0"/>
              <a:t>Victims FIR registration module:</a:t>
            </a:r>
            <a:r>
              <a:rPr lang="en-US" dirty="0"/>
              <a:t> </a:t>
            </a:r>
          </a:p>
          <a:p>
            <a:pPr marL="0" lvl="0" indent="0">
              <a:buNone/>
            </a:pPr>
            <a:r>
              <a:rPr lang="en-US" dirty="0">
                <a:solidFill>
                  <a:schemeClr val="tx1"/>
                </a:solidFill>
              </a:rPr>
              <a:t>This module maintains the information related to the first investigation report of the crime sequences that have taken place. </a:t>
            </a:r>
            <a:r>
              <a:rPr lang="en-US">
                <a:solidFill>
                  <a:schemeClr val="tx1"/>
                </a:solidFill>
              </a:rPr>
              <a:t>The FIR </a:t>
            </a:r>
            <a:r>
              <a:rPr lang="en-US" dirty="0">
                <a:solidFill>
                  <a:schemeClr val="tx1"/>
                </a:solidFill>
              </a:rPr>
              <a:t>registers all that a data that is necessary for the investigation to take place in proper length. It identifies the crime category and the crime nature.</a:t>
            </a:r>
            <a:endParaRPr lang="en-IN" sz="1400" dirty="0">
              <a:solidFill>
                <a:schemeClr val="tx1"/>
              </a:solidFill>
            </a:endParaRPr>
          </a:p>
          <a:p>
            <a:pPr marL="0" indent="0">
              <a:buNone/>
            </a:pPr>
            <a:r>
              <a:rPr lang="en-US" b="1" dirty="0"/>
              <a:t> </a:t>
            </a:r>
            <a:endParaRPr lang="en-IN" sz="1400" dirty="0"/>
          </a:p>
          <a:p>
            <a:pPr marL="0" lvl="0" indent="0">
              <a:buNone/>
            </a:pPr>
            <a:r>
              <a:rPr lang="en-US" b="1" dirty="0"/>
              <a:t>Investigating evidence registration module:</a:t>
            </a:r>
            <a:r>
              <a:rPr lang="en-US" dirty="0"/>
              <a:t> </a:t>
            </a:r>
          </a:p>
          <a:p>
            <a:pPr marL="0" lvl="0" indent="0">
              <a:buNone/>
            </a:pPr>
            <a:r>
              <a:rPr lang="en-US" dirty="0">
                <a:solidFill>
                  <a:schemeClr val="tx1"/>
                </a:solidFill>
              </a:rPr>
              <a:t>This module makes a collection of information related to all the evidences that become categorically important under the normal sequence of the investigation, this module dynamically concentrates upon the changes that take place while the system of investigation is under process.</a:t>
            </a:r>
            <a:endParaRPr lang="en-IN" sz="1400" dirty="0">
              <a:solidFill>
                <a:schemeClr val="tx1"/>
              </a:solidFill>
            </a:endParaRPr>
          </a:p>
          <a:p>
            <a:endParaRPr lang="en-IN" sz="2400" dirty="0"/>
          </a:p>
        </p:txBody>
      </p:sp>
    </p:spTree>
    <p:extLst>
      <p:ext uri="{BB962C8B-B14F-4D97-AF65-F5344CB8AC3E}">
        <p14:creationId xmlns:p14="http://schemas.microsoft.com/office/powerpoint/2010/main" val="269858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6C6236-0EE1-98F9-861F-57F3AE4260C8}"/>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5" name="Content Placeholder 4">
            <a:extLst>
              <a:ext uri="{FF2B5EF4-FFF2-40B4-BE49-F238E27FC236}">
                <a16:creationId xmlns:a16="http://schemas.microsoft.com/office/drawing/2014/main" id="{9761CAB1-A367-4919-E0E4-5451C9FDB10F}"/>
              </a:ext>
            </a:extLst>
          </p:cNvPr>
          <p:cNvSpPr>
            <a:spLocks noGrp="1"/>
          </p:cNvSpPr>
          <p:nvPr>
            <p:ph sz="half" idx="1"/>
          </p:nvPr>
        </p:nvSpPr>
        <p:spPr>
          <a:xfrm>
            <a:off x="335902" y="578498"/>
            <a:ext cx="11322698" cy="5959462"/>
          </a:xfrm>
        </p:spPr>
        <p:txBody>
          <a:bodyPr>
            <a:normAutofit fontScale="92500" lnSpcReduction="10000"/>
          </a:bodyPr>
          <a:lstStyle/>
          <a:p>
            <a:pPr marL="0" indent="0">
              <a:buNone/>
            </a:pPr>
            <a:r>
              <a:rPr lang="en-US" b="1" dirty="0"/>
              <a:t> </a:t>
            </a:r>
            <a:endParaRPr lang="en-IN" sz="2400" dirty="0"/>
          </a:p>
          <a:p>
            <a:pPr marL="0" lvl="0" indent="0">
              <a:buNone/>
            </a:pPr>
            <a:r>
              <a:rPr lang="en-US" b="1" dirty="0"/>
              <a:t>Department Module:   </a:t>
            </a:r>
            <a:r>
              <a:rPr lang="en-US" dirty="0"/>
              <a:t>Department module has the following categories</a:t>
            </a:r>
            <a:endParaRPr lang="en-IN" sz="1400" dirty="0"/>
          </a:p>
          <a:p>
            <a:pPr lvl="5"/>
            <a:r>
              <a:rPr lang="en-US" dirty="0"/>
              <a:t>Law and Order</a:t>
            </a:r>
            <a:endParaRPr lang="en-IN" sz="1400" dirty="0"/>
          </a:p>
          <a:p>
            <a:pPr lvl="5"/>
            <a:r>
              <a:rPr lang="en-US" dirty="0"/>
              <a:t>Traffic and control</a:t>
            </a:r>
            <a:endParaRPr lang="en-IN" sz="1400" dirty="0"/>
          </a:p>
          <a:p>
            <a:pPr lvl="5"/>
            <a:r>
              <a:rPr lang="en-US" dirty="0"/>
              <a:t>Cyber Crime</a:t>
            </a:r>
            <a:endParaRPr lang="en-IN" sz="1400" dirty="0"/>
          </a:p>
          <a:p>
            <a:pPr lvl="5"/>
            <a:r>
              <a:rPr lang="en-US" dirty="0"/>
              <a:t>Women Protection</a:t>
            </a:r>
            <a:endParaRPr lang="en-IN" sz="1400" dirty="0"/>
          </a:p>
          <a:p>
            <a:pPr lvl="5"/>
            <a:r>
              <a:rPr lang="en-US" dirty="0"/>
              <a:t>CBI</a:t>
            </a:r>
            <a:endParaRPr lang="en-IN" sz="1400" dirty="0"/>
          </a:p>
          <a:p>
            <a:pPr lvl="5"/>
            <a:r>
              <a:rPr lang="en-US" dirty="0"/>
              <a:t> The above categories satisfy the following activities</a:t>
            </a:r>
            <a:endParaRPr lang="en-IN" sz="1400" dirty="0"/>
          </a:p>
          <a:p>
            <a:pPr lvl="5"/>
            <a:r>
              <a:rPr lang="en-US" dirty="0"/>
              <a:t>Maintain departments wise employees</a:t>
            </a:r>
            <a:endParaRPr lang="en-IN" sz="1400" dirty="0"/>
          </a:p>
          <a:p>
            <a:pPr lvl="5"/>
            <a:r>
              <a:rPr lang="en-US" dirty="0"/>
              <a:t>Maintain department wise cases</a:t>
            </a:r>
            <a:endParaRPr lang="en-IN" sz="1400" dirty="0"/>
          </a:p>
          <a:p>
            <a:pPr lvl="5"/>
            <a:r>
              <a:rPr lang="en-US" dirty="0"/>
              <a:t>Maintain department wise criminals according to area wise/district wise/state wise/age wise also.</a:t>
            </a:r>
            <a:endParaRPr lang="en-IN" sz="1400" dirty="0"/>
          </a:p>
          <a:p>
            <a:pPr lvl="5"/>
            <a:r>
              <a:rPr lang="en-US" dirty="0"/>
              <a:t>Maintain department wise FIR, Charge Sheet information.</a:t>
            </a:r>
            <a:endParaRPr lang="en-IN" sz="1400" dirty="0"/>
          </a:p>
          <a:p>
            <a:pPr lvl="5"/>
            <a:r>
              <a:rPr lang="en-US" dirty="0"/>
              <a:t>Maintain department wise most wanted criminal information.</a:t>
            </a:r>
            <a:endParaRPr lang="en-IN" sz="1400" dirty="0"/>
          </a:p>
          <a:p>
            <a:pPr lvl="5"/>
            <a:r>
              <a:rPr lang="en-US" dirty="0"/>
              <a:t>Maintain department wise employee transfers and promotions</a:t>
            </a:r>
            <a:endParaRPr lang="en-IN" sz="1400" dirty="0"/>
          </a:p>
          <a:p>
            <a:pPr marL="0" indent="0">
              <a:buNone/>
            </a:pPr>
            <a:r>
              <a:rPr lang="en-US" dirty="0"/>
              <a:t> </a:t>
            </a:r>
            <a:endParaRPr lang="en-IN" sz="1400" dirty="0"/>
          </a:p>
          <a:p>
            <a:pPr marL="0" indent="0">
              <a:buNone/>
            </a:pPr>
            <a:r>
              <a:rPr lang="en-US" dirty="0"/>
              <a:t> </a:t>
            </a:r>
            <a:endParaRPr lang="en-IN" sz="1400" dirty="0"/>
          </a:p>
          <a:p>
            <a:pPr marL="0" lvl="0" indent="0">
              <a:buNone/>
            </a:pPr>
            <a:r>
              <a:rPr lang="en-US" b="1" dirty="0"/>
              <a:t>Reports Module : </a:t>
            </a:r>
            <a:r>
              <a:rPr lang="en-US" dirty="0"/>
              <a:t>This system gives the following reports</a:t>
            </a:r>
            <a:endParaRPr lang="en-IN" sz="1400" dirty="0"/>
          </a:p>
          <a:p>
            <a:pPr lvl="5"/>
            <a:r>
              <a:rPr lang="en-US" dirty="0"/>
              <a:t>Complaints filed in a day and action taken to it. It should also report unattended complaints</a:t>
            </a:r>
            <a:endParaRPr lang="en-IN" sz="1400" dirty="0"/>
          </a:p>
          <a:p>
            <a:pPr lvl="5"/>
            <a:r>
              <a:rPr lang="en-US" dirty="0"/>
              <a:t> Crime rate due to various types of crimes in a month/year and also in district/state wise.</a:t>
            </a:r>
            <a:endParaRPr lang="en-IN" sz="1400" dirty="0"/>
          </a:p>
          <a:p>
            <a:pPr lvl="5"/>
            <a:r>
              <a:rPr lang="en-US" dirty="0"/>
              <a:t> Report regarding most wanted criminals and bounty information if available.</a:t>
            </a:r>
            <a:endParaRPr lang="en-IN" sz="2400" dirty="0"/>
          </a:p>
          <a:p>
            <a:pPr lvl="5"/>
            <a:r>
              <a:rPr lang="en-US" sz="1400" dirty="0"/>
              <a:t>Police officers often export the FIR copy to document format</a:t>
            </a:r>
            <a:endParaRPr lang="en-IN" sz="3200" b="1" dirty="0"/>
          </a:p>
          <a:p>
            <a:pPr lvl="5"/>
            <a:endParaRPr lang="en-IN" sz="1400" dirty="0"/>
          </a:p>
        </p:txBody>
      </p:sp>
    </p:spTree>
    <p:extLst>
      <p:ext uri="{BB962C8B-B14F-4D97-AF65-F5344CB8AC3E}">
        <p14:creationId xmlns:p14="http://schemas.microsoft.com/office/powerpoint/2010/main" val="22656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35E5-B5F2-8811-0AF9-3CFF5CC91CD7}"/>
              </a:ext>
            </a:extLst>
          </p:cNvPr>
          <p:cNvSpPr>
            <a:spLocks noGrp="1"/>
          </p:cNvSpPr>
          <p:nvPr>
            <p:ph type="title"/>
          </p:nvPr>
        </p:nvSpPr>
        <p:spPr>
          <a:xfrm>
            <a:off x="4224528" y="815010"/>
            <a:ext cx="6766560" cy="873832"/>
          </a:xfrm>
        </p:spPr>
        <p:txBody>
          <a:bodyPr/>
          <a:lstStyle/>
          <a:p>
            <a:r>
              <a:rPr lang="en-US" dirty="0"/>
              <a:t>Hardware used</a:t>
            </a:r>
            <a:endParaRPr lang="en-IN" dirty="0"/>
          </a:p>
        </p:txBody>
      </p:sp>
      <p:sp>
        <p:nvSpPr>
          <p:cNvPr id="4" name="Slide Number Placeholder 3">
            <a:extLst>
              <a:ext uri="{FF2B5EF4-FFF2-40B4-BE49-F238E27FC236}">
                <a16:creationId xmlns:a16="http://schemas.microsoft.com/office/drawing/2014/main" id="{43D184A7-0CD6-91B4-5AB3-0451433D28E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92058B6A-5D1A-5C59-DFEF-1EBEA484583E}"/>
              </a:ext>
            </a:extLst>
          </p:cNvPr>
          <p:cNvSpPr>
            <a:spLocks noGrp="1"/>
          </p:cNvSpPr>
          <p:nvPr>
            <p:ph idx="1"/>
          </p:nvPr>
        </p:nvSpPr>
        <p:spPr>
          <a:xfrm>
            <a:off x="4224528" y="2071396"/>
            <a:ext cx="6766560" cy="4099590"/>
          </a:xfrm>
        </p:spPr>
        <p:txBody>
          <a:bodyPr>
            <a:normAutofit/>
          </a:bodyPr>
          <a:lstStyle/>
          <a:p>
            <a:r>
              <a:rPr lang="en-US" b="1" dirty="0"/>
              <a:t> </a:t>
            </a:r>
            <a:endParaRPr lang="en-IN" dirty="0"/>
          </a:p>
          <a:p>
            <a:pPr lvl="0"/>
            <a:r>
              <a:rPr lang="en-US" sz="2400" dirty="0">
                <a:solidFill>
                  <a:schemeClr val="tx1"/>
                </a:solidFill>
              </a:rPr>
              <a:t>PROCESSOR  :  Pentium i3/i5 with at least 1.66Ghz </a:t>
            </a:r>
            <a:endParaRPr lang="en-IN" sz="2400" dirty="0">
              <a:solidFill>
                <a:schemeClr val="tx1"/>
              </a:solidFill>
            </a:endParaRPr>
          </a:p>
          <a:p>
            <a:pPr lvl="0"/>
            <a:r>
              <a:rPr lang="en-US" sz="2400" dirty="0">
                <a:solidFill>
                  <a:schemeClr val="tx1"/>
                </a:solidFill>
              </a:rPr>
              <a:t>RAM                 : 4 GB</a:t>
            </a:r>
            <a:endParaRPr lang="en-IN" sz="2400" dirty="0">
              <a:solidFill>
                <a:schemeClr val="tx1"/>
              </a:solidFill>
            </a:endParaRPr>
          </a:p>
          <a:p>
            <a:pPr lvl="0"/>
            <a:r>
              <a:rPr lang="en-US" sz="2400" dirty="0">
                <a:solidFill>
                  <a:schemeClr val="tx1"/>
                </a:solidFill>
              </a:rPr>
              <a:t>HDD                  : 40 GB or HIGHER</a:t>
            </a:r>
            <a:endParaRPr lang="en-IN" sz="2400" dirty="0">
              <a:solidFill>
                <a:schemeClr val="tx1"/>
              </a:solidFill>
            </a:endParaRPr>
          </a:p>
          <a:p>
            <a:pPr lvl="0"/>
            <a:r>
              <a:rPr lang="en-US" sz="2400" dirty="0">
                <a:solidFill>
                  <a:schemeClr val="tx1"/>
                </a:solidFill>
              </a:rPr>
              <a:t>OTHERS           : MONITOR,KEYBORD,MOUSE</a:t>
            </a:r>
            <a:endParaRPr lang="en-IN" sz="2400" dirty="0">
              <a:solidFill>
                <a:schemeClr val="tx1"/>
              </a:solidFill>
            </a:endParaRPr>
          </a:p>
          <a:p>
            <a:r>
              <a:rPr lang="en-US" dirty="0"/>
              <a:t> </a:t>
            </a:r>
            <a:endParaRPr lang="en-IN" dirty="0"/>
          </a:p>
          <a:p>
            <a:endParaRPr lang="en-IN" dirty="0"/>
          </a:p>
        </p:txBody>
      </p:sp>
    </p:spTree>
    <p:extLst>
      <p:ext uri="{BB962C8B-B14F-4D97-AF65-F5344CB8AC3E}">
        <p14:creationId xmlns:p14="http://schemas.microsoft.com/office/powerpoint/2010/main" val="146878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70E2-AEED-7DBA-9A6C-2C104254ABD2}"/>
              </a:ext>
            </a:extLst>
          </p:cNvPr>
          <p:cNvSpPr>
            <a:spLocks noGrp="1"/>
          </p:cNvSpPr>
          <p:nvPr>
            <p:ph type="title"/>
          </p:nvPr>
        </p:nvSpPr>
        <p:spPr>
          <a:xfrm>
            <a:off x="4224528" y="815009"/>
            <a:ext cx="6766560" cy="948477"/>
          </a:xfrm>
        </p:spPr>
        <p:txBody>
          <a:bodyPr/>
          <a:lstStyle/>
          <a:p>
            <a:r>
              <a:rPr lang="en-US" dirty="0" err="1"/>
              <a:t>OUtputs</a:t>
            </a:r>
            <a:endParaRPr lang="en-IN" dirty="0"/>
          </a:p>
        </p:txBody>
      </p:sp>
      <p:sp>
        <p:nvSpPr>
          <p:cNvPr id="4" name="Slide Number Placeholder 3">
            <a:extLst>
              <a:ext uri="{FF2B5EF4-FFF2-40B4-BE49-F238E27FC236}">
                <a16:creationId xmlns:a16="http://schemas.microsoft.com/office/drawing/2014/main" id="{1D65C95C-0B3B-5B71-C5F6-F221EFAD3D5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4FB43305-C56F-069D-6A48-DDF9B4449FF3}"/>
              </a:ext>
            </a:extLst>
          </p:cNvPr>
          <p:cNvSpPr>
            <a:spLocks noGrp="1"/>
          </p:cNvSpPr>
          <p:nvPr>
            <p:ph idx="1"/>
          </p:nvPr>
        </p:nvSpPr>
        <p:spPr>
          <a:xfrm>
            <a:off x="4224528" y="2127380"/>
            <a:ext cx="6766560" cy="4043606"/>
          </a:xfrm>
        </p:spPr>
        <p:txBody>
          <a:bodyPr>
            <a:normAutofit fontScale="92500" lnSpcReduction="10000"/>
          </a:bodyPr>
          <a:lstStyle/>
          <a:p>
            <a:r>
              <a:rPr lang="en-US" sz="1800" dirty="0">
                <a:solidFill>
                  <a:schemeClr val="tx1"/>
                </a:solidFill>
              </a:rPr>
              <a:t>This project will definitely help the police system in making the police work more efficient through equipping the police with modern solutions i.e. it aims to ensure solutions and means for the police officers that support their main activity and it will be interesting for audience in the context of law and order situation in our country. The main intent of this project is to upgrade the developing countries’ police administration to the world standard by using modern information and communication technologies. At last we recommend to developing countries that to take necessary steps for upgrading the present police system to e-police system by overcoming the issues and challenges. In future we can add and use new technologies, wireless communication systems, modern IP networks </a:t>
            </a:r>
            <a:r>
              <a:rPr lang="en-US" sz="1800" dirty="0" err="1">
                <a:solidFill>
                  <a:schemeClr val="tx1"/>
                </a:solidFill>
              </a:rPr>
              <a:t>etc.This</a:t>
            </a:r>
            <a:r>
              <a:rPr lang="en-US" sz="1800" dirty="0">
                <a:solidFill>
                  <a:schemeClr val="tx1"/>
                </a:solidFill>
              </a:rPr>
              <a:t> project has also provided facilities of RTI act, link verification and encryption algorithm that will help validate users identity as well as secure document given by user. An image comparison algorithm is written to help cops check an existing person online.</a:t>
            </a:r>
            <a:endParaRPr lang="en-IN" sz="1800" dirty="0">
              <a:solidFill>
                <a:schemeClr val="tx1"/>
              </a:solidFill>
            </a:endParaRPr>
          </a:p>
          <a:p>
            <a:endParaRPr lang="en-IN" sz="2000" dirty="0"/>
          </a:p>
        </p:txBody>
      </p:sp>
    </p:spTree>
    <p:extLst>
      <p:ext uri="{BB962C8B-B14F-4D97-AF65-F5344CB8AC3E}">
        <p14:creationId xmlns:p14="http://schemas.microsoft.com/office/powerpoint/2010/main" val="165402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1F67-0902-3F21-97C0-26152BE7ABD7}"/>
              </a:ext>
            </a:extLst>
          </p:cNvPr>
          <p:cNvSpPr>
            <a:spLocks noGrp="1"/>
          </p:cNvSpPr>
          <p:nvPr>
            <p:ph type="title"/>
          </p:nvPr>
        </p:nvSpPr>
        <p:spPr>
          <a:xfrm>
            <a:off x="4224528" y="815009"/>
            <a:ext cx="6766560" cy="892493"/>
          </a:xfrm>
        </p:spPr>
        <p:txBody>
          <a:bodyPr/>
          <a:lstStyle/>
          <a:p>
            <a:r>
              <a:rPr lang="en-US" dirty="0"/>
              <a:t>Gantt chart</a:t>
            </a:r>
            <a:endParaRPr lang="en-IN" dirty="0"/>
          </a:p>
        </p:txBody>
      </p:sp>
      <p:sp>
        <p:nvSpPr>
          <p:cNvPr id="4" name="Slide Number Placeholder 3">
            <a:extLst>
              <a:ext uri="{FF2B5EF4-FFF2-40B4-BE49-F238E27FC236}">
                <a16:creationId xmlns:a16="http://schemas.microsoft.com/office/drawing/2014/main" id="{2E55B480-96DB-1798-E6BD-4F460AF75711}"/>
              </a:ext>
            </a:extLst>
          </p:cNvPr>
          <p:cNvSpPr>
            <a:spLocks noGrp="1"/>
          </p:cNvSpPr>
          <p:nvPr>
            <p:ph type="sldNum" sz="quarter" idx="12"/>
          </p:nvPr>
        </p:nvSpPr>
        <p:spPr/>
        <p:txBody>
          <a:bodyPr/>
          <a:lstStyle/>
          <a:p>
            <a:fld id="{48F63A3B-78C7-47BE-AE5E-E10140E04643}" type="slidenum">
              <a:rPr lang="en-US" smtClean="0"/>
              <a:pPr/>
              <a:t>8</a:t>
            </a:fld>
            <a:endParaRPr lang="en-US" dirty="0"/>
          </a:p>
        </p:txBody>
      </p:sp>
      <p:graphicFrame>
        <p:nvGraphicFramePr>
          <p:cNvPr id="3" name="Content Placeholder 2">
            <a:extLst>
              <a:ext uri="{FF2B5EF4-FFF2-40B4-BE49-F238E27FC236}">
                <a16:creationId xmlns:a16="http://schemas.microsoft.com/office/drawing/2014/main" id="{E74856DE-E3B2-42F1-B9F5-A60AC6D539AB}"/>
              </a:ext>
            </a:extLst>
          </p:cNvPr>
          <p:cNvGraphicFramePr>
            <a:graphicFrameLocks noGrp="1"/>
          </p:cNvGraphicFramePr>
          <p:nvPr>
            <p:ph idx="1"/>
            <p:extLst>
              <p:ext uri="{D42A27DB-BD31-4B8C-83A1-F6EECF244321}">
                <p14:modId xmlns:p14="http://schemas.microsoft.com/office/powerpoint/2010/main" val="3874480021"/>
              </p:ext>
            </p:extLst>
          </p:nvPr>
        </p:nvGraphicFramePr>
        <p:xfrm>
          <a:off x="4332303" y="1841148"/>
          <a:ext cx="7184678" cy="4376770"/>
        </p:xfrm>
        <a:graphic>
          <a:graphicData uri="http://schemas.openxmlformats.org/drawingml/2006/table">
            <a:tbl>
              <a:tblPr firstRow="1" firstCol="1" lastRow="1" lastCol="1" bandRow="1" bandCol="1">
                <a:tableStyleId>{5DA37D80-6434-44D0-A028-1B22A696006F}</a:tableStyleId>
              </a:tblPr>
              <a:tblGrid>
                <a:gridCol w="1764016">
                  <a:extLst>
                    <a:ext uri="{9D8B030D-6E8A-4147-A177-3AD203B41FA5}">
                      <a16:colId xmlns:a16="http://schemas.microsoft.com/office/drawing/2014/main" val="4119978362"/>
                    </a:ext>
                  </a:extLst>
                </a:gridCol>
                <a:gridCol w="876166">
                  <a:extLst>
                    <a:ext uri="{9D8B030D-6E8A-4147-A177-3AD203B41FA5}">
                      <a16:colId xmlns:a16="http://schemas.microsoft.com/office/drawing/2014/main" val="2345721303"/>
                    </a:ext>
                  </a:extLst>
                </a:gridCol>
                <a:gridCol w="876166">
                  <a:extLst>
                    <a:ext uri="{9D8B030D-6E8A-4147-A177-3AD203B41FA5}">
                      <a16:colId xmlns:a16="http://schemas.microsoft.com/office/drawing/2014/main" val="3813986289"/>
                    </a:ext>
                  </a:extLst>
                </a:gridCol>
                <a:gridCol w="876166">
                  <a:extLst>
                    <a:ext uri="{9D8B030D-6E8A-4147-A177-3AD203B41FA5}">
                      <a16:colId xmlns:a16="http://schemas.microsoft.com/office/drawing/2014/main" val="469049803"/>
                    </a:ext>
                  </a:extLst>
                </a:gridCol>
                <a:gridCol w="717110">
                  <a:extLst>
                    <a:ext uri="{9D8B030D-6E8A-4147-A177-3AD203B41FA5}">
                      <a16:colId xmlns:a16="http://schemas.microsoft.com/office/drawing/2014/main" val="1107102480"/>
                    </a:ext>
                  </a:extLst>
                </a:gridCol>
                <a:gridCol w="230494">
                  <a:extLst>
                    <a:ext uri="{9D8B030D-6E8A-4147-A177-3AD203B41FA5}">
                      <a16:colId xmlns:a16="http://schemas.microsoft.com/office/drawing/2014/main" val="3869990609"/>
                    </a:ext>
                  </a:extLst>
                </a:gridCol>
                <a:gridCol w="876166">
                  <a:extLst>
                    <a:ext uri="{9D8B030D-6E8A-4147-A177-3AD203B41FA5}">
                      <a16:colId xmlns:a16="http://schemas.microsoft.com/office/drawing/2014/main" val="3390488351"/>
                    </a:ext>
                  </a:extLst>
                </a:gridCol>
                <a:gridCol w="342678">
                  <a:extLst>
                    <a:ext uri="{9D8B030D-6E8A-4147-A177-3AD203B41FA5}">
                      <a16:colId xmlns:a16="http://schemas.microsoft.com/office/drawing/2014/main" val="2688447593"/>
                    </a:ext>
                  </a:extLst>
                </a:gridCol>
                <a:gridCol w="533488">
                  <a:extLst>
                    <a:ext uri="{9D8B030D-6E8A-4147-A177-3AD203B41FA5}">
                      <a16:colId xmlns:a16="http://schemas.microsoft.com/office/drawing/2014/main" val="2777510362"/>
                    </a:ext>
                  </a:extLst>
                </a:gridCol>
                <a:gridCol w="92228">
                  <a:extLst>
                    <a:ext uri="{9D8B030D-6E8A-4147-A177-3AD203B41FA5}">
                      <a16:colId xmlns:a16="http://schemas.microsoft.com/office/drawing/2014/main" val="1647665275"/>
                    </a:ext>
                  </a:extLst>
                </a:gridCol>
              </a:tblGrid>
              <a:tr h="396081">
                <a:tc>
                  <a:txBody>
                    <a:bodyPr/>
                    <a:lstStyle/>
                    <a:p>
                      <a:pPr algn="just">
                        <a:lnSpc>
                          <a:spcPct val="115000"/>
                        </a:lnSpc>
                        <a:spcAft>
                          <a:spcPts val="1000"/>
                        </a:spcAft>
                        <a:tabLst>
                          <a:tab pos="3200400" algn="l"/>
                        </a:tabLst>
                      </a:pPr>
                      <a:r>
                        <a:rPr lang="en-US" sz="1400" kern="1600" cap="all" spc="100">
                          <a:effectLst/>
                        </a:rPr>
                        <a:t>PHASE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9">
                  <a:txBody>
                    <a:bodyPr/>
                    <a:lstStyle/>
                    <a:p>
                      <a:pPr algn="just">
                        <a:lnSpc>
                          <a:spcPct val="115000"/>
                        </a:lnSpc>
                        <a:spcAft>
                          <a:spcPts val="1000"/>
                        </a:spcAft>
                        <a:tabLst>
                          <a:tab pos="3200400" algn="l"/>
                        </a:tabLst>
                      </a:pPr>
                      <a:r>
                        <a:rPr lang="en-US" sz="1400" kern="1600" cap="all" spc="100">
                          <a:effectLst/>
                        </a:rPr>
                        <a:t>TIME REQUIRED(IN weeks)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71833842"/>
                  </a:ext>
                </a:extLst>
              </a:tr>
              <a:tr h="470457">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WK1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WK2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WK4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WK5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just">
                        <a:lnSpc>
                          <a:spcPct val="115000"/>
                        </a:lnSpc>
                        <a:spcAft>
                          <a:spcPts val="1000"/>
                        </a:spcAft>
                        <a:tabLst>
                          <a:tab pos="3200400" algn="l"/>
                        </a:tabLst>
                      </a:pPr>
                      <a:r>
                        <a:rPr lang="en-US" sz="1400" kern="1600" cap="all" spc="100">
                          <a:effectLst/>
                        </a:rPr>
                        <a:t>WK8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WK9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l">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49076953"/>
                  </a:ext>
                </a:extLst>
              </a:tr>
              <a:tr h="956317">
                <a:tc>
                  <a:txBody>
                    <a:bodyPr/>
                    <a:lstStyle/>
                    <a:p>
                      <a:pPr algn="just">
                        <a:lnSpc>
                          <a:spcPct val="115000"/>
                        </a:lnSpc>
                        <a:spcAft>
                          <a:spcPts val="1000"/>
                        </a:spcAft>
                        <a:tabLst>
                          <a:tab pos="3200400" algn="l"/>
                        </a:tabLst>
                      </a:pPr>
                      <a:r>
                        <a:rPr lang="en-US" sz="1400" kern="1600" cap="all" spc="100">
                          <a:effectLst/>
                        </a:rPr>
                        <a:t>reQUIREMENT Gathering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l">
                        <a:lnSpc>
                          <a:spcPct val="115000"/>
                        </a:lnSpc>
                        <a:spcAft>
                          <a:spcPts val="10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65989500"/>
                  </a:ext>
                </a:extLst>
              </a:tr>
              <a:tr h="713387">
                <a:tc>
                  <a:txBody>
                    <a:bodyPr/>
                    <a:lstStyle/>
                    <a:p>
                      <a:pPr algn="just">
                        <a:lnSpc>
                          <a:spcPct val="115000"/>
                        </a:lnSpc>
                        <a:spcAft>
                          <a:spcPts val="1000"/>
                        </a:spcAft>
                        <a:tabLst>
                          <a:tab pos="3200400" algn="l"/>
                        </a:tabLst>
                      </a:pPr>
                      <a:r>
                        <a:rPr lang="en-US" sz="1400" kern="1600" cap="all" spc="100">
                          <a:effectLst/>
                        </a:rPr>
                        <a:t>ReQUIREMENT analysis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l">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38391390"/>
                  </a:ext>
                </a:extLst>
              </a:tr>
              <a:tr h="452664">
                <a:tc>
                  <a:txBody>
                    <a:bodyPr/>
                    <a:lstStyle/>
                    <a:p>
                      <a:pPr algn="just">
                        <a:lnSpc>
                          <a:spcPct val="115000"/>
                        </a:lnSpc>
                        <a:spcAft>
                          <a:spcPts val="1000"/>
                        </a:spcAft>
                        <a:tabLst>
                          <a:tab pos="3200400" algn="l"/>
                        </a:tabLst>
                      </a:pPr>
                      <a:r>
                        <a:rPr lang="en-US" sz="1400" kern="1600" cap="all" spc="100">
                          <a:effectLst/>
                        </a:rPr>
                        <a:t>design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noFill/>
                  </a:tcPr>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l">
                        <a:lnSpc>
                          <a:spcPct val="115000"/>
                        </a:lnSpc>
                        <a:spcAft>
                          <a:spcPts val="10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98339656"/>
                  </a:ext>
                </a:extLst>
              </a:tr>
              <a:tr h="452664">
                <a:tc>
                  <a:txBody>
                    <a:bodyPr/>
                    <a:lstStyle/>
                    <a:p>
                      <a:pPr algn="just">
                        <a:lnSpc>
                          <a:spcPct val="115000"/>
                        </a:lnSpc>
                        <a:spcAft>
                          <a:spcPts val="1000"/>
                        </a:spcAft>
                        <a:tabLst>
                          <a:tab pos="3200400" algn="l"/>
                        </a:tabLst>
                      </a:pPr>
                      <a:r>
                        <a:rPr lang="en-US" sz="1400" kern="1600" cap="all" spc="100">
                          <a:effectLst/>
                        </a:rPr>
                        <a:t>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l">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88244001"/>
                  </a:ext>
                </a:extLst>
              </a:tr>
              <a:tr h="452664">
                <a:tc>
                  <a:txBody>
                    <a:bodyPr/>
                    <a:lstStyle/>
                    <a:p>
                      <a:pPr algn="just">
                        <a:lnSpc>
                          <a:spcPct val="115000"/>
                        </a:lnSpc>
                        <a:spcAft>
                          <a:spcPts val="1000"/>
                        </a:spcAft>
                        <a:tabLst>
                          <a:tab pos="3200400" algn="l"/>
                        </a:tabLst>
                      </a:pPr>
                      <a:r>
                        <a:rPr lang="en-US" sz="1400" kern="1600" cap="all" spc="100">
                          <a:effectLst/>
                        </a:rPr>
                        <a:t>testing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l">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99245962"/>
                  </a:ext>
                </a:extLst>
              </a:tr>
              <a:tr h="482536">
                <a:tc>
                  <a:txBody>
                    <a:bodyPr/>
                    <a:lstStyle/>
                    <a:p>
                      <a:pPr algn="just">
                        <a:lnSpc>
                          <a:spcPct val="115000"/>
                        </a:lnSpc>
                        <a:spcAft>
                          <a:spcPts val="1000"/>
                        </a:spcAft>
                        <a:tabLst>
                          <a:tab pos="3200400" algn="l"/>
                        </a:tabLst>
                      </a:pPr>
                      <a:r>
                        <a:rPr lang="en-US" sz="1400" kern="1600" cap="all" spc="100">
                          <a:effectLst/>
                        </a:rPr>
                        <a:t>implementa-tion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gridSpan="2">
                  <a:txBody>
                    <a:bodyPr/>
                    <a:lstStyle/>
                    <a:p>
                      <a:pPr algn="just">
                        <a:lnSpc>
                          <a:spcPct val="115000"/>
                        </a:lnSpc>
                        <a:spcAft>
                          <a:spcPts val="1000"/>
                        </a:spcAft>
                        <a:tabLst>
                          <a:tab pos="3200400" algn="l"/>
                        </a:tabLst>
                      </a:pPr>
                      <a:r>
                        <a:rPr lang="en-US" sz="1400" kern="1600" cap="all" spc="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28" marR="66828" marT="0" marB="0"/>
                </a:tc>
                <a:tc hMerge="1">
                  <a:txBody>
                    <a:bodyPr/>
                    <a:lstStyle/>
                    <a:p>
                      <a:endParaRPr lang="en-IN"/>
                    </a:p>
                  </a:txBody>
                  <a:tcPr/>
                </a:tc>
                <a:tc>
                  <a:txBody>
                    <a:bodyPr/>
                    <a:lstStyle/>
                    <a:p>
                      <a:pPr algn="l">
                        <a:lnSpc>
                          <a:spcPct val="115000"/>
                        </a:lnSpc>
                        <a:spcAft>
                          <a:spcPts val="10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79938706"/>
                  </a:ext>
                </a:extLst>
              </a:tr>
            </a:tbl>
          </a:graphicData>
        </a:graphic>
      </p:graphicFrame>
      <p:sp>
        <p:nvSpPr>
          <p:cNvPr id="6" name="Rectangle 1">
            <a:extLst>
              <a:ext uri="{FF2B5EF4-FFF2-40B4-BE49-F238E27FC236}">
                <a16:creationId xmlns:a16="http://schemas.microsoft.com/office/drawing/2014/main" id="{8900B8AA-87B6-43D3-BC9A-0FFA419525F6}"/>
              </a:ext>
            </a:extLst>
          </p:cNvPr>
          <p:cNvSpPr>
            <a:spLocks noChangeArrowheads="1"/>
          </p:cNvSpPr>
          <p:nvPr/>
        </p:nvSpPr>
        <p:spPr bwMode="auto">
          <a:xfrm>
            <a:off x="-2453025" y="-129160"/>
            <a:ext cx="19477830" cy="7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38088"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0400" algn="l"/>
              </a:tabLst>
            </a:pPr>
            <a:endPar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20040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B36F2752-C310-4E5B-9570-344C5FB9EE9D}"/>
                  </a:ext>
                </a:extLst>
              </p14:cNvPr>
              <p14:cNvContentPartPr/>
              <p14:nvPr/>
            </p14:nvContentPartPr>
            <p14:xfrm>
              <a:off x="6507700" y="3063312"/>
              <a:ext cx="360" cy="360"/>
            </p14:xfrm>
          </p:contentPart>
        </mc:Choice>
        <mc:Fallback>
          <p:pic>
            <p:nvPicPr>
              <p:cNvPr id="8" name="Ink 7">
                <a:extLst>
                  <a:ext uri="{FF2B5EF4-FFF2-40B4-BE49-F238E27FC236}">
                    <a16:creationId xmlns:a16="http://schemas.microsoft.com/office/drawing/2014/main" id="{B36F2752-C310-4E5B-9570-344C5FB9EE9D}"/>
                  </a:ext>
                </a:extLst>
              </p:cNvPr>
              <p:cNvPicPr/>
              <p:nvPr/>
            </p:nvPicPr>
            <p:blipFill>
              <a:blip r:embed="rId3"/>
              <a:stretch>
                <a:fillRect/>
              </a:stretch>
            </p:blipFill>
            <p:spPr>
              <a:xfrm>
                <a:off x="6453700" y="295531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FC86808E-5756-4F72-9986-CF2052CBE5BC}"/>
                  </a:ext>
                </a:extLst>
              </p14:cNvPr>
              <p14:cNvContentPartPr/>
              <p14:nvPr/>
            </p14:nvContentPartPr>
            <p14:xfrm>
              <a:off x="7462426" y="3969745"/>
              <a:ext cx="360" cy="360"/>
            </p14:xfrm>
          </p:contentPart>
        </mc:Choice>
        <mc:Fallback>
          <p:pic>
            <p:nvPicPr>
              <p:cNvPr id="9" name="Ink 8">
                <a:extLst>
                  <a:ext uri="{FF2B5EF4-FFF2-40B4-BE49-F238E27FC236}">
                    <a16:creationId xmlns:a16="http://schemas.microsoft.com/office/drawing/2014/main" id="{FC86808E-5756-4F72-9986-CF2052CBE5BC}"/>
                  </a:ext>
                </a:extLst>
              </p:cNvPr>
              <p:cNvPicPr/>
              <p:nvPr/>
            </p:nvPicPr>
            <p:blipFill>
              <a:blip r:embed="rId3"/>
              <a:stretch>
                <a:fillRect/>
              </a:stretch>
            </p:blipFill>
            <p:spPr>
              <a:xfrm>
                <a:off x="7408426" y="386174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B8DEC2E3-B0F3-4599-B8E3-1C720AB6A400}"/>
                  </a:ext>
                </a:extLst>
              </p14:cNvPr>
              <p14:cNvContentPartPr/>
              <p14:nvPr/>
            </p14:nvContentPartPr>
            <p14:xfrm>
              <a:off x="8262634" y="4590072"/>
              <a:ext cx="360" cy="360"/>
            </p14:xfrm>
          </p:contentPart>
        </mc:Choice>
        <mc:Fallback>
          <p:pic>
            <p:nvPicPr>
              <p:cNvPr id="10" name="Ink 9">
                <a:extLst>
                  <a:ext uri="{FF2B5EF4-FFF2-40B4-BE49-F238E27FC236}">
                    <a16:creationId xmlns:a16="http://schemas.microsoft.com/office/drawing/2014/main" id="{B8DEC2E3-B0F3-4599-B8E3-1C720AB6A400}"/>
                  </a:ext>
                </a:extLst>
              </p:cNvPr>
              <p:cNvPicPr/>
              <p:nvPr/>
            </p:nvPicPr>
            <p:blipFill>
              <a:blip r:embed="rId3"/>
              <a:stretch>
                <a:fillRect/>
              </a:stretch>
            </p:blipFill>
            <p:spPr>
              <a:xfrm>
                <a:off x="8208634" y="44820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74E7D1E-3F1D-4ED5-9C83-CEA8FD1A9435}"/>
                  </a:ext>
                </a:extLst>
              </p14:cNvPr>
              <p14:cNvContentPartPr/>
              <p14:nvPr/>
            </p14:nvContentPartPr>
            <p14:xfrm>
              <a:off x="9335448" y="5156712"/>
              <a:ext cx="360" cy="360"/>
            </p14:xfrm>
          </p:contentPart>
        </mc:Choice>
        <mc:Fallback xmlns="">
          <p:pic>
            <p:nvPicPr>
              <p:cNvPr id="11" name="Ink 10">
                <a:extLst>
                  <a:ext uri="{FF2B5EF4-FFF2-40B4-BE49-F238E27FC236}">
                    <a16:creationId xmlns:a16="http://schemas.microsoft.com/office/drawing/2014/main" id="{C74E7D1E-3F1D-4ED5-9C83-CEA8FD1A9435}"/>
                  </a:ext>
                </a:extLst>
              </p:cNvPr>
              <p:cNvPicPr/>
              <p:nvPr/>
            </p:nvPicPr>
            <p:blipFill>
              <a:blip r:embed="rId7"/>
              <a:stretch>
                <a:fillRect/>
              </a:stretch>
            </p:blipFill>
            <p:spPr>
              <a:xfrm>
                <a:off x="9281808" y="50487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393AE2D0-0E26-458D-999F-FB6368D5AB9F}"/>
                  </a:ext>
                </a:extLst>
              </p14:cNvPr>
              <p14:cNvContentPartPr/>
              <p14:nvPr/>
            </p14:nvContentPartPr>
            <p14:xfrm>
              <a:off x="10149408" y="5605272"/>
              <a:ext cx="360" cy="360"/>
            </p14:xfrm>
          </p:contentPart>
        </mc:Choice>
        <mc:Fallback xmlns="">
          <p:pic>
            <p:nvPicPr>
              <p:cNvPr id="12" name="Ink 11">
                <a:extLst>
                  <a:ext uri="{FF2B5EF4-FFF2-40B4-BE49-F238E27FC236}">
                    <a16:creationId xmlns:a16="http://schemas.microsoft.com/office/drawing/2014/main" id="{393AE2D0-0E26-458D-999F-FB6368D5AB9F}"/>
                  </a:ext>
                </a:extLst>
              </p:cNvPr>
              <p:cNvPicPr/>
              <p:nvPr/>
            </p:nvPicPr>
            <p:blipFill>
              <a:blip r:embed="rId7"/>
              <a:stretch>
                <a:fillRect/>
              </a:stretch>
            </p:blipFill>
            <p:spPr>
              <a:xfrm>
                <a:off x="10095408" y="5497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30EA0229-671C-4208-9C48-1BC0A6CCFBE7}"/>
                  </a:ext>
                </a:extLst>
              </p14:cNvPr>
              <p14:cNvContentPartPr/>
              <p14:nvPr/>
            </p14:nvContentPartPr>
            <p14:xfrm>
              <a:off x="11145888" y="6007392"/>
              <a:ext cx="360" cy="360"/>
            </p14:xfrm>
          </p:contentPart>
        </mc:Choice>
        <mc:Fallback xmlns="">
          <p:pic>
            <p:nvPicPr>
              <p:cNvPr id="13" name="Ink 12">
                <a:extLst>
                  <a:ext uri="{FF2B5EF4-FFF2-40B4-BE49-F238E27FC236}">
                    <a16:creationId xmlns:a16="http://schemas.microsoft.com/office/drawing/2014/main" id="{30EA0229-671C-4208-9C48-1BC0A6CCFBE7}"/>
                  </a:ext>
                </a:extLst>
              </p:cNvPr>
              <p:cNvPicPr/>
              <p:nvPr/>
            </p:nvPicPr>
            <p:blipFill>
              <a:blip r:embed="rId7"/>
              <a:stretch>
                <a:fillRect/>
              </a:stretch>
            </p:blipFill>
            <p:spPr>
              <a:xfrm>
                <a:off x="11092248" y="589939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EC1C6B05-A6AB-400B-806E-B476C02A448E}"/>
                  </a:ext>
                </a:extLst>
              </p14:cNvPr>
              <p14:cNvContentPartPr/>
              <p14:nvPr/>
            </p14:nvContentPartPr>
            <p14:xfrm>
              <a:off x="11145888" y="6007392"/>
              <a:ext cx="360" cy="360"/>
            </p14:xfrm>
          </p:contentPart>
        </mc:Choice>
        <mc:Fallback xmlns="">
          <p:pic>
            <p:nvPicPr>
              <p:cNvPr id="14" name="Ink 13">
                <a:extLst>
                  <a:ext uri="{FF2B5EF4-FFF2-40B4-BE49-F238E27FC236}">
                    <a16:creationId xmlns:a16="http://schemas.microsoft.com/office/drawing/2014/main" id="{EC1C6B05-A6AB-400B-806E-B476C02A448E}"/>
                  </a:ext>
                </a:extLst>
              </p:cNvPr>
              <p:cNvPicPr/>
              <p:nvPr/>
            </p:nvPicPr>
            <p:blipFill>
              <a:blip r:embed="rId7"/>
              <a:stretch>
                <a:fillRect/>
              </a:stretch>
            </p:blipFill>
            <p:spPr>
              <a:xfrm>
                <a:off x="11092248" y="5899392"/>
                <a:ext cx="108000" cy="216000"/>
              </a:xfrm>
              <a:prstGeom prst="rect">
                <a:avLst/>
              </a:prstGeom>
            </p:spPr>
          </p:pic>
        </mc:Fallback>
      </mc:AlternateContent>
    </p:spTree>
    <p:extLst>
      <p:ext uri="{BB962C8B-B14F-4D97-AF65-F5344CB8AC3E}">
        <p14:creationId xmlns:p14="http://schemas.microsoft.com/office/powerpoint/2010/main" val="20061001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{C1EB0EEA-8B29-4DD7-8EFC-AB831C50E09A}tf78438558_win32</Template>
  <TotalTime>465</TotalTime>
  <Words>808</Words>
  <Application>Microsoft Office PowerPoint</Application>
  <PresentationFormat>Widescreen</PresentationFormat>
  <Paragraphs>116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Times New Roman</vt:lpstr>
      <vt:lpstr>Custom</vt:lpstr>
      <vt:lpstr>CrisIs </vt:lpstr>
      <vt:lpstr>introduction</vt:lpstr>
      <vt:lpstr>Software requirements</vt:lpstr>
      <vt:lpstr>modules</vt:lpstr>
      <vt:lpstr>PowerPoint Presentation</vt:lpstr>
      <vt:lpstr>Hardware used</vt:lpstr>
      <vt:lpstr>OUtputs</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 PESTO</dc:title>
  <dc:subject/>
  <dc:creator>madhav sharma</dc:creator>
  <cp:lastModifiedBy>Satyam Srivastava</cp:lastModifiedBy>
  <cp:revision>15</cp:revision>
  <dcterms:created xsi:type="dcterms:W3CDTF">2023-10-03T15:42:41Z</dcterms:created>
  <dcterms:modified xsi:type="dcterms:W3CDTF">2024-04-13T05:19:57Z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