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8229600" cx="14630400"/>
  <p:notesSz cx="8229600" cy="14630400"/>
  <p:embeddedFontLst>
    <p:embeddedFont>
      <p:font typeface="Gelasi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vXaHme5j4lJijt6U+DjTrH7lI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elasio-bold.fntdata"/><Relationship Id="rId16" Type="http://schemas.openxmlformats.org/officeDocument/2006/relationships/font" Target="fonts/Gelasio-regular.fntdata"/><Relationship Id="rId5" Type="http://schemas.openxmlformats.org/officeDocument/2006/relationships/slide" Target="slides/slide1.xml"/><Relationship Id="rId19" Type="http://schemas.openxmlformats.org/officeDocument/2006/relationships/font" Target="fonts/Gelasio-boldItalic.fntdata"/><Relationship Id="rId6" Type="http://schemas.openxmlformats.org/officeDocument/2006/relationships/slide" Target="slides/slide2.xml"/><Relationship Id="rId18" Type="http://schemas.openxmlformats.org/officeDocument/2006/relationships/font" Target="fonts/Gelasi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 name="Google Shape;1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3" name="Google Shape;163;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4" name="Google Shape;184;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 name="Google Shape;21;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 name="Google Shape;22;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 name="Google Shape;31;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 name="Google Shape;32;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 name="Google Shape;42;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3" name="Google Shape;63;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7" name="Google Shape;77;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2" name="Google Shape;102;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fa305dca06fe_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gbfa305dca06fe_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2" name="Google Shape;122;gbfa305dca06fe_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9" name="Google Shape;139;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 name="Shape 11"/>
        <p:cNvGrpSpPr/>
        <p:nvPr/>
      </p:nvGrpSpPr>
      <p:grpSpPr>
        <a:xfrm>
          <a:off x="0" y="0"/>
          <a:ext cx="0" cy="0"/>
          <a:chOff x="0" y="0"/>
          <a:chExt cx="0" cy="0"/>
        </a:xfrm>
      </p:grpSpPr>
      <p:sp>
        <p:nvSpPr>
          <p:cNvPr id="12" name="Google Shape;12;p1"/>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7" y="-3"/>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140381" y="2179080"/>
            <a:ext cx="11619600" cy="1916400"/>
          </a:xfrm>
          <a:prstGeom prst="rect">
            <a:avLst/>
          </a:prstGeom>
          <a:noFill/>
          <a:ln>
            <a:noFill/>
          </a:ln>
        </p:spPr>
        <p:txBody>
          <a:bodyPr anchorCtr="0" anchor="t" bIns="45700" lIns="91425" spcFirstLastPara="1" rIns="91425" wrap="square" tIns="45700">
            <a:noAutofit/>
          </a:bodyPr>
          <a:lstStyle/>
          <a:p>
            <a:pPr indent="0" lvl="0" marL="0" marR="0" rtl="0" algn="l">
              <a:lnSpc>
                <a:spcPct val="171477"/>
              </a:lnSpc>
              <a:spcBef>
                <a:spcPts val="0"/>
              </a:spcBef>
              <a:spcAft>
                <a:spcPts val="0"/>
              </a:spcAft>
              <a:buClr>
                <a:srgbClr val="484237"/>
              </a:buClr>
              <a:buSzPts val="4400"/>
              <a:buFont typeface="Gelasio"/>
              <a:buNone/>
            </a:pPr>
            <a:r>
              <a:rPr b="1" i="0" lang="en-US" sz="4400" u="none" cap="none" strike="noStrike">
                <a:solidFill>
                  <a:srgbClr val="484237"/>
                </a:solidFill>
                <a:latin typeface="Gelasio"/>
                <a:ea typeface="Gelasio"/>
                <a:cs typeface="Gelasio"/>
                <a:sym typeface="Gelasio"/>
              </a:rPr>
              <a:t>Project Name  : Video Defaking Model </a:t>
            </a:r>
            <a:endParaRPr/>
          </a:p>
          <a:p>
            <a:pPr indent="0" lvl="0" marL="0" marR="0" rtl="0" algn="l">
              <a:lnSpc>
                <a:spcPct val="171477"/>
              </a:lnSpc>
              <a:spcBef>
                <a:spcPts val="0"/>
              </a:spcBef>
              <a:spcAft>
                <a:spcPts val="0"/>
              </a:spcAft>
              <a:buClr>
                <a:srgbClr val="484237"/>
              </a:buClr>
              <a:buSzPts val="4400"/>
              <a:buFont typeface="Gelasio"/>
              <a:buNone/>
            </a:pPr>
            <a:r>
              <a:rPr b="1" i="0" lang="en-US" sz="4400" u="none" cap="none" strike="noStrike">
                <a:solidFill>
                  <a:srgbClr val="484237"/>
                </a:solidFill>
                <a:latin typeface="Gelasio"/>
                <a:ea typeface="Gelasio"/>
                <a:cs typeface="Gelasio"/>
                <a:sym typeface="Gelasio"/>
              </a:rPr>
              <a:t>                      </a:t>
            </a:r>
            <a:endParaRPr/>
          </a:p>
        </p:txBody>
      </p:sp>
      <p:sp>
        <p:nvSpPr>
          <p:cNvPr id="15" name="Google Shape;15;p1"/>
          <p:cNvSpPr/>
          <p:nvPr/>
        </p:nvSpPr>
        <p:spPr>
          <a:xfrm>
            <a:off x="7152799" y="5774687"/>
            <a:ext cx="74775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87468"/>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GROUP MEMBERS : Aniket Sharma</a:t>
            </a:r>
            <a:endParaRPr/>
          </a:p>
          <a:p>
            <a:pPr indent="0" lvl="0" marL="0" marR="0" rtl="0" algn="l">
              <a:lnSpc>
                <a:spcPct val="87468"/>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                                    Amritesh Kaur</a:t>
            </a:r>
            <a:endParaRPr/>
          </a:p>
          <a:p>
            <a:pPr indent="0" lvl="0" marL="0" marR="0" rtl="0" algn="l">
              <a:lnSpc>
                <a:spcPct val="87468"/>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		                          Ankit Chauhan</a:t>
            </a:r>
            <a:r>
              <a:rPr b="0" i="0" lang="en-US" sz="1750" u="none" cap="none" strike="noStrike">
                <a:solidFill>
                  <a:schemeClr val="dk1"/>
                </a:solidFill>
                <a:latin typeface="Calibri"/>
                <a:ea typeface="Calibri"/>
                <a:cs typeface="Calibri"/>
                <a:sym typeface="Calibri"/>
              </a:rPr>
              <a:t>	</a:t>
            </a:r>
            <a:endParaRPr/>
          </a:p>
        </p:txBody>
      </p:sp>
      <p:pic>
        <p:nvPicPr>
          <p:cNvPr id="16" name="Google Shape;16;p1"/>
          <p:cNvPicPr preferRelativeResize="0"/>
          <p:nvPr/>
        </p:nvPicPr>
        <p:blipFill rotWithShape="1">
          <a:blip r:embed="rId3">
            <a:alphaModFix/>
          </a:blip>
          <a:srcRect b="0" l="0" r="0" t="0"/>
          <a:stretch/>
        </p:blipFill>
        <p:spPr>
          <a:xfrm>
            <a:off x="11369842" y="1346749"/>
            <a:ext cx="3260558" cy="2748727"/>
          </a:xfrm>
          <a:prstGeom prst="rect">
            <a:avLst/>
          </a:prstGeom>
          <a:noFill/>
          <a:ln>
            <a:noFill/>
          </a:ln>
        </p:spPr>
      </p:pic>
      <p:sp>
        <p:nvSpPr>
          <p:cNvPr id="17" name="Google Shape;17;p1"/>
          <p:cNvSpPr txBox="1"/>
          <p:nvPr/>
        </p:nvSpPr>
        <p:spPr>
          <a:xfrm>
            <a:off x="5775475" y="5332625"/>
            <a:ext cx="88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 name="Google Shape;18;p1"/>
          <p:cNvSpPr txBox="1"/>
          <p:nvPr/>
        </p:nvSpPr>
        <p:spPr>
          <a:xfrm>
            <a:off x="1080725" y="5605100"/>
            <a:ext cx="3077400" cy="10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Group No. :07</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2037993" y="1078230"/>
            <a:ext cx="10554414" cy="1388745"/>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4374"/>
              <a:buFont typeface="Gelasio"/>
              <a:buNone/>
            </a:pPr>
            <a:r>
              <a:rPr b="1" lang="en-US" sz="4374">
                <a:solidFill>
                  <a:srgbClr val="484237"/>
                </a:solidFill>
                <a:latin typeface="Gelasio"/>
                <a:ea typeface="Gelasio"/>
                <a:cs typeface="Gelasio"/>
                <a:sym typeface="Gelasio"/>
              </a:rPr>
              <a:t>Real-World Applications and Limitations</a:t>
            </a:r>
            <a:endParaRPr sz="4374">
              <a:solidFill>
                <a:schemeClr val="dk1"/>
              </a:solidFill>
              <a:latin typeface="Calibri"/>
              <a:ea typeface="Calibri"/>
              <a:cs typeface="Calibri"/>
              <a:sym typeface="Calibri"/>
            </a:endParaRPr>
          </a:p>
        </p:txBody>
      </p:sp>
      <p:pic>
        <p:nvPicPr>
          <p:cNvPr descr="preencoded.png" id="168" name="Google Shape;168;p9"/>
          <p:cNvPicPr preferRelativeResize="0"/>
          <p:nvPr/>
        </p:nvPicPr>
        <p:blipFill rotWithShape="1">
          <a:blip r:embed="rId3">
            <a:alphaModFix/>
          </a:blip>
          <a:srcRect b="0" l="0" r="0" t="0"/>
          <a:stretch/>
        </p:blipFill>
        <p:spPr>
          <a:xfrm>
            <a:off x="2037993" y="2911316"/>
            <a:ext cx="444341" cy="444341"/>
          </a:xfrm>
          <a:prstGeom prst="rect">
            <a:avLst/>
          </a:prstGeom>
          <a:noFill/>
          <a:ln>
            <a:noFill/>
          </a:ln>
        </p:spPr>
      </p:pic>
      <p:sp>
        <p:nvSpPr>
          <p:cNvPr id="169" name="Google Shape;169;p9"/>
          <p:cNvSpPr/>
          <p:nvPr/>
        </p:nvSpPr>
        <p:spPr>
          <a:xfrm>
            <a:off x="2037993" y="3577828"/>
            <a:ext cx="2388632"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Social Media</a:t>
            </a:r>
            <a:endParaRPr sz="2187">
              <a:solidFill>
                <a:schemeClr val="dk1"/>
              </a:solidFill>
              <a:latin typeface="Calibri"/>
              <a:ea typeface="Calibri"/>
              <a:cs typeface="Calibri"/>
              <a:sym typeface="Calibri"/>
            </a:endParaRPr>
          </a:p>
        </p:txBody>
      </p:sp>
      <p:sp>
        <p:nvSpPr>
          <p:cNvPr id="170" name="Google Shape;170;p9"/>
          <p:cNvSpPr/>
          <p:nvPr/>
        </p:nvSpPr>
        <p:spPr>
          <a:xfrm>
            <a:off x="2037993" y="4058245"/>
            <a:ext cx="2388632" cy="1421606"/>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Combating the spread of misinformation and deepfakes on social media platforms.</a:t>
            </a:r>
            <a:endParaRPr sz="1750">
              <a:solidFill>
                <a:schemeClr val="dk1"/>
              </a:solidFill>
              <a:latin typeface="Calibri"/>
              <a:ea typeface="Calibri"/>
              <a:cs typeface="Calibri"/>
              <a:sym typeface="Calibri"/>
            </a:endParaRPr>
          </a:p>
        </p:txBody>
      </p:sp>
      <p:pic>
        <p:nvPicPr>
          <p:cNvPr descr="preencoded.png" id="171" name="Google Shape;171;p9"/>
          <p:cNvPicPr preferRelativeResize="0"/>
          <p:nvPr/>
        </p:nvPicPr>
        <p:blipFill rotWithShape="1">
          <a:blip r:embed="rId4">
            <a:alphaModFix/>
          </a:blip>
          <a:srcRect b="0" l="0" r="0" t="0"/>
          <a:stretch/>
        </p:blipFill>
        <p:spPr>
          <a:xfrm>
            <a:off x="4759881" y="2911316"/>
            <a:ext cx="444341" cy="444341"/>
          </a:xfrm>
          <a:prstGeom prst="rect">
            <a:avLst/>
          </a:prstGeom>
          <a:noFill/>
          <a:ln>
            <a:noFill/>
          </a:ln>
        </p:spPr>
      </p:pic>
      <p:sp>
        <p:nvSpPr>
          <p:cNvPr id="172" name="Google Shape;172;p9"/>
          <p:cNvSpPr/>
          <p:nvPr/>
        </p:nvSpPr>
        <p:spPr>
          <a:xfrm>
            <a:off x="4759881" y="3577828"/>
            <a:ext cx="2388632"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News Media</a:t>
            </a:r>
            <a:endParaRPr sz="2187">
              <a:solidFill>
                <a:schemeClr val="dk1"/>
              </a:solidFill>
              <a:latin typeface="Calibri"/>
              <a:ea typeface="Calibri"/>
              <a:cs typeface="Calibri"/>
              <a:sym typeface="Calibri"/>
            </a:endParaRPr>
          </a:p>
        </p:txBody>
      </p:sp>
      <p:sp>
        <p:nvSpPr>
          <p:cNvPr id="173" name="Google Shape;173;p9"/>
          <p:cNvSpPr/>
          <p:nvPr/>
        </p:nvSpPr>
        <p:spPr>
          <a:xfrm>
            <a:off x="4759881" y="4058245"/>
            <a:ext cx="2388632"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Ensuring the authenticity and reliability of video content used in news reporting.</a:t>
            </a:r>
            <a:endParaRPr sz="1750">
              <a:solidFill>
                <a:schemeClr val="dk1"/>
              </a:solidFill>
              <a:latin typeface="Calibri"/>
              <a:ea typeface="Calibri"/>
              <a:cs typeface="Calibri"/>
              <a:sym typeface="Calibri"/>
            </a:endParaRPr>
          </a:p>
        </p:txBody>
      </p:sp>
      <p:pic>
        <p:nvPicPr>
          <p:cNvPr descr="preencoded.png" id="174" name="Google Shape;174;p9"/>
          <p:cNvPicPr preferRelativeResize="0"/>
          <p:nvPr/>
        </p:nvPicPr>
        <p:blipFill rotWithShape="1">
          <a:blip r:embed="rId5">
            <a:alphaModFix/>
          </a:blip>
          <a:srcRect b="0" l="0" r="0" t="0"/>
          <a:stretch/>
        </p:blipFill>
        <p:spPr>
          <a:xfrm>
            <a:off x="7481768" y="2911316"/>
            <a:ext cx="444341" cy="444341"/>
          </a:xfrm>
          <a:prstGeom prst="rect">
            <a:avLst/>
          </a:prstGeom>
          <a:noFill/>
          <a:ln>
            <a:noFill/>
          </a:ln>
        </p:spPr>
      </p:pic>
      <p:sp>
        <p:nvSpPr>
          <p:cNvPr id="175" name="Google Shape;175;p9"/>
          <p:cNvSpPr/>
          <p:nvPr/>
        </p:nvSpPr>
        <p:spPr>
          <a:xfrm>
            <a:off x="7481768" y="3577828"/>
            <a:ext cx="238863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Political Campaigns</a:t>
            </a:r>
            <a:endParaRPr sz="2187">
              <a:solidFill>
                <a:schemeClr val="dk1"/>
              </a:solidFill>
              <a:latin typeface="Calibri"/>
              <a:ea typeface="Calibri"/>
              <a:cs typeface="Calibri"/>
              <a:sym typeface="Calibri"/>
            </a:endParaRPr>
          </a:p>
        </p:txBody>
      </p:sp>
      <p:sp>
        <p:nvSpPr>
          <p:cNvPr id="176" name="Google Shape;176;p9"/>
          <p:cNvSpPr/>
          <p:nvPr/>
        </p:nvSpPr>
        <p:spPr>
          <a:xfrm>
            <a:off x="7481768" y="4405432"/>
            <a:ext cx="2388632"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Protecting the integrity of political discourse and electoral processes.</a:t>
            </a:r>
            <a:endParaRPr sz="1750">
              <a:solidFill>
                <a:schemeClr val="dk1"/>
              </a:solidFill>
              <a:latin typeface="Calibri"/>
              <a:ea typeface="Calibri"/>
              <a:cs typeface="Calibri"/>
              <a:sym typeface="Calibri"/>
            </a:endParaRPr>
          </a:p>
        </p:txBody>
      </p:sp>
      <p:pic>
        <p:nvPicPr>
          <p:cNvPr descr="preencoded.png" id="177" name="Google Shape;177;p9"/>
          <p:cNvPicPr preferRelativeResize="0"/>
          <p:nvPr/>
        </p:nvPicPr>
        <p:blipFill rotWithShape="1">
          <a:blip r:embed="rId6">
            <a:alphaModFix/>
          </a:blip>
          <a:srcRect b="0" l="0" r="0" t="0"/>
          <a:stretch/>
        </p:blipFill>
        <p:spPr>
          <a:xfrm>
            <a:off x="10203656" y="2911316"/>
            <a:ext cx="444341" cy="444341"/>
          </a:xfrm>
          <a:prstGeom prst="rect">
            <a:avLst/>
          </a:prstGeom>
          <a:noFill/>
          <a:ln>
            <a:noFill/>
          </a:ln>
        </p:spPr>
      </p:pic>
      <p:sp>
        <p:nvSpPr>
          <p:cNvPr id="178" name="Google Shape;178;p9"/>
          <p:cNvSpPr/>
          <p:nvPr/>
        </p:nvSpPr>
        <p:spPr>
          <a:xfrm>
            <a:off x="10203656" y="3577828"/>
            <a:ext cx="2388751"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Forensic Investigations</a:t>
            </a:r>
            <a:endParaRPr sz="2187">
              <a:solidFill>
                <a:schemeClr val="dk1"/>
              </a:solidFill>
              <a:latin typeface="Calibri"/>
              <a:ea typeface="Calibri"/>
              <a:cs typeface="Calibri"/>
              <a:sym typeface="Calibri"/>
            </a:endParaRPr>
          </a:p>
        </p:txBody>
      </p:sp>
      <p:sp>
        <p:nvSpPr>
          <p:cNvPr id="179" name="Google Shape;179;p9"/>
          <p:cNvSpPr/>
          <p:nvPr/>
        </p:nvSpPr>
        <p:spPr>
          <a:xfrm>
            <a:off x="10203656" y="4405432"/>
            <a:ext cx="2388751" cy="1421606"/>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Applying video defaking techniques to support legal proceedings and criminal investigations.</a:t>
            </a:r>
            <a:endParaRPr sz="1750">
              <a:solidFill>
                <a:schemeClr val="dk1"/>
              </a:solidFill>
              <a:latin typeface="Calibri"/>
              <a:ea typeface="Calibri"/>
              <a:cs typeface="Calibri"/>
              <a:sym typeface="Calibri"/>
            </a:endParaRPr>
          </a:p>
        </p:txBody>
      </p:sp>
      <p:sp>
        <p:nvSpPr>
          <p:cNvPr id="180" name="Google Shape;180;p9"/>
          <p:cNvSpPr/>
          <p:nvPr/>
        </p:nvSpPr>
        <p:spPr>
          <a:xfrm>
            <a:off x="2037993" y="6085165"/>
            <a:ext cx="10554414"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While video defaking technology holds immense promise, it also faces limitations in detecting the most advanced manipulations and ensuring 100% accuracy, underscoring the need for ongoing research and development.</a:t>
            </a:r>
            <a:endParaRPr sz="175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88" name="Google Shape;188;p10"/>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189" name="Google Shape;189;p10"/>
          <p:cNvSpPr/>
          <p:nvPr/>
        </p:nvSpPr>
        <p:spPr>
          <a:xfrm>
            <a:off x="833199" y="1351836"/>
            <a:ext cx="7477601" cy="1388745"/>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4374"/>
              <a:buFont typeface="Gelasio"/>
              <a:buNone/>
            </a:pPr>
            <a:r>
              <a:rPr b="1" lang="en-US" sz="4374">
                <a:solidFill>
                  <a:srgbClr val="484237"/>
                </a:solidFill>
                <a:latin typeface="Gelasio"/>
                <a:ea typeface="Gelasio"/>
                <a:cs typeface="Gelasio"/>
                <a:sym typeface="Gelasio"/>
              </a:rPr>
              <a:t>Conclusion and Future Directions</a:t>
            </a:r>
            <a:endParaRPr sz="4374">
              <a:solidFill>
                <a:schemeClr val="dk1"/>
              </a:solidFill>
              <a:latin typeface="Calibri"/>
              <a:ea typeface="Calibri"/>
              <a:cs typeface="Calibri"/>
              <a:sym typeface="Calibri"/>
            </a:endParaRPr>
          </a:p>
        </p:txBody>
      </p:sp>
      <p:sp>
        <p:nvSpPr>
          <p:cNvPr id="190" name="Google Shape;190;p10"/>
          <p:cNvSpPr/>
          <p:nvPr/>
        </p:nvSpPr>
        <p:spPr>
          <a:xfrm>
            <a:off x="833199" y="3073837"/>
            <a:ext cx="7477601"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In conclusion, the field of video defaking is rapidly evolving, driven by the urgent need to combat the spread of misinformation and restore trust in digital media. By leveraging cutting-edge machine learning techniques, researchers and practitioners are making significant strides in developing robust and reliable video defaking solutions.</a:t>
            </a:r>
            <a:endParaRPr sz="1750">
              <a:solidFill>
                <a:schemeClr val="dk1"/>
              </a:solidFill>
              <a:latin typeface="Calibri"/>
              <a:ea typeface="Calibri"/>
              <a:cs typeface="Calibri"/>
              <a:sym typeface="Calibri"/>
            </a:endParaRPr>
          </a:p>
        </p:txBody>
      </p:sp>
      <p:sp>
        <p:nvSpPr>
          <p:cNvPr id="191" name="Google Shape;191;p10"/>
          <p:cNvSpPr/>
          <p:nvPr/>
        </p:nvSpPr>
        <p:spPr>
          <a:xfrm>
            <a:off x="833199" y="5100757"/>
            <a:ext cx="7477601"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Moving forward, the continued exploration of advanced neural architectures, the creation of larger and more diverse datasets, and the collaboration between academia, industry, and policymakers will be crucial in advancing the state of the art and expanding the real-world impact of video defaking technology.</a:t>
            </a:r>
            <a:endParaRPr sz="175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0160" y="-24064"/>
            <a:ext cx="14630400" cy="8229600"/>
          </a:xfrm>
          <a:prstGeom prst="rect">
            <a:avLst/>
          </a:prstGeom>
          <a:solidFill>
            <a:srgbClr val="F9F6F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2"/>
          <p:cNvSpPr/>
          <p:nvPr/>
        </p:nvSpPr>
        <p:spPr>
          <a:xfrm>
            <a:off x="375999" y="160295"/>
            <a:ext cx="11619485" cy="1916430"/>
          </a:xfrm>
          <a:prstGeom prst="rect">
            <a:avLst/>
          </a:prstGeom>
          <a:noFill/>
          <a:ln>
            <a:noFill/>
          </a:ln>
        </p:spPr>
        <p:txBody>
          <a:bodyPr anchorCtr="0" anchor="t" bIns="45700" lIns="91425" spcFirstLastPara="1" rIns="91425" wrap="square" tIns="45700">
            <a:noAutofit/>
          </a:bodyPr>
          <a:lstStyle/>
          <a:p>
            <a:pPr indent="0" lvl="0" marL="0" marR="0" rtl="0" algn="l">
              <a:lnSpc>
                <a:spcPct val="171477"/>
              </a:lnSpc>
              <a:spcBef>
                <a:spcPts val="0"/>
              </a:spcBef>
              <a:spcAft>
                <a:spcPts val="0"/>
              </a:spcAft>
              <a:buClr>
                <a:srgbClr val="484237"/>
              </a:buClr>
              <a:buSzPts val="4400"/>
              <a:buFont typeface="Gelasio"/>
              <a:buNone/>
            </a:pPr>
            <a:r>
              <a:rPr b="1" lang="en-US" sz="4400">
                <a:solidFill>
                  <a:srgbClr val="484237"/>
                </a:solidFill>
                <a:latin typeface="Gelasio"/>
                <a:ea typeface="Gelasio"/>
                <a:cs typeface="Gelasio"/>
                <a:sym typeface="Gelasio"/>
              </a:rPr>
              <a:t>                              Table Of Content </a:t>
            </a:r>
            <a:endParaRPr sz="4400">
              <a:solidFill>
                <a:schemeClr val="dk1"/>
              </a:solidFill>
              <a:latin typeface="Calibri"/>
              <a:ea typeface="Calibri"/>
              <a:cs typeface="Calibri"/>
              <a:sym typeface="Calibri"/>
            </a:endParaRPr>
          </a:p>
        </p:txBody>
      </p:sp>
      <p:sp>
        <p:nvSpPr>
          <p:cNvPr id="27" name="Google Shape;27;p2"/>
          <p:cNvSpPr/>
          <p:nvPr/>
        </p:nvSpPr>
        <p:spPr>
          <a:xfrm>
            <a:off x="1979220" y="2497570"/>
            <a:ext cx="7477601"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chemeClr val="dk1"/>
              </a:buClr>
              <a:buSzPts val="1750"/>
              <a:buFont typeface="Calibri"/>
              <a:buNone/>
            </a:pPr>
            <a:r>
              <a:rPr lang="en-US" sz="1750">
                <a:solidFill>
                  <a:schemeClr val="dk1"/>
                </a:solidFill>
                <a:latin typeface="Calibri"/>
                <a:ea typeface="Calibri"/>
                <a:cs typeface="Calibri"/>
                <a:sym typeface="Calibri"/>
              </a:rPr>
              <a:t>	</a:t>
            </a:r>
            <a:endParaRPr/>
          </a:p>
        </p:txBody>
      </p:sp>
      <p:sp>
        <p:nvSpPr>
          <p:cNvPr id="28" name="Google Shape;28;p2"/>
          <p:cNvSpPr txBox="1"/>
          <p:nvPr/>
        </p:nvSpPr>
        <p:spPr>
          <a:xfrm>
            <a:off x="3302669" y="1588168"/>
            <a:ext cx="8247600" cy="79731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Introduction </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Challenges in detecting Fake Video</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Overview Of Machine Learning Techniques</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Data Collection &amp; Preprocessing</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Model Architecture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Models Used</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Evaluation Metric &amp; Results</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Real World Application &amp; Limitation</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Conclusion</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3"/>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6" name="Google Shape;36;p3"/>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37" name="Google Shape;37;p3"/>
          <p:cNvSpPr/>
          <p:nvPr/>
        </p:nvSpPr>
        <p:spPr>
          <a:xfrm>
            <a:off x="833199" y="2101453"/>
            <a:ext cx="7477601" cy="191643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84237"/>
              </a:buClr>
              <a:buSzPts val="6036"/>
              <a:buFont typeface="Gelasio"/>
              <a:buNone/>
            </a:pPr>
            <a:r>
              <a:rPr b="1" lang="en-US" sz="6036">
                <a:solidFill>
                  <a:srgbClr val="484237"/>
                </a:solidFill>
                <a:latin typeface="Gelasio"/>
                <a:ea typeface="Gelasio"/>
                <a:cs typeface="Gelasio"/>
                <a:sym typeface="Gelasio"/>
              </a:rPr>
              <a:t>Introduction to Video Defaking</a:t>
            </a:r>
            <a:endParaRPr sz="6036">
              <a:solidFill>
                <a:schemeClr val="dk1"/>
              </a:solidFill>
              <a:latin typeface="Calibri"/>
              <a:ea typeface="Calibri"/>
              <a:cs typeface="Calibri"/>
              <a:sym typeface="Calibri"/>
            </a:endParaRPr>
          </a:p>
        </p:txBody>
      </p:sp>
      <p:sp>
        <p:nvSpPr>
          <p:cNvPr id="38" name="Google Shape;38;p3"/>
          <p:cNvSpPr/>
          <p:nvPr/>
        </p:nvSpPr>
        <p:spPr>
          <a:xfrm>
            <a:off x="833199" y="4351139"/>
            <a:ext cx="7477601"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Video defaking, the process of detecting and mitigating the impact of fake or manipulated videos, is becoming increasingly crucial in today's digital landscape. This presentation will provide an overview of the challenges, machine learning techniques, and real-world applications of this cutting-edge field.</a:t>
            </a:r>
            <a:endParaRPr sz="175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4"/>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6" name="Google Shape;46;p4"/>
          <p:cNvPicPr preferRelativeResize="0"/>
          <p:nvPr/>
        </p:nvPicPr>
        <p:blipFill rotWithShape="1">
          <a:blip r:embed="rId3">
            <a:alphaModFix/>
          </a:blip>
          <a:srcRect b="0" l="0" r="0" t="0"/>
          <a:stretch/>
        </p:blipFill>
        <p:spPr>
          <a:xfrm>
            <a:off x="10972800" y="0"/>
            <a:ext cx="3657600" cy="8229600"/>
          </a:xfrm>
          <a:prstGeom prst="rect">
            <a:avLst/>
          </a:prstGeom>
          <a:noFill/>
          <a:ln>
            <a:noFill/>
          </a:ln>
        </p:spPr>
      </p:pic>
      <p:sp>
        <p:nvSpPr>
          <p:cNvPr id="47" name="Google Shape;47;p4"/>
          <p:cNvSpPr/>
          <p:nvPr/>
        </p:nvSpPr>
        <p:spPr>
          <a:xfrm>
            <a:off x="833199" y="1172528"/>
            <a:ext cx="9306401" cy="1388745"/>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4374"/>
              <a:buFont typeface="Gelasio"/>
              <a:buNone/>
            </a:pPr>
            <a:r>
              <a:rPr b="1" lang="en-US" sz="4374">
                <a:solidFill>
                  <a:srgbClr val="484237"/>
                </a:solidFill>
                <a:latin typeface="Gelasio"/>
                <a:ea typeface="Gelasio"/>
                <a:cs typeface="Gelasio"/>
                <a:sym typeface="Gelasio"/>
              </a:rPr>
              <a:t>Challenges in Detecting Fake Videos</a:t>
            </a:r>
            <a:endParaRPr sz="4374">
              <a:solidFill>
                <a:schemeClr val="dk1"/>
              </a:solidFill>
              <a:latin typeface="Calibri"/>
              <a:ea typeface="Calibri"/>
              <a:cs typeface="Calibri"/>
              <a:sym typeface="Calibri"/>
            </a:endParaRPr>
          </a:p>
        </p:txBody>
      </p:sp>
      <p:sp>
        <p:nvSpPr>
          <p:cNvPr id="48" name="Google Shape;48;p4"/>
          <p:cNvSpPr/>
          <p:nvPr/>
        </p:nvSpPr>
        <p:spPr>
          <a:xfrm>
            <a:off x="833199" y="3068122"/>
            <a:ext cx="499943" cy="499943"/>
          </a:xfrm>
          <a:prstGeom prst="roundRect">
            <a:avLst>
              <a:gd fmla="val 26667" name="adj"/>
            </a:avLst>
          </a:prstGeom>
          <a:solidFill>
            <a:srgbClr val="EFE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1004530" y="3109793"/>
            <a:ext cx="157282"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484237"/>
              </a:buClr>
              <a:buSzPts val="2624"/>
              <a:buFont typeface="Gelasio"/>
              <a:buNone/>
            </a:pPr>
            <a:r>
              <a:rPr b="1" lang="en-US" sz="2624">
                <a:solidFill>
                  <a:srgbClr val="484237"/>
                </a:solidFill>
                <a:latin typeface="Gelasio"/>
                <a:ea typeface="Gelasio"/>
                <a:cs typeface="Gelasio"/>
                <a:sym typeface="Gelasio"/>
              </a:rPr>
              <a:t>1</a:t>
            </a:r>
            <a:endParaRPr sz="2624">
              <a:solidFill>
                <a:schemeClr val="dk1"/>
              </a:solidFill>
              <a:latin typeface="Calibri"/>
              <a:ea typeface="Calibri"/>
              <a:cs typeface="Calibri"/>
              <a:sym typeface="Calibri"/>
            </a:endParaRPr>
          </a:p>
        </p:txBody>
      </p:sp>
      <p:sp>
        <p:nvSpPr>
          <p:cNvPr id="50" name="Google Shape;50;p4"/>
          <p:cNvSpPr/>
          <p:nvPr/>
        </p:nvSpPr>
        <p:spPr>
          <a:xfrm>
            <a:off x="1555313" y="3068241"/>
            <a:ext cx="38199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Technological Advancements</a:t>
            </a:r>
            <a:endParaRPr sz="2187">
              <a:solidFill>
                <a:schemeClr val="dk1"/>
              </a:solidFill>
              <a:latin typeface="Calibri"/>
              <a:ea typeface="Calibri"/>
              <a:cs typeface="Calibri"/>
              <a:sym typeface="Calibri"/>
            </a:endParaRPr>
          </a:p>
        </p:txBody>
      </p:sp>
      <p:sp>
        <p:nvSpPr>
          <p:cNvPr id="51" name="Google Shape;51;p4"/>
          <p:cNvSpPr/>
          <p:nvPr/>
        </p:nvSpPr>
        <p:spPr>
          <a:xfrm>
            <a:off x="1555313" y="3895844"/>
            <a:ext cx="38199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Rapid progress in AI and video editing tools makes it easier to create highly convincing fake videos, challenging traditional detection methods.</a:t>
            </a:r>
            <a:endParaRPr sz="1750">
              <a:solidFill>
                <a:schemeClr val="dk1"/>
              </a:solidFill>
              <a:latin typeface="Calibri"/>
              <a:ea typeface="Calibri"/>
              <a:cs typeface="Calibri"/>
              <a:sym typeface="Calibri"/>
            </a:endParaRPr>
          </a:p>
        </p:txBody>
      </p:sp>
      <p:sp>
        <p:nvSpPr>
          <p:cNvPr id="52" name="Google Shape;52;p4"/>
          <p:cNvSpPr/>
          <p:nvPr/>
        </p:nvSpPr>
        <p:spPr>
          <a:xfrm>
            <a:off x="5597485" y="3068122"/>
            <a:ext cx="499943" cy="499943"/>
          </a:xfrm>
          <a:prstGeom prst="roundRect">
            <a:avLst>
              <a:gd fmla="val 26667" name="adj"/>
            </a:avLst>
          </a:prstGeom>
          <a:solidFill>
            <a:srgbClr val="EFE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5746433" y="3109793"/>
            <a:ext cx="202049"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484237"/>
              </a:buClr>
              <a:buSzPts val="2624"/>
              <a:buFont typeface="Gelasio"/>
              <a:buNone/>
            </a:pPr>
            <a:r>
              <a:rPr b="1" lang="en-US" sz="2624">
                <a:solidFill>
                  <a:srgbClr val="484237"/>
                </a:solidFill>
                <a:latin typeface="Gelasio"/>
                <a:ea typeface="Gelasio"/>
                <a:cs typeface="Gelasio"/>
                <a:sym typeface="Gelasio"/>
              </a:rPr>
              <a:t>2</a:t>
            </a:r>
            <a:endParaRPr sz="2624">
              <a:solidFill>
                <a:schemeClr val="dk1"/>
              </a:solidFill>
              <a:latin typeface="Calibri"/>
              <a:ea typeface="Calibri"/>
              <a:cs typeface="Calibri"/>
              <a:sym typeface="Calibri"/>
            </a:endParaRPr>
          </a:p>
        </p:txBody>
      </p:sp>
      <p:sp>
        <p:nvSpPr>
          <p:cNvPr id="54" name="Google Shape;54;p4"/>
          <p:cNvSpPr/>
          <p:nvPr/>
        </p:nvSpPr>
        <p:spPr>
          <a:xfrm>
            <a:off x="6319599" y="3068241"/>
            <a:ext cx="38199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Lack of Standardized Datasets</a:t>
            </a:r>
            <a:endParaRPr sz="2187">
              <a:solidFill>
                <a:schemeClr val="dk1"/>
              </a:solidFill>
              <a:latin typeface="Calibri"/>
              <a:ea typeface="Calibri"/>
              <a:cs typeface="Calibri"/>
              <a:sym typeface="Calibri"/>
            </a:endParaRPr>
          </a:p>
        </p:txBody>
      </p:sp>
      <p:sp>
        <p:nvSpPr>
          <p:cNvPr id="55" name="Google Shape;55;p4"/>
          <p:cNvSpPr/>
          <p:nvPr/>
        </p:nvSpPr>
        <p:spPr>
          <a:xfrm>
            <a:off x="6319599" y="3895844"/>
            <a:ext cx="3819900" cy="1421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The absence of comprehensive, labeled datasets hinders the development of robust machine learning models for video defaking.</a:t>
            </a:r>
            <a:endParaRPr sz="1750">
              <a:solidFill>
                <a:schemeClr val="dk1"/>
              </a:solidFill>
              <a:latin typeface="Calibri"/>
              <a:ea typeface="Calibri"/>
              <a:cs typeface="Calibri"/>
              <a:sym typeface="Calibri"/>
            </a:endParaRPr>
          </a:p>
        </p:txBody>
      </p:sp>
      <p:sp>
        <p:nvSpPr>
          <p:cNvPr id="56" name="Google Shape;56;p4"/>
          <p:cNvSpPr/>
          <p:nvPr/>
        </p:nvSpPr>
        <p:spPr>
          <a:xfrm>
            <a:off x="833199" y="5789414"/>
            <a:ext cx="499943" cy="499943"/>
          </a:xfrm>
          <a:prstGeom prst="roundRect">
            <a:avLst>
              <a:gd fmla="val 26667" name="adj"/>
            </a:avLst>
          </a:prstGeom>
          <a:solidFill>
            <a:srgbClr val="EFE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982742" y="5754886"/>
            <a:ext cx="201000" cy="416400"/>
          </a:xfrm>
          <a:prstGeom prst="rect">
            <a:avLst/>
          </a:prstGeom>
          <a:noFill/>
          <a:ln>
            <a:noFill/>
          </a:ln>
        </p:spPr>
        <p:txBody>
          <a:bodyPr anchorCtr="0" anchor="t" bIns="45700" lIns="91425" spcFirstLastPara="1" rIns="91425" wrap="square" tIns="45700">
            <a:noAutofit/>
          </a:bodyPr>
          <a:lstStyle/>
          <a:p>
            <a:pPr indent="0" lvl="0" marL="0" marR="0" rtl="0" algn="l">
              <a:lnSpc>
                <a:spcPct val="125038"/>
              </a:lnSpc>
              <a:spcBef>
                <a:spcPts val="0"/>
              </a:spcBef>
              <a:spcAft>
                <a:spcPts val="0"/>
              </a:spcAft>
              <a:buClr>
                <a:srgbClr val="484237"/>
              </a:buClr>
              <a:buSzPts val="2624"/>
              <a:buFont typeface="Gelasio"/>
              <a:buNone/>
            </a:pPr>
            <a:r>
              <a:rPr b="1" lang="en-US" sz="2624">
                <a:solidFill>
                  <a:srgbClr val="484237"/>
                </a:solidFill>
                <a:latin typeface="Gelasio"/>
                <a:ea typeface="Gelasio"/>
                <a:cs typeface="Gelasio"/>
                <a:sym typeface="Gelasio"/>
              </a:rPr>
              <a:t>3</a:t>
            </a:r>
            <a:endParaRPr sz="2624">
              <a:solidFill>
                <a:schemeClr val="dk1"/>
              </a:solidFill>
              <a:latin typeface="Calibri"/>
              <a:ea typeface="Calibri"/>
              <a:cs typeface="Calibri"/>
              <a:sym typeface="Calibri"/>
            </a:endParaRPr>
          </a:p>
        </p:txBody>
      </p:sp>
      <p:sp>
        <p:nvSpPr>
          <p:cNvPr id="58" name="Google Shape;58;p4"/>
          <p:cNvSpPr/>
          <p:nvPr/>
        </p:nvSpPr>
        <p:spPr>
          <a:xfrm>
            <a:off x="1555313" y="5941933"/>
            <a:ext cx="30822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Real-Time Constraints</a:t>
            </a:r>
            <a:endParaRPr sz="2187">
              <a:solidFill>
                <a:schemeClr val="dk1"/>
              </a:solidFill>
              <a:latin typeface="Calibri"/>
              <a:ea typeface="Calibri"/>
              <a:cs typeface="Calibri"/>
              <a:sym typeface="Calibri"/>
            </a:endParaRPr>
          </a:p>
        </p:txBody>
      </p:sp>
      <p:sp>
        <p:nvSpPr>
          <p:cNvPr id="59" name="Google Shape;59;p4"/>
          <p:cNvSpPr/>
          <p:nvPr/>
        </p:nvSpPr>
        <p:spPr>
          <a:xfrm>
            <a:off x="1555313" y="6803350"/>
            <a:ext cx="8584200" cy="7107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The need for fast and accurate detection to address the spread of misinformation in real-time poses significant technical hurdles.</a:t>
            </a:r>
            <a:endParaRPr sz="175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5"/>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2037993" y="1691878"/>
            <a:ext cx="10554414" cy="1388745"/>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4374"/>
              <a:buFont typeface="Gelasio"/>
              <a:buNone/>
            </a:pPr>
            <a:r>
              <a:rPr b="1" lang="en-US" sz="4374">
                <a:solidFill>
                  <a:srgbClr val="484237"/>
                </a:solidFill>
                <a:latin typeface="Gelasio"/>
                <a:ea typeface="Gelasio"/>
                <a:cs typeface="Gelasio"/>
                <a:sym typeface="Gelasio"/>
              </a:rPr>
              <a:t>Overview of Machine Learning Techniques</a:t>
            </a:r>
            <a:endParaRPr sz="4374">
              <a:solidFill>
                <a:schemeClr val="dk1"/>
              </a:solidFill>
              <a:latin typeface="Calibri"/>
              <a:ea typeface="Calibri"/>
              <a:cs typeface="Calibri"/>
              <a:sym typeface="Calibri"/>
            </a:endParaRPr>
          </a:p>
        </p:txBody>
      </p:sp>
      <p:sp>
        <p:nvSpPr>
          <p:cNvPr id="68" name="Google Shape;68;p5"/>
          <p:cNvSpPr/>
          <p:nvPr/>
        </p:nvSpPr>
        <p:spPr>
          <a:xfrm>
            <a:off x="2037993" y="3636050"/>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Deep Learning</a:t>
            </a:r>
            <a:endParaRPr sz="2187">
              <a:solidFill>
                <a:schemeClr val="dk1"/>
              </a:solidFill>
              <a:latin typeface="Calibri"/>
              <a:ea typeface="Calibri"/>
              <a:cs typeface="Calibri"/>
              <a:sym typeface="Calibri"/>
            </a:endParaRPr>
          </a:p>
        </p:txBody>
      </p:sp>
      <p:sp>
        <p:nvSpPr>
          <p:cNvPr id="69" name="Google Shape;69;p5"/>
          <p:cNvSpPr/>
          <p:nvPr/>
        </p:nvSpPr>
        <p:spPr>
          <a:xfrm>
            <a:off x="2037993" y="4205407"/>
            <a:ext cx="3156347" cy="2132409"/>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Convolutional neural networks and generative adversarial networks are at the forefront of video defaking, capable of detecting subtle visual and audio artifacts.</a:t>
            </a:r>
            <a:endParaRPr sz="1750">
              <a:solidFill>
                <a:schemeClr val="dk1"/>
              </a:solidFill>
              <a:latin typeface="Calibri"/>
              <a:ea typeface="Calibri"/>
              <a:cs typeface="Calibri"/>
              <a:sym typeface="Calibri"/>
            </a:endParaRPr>
          </a:p>
        </p:txBody>
      </p:sp>
      <p:sp>
        <p:nvSpPr>
          <p:cNvPr id="70" name="Google Shape;70;p5"/>
          <p:cNvSpPr/>
          <p:nvPr/>
        </p:nvSpPr>
        <p:spPr>
          <a:xfrm>
            <a:off x="5743932" y="3636050"/>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Signal Processing</a:t>
            </a:r>
            <a:endParaRPr sz="2187">
              <a:solidFill>
                <a:schemeClr val="dk1"/>
              </a:solidFill>
              <a:latin typeface="Calibri"/>
              <a:ea typeface="Calibri"/>
              <a:cs typeface="Calibri"/>
              <a:sym typeface="Calibri"/>
            </a:endParaRPr>
          </a:p>
        </p:txBody>
      </p:sp>
      <p:sp>
        <p:nvSpPr>
          <p:cNvPr id="71" name="Google Shape;71;p5"/>
          <p:cNvSpPr/>
          <p:nvPr/>
        </p:nvSpPr>
        <p:spPr>
          <a:xfrm>
            <a:off x="5743932" y="4205407"/>
            <a:ext cx="3156347" cy="1421606"/>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Techniques like Fourier analysis and wavelets can identify anomalies in the video signal that indicate tampering.</a:t>
            </a:r>
            <a:endParaRPr sz="1750">
              <a:solidFill>
                <a:schemeClr val="dk1"/>
              </a:solidFill>
              <a:latin typeface="Calibri"/>
              <a:ea typeface="Calibri"/>
              <a:cs typeface="Calibri"/>
              <a:sym typeface="Calibri"/>
            </a:endParaRPr>
          </a:p>
        </p:txBody>
      </p:sp>
      <p:sp>
        <p:nvSpPr>
          <p:cNvPr id="72" name="Google Shape;72;p5"/>
          <p:cNvSpPr/>
          <p:nvPr/>
        </p:nvSpPr>
        <p:spPr>
          <a:xfrm>
            <a:off x="9449872" y="3636050"/>
            <a:ext cx="2777490"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Explainable AI</a:t>
            </a:r>
            <a:endParaRPr sz="2187">
              <a:solidFill>
                <a:schemeClr val="dk1"/>
              </a:solidFill>
              <a:latin typeface="Calibri"/>
              <a:ea typeface="Calibri"/>
              <a:cs typeface="Calibri"/>
              <a:sym typeface="Calibri"/>
            </a:endParaRPr>
          </a:p>
        </p:txBody>
      </p:sp>
      <p:sp>
        <p:nvSpPr>
          <p:cNvPr id="73" name="Google Shape;73;p5"/>
          <p:cNvSpPr/>
          <p:nvPr/>
        </p:nvSpPr>
        <p:spPr>
          <a:xfrm>
            <a:off x="9449872" y="4205407"/>
            <a:ext cx="3156347" cy="2132409"/>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Interpretable machine learning models can provide insights into the decision-making process, crucial for understanding and validating defaking systems.</a:t>
            </a:r>
            <a:endParaRPr sz="175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18335" y="1629727"/>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81" name="Google Shape;81;p6"/>
          <p:cNvPicPr preferRelativeResize="0"/>
          <p:nvPr/>
        </p:nvPicPr>
        <p:blipFill rotWithShape="1">
          <a:blip r:embed="rId3">
            <a:alphaModFix/>
          </a:blip>
          <a:srcRect b="0" l="0" r="0" t="0"/>
          <a:stretch/>
        </p:blipFill>
        <p:spPr>
          <a:xfrm>
            <a:off x="0" y="0"/>
            <a:ext cx="14630400" cy="2298502"/>
          </a:xfrm>
          <a:prstGeom prst="rect">
            <a:avLst/>
          </a:prstGeom>
          <a:noFill/>
          <a:ln>
            <a:noFill/>
          </a:ln>
        </p:spPr>
      </p:pic>
      <p:sp>
        <p:nvSpPr>
          <p:cNvPr id="82" name="Google Shape;82;p6"/>
          <p:cNvSpPr/>
          <p:nvPr/>
        </p:nvSpPr>
        <p:spPr>
          <a:xfrm>
            <a:off x="2947868" y="2500551"/>
            <a:ext cx="7785300" cy="5745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rgbClr val="484237"/>
              </a:buClr>
              <a:buSzPts val="3620"/>
              <a:buFont typeface="Gelasio"/>
              <a:buNone/>
            </a:pPr>
            <a:r>
              <a:rPr b="1" lang="en-US" sz="3620">
                <a:solidFill>
                  <a:srgbClr val="484237"/>
                </a:solidFill>
                <a:latin typeface="Gelasio"/>
                <a:ea typeface="Gelasio"/>
                <a:cs typeface="Gelasio"/>
                <a:sym typeface="Gelasio"/>
              </a:rPr>
              <a:t>Data Collection an</a:t>
            </a:r>
            <a:r>
              <a:rPr b="1" lang="en-US" sz="3620">
                <a:solidFill>
                  <a:srgbClr val="484237"/>
                </a:solidFill>
                <a:latin typeface="Gelasio"/>
                <a:ea typeface="Gelasio"/>
                <a:cs typeface="Gelasio"/>
                <a:sym typeface="Gelasio"/>
              </a:rPr>
              <a:t>d </a:t>
            </a:r>
            <a:r>
              <a:rPr b="1" lang="en-US" sz="3620">
                <a:solidFill>
                  <a:srgbClr val="484237"/>
                </a:solidFill>
                <a:latin typeface="Gelasio"/>
                <a:ea typeface="Gelasio"/>
                <a:cs typeface="Gelasio"/>
                <a:sym typeface="Gelasio"/>
              </a:rPr>
              <a:t>Preprocessing</a:t>
            </a:r>
            <a:endParaRPr sz="3620">
              <a:solidFill>
                <a:schemeClr val="dk1"/>
              </a:solidFill>
              <a:latin typeface="Calibri"/>
              <a:ea typeface="Calibri"/>
              <a:cs typeface="Calibri"/>
              <a:sym typeface="Calibri"/>
            </a:endParaRPr>
          </a:p>
        </p:txBody>
      </p:sp>
      <p:sp>
        <p:nvSpPr>
          <p:cNvPr id="83" name="Google Shape;83;p6"/>
          <p:cNvSpPr/>
          <p:nvPr/>
        </p:nvSpPr>
        <p:spPr>
          <a:xfrm>
            <a:off x="7296864" y="3655695"/>
            <a:ext cx="36671" cy="4067056"/>
          </a:xfrm>
          <a:prstGeom prst="rect">
            <a:avLst/>
          </a:prstGeom>
          <a:solidFill>
            <a:srgbClr val="D2CC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6464796" y="3987760"/>
            <a:ext cx="643533" cy="36671"/>
          </a:xfrm>
          <a:prstGeom prst="rect">
            <a:avLst/>
          </a:prstGeom>
          <a:solidFill>
            <a:srgbClr val="D2CC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7108329" y="3799284"/>
            <a:ext cx="413742" cy="413742"/>
          </a:xfrm>
          <a:prstGeom prst="roundRect">
            <a:avLst>
              <a:gd fmla="val 26667" name="adj"/>
            </a:avLst>
          </a:prstGeom>
          <a:solidFill>
            <a:srgbClr val="EFE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7250132" y="3833693"/>
            <a:ext cx="130135" cy="344805"/>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484237"/>
              </a:buClr>
              <a:buSzPts val="2172"/>
              <a:buFont typeface="Gelasio"/>
              <a:buNone/>
            </a:pPr>
            <a:r>
              <a:rPr b="1" lang="en-US" sz="2172">
                <a:solidFill>
                  <a:srgbClr val="484237"/>
                </a:solidFill>
                <a:latin typeface="Gelasio"/>
                <a:ea typeface="Gelasio"/>
                <a:cs typeface="Gelasio"/>
                <a:sym typeface="Gelasio"/>
              </a:rPr>
              <a:t>1</a:t>
            </a:r>
            <a:endParaRPr sz="2172">
              <a:solidFill>
                <a:schemeClr val="dk1"/>
              </a:solidFill>
              <a:latin typeface="Calibri"/>
              <a:ea typeface="Calibri"/>
              <a:cs typeface="Calibri"/>
              <a:sym typeface="Calibri"/>
            </a:endParaRPr>
          </a:p>
        </p:txBody>
      </p:sp>
      <p:sp>
        <p:nvSpPr>
          <p:cNvPr id="87" name="Google Shape;87;p6"/>
          <p:cNvSpPr/>
          <p:nvPr/>
        </p:nvSpPr>
        <p:spPr>
          <a:xfrm>
            <a:off x="4005382" y="3839528"/>
            <a:ext cx="2298502" cy="287298"/>
          </a:xfrm>
          <a:prstGeom prst="rect">
            <a:avLst/>
          </a:prstGeom>
          <a:noFill/>
          <a:ln>
            <a:noFill/>
          </a:ln>
        </p:spPr>
        <p:txBody>
          <a:bodyPr anchorCtr="0" anchor="t" bIns="45700" lIns="91425" spcFirstLastPara="1" rIns="91425" wrap="square" tIns="45700">
            <a:noAutofit/>
          </a:bodyPr>
          <a:lstStyle/>
          <a:p>
            <a:pPr indent="0" lvl="0" marL="0" marR="0" rtl="0" algn="r">
              <a:lnSpc>
                <a:spcPct val="124972"/>
              </a:lnSpc>
              <a:spcBef>
                <a:spcPts val="0"/>
              </a:spcBef>
              <a:spcAft>
                <a:spcPts val="0"/>
              </a:spcAft>
              <a:buClr>
                <a:srgbClr val="484237"/>
              </a:buClr>
              <a:buSzPts val="1810"/>
              <a:buFont typeface="Gelasio"/>
              <a:buNone/>
            </a:pPr>
            <a:r>
              <a:rPr b="1" lang="en-US" sz="1810">
                <a:solidFill>
                  <a:srgbClr val="484237"/>
                </a:solidFill>
                <a:latin typeface="Gelasio"/>
                <a:ea typeface="Gelasio"/>
                <a:cs typeface="Gelasio"/>
                <a:sym typeface="Gelasio"/>
              </a:rPr>
              <a:t>Data Sourcing</a:t>
            </a:r>
            <a:endParaRPr sz="1810">
              <a:solidFill>
                <a:schemeClr val="dk1"/>
              </a:solidFill>
              <a:latin typeface="Calibri"/>
              <a:ea typeface="Calibri"/>
              <a:cs typeface="Calibri"/>
              <a:sym typeface="Calibri"/>
            </a:endParaRPr>
          </a:p>
        </p:txBody>
      </p:sp>
      <p:sp>
        <p:nvSpPr>
          <p:cNvPr id="88" name="Google Shape;88;p6"/>
          <p:cNvSpPr/>
          <p:nvPr/>
        </p:nvSpPr>
        <p:spPr>
          <a:xfrm>
            <a:off x="2947868" y="4237077"/>
            <a:ext cx="3356015" cy="1176337"/>
          </a:xfrm>
          <a:prstGeom prst="rect">
            <a:avLst/>
          </a:prstGeom>
          <a:noFill/>
          <a:ln>
            <a:noFill/>
          </a:ln>
        </p:spPr>
        <p:txBody>
          <a:bodyPr anchorCtr="0" anchor="t" bIns="45700" lIns="91425" spcFirstLastPara="1" rIns="91425" wrap="square" tIns="45700">
            <a:noAutofit/>
          </a:bodyPr>
          <a:lstStyle/>
          <a:p>
            <a:pPr indent="0" lvl="0" marL="0" marR="0" rtl="0" algn="r">
              <a:lnSpc>
                <a:spcPct val="160013"/>
              </a:lnSpc>
              <a:spcBef>
                <a:spcPts val="0"/>
              </a:spcBef>
              <a:spcAft>
                <a:spcPts val="0"/>
              </a:spcAft>
              <a:buClr>
                <a:srgbClr val="746558"/>
              </a:buClr>
              <a:buSzPts val="1448"/>
              <a:buFont typeface="Gelasio"/>
              <a:buNone/>
            </a:pPr>
            <a:r>
              <a:rPr lang="en-US" sz="1448">
                <a:solidFill>
                  <a:srgbClr val="746558"/>
                </a:solidFill>
                <a:latin typeface="Gelasio"/>
                <a:ea typeface="Gelasio"/>
                <a:cs typeface="Gelasio"/>
                <a:sym typeface="Gelasio"/>
              </a:rPr>
              <a:t>Gathering a comprehensive dataset of real and fake videos from various online sources, news archives, and video sharing platforms.</a:t>
            </a:r>
            <a:endParaRPr sz="1448">
              <a:solidFill>
                <a:schemeClr val="dk1"/>
              </a:solidFill>
              <a:latin typeface="Calibri"/>
              <a:ea typeface="Calibri"/>
              <a:cs typeface="Calibri"/>
              <a:sym typeface="Calibri"/>
            </a:endParaRPr>
          </a:p>
        </p:txBody>
      </p:sp>
      <p:sp>
        <p:nvSpPr>
          <p:cNvPr id="89" name="Google Shape;89;p6"/>
          <p:cNvSpPr/>
          <p:nvPr/>
        </p:nvSpPr>
        <p:spPr>
          <a:xfrm>
            <a:off x="7522071" y="4907042"/>
            <a:ext cx="643533" cy="36671"/>
          </a:xfrm>
          <a:prstGeom prst="rect">
            <a:avLst/>
          </a:prstGeom>
          <a:solidFill>
            <a:srgbClr val="D2CC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7108329" y="4718566"/>
            <a:ext cx="413742" cy="413742"/>
          </a:xfrm>
          <a:prstGeom prst="roundRect">
            <a:avLst>
              <a:gd fmla="val 26667" name="adj"/>
            </a:avLst>
          </a:prstGeom>
          <a:solidFill>
            <a:srgbClr val="EFE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7231559" y="4752975"/>
            <a:ext cx="167164" cy="344805"/>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484237"/>
              </a:buClr>
              <a:buSzPts val="2172"/>
              <a:buFont typeface="Gelasio"/>
              <a:buNone/>
            </a:pPr>
            <a:r>
              <a:rPr b="1" lang="en-US" sz="2172">
                <a:solidFill>
                  <a:srgbClr val="484237"/>
                </a:solidFill>
                <a:latin typeface="Gelasio"/>
                <a:ea typeface="Gelasio"/>
                <a:cs typeface="Gelasio"/>
                <a:sym typeface="Gelasio"/>
              </a:rPr>
              <a:t>2</a:t>
            </a:r>
            <a:endParaRPr sz="2172">
              <a:solidFill>
                <a:schemeClr val="dk1"/>
              </a:solidFill>
              <a:latin typeface="Calibri"/>
              <a:ea typeface="Calibri"/>
              <a:cs typeface="Calibri"/>
              <a:sym typeface="Calibri"/>
            </a:endParaRPr>
          </a:p>
        </p:txBody>
      </p:sp>
      <p:sp>
        <p:nvSpPr>
          <p:cNvPr id="92" name="Google Shape;92;p6"/>
          <p:cNvSpPr/>
          <p:nvPr/>
        </p:nvSpPr>
        <p:spPr>
          <a:xfrm>
            <a:off x="8326517" y="4758809"/>
            <a:ext cx="2298502" cy="287298"/>
          </a:xfrm>
          <a:prstGeom prst="rect">
            <a:avLst/>
          </a:prstGeom>
          <a:noFill/>
          <a:ln>
            <a:noFill/>
          </a:ln>
        </p:spPr>
        <p:txBody>
          <a:bodyPr anchorCtr="0" anchor="t" bIns="45700" lIns="91425" spcFirstLastPara="1" rIns="91425" wrap="square" tIns="45700">
            <a:noAutofit/>
          </a:bodyPr>
          <a:lstStyle/>
          <a:p>
            <a:pPr indent="0" lvl="0" marL="0" marR="0" rtl="0" algn="l">
              <a:lnSpc>
                <a:spcPct val="124972"/>
              </a:lnSpc>
              <a:spcBef>
                <a:spcPts val="0"/>
              </a:spcBef>
              <a:spcAft>
                <a:spcPts val="0"/>
              </a:spcAft>
              <a:buClr>
                <a:srgbClr val="484237"/>
              </a:buClr>
              <a:buSzPts val="1810"/>
              <a:buFont typeface="Gelasio"/>
              <a:buNone/>
            </a:pPr>
            <a:r>
              <a:rPr b="1" lang="en-US" sz="1810">
                <a:solidFill>
                  <a:srgbClr val="484237"/>
                </a:solidFill>
                <a:latin typeface="Gelasio"/>
                <a:ea typeface="Gelasio"/>
                <a:cs typeface="Gelasio"/>
                <a:sym typeface="Gelasio"/>
              </a:rPr>
              <a:t>Data Labeling</a:t>
            </a:r>
            <a:endParaRPr sz="1810">
              <a:solidFill>
                <a:schemeClr val="dk1"/>
              </a:solidFill>
              <a:latin typeface="Calibri"/>
              <a:ea typeface="Calibri"/>
              <a:cs typeface="Calibri"/>
              <a:sym typeface="Calibri"/>
            </a:endParaRPr>
          </a:p>
        </p:txBody>
      </p:sp>
      <p:sp>
        <p:nvSpPr>
          <p:cNvPr id="93" name="Google Shape;93;p6"/>
          <p:cNvSpPr/>
          <p:nvPr/>
        </p:nvSpPr>
        <p:spPr>
          <a:xfrm>
            <a:off x="8326517" y="5156359"/>
            <a:ext cx="3356015" cy="1176337"/>
          </a:xfrm>
          <a:prstGeom prst="rect">
            <a:avLst/>
          </a:prstGeom>
          <a:noFill/>
          <a:ln>
            <a:noFill/>
          </a:ln>
        </p:spPr>
        <p:txBody>
          <a:bodyPr anchorCtr="0" anchor="t" bIns="45700" lIns="91425" spcFirstLastPara="1" rIns="91425" wrap="square" tIns="45700">
            <a:noAutofit/>
          </a:bodyPr>
          <a:lstStyle/>
          <a:p>
            <a:pPr indent="0" lvl="0" marL="0" marR="0" rtl="0" algn="l">
              <a:lnSpc>
                <a:spcPct val="160013"/>
              </a:lnSpc>
              <a:spcBef>
                <a:spcPts val="0"/>
              </a:spcBef>
              <a:spcAft>
                <a:spcPts val="0"/>
              </a:spcAft>
              <a:buClr>
                <a:srgbClr val="746558"/>
              </a:buClr>
              <a:buSzPts val="1448"/>
              <a:buFont typeface="Gelasio"/>
              <a:buNone/>
            </a:pPr>
            <a:r>
              <a:rPr lang="en-US" sz="1448">
                <a:solidFill>
                  <a:srgbClr val="746558"/>
                </a:solidFill>
                <a:latin typeface="Gelasio"/>
                <a:ea typeface="Gelasio"/>
                <a:cs typeface="Gelasio"/>
                <a:sym typeface="Gelasio"/>
              </a:rPr>
              <a:t>Meticulously annotating the dataset to distinguish authentic videos from manipulated ones, ensuring high-quality ground truth for model training.</a:t>
            </a:r>
            <a:endParaRPr sz="1448">
              <a:solidFill>
                <a:schemeClr val="dk1"/>
              </a:solidFill>
              <a:latin typeface="Calibri"/>
              <a:ea typeface="Calibri"/>
              <a:cs typeface="Calibri"/>
              <a:sym typeface="Calibri"/>
            </a:endParaRPr>
          </a:p>
        </p:txBody>
      </p:sp>
      <p:sp>
        <p:nvSpPr>
          <p:cNvPr id="94" name="Google Shape;94;p6"/>
          <p:cNvSpPr/>
          <p:nvPr/>
        </p:nvSpPr>
        <p:spPr>
          <a:xfrm>
            <a:off x="6464796" y="6113145"/>
            <a:ext cx="643533" cy="36671"/>
          </a:xfrm>
          <a:prstGeom prst="rect">
            <a:avLst/>
          </a:prstGeom>
          <a:solidFill>
            <a:srgbClr val="D2CC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7108329" y="5924669"/>
            <a:ext cx="413742" cy="413742"/>
          </a:xfrm>
          <a:prstGeom prst="roundRect">
            <a:avLst>
              <a:gd fmla="val 26667" name="adj"/>
            </a:avLst>
          </a:prstGeom>
          <a:solidFill>
            <a:srgbClr val="EFE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7232035" y="5959078"/>
            <a:ext cx="166211" cy="344805"/>
          </a:xfrm>
          <a:prstGeom prst="rect">
            <a:avLst/>
          </a:prstGeom>
          <a:noFill/>
          <a:ln>
            <a:noFill/>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484237"/>
              </a:buClr>
              <a:buSzPts val="2172"/>
              <a:buFont typeface="Gelasio"/>
              <a:buNone/>
            </a:pPr>
            <a:r>
              <a:rPr b="1" lang="en-US" sz="2172">
                <a:solidFill>
                  <a:srgbClr val="484237"/>
                </a:solidFill>
                <a:latin typeface="Gelasio"/>
                <a:ea typeface="Gelasio"/>
                <a:cs typeface="Gelasio"/>
                <a:sym typeface="Gelasio"/>
              </a:rPr>
              <a:t>3</a:t>
            </a:r>
            <a:endParaRPr sz="2172">
              <a:solidFill>
                <a:schemeClr val="dk1"/>
              </a:solidFill>
              <a:latin typeface="Calibri"/>
              <a:ea typeface="Calibri"/>
              <a:cs typeface="Calibri"/>
              <a:sym typeface="Calibri"/>
            </a:endParaRPr>
          </a:p>
        </p:txBody>
      </p:sp>
      <p:sp>
        <p:nvSpPr>
          <p:cNvPr id="97" name="Google Shape;97;p6"/>
          <p:cNvSpPr/>
          <p:nvPr/>
        </p:nvSpPr>
        <p:spPr>
          <a:xfrm>
            <a:off x="4005382" y="5964912"/>
            <a:ext cx="2298502" cy="287298"/>
          </a:xfrm>
          <a:prstGeom prst="rect">
            <a:avLst/>
          </a:prstGeom>
          <a:noFill/>
          <a:ln>
            <a:noFill/>
          </a:ln>
        </p:spPr>
        <p:txBody>
          <a:bodyPr anchorCtr="0" anchor="t" bIns="45700" lIns="91425" spcFirstLastPara="1" rIns="91425" wrap="square" tIns="45700">
            <a:noAutofit/>
          </a:bodyPr>
          <a:lstStyle/>
          <a:p>
            <a:pPr indent="0" lvl="0" marL="0" marR="0" rtl="0" algn="r">
              <a:lnSpc>
                <a:spcPct val="124972"/>
              </a:lnSpc>
              <a:spcBef>
                <a:spcPts val="0"/>
              </a:spcBef>
              <a:spcAft>
                <a:spcPts val="0"/>
              </a:spcAft>
              <a:buClr>
                <a:srgbClr val="484237"/>
              </a:buClr>
              <a:buSzPts val="1810"/>
              <a:buFont typeface="Gelasio"/>
              <a:buNone/>
            </a:pPr>
            <a:r>
              <a:rPr b="1" lang="en-US" sz="1810">
                <a:solidFill>
                  <a:srgbClr val="484237"/>
                </a:solidFill>
                <a:latin typeface="Gelasio"/>
                <a:ea typeface="Gelasio"/>
                <a:cs typeface="Gelasio"/>
                <a:sym typeface="Gelasio"/>
              </a:rPr>
              <a:t>Preprocessing</a:t>
            </a:r>
            <a:endParaRPr sz="1810">
              <a:solidFill>
                <a:schemeClr val="dk1"/>
              </a:solidFill>
              <a:latin typeface="Calibri"/>
              <a:ea typeface="Calibri"/>
              <a:cs typeface="Calibri"/>
              <a:sym typeface="Calibri"/>
            </a:endParaRPr>
          </a:p>
        </p:txBody>
      </p:sp>
      <p:sp>
        <p:nvSpPr>
          <p:cNvPr id="98" name="Google Shape;98;p6"/>
          <p:cNvSpPr/>
          <p:nvPr/>
        </p:nvSpPr>
        <p:spPr>
          <a:xfrm>
            <a:off x="2947868" y="6362462"/>
            <a:ext cx="3356015" cy="1176337"/>
          </a:xfrm>
          <a:prstGeom prst="rect">
            <a:avLst/>
          </a:prstGeom>
          <a:noFill/>
          <a:ln>
            <a:noFill/>
          </a:ln>
        </p:spPr>
        <p:txBody>
          <a:bodyPr anchorCtr="0" anchor="t" bIns="45700" lIns="91425" spcFirstLastPara="1" rIns="91425" wrap="square" tIns="45700">
            <a:noAutofit/>
          </a:bodyPr>
          <a:lstStyle/>
          <a:p>
            <a:pPr indent="0" lvl="0" marL="0" marR="0" rtl="0" algn="r">
              <a:lnSpc>
                <a:spcPct val="160013"/>
              </a:lnSpc>
              <a:spcBef>
                <a:spcPts val="0"/>
              </a:spcBef>
              <a:spcAft>
                <a:spcPts val="0"/>
              </a:spcAft>
              <a:buClr>
                <a:srgbClr val="746558"/>
              </a:buClr>
              <a:buSzPts val="1448"/>
              <a:buFont typeface="Gelasio"/>
              <a:buNone/>
            </a:pPr>
            <a:r>
              <a:rPr lang="en-US" sz="1448">
                <a:solidFill>
                  <a:srgbClr val="746558"/>
                </a:solidFill>
                <a:latin typeface="Gelasio"/>
                <a:ea typeface="Gelasio"/>
                <a:cs typeface="Gelasio"/>
                <a:sym typeface="Gelasio"/>
              </a:rPr>
              <a:t>Applying techniques like frame extraction, normalization, and augmentation to prepare the data for efficient model training and evaluation.</a:t>
            </a:r>
            <a:endParaRPr sz="1448">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2037993" y="708422"/>
            <a:ext cx="89919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4374"/>
              <a:buFont typeface="Gelasio"/>
              <a:buNone/>
            </a:pPr>
            <a:r>
              <a:rPr b="1" lang="en-US" sz="4374">
                <a:solidFill>
                  <a:srgbClr val="484237"/>
                </a:solidFill>
                <a:latin typeface="Gelasio"/>
                <a:ea typeface="Gelasio"/>
                <a:cs typeface="Gelasio"/>
                <a:sym typeface="Gelasio"/>
              </a:rPr>
              <a:t>Model Architecture and Training</a:t>
            </a:r>
            <a:endParaRPr sz="4374">
              <a:solidFill>
                <a:schemeClr val="dk1"/>
              </a:solidFill>
              <a:latin typeface="Calibri"/>
              <a:ea typeface="Calibri"/>
              <a:cs typeface="Calibri"/>
              <a:sym typeface="Calibri"/>
            </a:endParaRPr>
          </a:p>
        </p:txBody>
      </p:sp>
      <p:pic>
        <p:nvPicPr>
          <p:cNvPr descr="preencoded.png" id="107" name="Google Shape;107;p7"/>
          <p:cNvPicPr preferRelativeResize="0"/>
          <p:nvPr/>
        </p:nvPicPr>
        <p:blipFill rotWithShape="1">
          <a:blip r:embed="rId3">
            <a:alphaModFix/>
          </a:blip>
          <a:srcRect b="0" l="0" r="0" t="0"/>
          <a:stretch/>
        </p:blipFill>
        <p:spPr>
          <a:xfrm>
            <a:off x="2037993" y="2304336"/>
            <a:ext cx="2638544" cy="888682"/>
          </a:xfrm>
          <a:prstGeom prst="rect">
            <a:avLst/>
          </a:prstGeom>
          <a:noFill/>
          <a:ln>
            <a:noFill/>
          </a:ln>
        </p:spPr>
      </p:pic>
      <p:sp>
        <p:nvSpPr>
          <p:cNvPr id="108" name="Google Shape;108;p7"/>
          <p:cNvSpPr/>
          <p:nvPr/>
        </p:nvSpPr>
        <p:spPr>
          <a:xfrm>
            <a:off x="2260163" y="3526274"/>
            <a:ext cx="2194203"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Feature Extraction</a:t>
            </a:r>
            <a:endParaRPr sz="2187">
              <a:solidFill>
                <a:schemeClr val="dk1"/>
              </a:solidFill>
              <a:latin typeface="Calibri"/>
              <a:ea typeface="Calibri"/>
              <a:cs typeface="Calibri"/>
              <a:sym typeface="Calibri"/>
            </a:endParaRPr>
          </a:p>
        </p:txBody>
      </p:sp>
      <p:sp>
        <p:nvSpPr>
          <p:cNvPr id="109" name="Google Shape;109;p7"/>
          <p:cNvSpPr/>
          <p:nvPr/>
        </p:nvSpPr>
        <p:spPr>
          <a:xfrm>
            <a:off x="2260163" y="4353878"/>
            <a:ext cx="2194203" cy="2487811"/>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Leveraging deep learning models to automatically extract relevant visual and temporal features from input video frames.</a:t>
            </a:r>
            <a:endParaRPr sz="1750">
              <a:solidFill>
                <a:schemeClr val="dk1"/>
              </a:solidFill>
              <a:latin typeface="Calibri"/>
              <a:ea typeface="Calibri"/>
              <a:cs typeface="Calibri"/>
              <a:sym typeface="Calibri"/>
            </a:endParaRPr>
          </a:p>
        </p:txBody>
      </p:sp>
      <p:pic>
        <p:nvPicPr>
          <p:cNvPr descr="preencoded.png" id="110" name="Google Shape;110;p7"/>
          <p:cNvPicPr preferRelativeResize="0"/>
          <p:nvPr/>
        </p:nvPicPr>
        <p:blipFill rotWithShape="1">
          <a:blip r:embed="rId4">
            <a:alphaModFix/>
          </a:blip>
          <a:srcRect b="0" l="0" r="0" t="0"/>
          <a:stretch/>
        </p:blipFill>
        <p:spPr>
          <a:xfrm>
            <a:off x="4676537" y="2304336"/>
            <a:ext cx="2638663" cy="888682"/>
          </a:xfrm>
          <a:prstGeom prst="rect">
            <a:avLst/>
          </a:prstGeom>
          <a:noFill/>
          <a:ln>
            <a:noFill/>
          </a:ln>
        </p:spPr>
      </p:pic>
      <p:sp>
        <p:nvSpPr>
          <p:cNvPr id="111" name="Google Shape;111;p7"/>
          <p:cNvSpPr/>
          <p:nvPr/>
        </p:nvSpPr>
        <p:spPr>
          <a:xfrm>
            <a:off x="4898707" y="3526274"/>
            <a:ext cx="219432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Temporal Modeling</a:t>
            </a:r>
            <a:endParaRPr sz="2187">
              <a:solidFill>
                <a:schemeClr val="dk1"/>
              </a:solidFill>
              <a:latin typeface="Calibri"/>
              <a:ea typeface="Calibri"/>
              <a:cs typeface="Calibri"/>
              <a:sym typeface="Calibri"/>
            </a:endParaRPr>
          </a:p>
        </p:txBody>
      </p:sp>
      <p:sp>
        <p:nvSpPr>
          <p:cNvPr id="112" name="Google Shape;112;p7"/>
          <p:cNvSpPr/>
          <p:nvPr/>
        </p:nvSpPr>
        <p:spPr>
          <a:xfrm>
            <a:off x="4898707" y="4353878"/>
            <a:ext cx="2194322" cy="2487811"/>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Incorporating recurrent neural networks or 3D convolutions to capture the dynamics and dependencies across video frames.</a:t>
            </a:r>
            <a:endParaRPr sz="1750">
              <a:solidFill>
                <a:schemeClr val="dk1"/>
              </a:solidFill>
              <a:latin typeface="Calibri"/>
              <a:ea typeface="Calibri"/>
              <a:cs typeface="Calibri"/>
              <a:sym typeface="Calibri"/>
            </a:endParaRPr>
          </a:p>
        </p:txBody>
      </p:sp>
      <p:pic>
        <p:nvPicPr>
          <p:cNvPr descr="preencoded.png" id="113" name="Google Shape;113;p7"/>
          <p:cNvPicPr preferRelativeResize="0"/>
          <p:nvPr/>
        </p:nvPicPr>
        <p:blipFill rotWithShape="1">
          <a:blip r:embed="rId5">
            <a:alphaModFix/>
          </a:blip>
          <a:srcRect b="0" l="0" r="0" t="0"/>
          <a:stretch/>
        </p:blipFill>
        <p:spPr>
          <a:xfrm>
            <a:off x="7315200" y="2304336"/>
            <a:ext cx="2638544" cy="888682"/>
          </a:xfrm>
          <a:prstGeom prst="rect">
            <a:avLst/>
          </a:prstGeom>
          <a:noFill/>
          <a:ln>
            <a:noFill/>
          </a:ln>
        </p:spPr>
      </p:pic>
      <p:sp>
        <p:nvSpPr>
          <p:cNvPr id="114" name="Google Shape;114;p7"/>
          <p:cNvSpPr/>
          <p:nvPr/>
        </p:nvSpPr>
        <p:spPr>
          <a:xfrm>
            <a:off x="7537371" y="3526274"/>
            <a:ext cx="2194203"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Adversarial Training</a:t>
            </a:r>
            <a:endParaRPr sz="2187">
              <a:solidFill>
                <a:schemeClr val="dk1"/>
              </a:solidFill>
              <a:latin typeface="Calibri"/>
              <a:ea typeface="Calibri"/>
              <a:cs typeface="Calibri"/>
              <a:sym typeface="Calibri"/>
            </a:endParaRPr>
          </a:p>
        </p:txBody>
      </p:sp>
      <p:sp>
        <p:nvSpPr>
          <p:cNvPr id="115" name="Google Shape;115;p7"/>
          <p:cNvSpPr/>
          <p:nvPr/>
        </p:nvSpPr>
        <p:spPr>
          <a:xfrm>
            <a:off x="7537371" y="4353878"/>
            <a:ext cx="2194203" cy="2487811"/>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Employing generative adversarial networks to enhance the model's ability to detect increasingly sophisticated fake video artifacts.</a:t>
            </a:r>
            <a:endParaRPr sz="1750">
              <a:solidFill>
                <a:schemeClr val="dk1"/>
              </a:solidFill>
              <a:latin typeface="Calibri"/>
              <a:ea typeface="Calibri"/>
              <a:cs typeface="Calibri"/>
              <a:sym typeface="Calibri"/>
            </a:endParaRPr>
          </a:p>
        </p:txBody>
      </p:sp>
      <p:pic>
        <p:nvPicPr>
          <p:cNvPr descr="preencoded.png" id="116" name="Google Shape;116;p7"/>
          <p:cNvPicPr preferRelativeResize="0"/>
          <p:nvPr/>
        </p:nvPicPr>
        <p:blipFill rotWithShape="1">
          <a:blip r:embed="rId6">
            <a:alphaModFix/>
          </a:blip>
          <a:srcRect b="0" l="0" r="0" t="0"/>
          <a:stretch/>
        </p:blipFill>
        <p:spPr>
          <a:xfrm>
            <a:off x="9953744" y="2304336"/>
            <a:ext cx="2638663" cy="888682"/>
          </a:xfrm>
          <a:prstGeom prst="rect">
            <a:avLst/>
          </a:prstGeom>
          <a:noFill/>
          <a:ln>
            <a:noFill/>
          </a:ln>
        </p:spPr>
      </p:pic>
      <p:sp>
        <p:nvSpPr>
          <p:cNvPr id="117" name="Google Shape;117;p7"/>
          <p:cNvSpPr/>
          <p:nvPr/>
        </p:nvSpPr>
        <p:spPr>
          <a:xfrm>
            <a:off x="10175915" y="3526274"/>
            <a:ext cx="219432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Transfer Learning</a:t>
            </a:r>
            <a:endParaRPr sz="2187">
              <a:solidFill>
                <a:schemeClr val="dk1"/>
              </a:solidFill>
              <a:latin typeface="Calibri"/>
              <a:ea typeface="Calibri"/>
              <a:cs typeface="Calibri"/>
              <a:sym typeface="Calibri"/>
            </a:endParaRPr>
          </a:p>
        </p:txBody>
      </p:sp>
      <p:sp>
        <p:nvSpPr>
          <p:cNvPr id="118" name="Google Shape;118;p7"/>
          <p:cNvSpPr/>
          <p:nvPr/>
        </p:nvSpPr>
        <p:spPr>
          <a:xfrm>
            <a:off x="10175915" y="4353878"/>
            <a:ext cx="2194322" cy="2132409"/>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Leveraging pre-trained models on large-scale datasets to kickstart the training process and improve model performance.</a:t>
            </a:r>
            <a:endParaRPr sz="175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bfa305dca06fe_0"/>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bfa305dca06fe_0"/>
          <p:cNvSpPr/>
          <p:nvPr/>
        </p:nvSpPr>
        <p:spPr>
          <a:xfrm>
            <a:off x="0" y="146300"/>
            <a:ext cx="14630400" cy="84855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bfa305dca06fe_0"/>
          <p:cNvSpPr/>
          <p:nvPr/>
        </p:nvSpPr>
        <p:spPr>
          <a:xfrm>
            <a:off x="2037993" y="1165622"/>
            <a:ext cx="89919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4374"/>
              <a:buFont typeface="Gelasio"/>
              <a:buNone/>
            </a:pPr>
            <a:r>
              <a:rPr b="1" lang="en-US" sz="4374">
                <a:solidFill>
                  <a:srgbClr val="484237"/>
                </a:solidFill>
                <a:latin typeface="Gelasio"/>
                <a:ea typeface="Gelasio"/>
                <a:cs typeface="Gelasio"/>
                <a:sym typeface="Gelasio"/>
              </a:rPr>
              <a:t> Models Used</a:t>
            </a:r>
            <a:endParaRPr b="1" sz="4374">
              <a:solidFill>
                <a:srgbClr val="484237"/>
              </a:solidFill>
              <a:latin typeface="Gelasio"/>
              <a:ea typeface="Gelasio"/>
              <a:cs typeface="Gelasio"/>
              <a:sym typeface="Gelasio"/>
            </a:endParaRPr>
          </a:p>
        </p:txBody>
      </p:sp>
      <p:pic>
        <p:nvPicPr>
          <p:cNvPr descr="preencoded.png" id="127" name="Google Shape;127;gbfa305dca06fe_0"/>
          <p:cNvPicPr preferRelativeResize="0"/>
          <p:nvPr/>
        </p:nvPicPr>
        <p:blipFill rotWithShape="1">
          <a:blip r:embed="rId3">
            <a:alphaModFix/>
          </a:blip>
          <a:srcRect b="0" l="0" r="0" t="0"/>
          <a:stretch/>
        </p:blipFill>
        <p:spPr>
          <a:xfrm>
            <a:off x="2037993" y="2304336"/>
            <a:ext cx="2638544" cy="888682"/>
          </a:xfrm>
          <a:prstGeom prst="rect">
            <a:avLst/>
          </a:prstGeom>
          <a:noFill/>
          <a:ln>
            <a:noFill/>
          </a:ln>
        </p:spPr>
      </p:pic>
      <p:sp>
        <p:nvSpPr>
          <p:cNvPr id="128" name="Google Shape;128;gbfa305dca06fe_0"/>
          <p:cNvSpPr/>
          <p:nvPr/>
        </p:nvSpPr>
        <p:spPr>
          <a:xfrm>
            <a:off x="2260163" y="3526274"/>
            <a:ext cx="21942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CNN </a:t>
            </a:r>
            <a:endParaRPr sz="2187">
              <a:solidFill>
                <a:schemeClr val="dk1"/>
              </a:solidFill>
              <a:latin typeface="Calibri"/>
              <a:ea typeface="Calibri"/>
              <a:cs typeface="Calibri"/>
              <a:sym typeface="Calibri"/>
            </a:endParaRPr>
          </a:p>
        </p:txBody>
      </p:sp>
      <p:sp>
        <p:nvSpPr>
          <p:cNvPr id="129" name="Google Shape;129;gbfa305dca06fe_0"/>
          <p:cNvSpPr/>
          <p:nvPr/>
        </p:nvSpPr>
        <p:spPr>
          <a:xfrm>
            <a:off x="2260175" y="4353875"/>
            <a:ext cx="2194200" cy="4090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746558"/>
                </a:solidFill>
              </a:rPr>
              <a:t>CNNs are deep learning models for image tasks. They use layers to extract features and make predictions, making them powerful for tasks like image recognition and classification</a:t>
            </a:r>
            <a:endParaRPr sz="1800">
              <a:solidFill>
                <a:srgbClr val="746558"/>
              </a:solidFill>
            </a:endParaRPr>
          </a:p>
          <a:p>
            <a:pPr indent="0" lvl="0" marL="0" marR="0" rtl="0" algn="l">
              <a:lnSpc>
                <a:spcPct val="159942"/>
              </a:lnSpc>
              <a:spcBef>
                <a:spcPts val="0"/>
              </a:spcBef>
              <a:spcAft>
                <a:spcPts val="0"/>
              </a:spcAft>
              <a:buClr>
                <a:srgbClr val="746558"/>
              </a:buClr>
              <a:buSzPts val="1750"/>
              <a:buFont typeface="Gelasio"/>
              <a:buNone/>
            </a:pPr>
            <a:r>
              <a:t/>
            </a:r>
            <a:endParaRPr sz="1800">
              <a:solidFill>
                <a:srgbClr val="746558"/>
              </a:solidFill>
              <a:latin typeface="Gelasio"/>
              <a:ea typeface="Gelasio"/>
              <a:cs typeface="Gelasio"/>
              <a:sym typeface="Gelasio"/>
            </a:endParaRPr>
          </a:p>
        </p:txBody>
      </p:sp>
      <p:pic>
        <p:nvPicPr>
          <p:cNvPr descr="preencoded.png" id="130" name="Google Shape;130;gbfa305dca06fe_0"/>
          <p:cNvPicPr preferRelativeResize="0"/>
          <p:nvPr/>
        </p:nvPicPr>
        <p:blipFill rotWithShape="1">
          <a:blip r:embed="rId4">
            <a:alphaModFix/>
          </a:blip>
          <a:srcRect b="0" l="0" r="0" t="0"/>
          <a:stretch/>
        </p:blipFill>
        <p:spPr>
          <a:xfrm>
            <a:off x="5286137" y="2304336"/>
            <a:ext cx="2638663" cy="888682"/>
          </a:xfrm>
          <a:prstGeom prst="rect">
            <a:avLst/>
          </a:prstGeom>
          <a:noFill/>
          <a:ln>
            <a:noFill/>
          </a:ln>
        </p:spPr>
      </p:pic>
      <p:sp>
        <p:nvSpPr>
          <p:cNvPr id="131" name="Google Shape;131;gbfa305dca06fe_0"/>
          <p:cNvSpPr/>
          <p:nvPr/>
        </p:nvSpPr>
        <p:spPr>
          <a:xfrm>
            <a:off x="5432107" y="3526274"/>
            <a:ext cx="21942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RNN</a:t>
            </a:r>
            <a:endParaRPr sz="2187">
              <a:solidFill>
                <a:schemeClr val="dk1"/>
              </a:solidFill>
              <a:latin typeface="Calibri"/>
              <a:ea typeface="Calibri"/>
              <a:cs typeface="Calibri"/>
              <a:sym typeface="Calibri"/>
            </a:endParaRPr>
          </a:p>
        </p:txBody>
      </p:sp>
      <p:sp>
        <p:nvSpPr>
          <p:cNvPr id="132" name="Google Shape;132;gbfa305dca06fe_0"/>
          <p:cNvSpPr/>
          <p:nvPr/>
        </p:nvSpPr>
        <p:spPr>
          <a:xfrm>
            <a:off x="5355900" y="4353874"/>
            <a:ext cx="2194200" cy="3345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746558"/>
                </a:solidFill>
              </a:rPr>
              <a:t>Recurrent Neural Network, a model for sequential data, remembers past to predict future, applied in language and time series tasks.</a:t>
            </a:r>
            <a:endParaRPr sz="1800">
              <a:solidFill>
                <a:srgbClr val="746558"/>
              </a:solidFill>
            </a:endParaRPr>
          </a:p>
          <a:p>
            <a:pPr indent="0" lvl="0" marL="0" marR="0" rtl="0" algn="l">
              <a:lnSpc>
                <a:spcPct val="159942"/>
              </a:lnSpc>
              <a:spcBef>
                <a:spcPts val="0"/>
              </a:spcBef>
              <a:spcAft>
                <a:spcPts val="0"/>
              </a:spcAft>
              <a:buClr>
                <a:srgbClr val="746558"/>
              </a:buClr>
              <a:buSzPts val="1750"/>
              <a:buFont typeface="Gelasio"/>
              <a:buNone/>
            </a:pPr>
            <a:r>
              <a:t/>
            </a:r>
            <a:endParaRPr sz="1800">
              <a:solidFill>
                <a:srgbClr val="746558"/>
              </a:solidFill>
              <a:latin typeface="Gelasio"/>
              <a:ea typeface="Gelasio"/>
              <a:cs typeface="Gelasio"/>
              <a:sym typeface="Gelasio"/>
            </a:endParaRPr>
          </a:p>
        </p:txBody>
      </p:sp>
      <p:pic>
        <p:nvPicPr>
          <p:cNvPr descr="preencoded.png" id="133" name="Google Shape;133;gbfa305dca06fe_0"/>
          <p:cNvPicPr preferRelativeResize="0"/>
          <p:nvPr/>
        </p:nvPicPr>
        <p:blipFill rotWithShape="1">
          <a:blip r:embed="rId5">
            <a:alphaModFix/>
          </a:blip>
          <a:srcRect b="0" l="0" r="0" t="0"/>
          <a:stretch/>
        </p:blipFill>
        <p:spPr>
          <a:xfrm>
            <a:off x="8839200" y="2304336"/>
            <a:ext cx="2638544" cy="888682"/>
          </a:xfrm>
          <a:prstGeom prst="rect">
            <a:avLst/>
          </a:prstGeom>
          <a:noFill/>
          <a:ln>
            <a:noFill/>
          </a:ln>
        </p:spPr>
      </p:pic>
      <p:sp>
        <p:nvSpPr>
          <p:cNvPr id="134" name="Google Shape;134;gbfa305dca06fe_0"/>
          <p:cNvSpPr/>
          <p:nvPr/>
        </p:nvSpPr>
        <p:spPr>
          <a:xfrm>
            <a:off x="8985171" y="3526274"/>
            <a:ext cx="21942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2187"/>
              <a:buFont typeface="Gelasio"/>
              <a:buNone/>
            </a:pPr>
            <a:r>
              <a:rPr b="1" lang="en-US" sz="2187">
                <a:solidFill>
                  <a:srgbClr val="484237"/>
                </a:solidFill>
                <a:latin typeface="Gelasio"/>
                <a:ea typeface="Gelasio"/>
                <a:cs typeface="Gelasio"/>
                <a:sym typeface="Gelasio"/>
              </a:rPr>
              <a:t>LSTM</a:t>
            </a:r>
            <a:endParaRPr sz="2187">
              <a:solidFill>
                <a:schemeClr val="dk1"/>
              </a:solidFill>
              <a:latin typeface="Calibri"/>
              <a:ea typeface="Calibri"/>
              <a:cs typeface="Calibri"/>
              <a:sym typeface="Calibri"/>
            </a:endParaRPr>
          </a:p>
        </p:txBody>
      </p:sp>
      <p:sp>
        <p:nvSpPr>
          <p:cNvPr id="135" name="Google Shape;135;gbfa305dca06fe_0"/>
          <p:cNvSpPr/>
          <p:nvPr/>
        </p:nvSpPr>
        <p:spPr>
          <a:xfrm>
            <a:off x="8908975" y="4353873"/>
            <a:ext cx="2390700" cy="3875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746558"/>
                </a:solidFill>
              </a:rPr>
              <a:t>A type of RNN with memory cells and gates, adept at capturing long-term dependencies in sequential data, used for tasks like language modeling and time series prediction in ML.</a:t>
            </a:r>
            <a:endParaRPr sz="1800">
              <a:solidFill>
                <a:srgbClr val="746558"/>
              </a:solidFill>
            </a:endParaRPr>
          </a:p>
          <a:p>
            <a:pPr indent="0" lvl="0" marL="0" marR="0" rtl="0" algn="l">
              <a:lnSpc>
                <a:spcPct val="159942"/>
              </a:lnSpc>
              <a:spcBef>
                <a:spcPts val="0"/>
              </a:spcBef>
              <a:spcAft>
                <a:spcPts val="0"/>
              </a:spcAft>
              <a:buClr>
                <a:srgbClr val="746558"/>
              </a:buClr>
              <a:buSzPts val="1750"/>
              <a:buFont typeface="Gelasio"/>
              <a:buNone/>
            </a:pPr>
            <a:r>
              <a:t/>
            </a:r>
            <a:endParaRPr sz="1750">
              <a:solidFill>
                <a:srgbClr val="746558"/>
              </a:solidFill>
              <a:latin typeface="Gelasio"/>
              <a:ea typeface="Gelasio"/>
              <a:cs typeface="Gelasio"/>
              <a:sym typeface="Gelasi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p:nvPr/>
        </p:nvSpPr>
        <p:spPr>
          <a:xfrm>
            <a:off x="0" y="0"/>
            <a:ext cx="14630400" cy="8229600"/>
          </a:xfrm>
          <a:prstGeom prst="rect">
            <a:avLst/>
          </a:prstGeom>
          <a:solidFill>
            <a:srgbClr val="DDC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0" y="0"/>
            <a:ext cx="14630400" cy="8229600"/>
          </a:xfrm>
          <a:prstGeom prst="rect">
            <a:avLst/>
          </a:prstGeom>
          <a:solidFill>
            <a:srgbClr val="F9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037993" y="518874"/>
            <a:ext cx="85158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484237"/>
              </a:buClr>
              <a:buSzPts val="4374"/>
              <a:buFont typeface="Gelasio"/>
              <a:buNone/>
            </a:pPr>
            <a:r>
              <a:rPr b="1" lang="en-US" sz="4374">
                <a:solidFill>
                  <a:srgbClr val="484237"/>
                </a:solidFill>
                <a:latin typeface="Gelasio"/>
                <a:ea typeface="Gelasio"/>
                <a:cs typeface="Gelasio"/>
                <a:sym typeface="Gelasio"/>
              </a:rPr>
              <a:t>Evaluation Metrics and Results</a:t>
            </a:r>
            <a:endParaRPr sz="4374">
              <a:solidFill>
                <a:schemeClr val="dk1"/>
              </a:solidFill>
              <a:latin typeface="Calibri"/>
              <a:ea typeface="Calibri"/>
              <a:cs typeface="Calibri"/>
              <a:sym typeface="Calibri"/>
            </a:endParaRPr>
          </a:p>
        </p:txBody>
      </p:sp>
      <p:sp>
        <p:nvSpPr>
          <p:cNvPr id="144" name="Google Shape;144;p8"/>
          <p:cNvSpPr/>
          <p:nvPr/>
        </p:nvSpPr>
        <p:spPr>
          <a:xfrm>
            <a:off x="2037993" y="2114788"/>
            <a:ext cx="10554414" cy="637103"/>
          </a:xfrm>
          <a:prstGeom prst="rect">
            <a:avLst/>
          </a:prstGeom>
          <a:solidFill>
            <a:srgbClr val="EFE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2260163" y="2255639"/>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Metric</a:t>
            </a:r>
            <a:endParaRPr sz="1750">
              <a:solidFill>
                <a:schemeClr val="dk1"/>
              </a:solidFill>
              <a:latin typeface="Calibri"/>
              <a:ea typeface="Calibri"/>
              <a:cs typeface="Calibri"/>
              <a:sym typeface="Calibri"/>
            </a:endParaRPr>
          </a:p>
        </p:txBody>
      </p:sp>
      <p:sp>
        <p:nvSpPr>
          <p:cNvPr id="146" name="Google Shape;146;p8"/>
          <p:cNvSpPr/>
          <p:nvPr/>
        </p:nvSpPr>
        <p:spPr>
          <a:xfrm>
            <a:off x="7541181" y="2255639"/>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Value</a:t>
            </a:r>
            <a:endParaRPr sz="1750">
              <a:solidFill>
                <a:schemeClr val="dk1"/>
              </a:solidFill>
              <a:latin typeface="Calibri"/>
              <a:ea typeface="Calibri"/>
              <a:cs typeface="Calibri"/>
              <a:sym typeface="Calibri"/>
            </a:endParaRPr>
          </a:p>
        </p:txBody>
      </p:sp>
      <p:sp>
        <p:nvSpPr>
          <p:cNvPr id="147" name="Google Shape;147;p8"/>
          <p:cNvSpPr/>
          <p:nvPr/>
        </p:nvSpPr>
        <p:spPr>
          <a:xfrm>
            <a:off x="2260163" y="2892743"/>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Accuracy</a:t>
            </a:r>
            <a:endParaRPr sz="1750">
              <a:solidFill>
                <a:schemeClr val="dk1"/>
              </a:solidFill>
              <a:latin typeface="Calibri"/>
              <a:ea typeface="Calibri"/>
              <a:cs typeface="Calibri"/>
              <a:sym typeface="Calibri"/>
            </a:endParaRPr>
          </a:p>
        </p:txBody>
      </p:sp>
      <p:sp>
        <p:nvSpPr>
          <p:cNvPr id="148" name="Google Shape;148;p8"/>
          <p:cNvSpPr/>
          <p:nvPr/>
        </p:nvSpPr>
        <p:spPr>
          <a:xfrm>
            <a:off x="7541181" y="2892743"/>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80</a:t>
            </a:r>
            <a:r>
              <a:rPr lang="en-US" sz="1750">
                <a:solidFill>
                  <a:srgbClr val="746558"/>
                </a:solidFill>
                <a:latin typeface="Gelasio"/>
                <a:ea typeface="Gelasio"/>
                <a:cs typeface="Gelasio"/>
                <a:sym typeface="Gelasio"/>
              </a:rPr>
              <a:t>%</a:t>
            </a:r>
            <a:endParaRPr sz="1750">
              <a:solidFill>
                <a:schemeClr val="dk1"/>
              </a:solidFill>
              <a:latin typeface="Calibri"/>
              <a:ea typeface="Calibri"/>
              <a:cs typeface="Calibri"/>
              <a:sym typeface="Calibri"/>
            </a:endParaRPr>
          </a:p>
        </p:txBody>
      </p:sp>
      <p:sp>
        <p:nvSpPr>
          <p:cNvPr id="149" name="Google Shape;149;p8"/>
          <p:cNvSpPr/>
          <p:nvPr/>
        </p:nvSpPr>
        <p:spPr>
          <a:xfrm>
            <a:off x="2037993" y="3388995"/>
            <a:ext cx="10554414" cy="637103"/>
          </a:xfrm>
          <a:prstGeom prst="rect">
            <a:avLst/>
          </a:prstGeom>
          <a:solidFill>
            <a:srgbClr val="EFE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2260163" y="3529846"/>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Precision</a:t>
            </a:r>
            <a:endParaRPr sz="1750">
              <a:solidFill>
                <a:schemeClr val="dk1"/>
              </a:solidFill>
              <a:latin typeface="Calibri"/>
              <a:ea typeface="Calibri"/>
              <a:cs typeface="Calibri"/>
              <a:sym typeface="Calibri"/>
            </a:endParaRPr>
          </a:p>
        </p:txBody>
      </p:sp>
      <p:sp>
        <p:nvSpPr>
          <p:cNvPr id="151" name="Google Shape;151;p8"/>
          <p:cNvSpPr/>
          <p:nvPr/>
        </p:nvSpPr>
        <p:spPr>
          <a:xfrm>
            <a:off x="7541181" y="3529846"/>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0.95</a:t>
            </a:r>
            <a:endParaRPr sz="1750">
              <a:solidFill>
                <a:schemeClr val="dk1"/>
              </a:solidFill>
              <a:latin typeface="Calibri"/>
              <a:ea typeface="Calibri"/>
              <a:cs typeface="Calibri"/>
              <a:sym typeface="Calibri"/>
            </a:endParaRPr>
          </a:p>
        </p:txBody>
      </p:sp>
      <p:sp>
        <p:nvSpPr>
          <p:cNvPr id="152" name="Google Shape;152;p8"/>
          <p:cNvSpPr/>
          <p:nvPr/>
        </p:nvSpPr>
        <p:spPr>
          <a:xfrm>
            <a:off x="2260163" y="4166949"/>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Recall</a:t>
            </a:r>
            <a:endParaRPr sz="1750">
              <a:solidFill>
                <a:schemeClr val="dk1"/>
              </a:solidFill>
              <a:latin typeface="Calibri"/>
              <a:ea typeface="Calibri"/>
              <a:cs typeface="Calibri"/>
              <a:sym typeface="Calibri"/>
            </a:endParaRPr>
          </a:p>
        </p:txBody>
      </p:sp>
      <p:sp>
        <p:nvSpPr>
          <p:cNvPr id="153" name="Google Shape;153;p8"/>
          <p:cNvSpPr/>
          <p:nvPr/>
        </p:nvSpPr>
        <p:spPr>
          <a:xfrm>
            <a:off x="7541181" y="4166949"/>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0.90</a:t>
            </a:r>
            <a:endParaRPr sz="1750">
              <a:solidFill>
                <a:schemeClr val="dk1"/>
              </a:solidFill>
              <a:latin typeface="Calibri"/>
              <a:ea typeface="Calibri"/>
              <a:cs typeface="Calibri"/>
              <a:sym typeface="Calibri"/>
            </a:endParaRPr>
          </a:p>
        </p:txBody>
      </p:sp>
      <p:sp>
        <p:nvSpPr>
          <p:cNvPr id="154" name="Google Shape;154;p8"/>
          <p:cNvSpPr/>
          <p:nvPr/>
        </p:nvSpPr>
        <p:spPr>
          <a:xfrm>
            <a:off x="2037993" y="4663202"/>
            <a:ext cx="10554414" cy="637103"/>
          </a:xfrm>
          <a:prstGeom prst="rect">
            <a:avLst/>
          </a:prstGeom>
          <a:solidFill>
            <a:srgbClr val="EFE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2260163" y="4804053"/>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F1-Score</a:t>
            </a:r>
            <a:endParaRPr sz="1750">
              <a:solidFill>
                <a:schemeClr val="dk1"/>
              </a:solidFill>
              <a:latin typeface="Calibri"/>
              <a:ea typeface="Calibri"/>
              <a:cs typeface="Calibri"/>
              <a:sym typeface="Calibri"/>
            </a:endParaRPr>
          </a:p>
        </p:txBody>
      </p:sp>
      <p:sp>
        <p:nvSpPr>
          <p:cNvPr id="156" name="Google Shape;156;p8"/>
          <p:cNvSpPr/>
          <p:nvPr/>
        </p:nvSpPr>
        <p:spPr>
          <a:xfrm>
            <a:off x="7541181" y="4804053"/>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0.92</a:t>
            </a:r>
            <a:endParaRPr sz="1750">
              <a:solidFill>
                <a:schemeClr val="dk1"/>
              </a:solidFill>
              <a:latin typeface="Calibri"/>
              <a:ea typeface="Calibri"/>
              <a:cs typeface="Calibri"/>
              <a:sym typeface="Calibri"/>
            </a:endParaRPr>
          </a:p>
        </p:txBody>
      </p:sp>
      <p:sp>
        <p:nvSpPr>
          <p:cNvPr id="157" name="Google Shape;157;p8"/>
          <p:cNvSpPr/>
          <p:nvPr/>
        </p:nvSpPr>
        <p:spPr>
          <a:xfrm>
            <a:off x="2260163" y="5441156"/>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AUC-ROC</a:t>
            </a:r>
            <a:endParaRPr sz="1750">
              <a:solidFill>
                <a:schemeClr val="dk1"/>
              </a:solidFill>
              <a:latin typeface="Calibri"/>
              <a:ea typeface="Calibri"/>
              <a:cs typeface="Calibri"/>
              <a:sym typeface="Calibri"/>
            </a:endParaRPr>
          </a:p>
        </p:txBody>
      </p:sp>
      <p:sp>
        <p:nvSpPr>
          <p:cNvPr id="158" name="Google Shape;158;p8"/>
          <p:cNvSpPr/>
          <p:nvPr/>
        </p:nvSpPr>
        <p:spPr>
          <a:xfrm>
            <a:off x="7541181" y="5441156"/>
            <a:ext cx="4829056" cy="35540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0.97</a:t>
            </a:r>
            <a:endParaRPr sz="1750">
              <a:solidFill>
                <a:schemeClr val="dk1"/>
              </a:solidFill>
              <a:latin typeface="Calibri"/>
              <a:ea typeface="Calibri"/>
              <a:cs typeface="Calibri"/>
              <a:sym typeface="Calibri"/>
            </a:endParaRPr>
          </a:p>
        </p:txBody>
      </p:sp>
      <p:sp>
        <p:nvSpPr>
          <p:cNvPr id="159" name="Google Shape;159;p8"/>
          <p:cNvSpPr/>
          <p:nvPr/>
        </p:nvSpPr>
        <p:spPr>
          <a:xfrm>
            <a:off x="2037993" y="6187321"/>
            <a:ext cx="10554414"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746558"/>
              </a:buClr>
              <a:buSzPts val="1750"/>
              <a:buFont typeface="Gelasio"/>
              <a:buNone/>
            </a:pPr>
            <a:r>
              <a:rPr lang="en-US" sz="1750">
                <a:solidFill>
                  <a:srgbClr val="746558"/>
                </a:solidFill>
                <a:latin typeface="Gelasio"/>
                <a:ea typeface="Gelasio"/>
                <a:cs typeface="Gelasio"/>
                <a:sym typeface="Gelasio"/>
              </a:rPr>
              <a:t>The comprehensive evaluation demonstrates the effectiveness of the proposed machine learning-based video defaking system, achieving high accuracy and robustness across a diverse range of manipulated video samples.</a:t>
            </a:r>
            <a:endParaRPr sz="175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2024-04-12T08:58:15Z</dcterms:created>
  <dc:creator>PptxGenJS</dc:creator>
</cp:coreProperties>
</file>